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28"/>
  </p:handoutMasterIdLst>
  <p:sldIdLst>
    <p:sldId id="256" r:id="rId2"/>
    <p:sldId id="258" r:id="rId3"/>
    <p:sldId id="261" r:id="rId4"/>
    <p:sldId id="264" r:id="rId5"/>
    <p:sldId id="281" r:id="rId6"/>
    <p:sldId id="282" r:id="rId7"/>
    <p:sldId id="259" r:id="rId8"/>
    <p:sldId id="266" r:id="rId9"/>
    <p:sldId id="267" r:id="rId10"/>
    <p:sldId id="268" r:id="rId11"/>
    <p:sldId id="269" r:id="rId12"/>
    <p:sldId id="285" r:id="rId13"/>
    <p:sldId id="286" r:id="rId14"/>
    <p:sldId id="270" r:id="rId15"/>
    <p:sldId id="277" r:id="rId16"/>
    <p:sldId id="271" r:id="rId17"/>
    <p:sldId id="278" r:id="rId18"/>
    <p:sldId id="279" r:id="rId19"/>
    <p:sldId id="272" r:id="rId20"/>
    <p:sldId id="283" r:id="rId21"/>
    <p:sldId id="280" r:id="rId22"/>
    <p:sldId id="288" r:id="rId23"/>
    <p:sldId id="274" r:id="rId24"/>
    <p:sldId id="275" r:id="rId25"/>
    <p:sldId id="276" r:id="rId26"/>
    <p:sldId id="284" r:id="rId27"/>
  </p:sldIdLst>
  <p:sldSz cx="9144000" cy="6858000" type="screen4x3"/>
  <p:notesSz cx="9947275" cy="6858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3264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10486" cy="342900"/>
          </a:xfrm>
          <a:prstGeom prst="rect">
            <a:avLst/>
          </a:prstGeom>
        </p:spPr>
        <p:txBody>
          <a:bodyPr vert="horz" lIns="91435" tIns="45718" rIns="91435" bIns="45718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5634487" y="0"/>
            <a:ext cx="4310486" cy="342900"/>
          </a:xfrm>
          <a:prstGeom prst="rect">
            <a:avLst/>
          </a:prstGeom>
        </p:spPr>
        <p:txBody>
          <a:bodyPr vert="horz" lIns="91435" tIns="45718" rIns="91435" bIns="45718" rtlCol="0"/>
          <a:lstStyle>
            <a:lvl1pPr algn="r">
              <a:defRPr sz="1200"/>
            </a:lvl1pPr>
          </a:lstStyle>
          <a:p>
            <a:fld id="{C8C5C7A3-354A-43C6-B1CB-2662C5D4D561}" type="datetimeFigureOut">
              <a:rPr lang="th-TH" smtClean="0"/>
              <a:pPr/>
              <a:t>10/01/61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6513910"/>
            <a:ext cx="4310486" cy="342900"/>
          </a:xfrm>
          <a:prstGeom prst="rect">
            <a:avLst/>
          </a:prstGeom>
        </p:spPr>
        <p:txBody>
          <a:bodyPr vert="horz" lIns="91435" tIns="45718" rIns="91435" bIns="45718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5634487" y="6513910"/>
            <a:ext cx="4310486" cy="342900"/>
          </a:xfrm>
          <a:prstGeom prst="rect">
            <a:avLst/>
          </a:prstGeom>
        </p:spPr>
        <p:txBody>
          <a:bodyPr vert="horz" lIns="91435" tIns="45718" rIns="91435" bIns="45718" rtlCol="0" anchor="b"/>
          <a:lstStyle>
            <a:lvl1pPr algn="r">
              <a:defRPr sz="1200"/>
            </a:lvl1pPr>
          </a:lstStyle>
          <a:p>
            <a:fld id="{9AC33067-E6FD-420C-8612-20BFC454743F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50694682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52C8BE-BB67-443E-B91D-8FE392F16C00}" type="datetimeFigureOut">
              <a:rPr lang="en-US" smtClean="0"/>
              <a:pPr/>
              <a:t>1/10/2018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7C7400-9A42-44FD-9C08-5D693C188C6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52C8BE-BB67-443E-B91D-8FE392F16C00}" type="datetimeFigureOut">
              <a:rPr lang="en-US" smtClean="0"/>
              <a:pPr/>
              <a:t>1/10/2018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7C7400-9A42-44FD-9C08-5D693C188C6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52C8BE-BB67-443E-B91D-8FE392F16C00}" type="datetimeFigureOut">
              <a:rPr lang="en-US" smtClean="0"/>
              <a:pPr/>
              <a:t>1/10/2018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7C7400-9A42-44FD-9C08-5D693C188C6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52C8BE-BB67-443E-B91D-8FE392F16C00}" type="datetimeFigureOut">
              <a:rPr lang="en-US" smtClean="0"/>
              <a:pPr/>
              <a:t>1/10/2018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7C7400-9A42-44FD-9C08-5D693C188C6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52C8BE-BB67-443E-B91D-8FE392F16C00}" type="datetimeFigureOut">
              <a:rPr lang="en-US" smtClean="0"/>
              <a:pPr/>
              <a:t>1/10/2018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7C7400-9A42-44FD-9C08-5D693C188C6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52C8BE-BB67-443E-B91D-8FE392F16C00}" type="datetimeFigureOut">
              <a:rPr lang="en-US" smtClean="0"/>
              <a:pPr/>
              <a:t>1/10/2018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7C7400-9A42-44FD-9C08-5D693C188C6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52C8BE-BB67-443E-B91D-8FE392F16C00}" type="datetimeFigureOut">
              <a:rPr lang="en-US" smtClean="0"/>
              <a:pPr/>
              <a:t>1/10/2018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7C7400-9A42-44FD-9C08-5D693C188C6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52C8BE-BB67-443E-B91D-8FE392F16C00}" type="datetimeFigureOut">
              <a:rPr lang="en-US" smtClean="0"/>
              <a:pPr/>
              <a:t>1/10/2018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7C7400-9A42-44FD-9C08-5D693C188C6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52C8BE-BB67-443E-B91D-8FE392F16C00}" type="datetimeFigureOut">
              <a:rPr lang="en-US" smtClean="0"/>
              <a:pPr/>
              <a:t>1/10/2018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7C7400-9A42-44FD-9C08-5D693C188C6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52C8BE-BB67-443E-B91D-8FE392F16C00}" type="datetimeFigureOut">
              <a:rPr lang="en-US" smtClean="0"/>
              <a:pPr/>
              <a:t>1/10/2018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7C7400-9A42-44FD-9C08-5D693C188C6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52C8BE-BB67-443E-B91D-8FE392F16C00}" type="datetimeFigureOut">
              <a:rPr lang="en-US" smtClean="0"/>
              <a:pPr/>
              <a:t>1/10/2018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7C7400-9A42-44FD-9C08-5D693C188C6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52C8BE-BB67-443E-B91D-8FE392F16C00}" type="datetimeFigureOut">
              <a:rPr lang="en-US" smtClean="0"/>
              <a:pPr/>
              <a:t>1/10/2018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7C7400-9A42-44FD-9C08-5D693C188C64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470025"/>
          </a:xfrm>
        </p:spPr>
        <p:txBody>
          <a:bodyPr/>
          <a:lstStyle/>
          <a:p>
            <a:r>
              <a:rPr lang="en-US" dirty="0" smtClean="0"/>
              <a:t>Macroeconomics:</a:t>
            </a:r>
            <a:br>
              <a:rPr lang="en-US" dirty="0" smtClean="0"/>
            </a:br>
            <a:r>
              <a:rPr lang="en-US" dirty="0" smtClean="0"/>
              <a:t>An Introduction (1) 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09600" y="3886200"/>
            <a:ext cx="7772400" cy="2362200"/>
          </a:xfrm>
        </p:spPr>
        <p:txBody>
          <a:bodyPr/>
          <a:lstStyle/>
          <a:p>
            <a:r>
              <a:rPr lang="en-US" dirty="0" smtClean="0"/>
              <a:t>Thorn </a:t>
            </a:r>
            <a:r>
              <a:rPr lang="en-US" dirty="0" err="1" smtClean="0"/>
              <a:t>Pitidol</a:t>
            </a:r>
            <a:endParaRPr lang="en-US" dirty="0" smtClean="0"/>
          </a:p>
          <a:p>
            <a:r>
              <a:rPr lang="en-US" sz="2800" dirty="0" smtClean="0"/>
              <a:t>Faculty of Economics, </a:t>
            </a:r>
            <a:r>
              <a:rPr lang="en-US" sz="2800" dirty="0" err="1" smtClean="0"/>
              <a:t>Thammasat</a:t>
            </a:r>
            <a:r>
              <a:rPr lang="en-US" sz="2800" dirty="0" smtClean="0"/>
              <a:t> University</a:t>
            </a:r>
          </a:p>
          <a:p>
            <a:endParaRPr lang="en-US" sz="2800" dirty="0"/>
          </a:p>
          <a:p>
            <a:r>
              <a:rPr lang="en-US" sz="2800" dirty="0" smtClean="0"/>
              <a:t>EE212, Semester 2/2017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dirty="0" smtClean="0"/>
              <a:t>Week 1: Economic activity in context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US" dirty="0" smtClean="0"/>
              <a:t>1.1 What is macroeconomics?</a:t>
            </a:r>
          </a:p>
          <a:p>
            <a:pPr>
              <a:buNone/>
            </a:pPr>
            <a:r>
              <a:rPr lang="en-US" dirty="0" smtClean="0"/>
              <a:t>1.2 What are the goals of macroeconomics?</a:t>
            </a:r>
          </a:p>
          <a:p>
            <a:pPr>
              <a:buNone/>
            </a:pPr>
            <a:r>
              <a:rPr lang="en-US" dirty="0" smtClean="0"/>
              <a:t>1.3 The brief history of macroeconomics?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The distinction b/w micro and macroeconomics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b="1" dirty="0" smtClean="0"/>
              <a:t>Microeconomics:</a:t>
            </a:r>
            <a:r>
              <a:rPr lang="en-US" dirty="0" smtClean="0"/>
              <a:t> </a:t>
            </a:r>
            <a:r>
              <a:rPr lang="en-US" dirty="0"/>
              <a:t>the study of the economic activities and interactions of individuals, households, businesses, and other groups at the sub-national </a:t>
            </a:r>
            <a:r>
              <a:rPr lang="en-US" dirty="0" smtClean="0"/>
              <a:t>level</a:t>
            </a:r>
            <a:endParaRPr lang="en-US" dirty="0"/>
          </a:p>
          <a:p>
            <a:r>
              <a:rPr lang="en-US" b="1" dirty="0" smtClean="0"/>
              <a:t>Macroeconomics</a:t>
            </a:r>
            <a:r>
              <a:rPr lang="en-US" b="1" dirty="0"/>
              <a:t>:</a:t>
            </a:r>
            <a:r>
              <a:rPr lang="en-US" dirty="0" smtClean="0"/>
              <a:t> </a:t>
            </a:r>
            <a:r>
              <a:rPr lang="en-US" dirty="0"/>
              <a:t>the study of how economic activities at all levels create a national (and global) economic environment</a:t>
            </a:r>
          </a:p>
          <a:p>
            <a:pPr>
              <a:buNone/>
            </a:pPr>
            <a:r>
              <a:rPr lang="en-US" dirty="0"/>
              <a:t> </a:t>
            </a:r>
          </a:p>
          <a:p>
            <a:r>
              <a:rPr lang="en-US" b="1" dirty="0" smtClean="0"/>
              <a:t>Links between macro and micro: </a:t>
            </a:r>
            <a:r>
              <a:rPr lang="en-US" dirty="0" smtClean="0"/>
              <a:t>economic </a:t>
            </a:r>
            <a:r>
              <a:rPr lang="en-US" dirty="0"/>
              <a:t>conditions at the aggregate level, such as rates of unemployment and inflation, create the environment in which individual economic actors make their decisions.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Some more definitions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b="1" dirty="0" err="1" smtClean="0"/>
              <a:t>Macroeconomy</a:t>
            </a:r>
            <a:r>
              <a:rPr lang="en-US" dirty="0" smtClean="0"/>
              <a:t>: </a:t>
            </a:r>
            <a:r>
              <a:rPr lang="en-US" dirty="0"/>
              <a:t>an economic system whose boundaries are normally understood to be the boundaries of a nation</a:t>
            </a:r>
          </a:p>
          <a:p>
            <a:endParaRPr lang="en-US" dirty="0"/>
          </a:p>
          <a:p>
            <a:r>
              <a:rPr lang="en-US" b="1" dirty="0" smtClean="0"/>
              <a:t>Global-economy</a:t>
            </a:r>
            <a:r>
              <a:rPr lang="en-US" dirty="0" smtClean="0"/>
              <a:t>: the </a:t>
            </a:r>
            <a:r>
              <a:rPr lang="en-US" dirty="0"/>
              <a:t>system of economic rules, norms, and interactions by which economic actors and actions in different parts of the world are connected to </a:t>
            </a:r>
            <a:r>
              <a:rPr lang="en-US" dirty="0" smtClean="0"/>
              <a:t>one another</a:t>
            </a:r>
          </a:p>
          <a:p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44" y="974725"/>
            <a:ext cx="8786873" cy="53832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TextBox 5"/>
          <p:cNvSpPr txBox="1"/>
          <p:nvPr/>
        </p:nvSpPr>
        <p:spPr>
          <a:xfrm>
            <a:off x="1214414" y="285728"/>
            <a:ext cx="504176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latin typeface="Browallia New" pitchFamily="34" charset="-34"/>
                <a:cs typeface="Browallia New" pitchFamily="34" charset="-34"/>
              </a:rPr>
              <a:t>GDP growth, selected countries, 1980-2012 </a:t>
            </a:r>
            <a:endParaRPr lang="en-US" b="1" dirty="0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28596" y="6396335"/>
            <a:ext cx="211147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latin typeface="Browallia New" pitchFamily="34" charset="-34"/>
                <a:cs typeface="Browallia New" pitchFamily="34" charset="-34"/>
              </a:rPr>
              <a:t>Source: World Bank</a:t>
            </a:r>
            <a:endParaRPr lang="en-US" sz="2400" b="1" dirty="0">
              <a:latin typeface="Browallia New" pitchFamily="34" charset="-34"/>
              <a:cs typeface="Browallia New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285720" y="0"/>
            <a:ext cx="504176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latin typeface="Browallia New" pitchFamily="34" charset="-34"/>
                <a:cs typeface="Browallia New" pitchFamily="34" charset="-34"/>
              </a:rPr>
              <a:t>GDP growth, selected countries, 1980-2012 </a:t>
            </a:r>
            <a:endParaRPr lang="en-US" b="1" dirty="0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28596" y="6396335"/>
            <a:ext cx="211147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latin typeface="Browallia New" pitchFamily="34" charset="-34"/>
                <a:cs typeface="Browallia New" pitchFamily="34" charset="-34"/>
              </a:rPr>
              <a:t>Source: World Bank</a:t>
            </a:r>
            <a:endParaRPr lang="en-US" sz="2400" b="1" dirty="0">
              <a:latin typeface="Browallia New" pitchFamily="34" charset="-34"/>
              <a:cs typeface="Browallia New" pitchFamily="34" charset="-34"/>
            </a:endParaRPr>
          </a:p>
        </p:txBody>
      </p:sp>
      <p:pic>
        <p:nvPicPr>
          <p:cNvPr id="66563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9550" y="447675"/>
            <a:ext cx="8724900" cy="5962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Questions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What do you want in </a:t>
            </a:r>
            <a:r>
              <a:rPr lang="en-US" dirty="0" smtClean="0"/>
              <a:t>life, and </a:t>
            </a:r>
            <a:r>
              <a:rPr lang="en-US" dirty="0"/>
              <a:t>h</a:t>
            </a:r>
            <a:r>
              <a:rPr lang="en-US" dirty="0" smtClean="0"/>
              <a:t>ow </a:t>
            </a:r>
            <a:r>
              <a:rPr lang="en-US" dirty="0"/>
              <a:t>do you think </a:t>
            </a:r>
            <a:r>
              <a:rPr lang="en-US" dirty="0" smtClean="0"/>
              <a:t>macroeconomic matters </a:t>
            </a:r>
            <a:r>
              <a:rPr lang="en-US" dirty="0"/>
              <a:t>to what you want?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Macroeconomic Goals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General goals</a:t>
            </a:r>
          </a:p>
          <a:p>
            <a:pPr lvl="1"/>
            <a:r>
              <a:rPr lang="en-US" dirty="0" smtClean="0"/>
              <a:t>Giving </a:t>
            </a:r>
            <a:r>
              <a:rPr lang="en-US" dirty="0"/>
              <a:t>good life </a:t>
            </a:r>
            <a:endParaRPr lang="en-US" dirty="0"/>
          </a:p>
          <a:p>
            <a:r>
              <a:rPr lang="en-US" dirty="0" smtClean="0"/>
              <a:t>Three </a:t>
            </a:r>
            <a:r>
              <a:rPr lang="en-US" dirty="0" smtClean="0"/>
              <a:t>major macroeconomic goals</a:t>
            </a:r>
          </a:p>
          <a:p>
            <a:pPr lvl="1"/>
            <a:r>
              <a:rPr lang="en-US" dirty="0" smtClean="0"/>
              <a:t>Raising living standards</a:t>
            </a:r>
          </a:p>
          <a:p>
            <a:pPr lvl="1"/>
            <a:r>
              <a:rPr lang="en-US" dirty="0" smtClean="0"/>
              <a:t>Creating stability</a:t>
            </a:r>
          </a:p>
          <a:p>
            <a:pPr lvl="1"/>
            <a:r>
              <a:rPr lang="en-US" dirty="0" smtClean="0"/>
              <a:t>Ensuring sustainability</a:t>
            </a:r>
          </a:p>
          <a:p>
            <a:pPr lvl="1"/>
            <a:endParaRPr lang="en-US" dirty="0"/>
          </a:p>
          <a:p>
            <a:pPr lvl="1">
              <a:buNone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Macroeconomic Goals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447800"/>
            <a:ext cx="8610600" cy="5105400"/>
          </a:xfrm>
        </p:spPr>
        <p:txBody>
          <a:bodyPr>
            <a:normAutofit/>
          </a:bodyPr>
          <a:lstStyle/>
          <a:p>
            <a:r>
              <a:rPr lang="en-US" b="1" dirty="0" smtClean="0"/>
              <a:t>Raising living standards</a:t>
            </a:r>
          </a:p>
          <a:p>
            <a:pPr lvl="1"/>
            <a:r>
              <a:rPr lang="en-US" dirty="0" smtClean="0"/>
              <a:t>Improving what are important to life</a:t>
            </a:r>
          </a:p>
          <a:p>
            <a:pPr lvl="2"/>
            <a:r>
              <a:rPr lang="en-US" dirty="0" smtClean="0"/>
              <a:t>Consumptions, housing, health, education, entertainment, etc. </a:t>
            </a:r>
          </a:p>
          <a:p>
            <a:pPr lvl="1"/>
            <a:r>
              <a:rPr lang="en-US" dirty="0" smtClean="0"/>
              <a:t>The crucial means to achieve this objective is “economic growth” (i.e. growth in GDP per capita).</a:t>
            </a:r>
          </a:p>
          <a:p>
            <a:pPr lvl="1"/>
            <a:r>
              <a:rPr lang="en-US" dirty="0" smtClean="0"/>
              <a:t>But in the context of developing countries, concerns are also with “economic development” issues such as poverty and inequality</a:t>
            </a:r>
          </a:p>
          <a:p>
            <a:pPr lvl="1">
              <a:buNone/>
            </a:pPr>
            <a:endParaRPr lang="en-US" dirty="0"/>
          </a:p>
          <a:p>
            <a:pPr lvl="1">
              <a:buNone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Macroeconomic Goals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76800"/>
          </a:xfrm>
        </p:spPr>
        <p:txBody>
          <a:bodyPr>
            <a:normAutofit/>
          </a:bodyPr>
          <a:lstStyle/>
          <a:p>
            <a:r>
              <a:rPr lang="en-US" b="1" dirty="0" smtClean="0"/>
              <a:t>Creating stability</a:t>
            </a:r>
          </a:p>
          <a:p>
            <a:pPr lvl="1"/>
            <a:r>
              <a:rPr lang="en-US" dirty="0" smtClean="0"/>
              <a:t>Yet, the unpredictability of economic conditions can be very harmful to your life.</a:t>
            </a:r>
          </a:p>
          <a:p>
            <a:pPr lvl="1"/>
            <a:r>
              <a:rPr lang="en-US" dirty="0" smtClean="0"/>
              <a:t>Another major macroeconomic goal, therefore, is to deal with economic fluctuations </a:t>
            </a:r>
          </a:p>
          <a:p>
            <a:pPr lvl="1"/>
            <a:r>
              <a:rPr lang="en-US" dirty="0" smtClean="0"/>
              <a:t>Stability enables </a:t>
            </a:r>
            <a:r>
              <a:rPr lang="en-US" dirty="0"/>
              <a:t>individuals and families to enjoy economic security and to be able to make reasonable predictions about their future. </a:t>
            </a:r>
          </a:p>
          <a:p>
            <a:pPr lvl="1"/>
            <a:endParaRPr lang="en-US" dirty="0"/>
          </a:p>
          <a:p>
            <a:pPr lvl="2">
              <a:buNone/>
            </a:pPr>
            <a:endParaRPr lang="en-US" dirty="0"/>
          </a:p>
          <a:p>
            <a:pPr lvl="1">
              <a:buNone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Macroeconomic Goals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53000"/>
          </a:xfrm>
        </p:spPr>
        <p:txBody>
          <a:bodyPr/>
          <a:lstStyle/>
          <a:p>
            <a:r>
              <a:rPr lang="en-US" b="1" dirty="0" smtClean="0"/>
              <a:t>Ensuring sustainability</a:t>
            </a:r>
          </a:p>
          <a:p>
            <a:pPr lvl="1"/>
            <a:r>
              <a:rPr lang="en-US" dirty="0" smtClean="0"/>
              <a:t>How about  the future generations? </a:t>
            </a:r>
          </a:p>
          <a:p>
            <a:pPr lvl="1"/>
            <a:r>
              <a:rPr lang="en-US" dirty="0" smtClean="0"/>
              <a:t>Economic sustainability can be made in the following ways</a:t>
            </a:r>
          </a:p>
          <a:p>
            <a:pPr lvl="2"/>
            <a:r>
              <a:rPr lang="en-US" dirty="0" smtClean="0"/>
              <a:t>Financial sustainability</a:t>
            </a:r>
            <a:endParaRPr lang="en-US" dirty="0"/>
          </a:p>
          <a:p>
            <a:pPr lvl="2"/>
            <a:r>
              <a:rPr lang="en-US" dirty="0" smtClean="0"/>
              <a:t>Ecological sustainability</a:t>
            </a:r>
          </a:p>
          <a:p>
            <a:pPr lvl="2"/>
            <a:r>
              <a:rPr lang="en-US" dirty="0" smtClean="0"/>
              <a:t>Socially sustainable</a:t>
            </a:r>
          </a:p>
          <a:p>
            <a:r>
              <a:rPr lang="en-US" dirty="0" smtClean="0"/>
              <a:t>Do you think there are other goals?</a:t>
            </a:r>
          </a:p>
          <a:p>
            <a:pPr lvl="2"/>
            <a:endParaRPr lang="en-US" dirty="0" smtClean="0"/>
          </a:p>
          <a:p>
            <a:pPr lvl="1"/>
            <a:endParaRPr lang="en-US" dirty="0"/>
          </a:p>
          <a:p>
            <a:pPr lvl="1">
              <a:buNone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Positive VS Normative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71600"/>
            <a:ext cx="8382000" cy="5181600"/>
          </a:xfrm>
        </p:spPr>
        <p:txBody>
          <a:bodyPr/>
          <a:lstStyle/>
          <a:p>
            <a:r>
              <a:rPr lang="en-US" dirty="0" smtClean="0"/>
              <a:t>The discussion of “economic goals” are </a:t>
            </a:r>
            <a:r>
              <a:rPr lang="en-US" b="1" dirty="0" smtClean="0"/>
              <a:t>“normative”.</a:t>
            </a:r>
          </a:p>
          <a:p>
            <a:pPr lvl="1"/>
            <a:r>
              <a:rPr lang="en-US" sz="2400" dirty="0" smtClean="0"/>
              <a:t>A statement can be said to be “normative” when it involves the suggestion of “what should be done?”</a:t>
            </a:r>
          </a:p>
          <a:p>
            <a:pPr lvl="2"/>
            <a:r>
              <a:rPr lang="en-US" dirty="0" smtClean="0"/>
              <a:t>A normative statement makes value judgment on what is desirable or undesirable. </a:t>
            </a:r>
          </a:p>
          <a:p>
            <a:r>
              <a:rPr lang="en-US" sz="2800" dirty="0" smtClean="0"/>
              <a:t>While the depiction of “how the economy works” is </a:t>
            </a:r>
            <a:r>
              <a:rPr lang="en-US" sz="2800" b="1" dirty="0" smtClean="0"/>
              <a:t>“positive”</a:t>
            </a:r>
          </a:p>
          <a:p>
            <a:pPr lvl="1"/>
            <a:r>
              <a:rPr lang="en-US" sz="2400" dirty="0" smtClean="0"/>
              <a:t>A positive statement limits what it says to the depiction of reality (past, present, future).  </a:t>
            </a:r>
          </a:p>
          <a:p>
            <a:pPr lvl="2"/>
            <a:r>
              <a:rPr lang="en-US" dirty="0" smtClean="0"/>
              <a:t>It is a statement about “facts” which can be tested. </a:t>
            </a:r>
          </a:p>
          <a:p>
            <a:pPr lvl="2"/>
            <a:endParaRPr lang="en-US" dirty="0" smtClean="0"/>
          </a:p>
          <a:p>
            <a:pPr lvl="1"/>
            <a:endParaRPr lang="en-US" dirty="0"/>
          </a:p>
          <a:p>
            <a:pPr lvl="1">
              <a:buNone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Positive VS Normative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71600"/>
            <a:ext cx="8382000" cy="5181600"/>
          </a:xfrm>
        </p:spPr>
        <p:txBody>
          <a:bodyPr/>
          <a:lstStyle/>
          <a:p>
            <a:r>
              <a:rPr lang="en-US" dirty="0" smtClean="0"/>
              <a:t>Which one of the following is “positive” or “normative”?</a:t>
            </a:r>
          </a:p>
          <a:p>
            <a:pPr lvl="1"/>
            <a:r>
              <a:rPr lang="en-US" dirty="0" smtClean="0"/>
              <a:t>The world will be a better place without cheese.</a:t>
            </a:r>
          </a:p>
          <a:p>
            <a:pPr lvl="1"/>
            <a:r>
              <a:rPr lang="en-US" dirty="0" smtClean="0"/>
              <a:t>Blue swans do not exist.</a:t>
            </a:r>
          </a:p>
          <a:p>
            <a:pPr lvl="1"/>
            <a:r>
              <a:rPr lang="en-US" dirty="0" smtClean="0"/>
              <a:t>Arsenal plays the most beautiful football in the EPL.</a:t>
            </a:r>
          </a:p>
          <a:p>
            <a:pPr lvl="1"/>
            <a:r>
              <a:rPr lang="en-US" dirty="0" smtClean="0"/>
              <a:t>If it rains tomorrow morning, 10% of BE students will be missing classes.</a:t>
            </a:r>
          </a:p>
          <a:p>
            <a:pPr lvl="1"/>
            <a:r>
              <a:rPr lang="en-US" dirty="0" smtClean="0"/>
              <a:t>Because lowering unemployment will lead to higher inflation, macroeconomist should not attempt to lower unemployment. </a:t>
            </a:r>
          </a:p>
          <a:p>
            <a:pPr lvl="1"/>
            <a:endParaRPr lang="en-US" dirty="0" smtClean="0"/>
          </a:p>
          <a:p>
            <a:pPr lvl="2"/>
            <a:endParaRPr lang="en-US" dirty="0" smtClean="0"/>
          </a:p>
          <a:p>
            <a:pPr lvl="1"/>
            <a:endParaRPr lang="en-US" dirty="0"/>
          </a:p>
          <a:p>
            <a:pPr lvl="1">
              <a:buNone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history of macroeconomics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Different historical periods brought about different concerns that underpinned development in macroeconomic ideas</a:t>
            </a:r>
          </a:p>
          <a:p>
            <a:r>
              <a:rPr lang="en-US" dirty="0" smtClean="0"/>
              <a:t>From classical to Keynesian (through Marx)</a:t>
            </a:r>
          </a:p>
          <a:p>
            <a:r>
              <a:rPr lang="en-US" dirty="0" smtClean="0"/>
              <a:t>And from Keynesian to monetarism, and finally to neo-classical economics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history of macroeconomics</a:t>
            </a:r>
            <a:endParaRPr lang="en-US" dirty="0"/>
          </a:p>
        </p:txBody>
      </p:sp>
      <p:sp>
        <p:nvSpPr>
          <p:cNvPr id="1026" name="AutoShape 2" descr="data:image/jpeg;base64,/9j/4AAQSkZJRgABAQAAAQABAAD/2wCEAAkGBxQTEhUUEhQWFhUWFx0YGRgXFxcaGhcaHhcYFxgYFxYYHSggGBomHRoYITEhJSksLi4uFx8zODMsNygtLisBCgoKDg0OFA8PFysZFBkrKywsLCssLCwsLDcsLDc3KysrKzcsNysrLCssLCsrKysrKysrKysrKysrKyssKysrK//AABEIAOwA1QMBIgACEQEDEQH/xAAcAAABBAMBAAAAAAAAAAAAAAAAAwQFBgECBwj/xABAEAABAgQDBQYDBwMDAwUAAAABAhEAAyExBBJBBSJRYXEGEzKBkaFCUsEHI2Kx0eHwFDNyFYLxQ1OTJJKistL/xAAXAQEBAQEAAAAAAAAAAAAAAAAAAQID/8QAGBEBAQEBAQAAAAAAAAAAAAAAAAEREjH/2gAMAwEAAhEDEQA/AO4wQQQBBBBAEEEEARiMwQBBGi1tDadiW5RNDt41M0cRELPxr0BhlOxJtcxNXFhXjpYuoQmraksaxX5shSgNa2H6w7k4HlX+axOjEoNqS+MKoxqDY+0RX+njTXrCqZJFD9YdGJdKwbRtEZmKbxuhajakOjEhBEerEKFHrztG+GxzllJKT7esalMPYIIIqCCCCAIIIIAggggCCCCAIIIIAggggCEpszQQnPxDUHnDaZMjNoJ89rxHBKllySBwhYyis1doyWFBGYpHugfSsJoQCWQLfEY3muvcSf8AI8OQ5w8lSwgAAaQUSEMzDzMO0ARoEEwpliDJAgKH1jJjITAJkcRGECFTCUxJdx6GAy41EaBnbjBML0sYj8dLIZYNRAS0qY17flDkRVcZjikLIsU5uhAL/SJPsztT+okhZuCx50cH0MblRLwQQRpBBBBAEEEEAQQQQBBBBAEN8VNIDC59ucOCYYLUSYlCTMP5WEFLc1jM9bqCfWEpxsOMYUTZ5JATfU8BCWJUGDXVujmTaMYjdo7C55xph15loFwC/SKqSwmHyBh59dTDtIENVKy15wqkvGQ484DGoEbQAYIwS0ZQKQGkxekYTLhKYd6F5aoDVUsQlMkgiHLwmTAV7bOCUUEJ1DQv2IlZZaxwUB6JESGLNIjdiYjJPKNF/mKho1KlWiCCCNoIIIIAggggCCCCAIIIIBDFzGEMJs3Kl4c42qgOAiH2jOqEisYqxrKmHW5J/YQhjMVlrqbcobTZ2UkcKxB4zauZZCaqNEj3f6QVKoxbnLckkNqT9YlcNLyuXfX9+kQ+xZGRRUt85TxdunC0SCMXlUQr5RX+dYCRRiQaEuDrpyPSHOFlZYjMErLcOk2IsKvE3KUDaMhRJjd40EbJgBqxvGBGCqAZ4hTK8o2lzYabSUyvL6xqlbwElmeNVKpCck0iP29tpGGQVr9tekAvilFmFYhMfJUkhaaKSXHkXiKR2+kKchCgeBasOcJ2vkTd1W4o2Cmr0MXBfMDiRMQlabKD/tC8VLsXtIFa5IdqzEvpUBQHKx8zFtjoyIIIIAggggCCCCAIIIICPxsxlRW8TNy5lceOmkS20Zu8Rof+Iqe25u8AVNy9njmpntLaJBs+bg8QvZWaZmKUVMyA4pYksPzhrt7FnMAGAGup0/JvWGnYrF/erdgF0vzzHzdoquimcUzGIq3s5/UesaTFqzPQixGhHnr+cMcTOzh0tnRZzcNQwjh8cpOhUjhqDygLNs1bPlO7qDWJqSsNSnSKzgJ8tViQrmG04ihiwYSYCGzAmJQ9T1JhUKhqZwF1NGpxAskesQO1LrADqYRlc6mNlrbrARe1Zv3gTwDxgLtDNytZUNYdJlEFzpFDvFTcqaGK1jMMhSc87eLuM1QmjUjG08YA+ZRPHlFalYmZipgSAUyQaliCriBFBjdjjFg/0slTpLd5RKQ2jnxeUU3bmzp0g5Vlw7Ue+j/rHY5m2pUiWJctCpikj+3KGbL/AJF2R5mOT9pe1k6bMWFyUIybqk1JD1Dl6m0IL79kyc0xSiXKZbepS8dRjkn2VypoScQKJIKch+Koc8rR1eTNCg4/45GNSs0pBBBFBBBBAEEEEAQniJmVJPAQpDHa84Jll9S31hRA4xZOavKKhtzFJzqfRI/V/WLTifCDqWMc+7TT6zOP0uBGGlb2nMKjRyVUs/BounZvsqJcsKmkBqmrAajziobFn/8AqUqUaIBUBfeoHfi5JjoMnGBZQlS6F1Ecmdj7DyihbDbN7xlJUw0ce/8AOEb4nDqlJ0J/P0h1hdopCTmYdPMfSDBkLUVqN7A+0QZ2fhiwUoVv+8ScmUCWdzwhaUUsGZjDiRJHJ+MA3KACwT5wrLWbZT1MPJE9LsIzMU3PrEGqCw4QzxWI3TzoPO8b4iaSk2tRjETjlqCUvyf1/wCIB5gkWiU7uIHBzYnMNNcRRB7Q2NKUXyFzzLekE/YySkMAyRYUB6teJ2Yl7w3y5TyMTRWJ6UyQUoAQ/wAIom7kiKNjtiIxGJCQwVOUCoA8AauOTxfu0mXLVq0/eIn7PtnIVMXOuUukFuF29/SKLXs3CJkITLQGSgMBEhJnd2p9DcfWEp0aJNGMTxFgBjMRuyMQSChV026ftElG5UYjMEEUEEEEAREbdUHQHs59m/WJeK52jWy/9o/NUSiLx6vZz56Ry/tJNzKJB1D9fCPaLzj8YMiiSDYvYDX6RzOesKUXF1NThRJZuhPmYkaIbKCxOCgCzsW+vGLUqYywpxUZeBY8usI4bGJlICUp0BALO3Ac4ljtNKgkZAogcA3W3GAiJ+ZpiEkhTkgOag3IbgXhxhcasBJSote+rH2qYdS8AFLSUKVLUDmBTYOK3dxyifwclaQAEylKs6iUg8ykAwFdXtecEghR0YecCu1mIQxIoSz1qN6vnSENr9np61KeaCSc2VGYAHkOEJbL7M4zwhSCm2+6qeX8DQFm2Zt9fepdtf57xcp05Rkv+Wl4o+C2BPlKSrIFGxqQG1oa/wDMXvCKWE1QqzNun6xKIPZq15VFQIcUFK86a2hjtfG7xSDROUHqat5fWHOMx61rUCggJ3gNeAducVXaU0haZYJJDqWfxFvWjQFuwM0FMSmGxBEVnZazlHlyiYSpmgJVOMeHCCDEIhdaxIypsQJ7R2Sib4h6flDLCSk4c5UgBPKlYl1z8ojnXafayzMSiX4irMPK0BfpRzB8zcoyJJjl2I7azpG6tAcUZSVA+tj1h7srt9iV0GGccQSR6gmGDpOGKkqCmt7iJ4GKTszaOKxCkp/ply0nxLURlA5PUxdZaWAA0jcStoIIIqCCCCAIqna2aywGc5PqpotcUzttMImW/wCkD6KVEooW0pp7pSeAp6N9Yoq5rFBJY5q66H2iy7SxBEtdTY/mDeKNippARxr6OYkjSx/1QUrMCaA08np7xvI2gc/Wh04AfSKvM2mGqK1tTpDvD7WTQlwRenpWLg6L2d2zKCFd5Sjk+dmiYT2qkLVMI3QAEClanePsI5HidqpAZBPp+f8ANIdbIxgUClw5D3sYmDoknbcs4ggGqrdGDP5uYtOG23LQUBwSpx0YOX5xx4zQmYFlwDSmhsD6w5lYhbBQJJGo8oYO3y8YFDNwD/WITE41ZxCghTFLe4zD84qOA29MDBSiyrhqi1/KJ1eLdPeAOqzCjgWU/FqEchEEztHEjuzNLJOQOT7joDFF2StUzMtVVLUT72hp2n7TlY7lw53SEmgGtdTEnsFIyOlv5pFE9hJfOsOxCOFr/GhWaotSIHEk+kP5BiMlKcQoicYDba+LYM96RGbMwCEr7wsVnXh0jXac8AgmyXNYicJtxCyWWEpGpIH5wF1xElEyWoKSFU1AP5w2+yrZKJWGVMCQFzJiiS1QBQDkP1iHw3amR4U5l87A9HvFu7GKSZa8iVBGamYasymOoce8WIsUEEEaQQQQQBBBBAEVXt3J+7Cxdin3B/WLVFf7ZIBkgH5j/wDVR+kSjhW3l/dt8qa9XDRT8QvwnlbrWLTtpJEpVfEH/KhiqYkUY6fpaEaMpksm2sOUSVqGRKHNLCpL5WI4ufcQtslG/nNhelAKBzyrFlmpADgGpcZdFfEHDWUchL0IlHUtRUThFpYsWUA1LvaNJa8qub+Y/eLhOXmKiw3nJy0LkhO49s6gSCWyzAXLQ3Vh0TDvJSQS+YJyDxgFdaiWqiVC6CxNFPAR0mWsgb5KV2JraJCVLxQdCFOpNctMyhxQ/j8objALlb0reFylXIBRT/kA55gODFq7PCXOKUl81wkneQRwPB/rEoq0jaU9Ct53FwsEEH8xDxO0J60kZiB+EqDv58I6enZ6Zoy4uSicBaaA01I/EbmI7aXYjuU55BVMl8G3k8zxHOIObSpJSXL3i6bFxYAYO2o/bWEMZswZTSvSIqQ8s1v+UB0TCzw386Q5XMBDPFOwe0yBUe/lrEijabn+ViCwbOmVN7wopdTwiL2ZtDeLwocUCrzgG3aDDLmoKEUchzqz6RJbP2BhpUtIOHlLATVSkJKidSSQ7xmRLc/ykS2Ew5IY2aAi5mw8Eo/25aKcAkjmDSL3sJbyUu1N0EMxAoCAI5p2g2Ys4iWghpa1AFT6PYc46thpAQhKEhkpAAHIBosZKwQQRoEEEEAQQQQBEP2oT9y/BQ93H1iYiJ7UpP8ATLy3DH/5D6Qo889pqIKRqG9ByispklWUamwiy9olDMtOoJ8wTT84b4OSJZSosFMU1dkApUnMQ1WYq6CI0bYaT3a0oeoFQC7E1BA1IIzNrlbURITUJICUlJBskOQ1QpNPFuJp80vKRVNWWPAqRuKsQSbg5g1KtupJ0IQbGAYhWR1A7oFgoURrQOnKtRIPwKp4TSjPiKL7wFWcupzWrLcAOfjApvBoQRiTmSSS9CDmRetQV/EWYKNFWUHZsTFXSzkPTKoOcrkAGxq5lpqPEk3jTETBUghgC7ZVXRlzKYMoHiKGjsbkOZGJ0IBAHOwAYcgFFwfgJayoUM1iFBViSlQLFJJD9HVungtXAxFrW2ZtKXUdEp4B6OHNwWNaxunEkFqO5LVapyl3Nd2ldAymoYDp3Znt6EkIxiSWLJnJSymch1J1qKt6R0zZ+Jkzk55KkLB1SR5uNDyMebU4nNzJalbuEg1vSlRZQSfhh7svbM7Cq7zDzMihcXegoUqplLGpsQEmtYzYrum1+zaJjqRRfCyT6Wjnm3tkKlK+8S3UULcDrFm7J/aPJxGWXiGkzTYmiFF2oT4TyMW3FZVDLNSCk8aj9okHEpMs1r+0OBwrHQdpdjpSyVSFBBOhqk1eh0iq7T2NMkf3EZRYKDkHzENEWnEqBeH2Hx5LQ3moFjfSGeIISzGvKKL9szFJ1pE2rFpZgaxyH/WCgHe/eJHZu3JyiO7lLmF9Ek9LRB0baIBlF76coucl8oe7D8ooWwdj4uepKsSO7lAglJ8SmqA2kX+LGWYIII0CCCCAII0mzAkFSiAAHJJYAakmKUr7S8OqbkkIVNS5HeeFP+16n2gLxFQ7adqJUqVNlEnMUlLgEsTyAh7J7USZ8lS5SjRwsEEFBGh+nHSOW/aJtITUbiZtLFqe5eM6uKaZy5s5SioKYgWynVqOwt7iF5qvhJplu7U8YVlu4CrPXu5g4RA7N2l3a1FYopgokBTNWx6+wiZlLqAHZ6WrVJYGwOdlJUbKL2VSqQmuXJcgHKzqXdgGD724KP40tqmrWXNKm1chrgjOfmUflAAUaKDpVWJLESGDsDQ0yq+EEqYXSxYlN0KOZLg0j1SGB4gqZzLFQioNwSQTTwzBUVpFQkuwcgvX5QAVMNd1gG4oNKptkKOY8WUOJJJY0TTMwcosoOReALYZg5azE/LlSQW5llF7ZVRgWAZ6brBYTTcCQ5oMxNboVyMAmuUCQQmjh2YUU5YE6EWfgUnQQ1CC4c1owYAHMaPw+lofpLO4oMzEpuRuKBD2KiygLFWYMDCKZRSaO6SdEucoLjhmvmHxCogEpKzQMPM8DUFxevoD5OMPM0VmtXh4fQ2BrQi5sYSQzpchg1Sq4Ccw040CmcFgYceEWJ1+NmCSC7VSAVAEXSa2UYKCz6OC4IKi4cENRyQ5HEsBcVs/ZX7RZ+GIlzz38g3Ki60hjQKN+h8mirrlFyUhQBBAFmO6Kh6Mq+mtmIahJCi4a/Ag3BB5uGby4RMHoLYnaDD4hOfDzA2qFUKfK49xzh9jMVTQpN/iBHlHm8FQLpKgdFBhw+IHm7/rE5s3tpiZNCRMD2W7i2oreJyOk7Y2DKnIUqUTKmDqUHllfdih4nYuLSrelqa4Vo3F+EPk/aGFeMLlvdt70NDFy7M7WwmJQppyioNuJUUqAfxZTU82h4KN2b2GqfOAUFEPVRSrKOPWPRGAwaJaEpQhKAAKJAH5RRp+0ZeGmpG+ktRRdUvhvBTt1EWvZO3UzTkUyZjOA7hQ4pOsNSpiCCCNIIIIIAggggOcdvu2EpUmZIQSRnEtZB8QCcywnlYP1jkG09splzjKyPKDFnLuUuFpNMqg9wfOF8XtaXnmDeLKIFHKVOolQJNxbziExE3vCJ0wMlACavvNbz9qxFT+we04kha5rhUxKUUzErCS4U7s4c6uX0hnt7tAcQ0uXMBcipueQLUrziqYnFFZJ5kw3hgkVJqN9y9mNfMxak7HyyUFKyVPZXhJNcqaXvx15xHdltnFP3qhVmSGFvPWmkWRIBDFYBuzkNev3hTBUNito2lzdxbAMolJIyqatg1kruHYuLMHSBQpIykulIZiAa1oHd9UKY+GLBNRmypSUqzPSiqi6sqUqppY9Yr2K2UE76QUFwWdmJJSaaB/mKekUbTk+J9H8Zq5WCrMgUZmCk6jKoXMNqGoZtd0qaqlEOfFu1/EjmBGCuZLZxQ0oGUEuFpYszuXB8rGEP6oJYLC0k60Fiq3QlwONLQQsiu7ZmejgAVJbgE3+ZJrUQrNSQLaAGm8C+ZQR+JNFA6pd4TkTATulyEtRRASBy4DMT/iV8BGynSWysHIBzE5WVkR1yF0/wCKhAKykKJsMynZmAJUaU/7a0gvwJ4xmWsMliN8AupRJOYnK6Xqd0y1cQRwjReGzMkMlKqBy+QKORIyi5TMCqaZhCi1ZnCiBnqQBUZyJSwDQHKoBTawVk5SAwS1CM199dEmrnKod2eKVD5YTKDolBBSC1XLoUfUgFL8ZYOsKKcvZlGtqd59wuo/EkK82jRQzA7m8XsB8QDPWh7xCg2gVBCEyTR2D6l6E7pelGIILcFERhQI0NrAAZhRnc+Kw5MNRVbMlt1Dg1YI+EErDOX8BmB9cgjHdCxSpSrG4As4fWub/wAkFEvCpIqCNHXehqydKAnqFDhGowyUEKE1KVAhiCQQX8TiwuX/AFhtjpzU+K5L1sOFnZ/9xhnh0Zj5U9RT1IgOo9n+05nI7jEKSpRBCJnz8lA/E0O9kbQXLSEEnNImbh1CWBA6frHL0EpChZm9l0Y/WLTsfbWcZiN4UUeJBdJvYgkW0iYj0hsrGidKRNTZaQfPUesO45n2F7WolzBhVsEL3kKegUT4T1uI6WIqMwQQQBBBBAeYO1+zJKMbMl4WYVozklVKVJWATcJds0VbbGJByoQlkIDUe/FzeJPai2VPXxmKQKA0BNiOJiCnuBfeN/0iRogtWkOdmygV5lAFKasbK5VhqEuWFT9YuezsAlEpOZL8S6QATZW8K+zNUxdQ9lziUqCQwIDEHd5AkgpA5FusOkT0gjfSGDEd4ABa7YlNzyHSEMOgKACwFljLoFGpqCSpCqt+J+YhdKywb/tcSKf+QejD/dE1SiqJZ8wCSS4UtIOlQqcB1IT1hriVg5SBuggBRsCkOUpOfIC/yrQfwm0PEywpYSAUqOVgzrYAqJSMsuaBcOgw1udwl1sMzpqVEtmWqhYDwTlBRoxMBDY/CKCKtRhqm6XYulJGm6R/7oZqQHIIYOzmxGcBiSyWvVyKfCYsBkklJYPYZXuRlCMxB7tQSH7tSyg/DWI6dJY5wSXr4ma6QoKUVKTUB3tY0tRDr2Y7lBIPCpvmLOAaMOetxWNQlafHKKkhnOV6ceBdKr8QDpEgQwIdyzWdyN1IAc81ZOhSYcK3XYEgpOWjj4Q4OSqHBv7GpCPQkEOhiDRRcMd1KVNShcoVycmFCsKopJqouwFHT3a2VymZG4Zng2hhU+NCaAkKRvVSkMoncDh6Pez6OgD3iXqSA6hUF2JmVerpAVa4ghwqW7lsvxBgN1wJan/xmpSptHeAH4g9dCHF86Q4qPvUqSeOaE+9IfMHL1Z2NHmgV+Ki+oeMIXYKccwXFGKjw8WRfGpgFithmSqtgAA5YZ00rUpmLS3EDhCUybUgKURXSmmV1cDllesKEkPcKUwsCAoKLAMKDvcyeYWNIZ4qiH3qskPqAGsNcoTX8EFMJiiTa5p0sB0AEPsOnKAL1rUU3havAV6cLI4U3PpVtLXHrceUPJKCzC5YO51OWrK03j6iyoDYDddqEuWGiQavY7xDwykrKFPdj7PE7PVokUSwHUEJGuq1JSTrleGE+Q4o9mFRUWTTjuKfygH/APqBKpZBplv0PPXTTrHbvs47ZpnyxIxCwJ6N1JJ/upsGdt7TnePPWGckJLMnjUAFnflrFhwRLDeUAHLg+FlM73SxUHLEk2tER6hEZjn/ANmPaxWIR3GIW81I3FFwVparuAXHHUR0CKgggggPIu2ZwVPmOT3ctStBfMW3X61iGxCsyiQwfg59zWH+25gVNmJSGSla+pOdXirzjXY2zDNLk5UA1VX0HOCsbGw4BK11agGpPI2Dc4t+FwalFIyGz6EGm8L5VUq2W7cIxhpEqWCflZwrKC1WVVJd73fkIdzMflCqk1BSzWLMCyy3mknlEGDgd11FKWFiuUkkAhi+RLqtxc3e0LT8AquVISASSXBAzAE+NBDPerl7gQoF1UTTxAuRLNgbr7onzUf8Yb7VJSQreLoBBZnIrulSFKfm6Yim2NUEgomCUASSCAnKo5QADIJKCWLuGNLxlM5PiCtCAc4U4AMtKEKXnVqfupgHi3VCN+08ndZRIJZQCiQrwcFFRIoQ+YjmnWqYjKjKpJKXSnNlN3D1BDGuXl1ii15w5BNswBOUeFOQSx32dQDk/dTA1d1UNsVLUl2Ct0JJ/uJZTFCVAzEgoUBTedJdszNEdhtoscinyqGUHdAAKnUHBCQC9iCm1IklqBqA4d8oyOghglKXSru5poQlyhdWvARypDOCCz0fNXIklQ8QLPXLdNSHEJoPFibVZyQMy2dbZ/aYOkSRlAB90hmLMM1swB7tw6iQk/AoFPAQzXLJetnJ3lBwCVVZAygqo48CwdDFCYWGdhp4Mm64zOnMo6MkEn5kq0iOx0kg96kAEMSEmgcNu1fIajkSQ0SJzFnzEk5S4W5Kt9bppvH4kagBQjWYCWLkg5l/GQKhIWFMXSzDOBWyk6wRHyJ6VkDKx4Pdi6WPJIKOmWFFSGqEuNATUpLqS/IoCkHmkcI1xOASqoISoJzFwoDS4Zpbk0L5SOEM+9UkBKkpo43gXDgc9GcdecFPZUpwHAYUcKPCqjX8UtT/AIDEdiplSzUPm5v1Yv6xtNxJUKkCpokMGJJt1JbkYQBKqC+gGsA6wBIc+zkOwNaGlW/jxN4bCKUAXIZhu1r8qQ9SAA46CIxOGOUNQ6O9HYv4dAxd7KBheXtfu92YhRoxDsCLZSdE0L6u9aQDpMxAVvshQUouQ6FAuq4Je6R5iNlyVEMwIIVUAH4ESncWobfMzXq0xm0e+YiWyQQSWuASEoSBQB9OJI4QlLkhKnQVJNHKSKszkDWrAPy5wCswNOOUgBT2DAVLMDpbyh9MmZASQxbMCoAk3ykEXyjKw+ZZ4QymqzpCn+8RfeDXSxYCzrP8Eb7VoglqFgCLGzvzc15rPCCLR9l82YcZhyFH+5W9iCC3k3vHoyPPH2QpP9dI4bxsNEKPXSPQwgjMEEEB47xUoqnrSN4qmLYD/I34NFgw+HMtDSkkhILsVEH5rMHYjWnERK4bsvJOImKJWfEWJDOZgBsOcSEvYUsS5kx1FSJolh8pdLWIKeWjNGdaQUuaU/HZBAPeIFDoPvw7NpWMy3WpzvAIB3wpILGhAUheboCBzid2Zs3vJiEqmzapIJzuSHdt8EJH+LQpsbY8sYoywVJSMwdBEtRAcB1yglR9YaEu+yHMhxUeF0jKoNVUgzJMoPwSFFog5qAWDgEKI3cup0TKCJyhzINKsYn8fsxCJjeKhCSQkKRlVQpUgAlX4i5hXbGw0IxKZeaYpCikkLUFKfiJhGdPkoQ0Q4mZpaU6KCcwSWCmdymVKoqxJO4tLVBit4pG4Ao6lL7rUKQKpLWF8rnm7i9YfYcvu1nMuk0IYEAEMcpVlAdSdFXoHJiOxXZ6X3Y3l/AaFI8RXRgkBhpw0hopABMt70BZzqqgboLP66O9l460okjdZBzqAUL92o5kgJeoVoQIl5ew0ANmX6p4N8ulxwMIr7MymG/Mo2qRd+CYdB0CkiqlEAFRJdW4PEspE13JATMQ10hQAMJS5YzBJe4BrqoZj4pmUkgAOaLBZ81rYjs+g5SZk1z3i3dL55QCUKqmhah4i7xiZ2dllB35jBEsgOigmqeYnw+EmoGmjQ6FHmS90MQ7P4gWJcCufMUpsD40cxCMxIAJBAqyd5DgOHU6aJJ3vvEuk2Ii9q2AhzvzXE6WHz1Iy00uPmFeJMNsN2clhaRnm/8AVUDmFFJJGYUo4uPCeEOhUFNvEOFFQQBujK4qwCmlqPPcW2kIz5QUN4GlEhlgvTN4gVFIN0l8rEikW1XZ2WBmzKJTJEwA5CHWQFhijwlzu2GjQ2l7DQFBIUsNmYggFwnMlRIFVCwJ0LVh0Kt/QSRfMQCdUmgD5hlUCeHMVDWhTDSkAKypbid5qPUneDC3SsWtPZ2Wa5plhqktuGaBVJ+OvmRaI/8A0KWnjbgjQjgngG6KMOhCzEMdN7p5AuA1ylXMGMyljQ6s5DnUuoAmw3jS6ljSLDL7PSysb0yxHiFd4itHqKQtL7NS1EuuYXLFyk6rJum7oSX68TDoVIpBanBgGJrRKTRJonX5gg6xtLu+lDXzytntUqVQ/wDU5RZcLsGWoF1LqDQFLXQGAyszKboBwECNgSy4zL11T0ZsrMz6fEYdCn4qfeul9WvroXducSG0W7vrlNwx4uPOjXKlfLElM7NSnfNM9U//AJh/M2BLyCqrJHw8T+H8PueMOgfZ1tVGGxUmavwg5amgCmS5exGZ6e0ekULBAIIIIcEVBHEGPO0vYMvMzrapZ03qfl5CO0fZ+lsDKS5IS6Q7WCiwpwiysrHBBBFH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28" name="AutoShape 4" descr="data:image/jpeg;base64,/9j/4AAQSkZJRgABAQAAAQABAAD/2wCEAAkGBxQTEhUUEhQWFhUWFx0YGRgXFxcaGhcaHhcYFxgYFxYYHSggGBomHRoYITEhJSksLi4uFx8zODMsNygtLisBCgoKDg0OFA8PFysZFBkrKywsLCssLCwsLDcsLDc3KysrKzcsNysrLCssLCsrKysrKysrKysrKysrKyssKysrK//AABEIAOwA1QMBIgACEQEDEQH/xAAcAAABBAMBAAAAAAAAAAAAAAAAAwQFBgECBwj/xABAEAABAgQDBQYDBwMDAwUAAAABAhEAAyExBBJBBSJRYXEGEzKBkaFCUsEHI2Kx0eHwFDNyFYLxQ1OTJJKistL/xAAXAQEBAQEAAAAAAAAAAAAAAAAAAQID/8QAGBEBAQEBAQAAAAAAAAAAAAAAAAEREjH/2gAMAwEAAhEDEQA/AO4wQQQBBBBAEEEEARiMwQBBGi1tDadiW5RNDt41M0cRELPxr0BhlOxJtcxNXFhXjpYuoQmraksaxX5shSgNa2H6w7k4HlX+axOjEoNqS+MKoxqDY+0RX+njTXrCqZJFD9YdGJdKwbRtEZmKbxuhajakOjEhBEerEKFHrztG+GxzllJKT7esalMPYIIIqCCCCAIIIIAggggCCCCAIIIIAggggCEpszQQnPxDUHnDaZMjNoJ89rxHBKllySBwhYyis1doyWFBGYpHugfSsJoQCWQLfEY3muvcSf8AI8OQ5w8lSwgAAaQUSEMzDzMO0ARoEEwpliDJAgKH1jJjITAJkcRGECFTCUxJdx6GAy41EaBnbjBML0sYj8dLIZYNRAS0qY17flDkRVcZjikLIsU5uhAL/SJPsztT+okhZuCx50cH0MblRLwQQRpBBBBAEEEEAQQQQBBBBAEN8VNIDC59ucOCYYLUSYlCTMP5WEFLc1jM9bqCfWEpxsOMYUTZ5JATfU8BCWJUGDXVujmTaMYjdo7C55xph15loFwC/SKqSwmHyBh59dTDtIENVKy15wqkvGQ484DGoEbQAYIwS0ZQKQGkxekYTLhKYd6F5aoDVUsQlMkgiHLwmTAV7bOCUUEJ1DQv2IlZZaxwUB6JESGLNIjdiYjJPKNF/mKho1KlWiCCCNoIIIIAggggCCCCAIIIIBDFzGEMJs3Kl4c42qgOAiH2jOqEisYqxrKmHW5J/YQhjMVlrqbcobTZ2UkcKxB4zauZZCaqNEj3f6QVKoxbnLckkNqT9YlcNLyuXfX9+kQ+xZGRRUt85TxdunC0SCMXlUQr5RX+dYCRRiQaEuDrpyPSHOFlZYjMErLcOk2IsKvE3KUDaMhRJjd40EbJgBqxvGBGCqAZ4hTK8o2lzYabSUyvL6xqlbwElmeNVKpCck0iP29tpGGQVr9tekAvilFmFYhMfJUkhaaKSXHkXiKR2+kKchCgeBasOcJ2vkTd1W4o2Cmr0MXBfMDiRMQlabKD/tC8VLsXtIFa5IdqzEvpUBQHKx8zFtjoyIIIIAggggCCCCAIIIICPxsxlRW8TNy5lceOmkS20Zu8Rof+Iqe25u8AVNy9njmpntLaJBs+bg8QvZWaZmKUVMyA4pYksPzhrt7FnMAGAGup0/JvWGnYrF/erdgF0vzzHzdoquimcUzGIq3s5/UesaTFqzPQixGhHnr+cMcTOzh0tnRZzcNQwjh8cpOhUjhqDygLNs1bPlO7qDWJqSsNSnSKzgJ8tViQrmG04ihiwYSYCGzAmJQ9T1JhUKhqZwF1NGpxAskesQO1LrADqYRlc6mNlrbrARe1Zv3gTwDxgLtDNytZUNYdJlEFzpFDvFTcqaGK1jMMhSc87eLuM1QmjUjG08YA+ZRPHlFalYmZipgSAUyQaliCriBFBjdjjFg/0slTpLd5RKQ2jnxeUU3bmzp0g5Vlw7Ue+j/rHY5m2pUiWJctCpikj+3KGbL/AJF2R5mOT9pe1k6bMWFyUIybqk1JD1Dl6m0IL79kyc0xSiXKZbepS8dRjkn2VypoScQKJIKch+Koc8rR1eTNCg4/45GNSs0pBBBFBBBBAEEEEAQniJmVJPAQpDHa84Jll9S31hRA4xZOavKKhtzFJzqfRI/V/WLTifCDqWMc+7TT6zOP0uBGGlb2nMKjRyVUs/BounZvsqJcsKmkBqmrAajziobFn/8AqUqUaIBUBfeoHfi5JjoMnGBZQlS6F1Ecmdj7DyihbDbN7xlJUw0ce/8AOEb4nDqlJ0J/P0h1hdopCTmYdPMfSDBkLUVqN7A+0QZ2fhiwUoVv+8ScmUCWdzwhaUUsGZjDiRJHJ+MA3KACwT5wrLWbZT1MPJE9LsIzMU3PrEGqCw4QzxWI3TzoPO8b4iaSk2tRjETjlqCUvyf1/wCIB5gkWiU7uIHBzYnMNNcRRB7Q2NKUXyFzzLekE/YySkMAyRYUB6teJ2Yl7w3y5TyMTRWJ6UyQUoAQ/wAIom7kiKNjtiIxGJCQwVOUCoA8AauOTxfu0mXLVq0/eIn7PtnIVMXOuUukFuF29/SKLXs3CJkITLQGSgMBEhJnd2p9DcfWEp0aJNGMTxFgBjMRuyMQSChV026ftElG5UYjMEEUEEEEAREbdUHQHs59m/WJeK52jWy/9o/NUSiLx6vZz56Ry/tJNzKJB1D9fCPaLzj8YMiiSDYvYDX6RzOesKUXF1NThRJZuhPmYkaIbKCxOCgCzsW+vGLUqYywpxUZeBY8usI4bGJlICUp0BALO3Ac4ljtNKgkZAogcA3W3GAiJ+ZpiEkhTkgOag3IbgXhxhcasBJSote+rH2qYdS8AFLSUKVLUDmBTYOK3dxyifwclaQAEylKs6iUg8ykAwFdXtecEghR0YecCu1mIQxIoSz1qN6vnSENr9np61KeaCSc2VGYAHkOEJbL7M4zwhSCm2+6qeX8DQFm2Zt9fepdtf57xcp05Rkv+Wl4o+C2BPlKSrIFGxqQG1oa/wDMXvCKWE1QqzNun6xKIPZq15VFQIcUFK86a2hjtfG7xSDROUHqat5fWHOMx61rUCggJ3gNeAducVXaU0haZYJJDqWfxFvWjQFuwM0FMSmGxBEVnZazlHlyiYSpmgJVOMeHCCDEIhdaxIypsQJ7R2Sib4h6flDLCSk4c5UgBPKlYl1z8ojnXafayzMSiX4irMPK0BfpRzB8zcoyJJjl2I7azpG6tAcUZSVA+tj1h7srt9iV0GGccQSR6gmGDpOGKkqCmt7iJ4GKTszaOKxCkp/ply0nxLURlA5PUxdZaWAA0jcStoIIIqCCCCAIqna2aywGc5PqpotcUzttMImW/wCkD6KVEooW0pp7pSeAp6N9Yoq5rFBJY5q66H2iy7SxBEtdTY/mDeKNippARxr6OYkjSx/1QUrMCaA08np7xvI2gc/Wh04AfSKvM2mGqK1tTpDvD7WTQlwRenpWLg6L2d2zKCFd5Sjk+dmiYT2qkLVMI3QAEClanePsI5HidqpAZBPp+f8ANIdbIxgUClw5D3sYmDoknbcs4ggGqrdGDP5uYtOG23LQUBwSpx0YOX5xx4zQmYFlwDSmhsD6w5lYhbBQJJGo8oYO3y8YFDNwD/WITE41ZxCghTFLe4zD84qOA29MDBSiyrhqi1/KJ1eLdPeAOqzCjgWU/FqEchEEztHEjuzNLJOQOT7joDFF2StUzMtVVLUT72hp2n7TlY7lw53SEmgGtdTEnsFIyOlv5pFE9hJfOsOxCOFr/GhWaotSIHEk+kP5BiMlKcQoicYDba+LYM96RGbMwCEr7wsVnXh0jXac8AgmyXNYicJtxCyWWEpGpIH5wF1xElEyWoKSFU1AP5w2+yrZKJWGVMCQFzJiiS1QBQDkP1iHw3amR4U5l87A9HvFu7GKSZa8iVBGamYasymOoce8WIsUEEEaQQQQQBBBBAEVXt3J+7Cxdin3B/WLVFf7ZIBkgH5j/wDVR+kSjhW3l/dt8qa9XDRT8QvwnlbrWLTtpJEpVfEH/KhiqYkUY6fpaEaMpksm2sOUSVqGRKHNLCpL5WI4ufcQtslG/nNhelAKBzyrFlmpADgGpcZdFfEHDWUchL0IlHUtRUThFpYsWUA1LvaNJa8qub+Y/eLhOXmKiw3nJy0LkhO49s6gSCWyzAXLQ3Vh0TDvJSQS+YJyDxgFdaiWqiVC6CxNFPAR0mWsgb5KV2JraJCVLxQdCFOpNctMyhxQ/j8objALlb0reFylXIBRT/kA55gODFq7PCXOKUl81wkneQRwPB/rEoq0jaU9Ct53FwsEEH8xDxO0J60kZiB+EqDv58I6enZ6Zoy4uSicBaaA01I/EbmI7aXYjuU55BVMl8G3k8zxHOIObSpJSXL3i6bFxYAYO2o/bWEMZswZTSvSIqQ8s1v+UB0TCzw386Q5XMBDPFOwe0yBUe/lrEijabn+ViCwbOmVN7wopdTwiL2ZtDeLwocUCrzgG3aDDLmoKEUchzqz6RJbP2BhpUtIOHlLATVSkJKidSSQ7xmRLc/ykS2Ew5IY2aAi5mw8Eo/25aKcAkjmDSL3sJbyUu1N0EMxAoCAI5p2g2Ys4iWghpa1AFT6PYc46thpAQhKEhkpAAHIBosZKwQQRoEEEEAQQQQBEP2oT9y/BQ93H1iYiJ7UpP8ATLy3DH/5D6Qo889pqIKRqG9ByispklWUamwiy9olDMtOoJ8wTT84b4OSJZSosFMU1dkApUnMQ1WYq6CI0bYaT3a0oeoFQC7E1BA1IIzNrlbURITUJICUlJBskOQ1QpNPFuJp80vKRVNWWPAqRuKsQSbg5g1KtupJ0IQbGAYhWR1A7oFgoURrQOnKtRIPwKp4TSjPiKL7wFWcupzWrLcAOfjApvBoQRiTmSSS9CDmRetQV/EWYKNFWUHZsTFXSzkPTKoOcrkAGxq5lpqPEk3jTETBUghgC7ZVXRlzKYMoHiKGjsbkOZGJ0IBAHOwAYcgFFwfgJayoUM1iFBViSlQLFJJD9HVungtXAxFrW2ZtKXUdEp4B6OHNwWNaxunEkFqO5LVapyl3Nd2ldAymoYDp3Znt6EkIxiSWLJnJSymch1J1qKt6R0zZ+Jkzk55KkLB1SR5uNDyMebU4nNzJalbuEg1vSlRZQSfhh7svbM7Cq7zDzMihcXegoUqplLGpsQEmtYzYrum1+zaJjqRRfCyT6Wjnm3tkKlK+8S3UULcDrFm7J/aPJxGWXiGkzTYmiFF2oT4TyMW3FZVDLNSCk8aj9okHEpMs1r+0OBwrHQdpdjpSyVSFBBOhqk1eh0iq7T2NMkf3EZRYKDkHzENEWnEqBeH2Hx5LQ3moFjfSGeIISzGvKKL9szFJ1pE2rFpZgaxyH/WCgHe/eJHZu3JyiO7lLmF9Ek9LRB0baIBlF76coucl8oe7D8ooWwdj4uepKsSO7lAglJ8SmqA2kX+LGWYIII0CCCCAII0mzAkFSiAAHJJYAakmKUr7S8OqbkkIVNS5HeeFP+16n2gLxFQ7adqJUqVNlEnMUlLgEsTyAh7J7USZ8lS5SjRwsEEFBGh+nHSOW/aJtITUbiZtLFqe5eM6uKaZy5s5SioKYgWynVqOwt7iF5qvhJplu7U8YVlu4CrPXu5g4RA7N2l3a1FYopgokBTNWx6+wiZlLqAHZ6WrVJYGwOdlJUbKL2VSqQmuXJcgHKzqXdgGD724KP40tqmrWXNKm1chrgjOfmUflAAUaKDpVWJLESGDsDQ0yq+EEqYXSxYlN0KOZLg0j1SGB4gqZzLFQioNwSQTTwzBUVpFQkuwcgvX5QAVMNd1gG4oNKptkKOY8WUOJJJY0TTMwcosoOReALYZg5azE/LlSQW5llF7ZVRgWAZ6brBYTTcCQ5oMxNboVyMAmuUCQQmjh2YUU5YE6EWfgUnQQ1CC4c1owYAHMaPw+lofpLO4oMzEpuRuKBD2KiygLFWYMDCKZRSaO6SdEucoLjhmvmHxCogEpKzQMPM8DUFxevoD5OMPM0VmtXh4fQ2BrQi5sYSQzpchg1Sq4Ccw040CmcFgYceEWJ1+NmCSC7VSAVAEXSa2UYKCz6OC4IKi4cENRyQ5HEsBcVs/ZX7RZ+GIlzz38g3Ki60hjQKN+h8mirrlFyUhQBBAFmO6Kh6Mq+mtmIahJCi4a/Ag3BB5uGby4RMHoLYnaDD4hOfDzA2qFUKfK49xzh9jMVTQpN/iBHlHm8FQLpKgdFBhw+IHm7/rE5s3tpiZNCRMD2W7i2oreJyOk7Y2DKnIUqUTKmDqUHllfdih4nYuLSrelqa4Vo3F+EPk/aGFeMLlvdt70NDFy7M7WwmJQppyioNuJUUqAfxZTU82h4KN2b2GqfOAUFEPVRSrKOPWPRGAwaJaEpQhKAAKJAH5RRp+0ZeGmpG+ktRRdUvhvBTt1EWvZO3UzTkUyZjOA7hQ4pOsNSpiCCCNIIIIIAggggOcdvu2EpUmZIQSRnEtZB8QCcywnlYP1jkG09splzjKyPKDFnLuUuFpNMqg9wfOF8XtaXnmDeLKIFHKVOolQJNxbziExE3vCJ0wMlACavvNbz9qxFT+we04kha5rhUxKUUzErCS4U7s4c6uX0hnt7tAcQ0uXMBcipueQLUrziqYnFFZJ5kw3hgkVJqN9y9mNfMxak7HyyUFKyVPZXhJNcqaXvx15xHdltnFP3qhVmSGFvPWmkWRIBDFYBuzkNev3hTBUNito2lzdxbAMolJIyqatg1kruHYuLMHSBQpIykulIZiAa1oHd9UKY+GLBNRmypSUqzPSiqi6sqUqppY9Yr2K2UE76QUFwWdmJJSaaB/mKekUbTk+J9H8Zq5WCrMgUZmCk6jKoXMNqGoZtd0qaqlEOfFu1/EjmBGCuZLZxQ0oGUEuFpYszuXB8rGEP6oJYLC0k60Fiq3QlwONLQQsiu7ZmejgAVJbgE3+ZJrUQrNSQLaAGm8C+ZQR+JNFA6pd4TkTATulyEtRRASBy4DMT/iV8BGynSWysHIBzE5WVkR1yF0/wCKhAKykKJsMynZmAJUaU/7a0gvwJ4xmWsMliN8AupRJOYnK6Xqd0y1cQRwjReGzMkMlKqBy+QKORIyi5TMCqaZhCi1ZnCiBnqQBUZyJSwDQHKoBTawVk5SAwS1CM199dEmrnKod2eKVD5YTKDolBBSC1XLoUfUgFL8ZYOsKKcvZlGtqd59wuo/EkK82jRQzA7m8XsB8QDPWh7xCg2gVBCEyTR2D6l6E7pelGIILcFERhQI0NrAAZhRnc+Kw5MNRVbMlt1Dg1YI+EErDOX8BmB9cgjHdCxSpSrG4As4fWub/wAkFEvCpIqCNHXehqydKAnqFDhGowyUEKE1KVAhiCQQX8TiwuX/AFhtjpzU+K5L1sOFnZ/9xhnh0Zj5U9RT1IgOo9n+05nI7jEKSpRBCJnz8lA/E0O9kbQXLSEEnNImbh1CWBA6frHL0EpChZm9l0Y/WLTsfbWcZiN4UUeJBdJvYgkW0iYj0hsrGidKRNTZaQfPUesO45n2F7WolzBhVsEL3kKegUT4T1uI6WIqMwQQQBBBBAeYO1+zJKMbMl4WYVozklVKVJWATcJds0VbbGJByoQlkIDUe/FzeJPai2VPXxmKQKA0BNiOJiCnuBfeN/0iRogtWkOdmygV5lAFKasbK5VhqEuWFT9YuezsAlEpOZL8S6QATZW8K+zNUxdQ9lziUqCQwIDEHd5AkgpA5FusOkT0gjfSGDEd4ABa7YlNzyHSEMOgKACwFljLoFGpqCSpCqt+J+YhdKywb/tcSKf+QejD/dE1SiqJZ8wCSS4UtIOlQqcB1IT1hriVg5SBuggBRsCkOUpOfIC/yrQfwm0PEywpYSAUqOVgzrYAqJSMsuaBcOgw1udwl1sMzpqVEtmWqhYDwTlBRoxMBDY/CKCKtRhqm6XYulJGm6R/7oZqQHIIYOzmxGcBiSyWvVyKfCYsBkklJYPYZXuRlCMxB7tQSH7tSyg/DWI6dJY5wSXr4ma6QoKUVKTUB3tY0tRDr2Y7lBIPCpvmLOAaMOetxWNQlafHKKkhnOV6ceBdKr8QDpEgQwIdyzWdyN1IAc81ZOhSYcK3XYEgpOWjj4Q4OSqHBv7GpCPQkEOhiDRRcMd1KVNShcoVycmFCsKopJqouwFHT3a2VymZG4Zng2hhU+NCaAkKRvVSkMoncDh6Pez6OgD3iXqSA6hUF2JmVerpAVa4ghwqW7lsvxBgN1wJan/xmpSptHeAH4g9dCHF86Q4qPvUqSeOaE+9IfMHL1Z2NHmgV+Ki+oeMIXYKccwXFGKjw8WRfGpgFithmSqtgAA5YZ00rUpmLS3EDhCUybUgKURXSmmV1cDllesKEkPcKUwsCAoKLAMKDvcyeYWNIZ4qiH3qskPqAGsNcoTX8EFMJiiTa5p0sB0AEPsOnKAL1rUU3havAV6cLI4U3PpVtLXHrceUPJKCzC5YO51OWrK03j6iyoDYDddqEuWGiQavY7xDwykrKFPdj7PE7PVokUSwHUEJGuq1JSTrleGE+Q4o9mFRUWTTjuKfygH/APqBKpZBplv0PPXTTrHbvs47ZpnyxIxCwJ6N1JJ/upsGdt7TnePPWGckJLMnjUAFnflrFhwRLDeUAHLg+FlM73SxUHLEk2tER6hEZjn/ANmPaxWIR3GIW81I3FFwVparuAXHHUR0CKgggggPIu2ZwVPmOT3ctStBfMW3X61iGxCsyiQwfg59zWH+25gVNmJSGSla+pOdXirzjXY2zDNLk5UA1VX0HOCsbGw4BK11agGpPI2Dc4t+FwalFIyGz6EGm8L5VUq2W7cIxhpEqWCflZwrKC1WVVJd73fkIdzMflCqk1BSzWLMCyy3mknlEGDgd11FKWFiuUkkAhi+RLqtxc3e0LT8AquVISASSXBAzAE+NBDPerl7gQoF1UTTxAuRLNgbr7onzUf8Yb7VJSQreLoBBZnIrulSFKfm6Yim2NUEgomCUASSCAnKo5QADIJKCWLuGNLxlM5PiCtCAc4U4AMtKEKXnVqfupgHi3VCN+08ndZRIJZQCiQrwcFFRIoQ+YjmnWqYjKjKpJKXSnNlN3D1BDGuXl1ii15w5BNswBOUeFOQSx32dQDk/dTA1d1UNsVLUl2Ct0JJ/uJZTFCVAzEgoUBTedJdszNEdhtoscinyqGUHdAAKnUHBCQC9iCm1IklqBqA4d8oyOghglKXSru5poQlyhdWvARypDOCCz0fNXIklQ8QLPXLdNSHEJoPFibVZyQMy2dbZ/aYOkSRlAB90hmLMM1swB7tw6iQk/AoFPAQzXLJetnJ3lBwCVVZAygqo48CwdDFCYWGdhp4Mm64zOnMo6MkEn5kq0iOx0kg96kAEMSEmgcNu1fIajkSQ0SJzFnzEk5S4W5Kt9bppvH4kagBQjWYCWLkg5l/GQKhIWFMXSzDOBWyk6wRHyJ6VkDKx4Pdi6WPJIKOmWFFSGqEuNATUpLqS/IoCkHmkcI1xOASqoISoJzFwoDS4Zpbk0L5SOEM+9UkBKkpo43gXDgc9GcdecFPZUpwHAYUcKPCqjX8UtT/AIDEdiplSzUPm5v1Yv6xtNxJUKkCpokMGJJt1JbkYQBKqC+gGsA6wBIc+zkOwNaGlW/jxN4bCKUAXIZhu1r8qQ9SAA46CIxOGOUNQ6O9HYv4dAxd7KBheXtfu92YhRoxDsCLZSdE0L6u9aQDpMxAVvshQUouQ6FAuq4Je6R5iNlyVEMwIIVUAH4ESncWobfMzXq0xm0e+YiWyQQSWuASEoSBQB9OJI4QlLkhKnQVJNHKSKszkDWrAPy5wCswNOOUgBT2DAVLMDpbyh9MmZASQxbMCoAk3ykEXyjKw+ZZ4QymqzpCn+8RfeDXSxYCzrP8Eb7VoglqFgCLGzvzc15rPCCLR9l82YcZhyFH+5W9iCC3k3vHoyPPH2QpP9dI4bxsNEKPXSPQwgjMEEEB47xUoqnrSN4qmLYD/I34NFgw+HMtDSkkhILsVEH5rMHYjWnERK4bsvJOImKJWfEWJDOZgBsOcSEvYUsS5kx1FSJolh8pdLWIKeWjNGdaQUuaU/HZBAPeIFDoPvw7NpWMy3WpzvAIB3wpILGhAUheboCBzid2Zs3vJiEqmzapIJzuSHdt8EJH+LQpsbY8sYoywVJSMwdBEtRAcB1yglR9YaEu+yHMhxUeF0jKoNVUgzJMoPwSFFog5qAWDgEKI3cup0TKCJyhzINKsYn8fsxCJjeKhCSQkKRlVQpUgAlX4i5hXbGw0IxKZeaYpCikkLUFKfiJhGdPkoQ0Q4mZpaU6KCcwSWCmdymVKoqxJO4tLVBit4pG4Ao6lL7rUKQKpLWF8rnm7i9YfYcvu1nMuk0IYEAEMcpVlAdSdFXoHJiOxXZ6X3Y3l/AaFI8RXRgkBhpw0hopABMt70BZzqqgboLP66O9l460okjdZBzqAUL92o5kgJeoVoQIl5ew0ANmX6p4N8ulxwMIr7MymG/Mo2qRd+CYdB0CkiqlEAFRJdW4PEspE13JATMQ10hQAMJS5YzBJe4BrqoZj4pmUkgAOaLBZ81rYjs+g5SZk1z3i3dL55QCUKqmhah4i7xiZ2dllB35jBEsgOigmqeYnw+EmoGmjQ6FHmS90MQ7P4gWJcCufMUpsD40cxCMxIAJBAqyd5DgOHU6aJJ3vvEuk2Ii9q2AhzvzXE6WHz1Iy00uPmFeJMNsN2clhaRnm/8AVUDmFFJJGYUo4uPCeEOhUFNvEOFFQQBujK4qwCmlqPPcW2kIz5QUN4GlEhlgvTN4gVFIN0l8rEikW1XZ2WBmzKJTJEwA5CHWQFhijwlzu2GjQ2l7DQFBIUsNmYggFwnMlRIFVCwJ0LVh0Kt/QSRfMQCdUmgD5hlUCeHMVDWhTDSkAKypbid5qPUneDC3SsWtPZ2Wa5plhqktuGaBVJ+OvmRaI/8A0KWnjbgjQjgngG6KMOhCzEMdN7p5AuA1ylXMGMyljQ6s5DnUuoAmw3jS6ljSLDL7PSysb0yxHiFd4itHqKQtL7NS1EuuYXLFyk6rJum7oSX68TDoVIpBanBgGJrRKTRJonX5gg6xtLu+lDXzytntUqVQ/wDU5RZcLsGWoF1LqDQFLXQGAyszKboBwECNgSy4zL11T0ZsrMz6fEYdCn4qfeul9WvroXducSG0W7vrlNwx4uPOjXKlfLElM7NSnfNM9U//AJh/M2BLyCqrJHw8T+H8PueMOgfZ1tVGGxUmavwg5amgCmS5exGZ6e0ekULBAIIIIcEVBHEGPO0vYMvMzrapZ03qfl5CO0fZ+lsDKS5IS6Q7WCiwpwiysrHBBBFH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30" name="AutoShape 6" descr="data:image/jpeg;base64,/9j/4AAQSkZJRgABAQAAAQABAAD/2wCEAAkGBxQTEhUUEhQWFhUWFx0YGRgXFxcaGhcaHhcYFxgYFxYYHSggGBomHRoYITEhJSksLi4uFx8zODMsNygtLisBCgoKDg0OFA8PFysZFBkrKywsLCssLCwsLDcsLDc3KysrKzcsNysrLCssLCsrKysrKysrKysrKysrKyssKysrK//AABEIAOwA1QMBIgACEQEDEQH/xAAcAAABBAMBAAAAAAAAAAAAAAAAAwQFBgECBwj/xABAEAABAgQDBQYDBwMDAwUAAAABAhEAAyExBBJBBSJRYXEGEzKBkaFCUsEHI2Kx0eHwFDNyFYLxQ1OTJJKistL/xAAXAQEBAQEAAAAAAAAAAAAAAAAAAQID/8QAGBEBAQEBAQAAAAAAAAAAAAAAAAEREjH/2gAMAwEAAhEDEQA/AO4wQQQBBBBAEEEEARiMwQBBGi1tDadiW5RNDt41M0cRELPxr0BhlOxJtcxNXFhXjpYuoQmraksaxX5shSgNa2H6w7k4HlX+axOjEoNqS+MKoxqDY+0RX+njTXrCqZJFD9YdGJdKwbRtEZmKbxuhajakOjEhBEerEKFHrztG+GxzllJKT7esalMPYIIIqCCCCAIIIIAggggCCCCAIIIIAggggCEpszQQnPxDUHnDaZMjNoJ89rxHBKllySBwhYyis1doyWFBGYpHugfSsJoQCWQLfEY3muvcSf8AI8OQ5w8lSwgAAaQUSEMzDzMO0ARoEEwpliDJAgKH1jJjITAJkcRGECFTCUxJdx6GAy41EaBnbjBML0sYj8dLIZYNRAS0qY17flDkRVcZjikLIsU5uhAL/SJPsztT+okhZuCx50cH0MblRLwQQRpBBBBAEEEEAQQQQBBBBAEN8VNIDC59ucOCYYLUSYlCTMP5WEFLc1jM9bqCfWEpxsOMYUTZ5JATfU8BCWJUGDXVujmTaMYjdo7C55xph15loFwC/SKqSwmHyBh59dTDtIENVKy15wqkvGQ484DGoEbQAYIwS0ZQKQGkxekYTLhKYd6F5aoDVUsQlMkgiHLwmTAV7bOCUUEJ1DQv2IlZZaxwUB6JESGLNIjdiYjJPKNF/mKho1KlWiCCCNoIIIIAggggCCCCAIIIIBDFzGEMJs3Kl4c42qgOAiH2jOqEisYqxrKmHW5J/YQhjMVlrqbcobTZ2UkcKxB4zauZZCaqNEj3f6QVKoxbnLckkNqT9YlcNLyuXfX9+kQ+xZGRRUt85TxdunC0SCMXlUQr5RX+dYCRRiQaEuDrpyPSHOFlZYjMErLcOk2IsKvE3KUDaMhRJjd40EbJgBqxvGBGCqAZ4hTK8o2lzYabSUyvL6xqlbwElmeNVKpCck0iP29tpGGQVr9tekAvilFmFYhMfJUkhaaKSXHkXiKR2+kKchCgeBasOcJ2vkTd1W4o2Cmr0MXBfMDiRMQlabKD/tC8VLsXtIFa5IdqzEvpUBQHKx8zFtjoyIIIIAggggCCCCAIIIICPxsxlRW8TNy5lceOmkS20Zu8Rof+Iqe25u8AVNy9njmpntLaJBs+bg8QvZWaZmKUVMyA4pYksPzhrt7FnMAGAGup0/JvWGnYrF/erdgF0vzzHzdoquimcUzGIq3s5/UesaTFqzPQixGhHnr+cMcTOzh0tnRZzcNQwjh8cpOhUjhqDygLNs1bPlO7qDWJqSsNSnSKzgJ8tViQrmG04ihiwYSYCGzAmJQ9T1JhUKhqZwF1NGpxAskesQO1LrADqYRlc6mNlrbrARe1Zv3gTwDxgLtDNytZUNYdJlEFzpFDvFTcqaGK1jMMhSc87eLuM1QmjUjG08YA+ZRPHlFalYmZipgSAUyQaliCriBFBjdjjFg/0slTpLd5RKQ2jnxeUU3bmzp0g5Vlw7Ue+j/rHY5m2pUiWJctCpikj+3KGbL/AJF2R5mOT9pe1k6bMWFyUIybqk1JD1Dl6m0IL79kyc0xSiXKZbepS8dRjkn2VypoScQKJIKch+Koc8rR1eTNCg4/45GNSs0pBBBFBBBBAEEEEAQniJmVJPAQpDHa84Jll9S31hRA4xZOavKKhtzFJzqfRI/V/WLTifCDqWMc+7TT6zOP0uBGGlb2nMKjRyVUs/BounZvsqJcsKmkBqmrAajziobFn/8AqUqUaIBUBfeoHfi5JjoMnGBZQlS6F1Ecmdj7DyihbDbN7xlJUw0ce/8AOEb4nDqlJ0J/P0h1hdopCTmYdPMfSDBkLUVqN7A+0QZ2fhiwUoVv+8ScmUCWdzwhaUUsGZjDiRJHJ+MA3KACwT5wrLWbZT1MPJE9LsIzMU3PrEGqCw4QzxWI3TzoPO8b4iaSk2tRjETjlqCUvyf1/wCIB5gkWiU7uIHBzYnMNNcRRB7Q2NKUXyFzzLekE/YySkMAyRYUB6teJ2Yl7w3y5TyMTRWJ6UyQUoAQ/wAIom7kiKNjtiIxGJCQwVOUCoA8AauOTxfu0mXLVq0/eIn7PtnIVMXOuUukFuF29/SKLXs3CJkITLQGSgMBEhJnd2p9DcfWEp0aJNGMTxFgBjMRuyMQSChV026ftElG5UYjMEEUEEEEAREbdUHQHs59m/WJeK52jWy/9o/NUSiLx6vZz56Ry/tJNzKJB1D9fCPaLzj8YMiiSDYvYDX6RzOesKUXF1NThRJZuhPmYkaIbKCxOCgCzsW+vGLUqYywpxUZeBY8usI4bGJlICUp0BALO3Ac4ljtNKgkZAogcA3W3GAiJ+ZpiEkhTkgOag3IbgXhxhcasBJSote+rH2qYdS8AFLSUKVLUDmBTYOK3dxyifwclaQAEylKs6iUg8ykAwFdXtecEghR0YecCu1mIQxIoSz1qN6vnSENr9np61KeaCSc2VGYAHkOEJbL7M4zwhSCm2+6qeX8DQFm2Zt9fepdtf57xcp05Rkv+Wl4o+C2BPlKSrIFGxqQG1oa/wDMXvCKWE1QqzNun6xKIPZq15VFQIcUFK86a2hjtfG7xSDROUHqat5fWHOMx61rUCggJ3gNeAducVXaU0haZYJJDqWfxFvWjQFuwM0FMSmGxBEVnZazlHlyiYSpmgJVOMeHCCDEIhdaxIypsQJ7R2Sib4h6flDLCSk4c5UgBPKlYl1z8ojnXafayzMSiX4irMPK0BfpRzB8zcoyJJjl2I7azpG6tAcUZSVA+tj1h7srt9iV0GGccQSR6gmGDpOGKkqCmt7iJ4GKTszaOKxCkp/ply0nxLURlA5PUxdZaWAA0jcStoIIIqCCCCAIqna2aywGc5PqpotcUzttMImW/wCkD6KVEooW0pp7pSeAp6N9Yoq5rFBJY5q66H2iy7SxBEtdTY/mDeKNippARxr6OYkjSx/1QUrMCaA08np7xvI2gc/Wh04AfSKvM2mGqK1tTpDvD7WTQlwRenpWLg6L2d2zKCFd5Sjk+dmiYT2qkLVMI3QAEClanePsI5HidqpAZBPp+f8ANIdbIxgUClw5D3sYmDoknbcs4ggGqrdGDP5uYtOG23LQUBwSpx0YOX5xx4zQmYFlwDSmhsD6w5lYhbBQJJGo8oYO3y8YFDNwD/WITE41ZxCghTFLe4zD84qOA29MDBSiyrhqi1/KJ1eLdPeAOqzCjgWU/FqEchEEztHEjuzNLJOQOT7joDFF2StUzMtVVLUT72hp2n7TlY7lw53SEmgGtdTEnsFIyOlv5pFE9hJfOsOxCOFr/GhWaotSIHEk+kP5BiMlKcQoicYDba+LYM96RGbMwCEr7wsVnXh0jXac8AgmyXNYicJtxCyWWEpGpIH5wF1xElEyWoKSFU1AP5w2+yrZKJWGVMCQFzJiiS1QBQDkP1iHw3amR4U5l87A9HvFu7GKSZa8iVBGamYasymOoce8WIsUEEEaQQQQQBBBBAEVXt3J+7Cxdin3B/WLVFf7ZIBkgH5j/wDVR+kSjhW3l/dt8qa9XDRT8QvwnlbrWLTtpJEpVfEH/KhiqYkUY6fpaEaMpksm2sOUSVqGRKHNLCpL5WI4ufcQtslG/nNhelAKBzyrFlmpADgGpcZdFfEHDWUchL0IlHUtRUThFpYsWUA1LvaNJa8qub+Y/eLhOXmKiw3nJy0LkhO49s6gSCWyzAXLQ3Vh0TDvJSQS+YJyDxgFdaiWqiVC6CxNFPAR0mWsgb5KV2JraJCVLxQdCFOpNctMyhxQ/j8objALlb0reFylXIBRT/kA55gODFq7PCXOKUl81wkneQRwPB/rEoq0jaU9Ct53FwsEEH8xDxO0J60kZiB+EqDv58I6enZ6Zoy4uSicBaaA01I/EbmI7aXYjuU55BVMl8G3k8zxHOIObSpJSXL3i6bFxYAYO2o/bWEMZswZTSvSIqQ8s1v+UB0TCzw386Q5XMBDPFOwe0yBUe/lrEijabn+ViCwbOmVN7wopdTwiL2ZtDeLwocUCrzgG3aDDLmoKEUchzqz6RJbP2BhpUtIOHlLATVSkJKidSSQ7xmRLc/ykS2Ew5IY2aAi5mw8Eo/25aKcAkjmDSL3sJbyUu1N0EMxAoCAI5p2g2Ys4iWghpa1AFT6PYc46thpAQhKEhkpAAHIBosZKwQQRoEEEEAQQQQBEP2oT9y/BQ93H1iYiJ7UpP8ATLy3DH/5D6Qo889pqIKRqG9ByispklWUamwiy9olDMtOoJ8wTT84b4OSJZSosFMU1dkApUnMQ1WYq6CI0bYaT3a0oeoFQC7E1BA1IIzNrlbURITUJICUlJBskOQ1QpNPFuJp80vKRVNWWPAqRuKsQSbg5g1KtupJ0IQbGAYhWR1A7oFgoURrQOnKtRIPwKp4TSjPiKL7wFWcupzWrLcAOfjApvBoQRiTmSSS9CDmRetQV/EWYKNFWUHZsTFXSzkPTKoOcrkAGxq5lpqPEk3jTETBUghgC7ZVXRlzKYMoHiKGjsbkOZGJ0IBAHOwAYcgFFwfgJayoUM1iFBViSlQLFJJD9HVungtXAxFrW2ZtKXUdEp4B6OHNwWNaxunEkFqO5LVapyl3Nd2ldAymoYDp3Znt6EkIxiSWLJnJSymch1J1qKt6R0zZ+Jkzk55KkLB1SR5uNDyMebU4nNzJalbuEg1vSlRZQSfhh7svbM7Cq7zDzMihcXegoUqplLGpsQEmtYzYrum1+zaJjqRRfCyT6Wjnm3tkKlK+8S3UULcDrFm7J/aPJxGWXiGkzTYmiFF2oT4TyMW3FZVDLNSCk8aj9okHEpMs1r+0OBwrHQdpdjpSyVSFBBOhqk1eh0iq7T2NMkf3EZRYKDkHzENEWnEqBeH2Hx5LQ3moFjfSGeIISzGvKKL9szFJ1pE2rFpZgaxyH/WCgHe/eJHZu3JyiO7lLmF9Ek9LRB0baIBlF76coucl8oe7D8ooWwdj4uepKsSO7lAglJ8SmqA2kX+LGWYIII0CCCCAII0mzAkFSiAAHJJYAakmKUr7S8OqbkkIVNS5HeeFP+16n2gLxFQ7adqJUqVNlEnMUlLgEsTyAh7J7USZ8lS5SjRwsEEFBGh+nHSOW/aJtITUbiZtLFqe5eM6uKaZy5s5SioKYgWynVqOwt7iF5qvhJplu7U8YVlu4CrPXu5g4RA7N2l3a1FYopgokBTNWx6+wiZlLqAHZ6WrVJYGwOdlJUbKL2VSqQmuXJcgHKzqXdgGD724KP40tqmrWXNKm1chrgjOfmUflAAUaKDpVWJLESGDsDQ0yq+EEqYXSxYlN0KOZLg0j1SGB4gqZzLFQioNwSQTTwzBUVpFQkuwcgvX5QAVMNd1gG4oNKptkKOY8WUOJJJY0TTMwcosoOReALYZg5azE/LlSQW5llF7ZVRgWAZ6brBYTTcCQ5oMxNboVyMAmuUCQQmjh2YUU5YE6EWfgUnQQ1CC4c1owYAHMaPw+lofpLO4oMzEpuRuKBD2KiygLFWYMDCKZRSaO6SdEucoLjhmvmHxCogEpKzQMPM8DUFxevoD5OMPM0VmtXh4fQ2BrQi5sYSQzpchg1Sq4Ccw040CmcFgYceEWJ1+NmCSC7VSAVAEXSa2UYKCz6OC4IKi4cENRyQ5HEsBcVs/ZX7RZ+GIlzz38g3Ki60hjQKN+h8mirrlFyUhQBBAFmO6Kh6Mq+mtmIahJCi4a/Ag3BB5uGby4RMHoLYnaDD4hOfDzA2qFUKfK49xzh9jMVTQpN/iBHlHm8FQLpKgdFBhw+IHm7/rE5s3tpiZNCRMD2W7i2oreJyOk7Y2DKnIUqUTKmDqUHllfdih4nYuLSrelqa4Vo3F+EPk/aGFeMLlvdt70NDFy7M7WwmJQppyioNuJUUqAfxZTU82h4KN2b2GqfOAUFEPVRSrKOPWPRGAwaJaEpQhKAAKJAH5RRp+0ZeGmpG+ktRRdUvhvBTt1EWvZO3UzTkUyZjOA7hQ4pOsNSpiCCCNIIIIIAggggOcdvu2EpUmZIQSRnEtZB8QCcywnlYP1jkG09splzjKyPKDFnLuUuFpNMqg9wfOF8XtaXnmDeLKIFHKVOolQJNxbziExE3vCJ0wMlACavvNbz9qxFT+we04kha5rhUxKUUzErCS4U7s4c6uX0hnt7tAcQ0uXMBcipueQLUrziqYnFFZJ5kw3hgkVJqN9y9mNfMxak7HyyUFKyVPZXhJNcqaXvx15xHdltnFP3qhVmSGFvPWmkWRIBDFYBuzkNev3hTBUNito2lzdxbAMolJIyqatg1kruHYuLMHSBQpIykulIZiAa1oHd9UKY+GLBNRmypSUqzPSiqi6sqUqppY9Yr2K2UE76QUFwWdmJJSaaB/mKekUbTk+J9H8Zq5WCrMgUZmCk6jKoXMNqGoZtd0qaqlEOfFu1/EjmBGCuZLZxQ0oGUEuFpYszuXB8rGEP6oJYLC0k60Fiq3QlwONLQQsiu7ZmejgAVJbgE3+ZJrUQrNSQLaAGm8C+ZQR+JNFA6pd4TkTATulyEtRRASBy4DMT/iV8BGynSWysHIBzE5WVkR1yF0/wCKhAKykKJsMynZmAJUaU/7a0gvwJ4xmWsMliN8AupRJOYnK6Xqd0y1cQRwjReGzMkMlKqBy+QKORIyi5TMCqaZhCi1ZnCiBnqQBUZyJSwDQHKoBTawVk5SAwS1CM199dEmrnKod2eKVD5YTKDolBBSC1XLoUfUgFL8ZYOsKKcvZlGtqd59wuo/EkK82jRQzA7m8XsB8QDPWh7xCg2gVBCEyTR2D6l6E7pelGIILcFERhQI0NrAAZhRnc+Kw5MNRVbMlt1Dg1YI+EErDOX8BmB9cgjHdCxSpSrG4As4fWub/wAkFEvCpIqCNHXehqydKAnqFDhGowyUEKE1KVAhiCQQX8TiwuX/AFhtjpzU+K5L1sOFnZ/9xhnh0Zj5U9RT1IgOo9n+05nI7jEKSpRBCJnz8lA/E0O9kbQXLSEEnNImbh1CWBA6frHL0EpChZm9l0Y/WLTsfbWcZiN4UUeJBdJvYgkW0iYj0hsrGidKRNTZaQfPUesO45n2F7WolzBhVsEL3kKegUT4T1uI6WIqMwQQQBBBBAeYO1+zJKMbMl4WYVozklVKVJWATcJds0VbbGJByoQlkIDUe/FzeJPai2VPXxmKQKA0BNiOJiCnuBfeN/0iRogtWkOdmygV5lAFKasbK5VhqEuWFT9YuezsAlEpOZL8S6QATZW8K+zNUxdQ9lziUqCQwIDEHd5AkgpA5FusOkT0gjfSGDEd4ABa7YlNzyHSEMOgKACwFljLoFGpqCSpCqt+J+YhdKywb/tcSKf+QejD/dE1SiqJZ8wCSS4UtIOlQqcB1IT1hriVg5SBuggBRsCkOUpOfIC/yrQfwm0PEywpYSAUqOVgzrYAqJSMsuaBcOgw1udwl1sMzpqVEtmWqhYDwTlBRoxMBDY/CKCKtRhqm6XYulJGm6R/7oZqQHIIYOzmxGcBiSyWvVyKfCYsBkklJYPYZXuRlCMxB7tQSH7tSyg/DWI6dJY5wSXr4ma6QoKUVKTUB3tY0tRDr2Y7lBIPCpvmLOAaMOetxWNQlafHKKkhnOV6ceBdKr8QDpEgQwIdyzWdyN1IAc81ZOhSYcK3XYEgpOWjj4Q4OSqHBv7GpCPQkEOhiDRRcMd1KVNShcoVycmFCsKopJqouwFHT3a2VymZG4Zng2hhU+NCaAkKRvVSkMoncDh6Pez6OgD3iXqSA6hUF2JmVerpAVa4ghwqW7lsvxBgN1wJan/xmpSptHeAH4g9dCHF86Q4qPvUqSeOaE+9IfMHL1Z2NHmgV+Ki+oeMIXYKccwXFGKjw8WRfGpgFithmSqtgAA5YZ00rUpmLS3EDhCUybUgKURXSmmV1cDllesKEkPcKUwsCAoKLAMKDvcyeYWNIZ4qiH3qskPqAGsNcoTX8EFMJiiTa5p0sB0AEPsOnKAL1rUU3havAV6cLI4U3PpVtLXHrceUPJKCzC5YO51OWrK03j6iyoDYDddqEuWGiQavY7xDwykrKFPdj7PE7PVokUSwHUEJGuq1JSTrleGE+Q4o9mFRUWTTjuKfygH/APqBKpZBplv0PPXTTrHbvs47ZpnyxIxCwJ6N1JJ/upsGdt7TnePPWGckJLMnjUAFnflrFhwRLDeUAHLg+FlM73SxUHLEk2tER6hEZjn/ANmPaxWIR3GIW81I3FFwVparuAXHHUR0CKgggggPIu2ZwVPmOT3ctStBfMW3X61iGxCsyiQwfg59zWH+25gVNmJSGSla+pOdXirzjXY2zDNLk5UA1VX0HOCsbGw4BK11agGpPI2Dc4t+FwalFIyGz6EGm8L5VUq2W7cIxhpEqWCflZwrKC1WVVJd73fkIdzMflCqk1BSzWLMCyy3mknlEGDgd11FKWFiuUkkAhi+RLqtxc3e0LT8AquVISASSXBAzAE+NBDPerl7gQoF1UTTxAuRLNgbr7onzUf8Yb7VJSQreLoBBZnIrulSFKfm6Yim2NUEgomCUASSCAnKo5QADIJKCWLuGNLxlM5PiCtCAc4U4AMtKEKXnVqfupgHi3VCN+08ndZRIJZQCiQrwcFFRIoQ+YjmnWqYjKjKpJKXSnNlN3D1BDGuXl1ii15w5BNswBOUeFOQSx32dQDk/dTA1d1UNsVLUl2Ct0JJ/uJZTFCVAzEgoUBTedJdszNEdhtoscinyqGUHdAAKnUHBCQC9iCm1IklqBqA4d8oyOghglKXSru5poQlyhdWvARypDOCCz0fNXIklQ8QLPXLdNSHEJoPFibVZyQMy2dbZ/aYOkSRlAB90hmLMM1swB7tw6iQk/AoFPAQzXLJetnJ3lBwCVVZAygqo48CwdDFCYWGdhp4Mm64zOnMo6MkEn5kq0iOx0kg96kAEMSEmgcNu1fIajkSQ0SJzFnzEk5S4W5Kt9bppvH4kagBQjWYCWLkg5l/GQKhIWFMXSzDOBWyk6wRHyJ6VkDKx4Pdi6WPJIKOmWFFSGqEuNATUpLqS/IoCkHmkcI1xOASqoISoJzFwoDS4Zpbk0L5SOEM+9UkBKkpo43gXDgc9GcdecFPZUpwHAYUcKPCqjX8UtT/AIDEdiplSzUPm5v1Yv6xtNxJUKkCpokMGJJt1JbkYQBKqC+gGsA6wBIc+zkOwNaGlW/jxN4bCKUAXIZhu1r8qQ9SAA46CIxOGOUNQ6O9HYv4dAxd7KBheXtfu92YhRoxDsCLZSdE0L6u9aQDpMxAVvshQUouQ6FAuq4Je6R5iNlyVEMwIIVUAH4ESncWobfMzXq0xm0e+YiWyQQSWuASEoSBQB9OJI4QlLkhKnQVJNHKSKszkDWrAPy5wCswNOOUgBT2DAVLMDpbyh9MmZASQxbMCoAk3ykEXyjKw+ZZ4QymqzpCn+8RfeDXSxYCzrP8Eb7VoglqFgCLGzvzc15rPCCLR9l82YcZhyFH+5W9iCC3k3vHoyPPH2QpP9dI4bxsNEKPXSPQwgjMEEEB47xUoqnrSN4qmLYD/I34NFgw+HMtDSkkhILsVEH5rMHYjWnERK4bsvJOImKJWfEWJDOZgBsOcSEvYUsS5kx1FSJolh8pdLWIKeWjNGdaQUuaU/HZBAPeIFDoPvw7NpWMy3WpzvAIB3wpILGhAUheboCBzid2Zs3vJiEqmzapIJzuSHdt8EJH+LQpsbY8sYoywVJSMwdBEtRAcB1yglR9YaEu+yHMhxUeF0jKoNVUgzJMoPwSFFog5qAWDgEKI3cup0TKCJyhzINKsYn8fsxCJjeKhCSQkKRlVQpUgAlX4i5hXbGw0IxKZeaYpCikkLUFKfiJhGdPkoQ0Q4mZpaU6KCcwSWCmdymVKoqxJO4tLVBit4pG4Ao6lL7rUKQKpLWF8rnm7i9YfYcvu1nMuk0IYEAEMcpVlAdSdFXoHJiOxXZ6X3Y3l/AaFI8RXRgkBhpw0hopABMt70BZzqqgboLP66O9l460okjdZBzqAUL92o5kgJeoVoQIl5ew0ANmX6p4N8ulxwMIr7MymG/Mo2qRd+CYdB0CkiqlEAFRJdW4PEspE13JATMQ10hQAMJS5YzBJe4BrqoZj4pmUkgAOaLBZ81rYjs+g5SZk1z3i3dL55QCUKqmhah4i7xiZ2dllB35jBEsgOigmqeYnw+EmoGmjQ6FHmS90MQ7P4gWJcCufMUpsD40cxCMxIAJBAqyd5DgOHU6aJJ3vvEuk2Ii9q2AhzvzXE6WHz1Iy00uPmFeJMNsN2clhaRnm/8AVUDmFFJJGYUo4uPCeEOhUFNvEOFFQQBujK4qwCmlqPPcW2kIz5QUN4GlEhlgvTN4gVFIN0l8rEikW1XZ2WBmzKJTJEwA5CHWQFhijwlzu2GjQ2l7DQFBIUsNmYggFwnMlRIFVCwJ0LVh0Kt/QSRfMQCdUmgD5hlUCeHMVDWhTDSkAKypbid5qPUneDC3SsWtPZ2Wa5plhqktuGaBVJ+OvmRaI/8A0KWnjbgjQjgngG6KMOhCzEMdN7p5AuA1ylXMGMyljQ6s5DnUuoAmw3jS6ljSLDL7PSysb0yxHiFd4itHqKQtL7NS1EuuYXLFyk6rJum7oSX68TDoVIpBanBgGJrRKTRJonX5gg6xtLu+lDXzytntUqVQ/wDU5RZcLsGWoF1LqDQFLXQGAyszKboBwECNgSy4zL11T0ZsrMz6fEYdCn4qfeul9WvroXducSG0W7vrlNwx4uPOjXKlfLElM7NSnfNM9U//AJh/M2BLyCqrJHw8T+H8PueMOgfZ1tVGGxUmavwg5amgCmS5exGZ6e0ekULBAIIIIcEVBHEGPO0vYMvMzrapZ03qfl5CO0fZ+lsDKS5IS6Q7WCiwpwiysrHBBBFH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32" name="AutoShape 8" descr="data:image/jpeg;base64,/9j/4AAQSkZJRgABAQAAAQABAAD/2wCEAAkGBxQTEhUUEhQWFhUWFx0YGRgXFxcaGhcaHhcYFxgYFxYYHSggGBomHRoYITEhJSksLi4uFx8zODMsNygtLisBCgoKDg0OFA8PFysZFBkrKywsLCssLCwsLDcsLDc3KysrKzcsNysrLCssLCsrKysrKysrKysrKysrKyssKysrK//AABEIAOwA1QMBIgACEQEDEQH/xAAcAAABBAMBAAAAAAAAAAAAAAAAAwQFBgECBwj/xABAEAABAgQDBQYDBwMDAwUAAAABAhEAAyExBBJBBSJRYXEGEzKBkaFCUsEHI2Kx0eHwFDNyFYLxQ1OTJJKistL/xAAXAQEBAQEAAAAAAAAAAAAAAAAAAQID/8QAGBEBAQEBAQAAAAAAAAAAAAAAAAEREjH/2gAMAwEAAhEDEQA/AO4wQQQBBBBAEEEEARiMwQBBGi1tDadiW5RNDt41M0cRELPxr0BhlOxJtcxNXFhXjpYuoQmraksaxX5shSgNa2H6w7k4HlX+axOjEoNqS+MKoxqDY+0RX+njTXrCqZJFD9YdGJdKwbRtEZmKbxuhajakOjEhBEerEKFHrztG+GxzllJKT7esalMPYIIIqCCCCAIIIIAggggCCCCAIIIIAggggCEpszQQnPxDUHnDaZMjNoJ89rxHBKllySBwhYyis1doyWFBGYpHugfSsJoQCWQLfEY3muvcSf8AI8OQ5w8lSwgAAaQUSEMzDzMO0ARoEEwpliDJAgKH1jJjITAJkcRGECFTCUxJdx6GAy41EaBnbjBML0sYj8dLIZYNRAS0qY17flDkRVcZjikLIsU5uhAL/SJPsztT+okhZuCx50cH0MblRLwQQRpBBBBAEEEEAQQQQBBBBAEN8VNIDC59ucOCYYLUSYlCTMP5WEFLc1jM9bqCfWEpxsOMYUTZ5JATfU8BCWJUGDXVujmTaMYjdo7C55xph15loFwC/SKqSwmHyBh59dTDtIENVKy15wqkvGQ484DGoEbQAYIwS0ZQKQGkxekYTLhKYd6F5aoDVUsQlMkgiHLwmTAV7bOCUUEJ1DQv2IlZZaxwUB6JESGLNIjdiYjJPKNF/mKho1KlWiCCCNoIIIIAggggCCCCAIIIIBDFzGEMJs3Kl4c42qgOAiH2jOqEisYqxrKmHW5J/YQhjMVlrqbcobTZ2UkcKxB4zauZZCaqNEj3f6QVKoxbnLckkNqT9YlcNLyuXfX9+kQ+xZGRRUt85TxdunC0SCMXlUQr5RX+dYCRRiQaEuDrpyPSHOFlZYjMErLcOk2IsKvE3KUDaMhRJjd40EbJgBqxvGBGCqAZ4hTK8o2lzYabSUyvL6xqlbwElmeNVKpCck0iP29tpGGQVr9tekAvilFmFYhMfJUkhaaKSXHkXiKR2+kKchCgeBasOcJ2vkTd1W4o2Cmr0MXBfMDiRMQlabKD/tC8VLsXtIFa5IdqzEvpUBQHKx8zFtjoyIIIIAggggCCCCAIIIICPxsxlRW8TNy5lceOmkS20Zu8Rof+Iqe25u8AVNy9njmpntLaJBs+bg8QvZWaZmKUVMyA4pYksPzhrt7FnMAGAGup0/JvWGnYrF/erdgF0vzzHzdoquimcUzGIq3s5/UesaTFqzPQixGhHnr+cMcTOzh0tnRZzcNQwjh8cpOhUjhqDygLNs1bPlO7qDWJqSsNSnSKzgJ8tViQrmG04ihiwYSYCGzAmJQ9T1JhUKhqZwF1NGpxAskesQO1LrADqYRlc6mNlrbrARe1Zv3gTwDxgLtDNytZUNYdJlEFzpFDvFTcqaGK1jMMhSc87eLuM1QmjUjG08YA+ZRPHlFalYmZipgSAUyQaliCriBFBjdjjFg/0slTpLd5RKQ2jnxeUU3bmzp0g5Vlw7Ue+j/rHY5m2pUiWJctCpikj+3KGbL/AJF2R5mOT9pe1k6bMWFyUIybqk1JD1Dl6m0IL79kyc0xSiXKZbepS8dRjkn2VypoScQKJIKch+Koc8rR1eTNCg4/45GNSs0pBBBFBBBBAEEEEAQniJmVJPAQpDHa84Jll9S31hRA4xZOavKKhtzFJzqfRI/V/WLTifCDqWMc+7TT6zOP0uBGGlb2nMKjRyVUs/BounZvsqJcsKmkBqmrAajziobFn/8AqUqUaIBUBfeoHfi5JjoMnGBZQlS6F1Ecmdj7DyihbDbN7xlJUw0ce/8AOEb4nDqlJ0J/P0h1hdopCTmYdPMfSDBkLUVqN7A+0QZ2fhiwUoVv+8ScmUCWdzwhaUUsGZjDiRJHJ+MA3KACwT5wrLWbZT1MPJE9LsIzMU3PrEGqCw4QzxWI3TzoPO8b4iaSk2tRjETjlqCUvyf1/wCIB5gkWiU7uIHBzYnMNNcRRB7Q2NKUXyFzzLekE/YySkMAyRYUB6teJ2Yl7w3y5TyMTRWJ6UyQUoAQ/wAIom7kiKNjtiIxGJCQwVOUCoA8AauOTxfu0mXLVq0/eIn7PtnIVMXOuUukFuF29/SKLXs3CJkITLQGSgMBEhJnd2p9DcfWEp0aJNGMTxFgBjMRuyMQSChV026ftElG5UYjMEEUEEEEAREbdUHQHs59m/WJeK52jWy/9o/NUSiLx6vZz56Ry/tJNzKJB1D9fCPaLzj8YMiiSDYvYDX6RzOesKUXF1NThRJZuhPmYkaIbKCxOCgCzsW+vGLUqYywpxUZeBY8usI4bGJlICUp0BALO3Ac4ljtNKgkZAogcA3W3GAiJ+ZpiEkhTkgOag3IbgXhxhcasBJSote+rH2qYdS8AFLSUKVLUDmBTYOK3dxyifwclaQAEylKs6iUg8ykAwFdXtecEghR0YecCu1mIQxIoSz1qN6vnSENr9np61KeaCSc2VGYAHkOEJbL7M4zwhSCm2+6qeX8DQFm2Zt9fepdtf57xcp05Rkv+Wl4o+C2BPlKSrIFGxqQG1oa/wDMXvCKWE1QqzNun6xKIPZq15VFQIcUFK86a2hjtfG7xSDROUHqat5fWHOMx61rUCggJ3gNeAducVXaU0haZYJJDqWfxFvWjQFuwM0FMSmGxBEVnZazlHlyiYSpmgJVOMeHCCDEIhdaxIypsQJ7R2Sib4h6flDLCSk4c5UgBPKlYl1z8ojnXafayzMSiX4irMPK0BfpRzB8zcoyJJjl2I7azpG6tAcUZSVA+tj1h7srt9iV0GGccQSR6gmGDpOGKkqCmt7iJ4GKTszaOKxCkp/ply0nxLURlA5PUxdZaWAA0jcStoIIIqCCCCAIqna2aywGc5PqpotcUzttMImW/wCkD6KVEooW0pp7pSeAp6N9Yoq5rFBJY5q66H2iy7SxBEtdTY/mDeKNippARxr6OYkjSx/1QUrMCaA08np7xvI2gc/Wh04AfSKvM2mGqK1tTpDvD7WTQlwRenpWLg6L2d2zKCFd5Sjk+dmiYT2qkLVMI3QAEClanePsI5HidqpAZBPp+f8ANIdbIxgUClw5D3sYmDoknbcs4ggGqrdGDP5uYtOG23LQUBwSpx0YOX5xx4zQmYFlwDSmhsD6w5lYhbBQJJGo8oYO3y8YFDNwD/WITE41ZxCghTFLe4zD84qOA29MDBSiyrhqi1/KJ1eLdPeAOqzCjgWU/FqEchEEztHEjuzNLJOQOT7joDFF2StUzMtVVLUT72hp2n7TlY7lw53SEmgGtdTEnsFIyOlv5pFE9hJfOsOxCOFr/GhWaotSIHEk+kP5BiMlKcQoicYDba+LYM96RGbMwCEr7wsVnXh0jXac8AgmyXNYicJtxCyWWEpGpIH5wF1xElEyWoKSFU1AP5w2+yrZKJWGVMCQFzJiiS1QBQDkP1iHw3amR4U5l87A9HvFu7GKSZa8iVBGamYasymOoce8WIsUEEEaQQQQQBBBBAEVXt3J+7Cxdin3B/WLVFf7ZIBkgH5j/wDVR+kSjhW3l/dt8qa9XDRT8QvwnlbrWLTtpJEpVfEH/KhiqYkUY6fpaEaMpksm2sOUSVqGRKHNLCpL5WI4ufcQtslG/nNhelAKBzyrFlmpADgGpcZdFfEHDWUchL0IlHUtRUThFpYsWUA1LvaNJa8qub+Y/eLhOXmKiw3nJy0LkhO49s6gSCWyzAXLQ3Vh0TDvJSQS+YJyDxgFdaiWqiVC6CxNFPAR0mWsgb5KV2JraJCVLxQdCFOpNctMyhxQ/j8objALlb0reFylXIBRT/kA55gODFq7PCXOKUl81wkneQRwPB/rEoq0jaU9Ct53FwsEEH8xDxO0J60kZiB+EqDv58I6enZ6Zoy4uSicBaaA01I/EbmI7aXYjuU55BVMl8G3k8zxHOIObSpJSXL3i6bFxYAYO2o/bWEMZswZTSvSIqQ8s1v+UB0TCzw386Q5XMBDPFOwe0yBUe/lrEijabn+ViCwbOmVN7wopdTwiL2ZtDeLwocUCrzgG3aDDLmoKEUchzqz6RJbP2BhpUtIOHlLATVSkJKidSSQ7xmRLc/ykS2Ew5IY2aAi5mw8Eo/25aKcAkjmDSL3sJbyUu1N0EMxAoCAI5p2g2Ys4iWghpa1AFT6PYc46thpAQhKEhkpAAHIBosZKwQQRoEEEEAQQQQBEP2oT9y/BQ93H1iYiJ7UpP8ATLy3DH/5D6Qo889pqIKRqG9ByispklWUamwiy9olDMtOoJ8wTT84b4OSJZSosFMU1dkApUnMQ1WYq6CI0bYaT3a0oeoFQC7E1BA1IIzNrlbURITUJICUlJBskOQ1QpNPFuJp80vKRVNWWPAqRuKsQSbg5g1KtupJ0IQbGAYhWR1A7oFgoURrQOnKtRIPwKp4TSjPiKL7wFWcupzWrLcAOfjApvBoQRiTmSSS9CDmRetQV/EWYKNFWUHZsTFXSzkPTKoOcrkAGxq5lpqPEk3jTETBUghgC7ZVXRlzKYMoHiKGjsbkOZGJ0IBAHOwAYcgFFwfgJayoUM1iFBViSlQLFJJD9HVungtXAxFrW2ZtKXUdEp4B6OHNwWNaxunEkFqO5LVapyl3Nd2ldAymoYDp3Znt6EkIxiSWLJnJSymch1J1qKt6R0zZ+Jkzk55KkLB1SR5uNDyMebU4nNzJalbuEg1vSlRZQSfhh7svbM7Cq7zDzMihcXegoUqplLGpsQEmtYzYrum1+zaJjqRRfCyT6Wjnm3tkKlK+8S3UULcDrFm7J/aPJxGWXiGkzTYmiFF2oT4TyMW3FZVDLNSCk8aj9okHEpMs1r+0OBwrHQdpdjpSyVSFBBOhqk1eh0iq7T2NMkf3EZRYKDkHzENEWnEqBeH2Hx5LQ3moFjfSGeIISzGvKKL9szFJ1pE2rFpZgaxyH/WCgHe/eJHZu3JyiO7lLmF9Ek9LRB0baIBlF76coucl8oe7D8ooWwdj4uepKsSO7lAglJ8SmqA2kX+LGWYIII0CCCCAII0mzAkFSiAAHJJYAakmKUr7S8OqbkkIVNS5HeeFP+16n2gLxFQ7adqJUqVNlEnMUlLgEsTyAh7J7USZ8lS5SjRwsEEFBGh+nHSOW/aJtITUbiZtLFqe5eM6uKaZy5s5SioKYgWynVqOwt7iF5qvhJplu7U8YVlu4CrPXu5g4RA7N2l3a1FYopgokBTNWx6+wiZlLqAHZ6WrVJYGwOdlJUbKL2VSqQmuXJcgHKzqXdgGD724KP40tqmrWXNKm1chrgjOfmUflAAUaKDpVWJLESGDsDQ0yq+EEqYXSxYlN0KOZLg0j1SGB4gqZzLFQioNwSQTTwzBUVpFQkuwcgvX5QAVMNd1gG4oNKptkKOY8WUOJJJY0TTMwcosoOReALYZg5azE/LlSQW5llF7ZVRgWAZ6brBYTTcCQ5oMxNboVyMAmuUCQQmjh2YUU5YE6EWfgUnQQ1CC4c1owYAHMaPw+lofpLO4oMzEpuRuKBD2KiygLFWYMDCKZRSaO6SdEucoLjhmvmHxCogEpKzQMPM8DUFxevoD5OMPM0VmtXh4fQ2BrQi5sYSQzpchg1Sq4Ccw040CmcFgYceEWJ1+NmCSC7VSAVAEXSa2UYKCz6OC4IKi4cENRyQ5HEsBcVs/ZX7RZ+GIlzz38g3Ki60hjQKN+h8mirrlFyUhQBBAFmO6Kh6Mq+mtmIahJCi4a/Ag3BB5uGby4RMHoLYnaDD4hOfDzA2qFUKfK49xzh9jMVTQpN/iBHlHm8FQLpKgdFBhw+IHm7/rE5s3tpiZNCRMD2W7i2oreJyOk7Y2DKnIUqUTKmDqUHllfdih4nYuLSrelqa4Vo3F+EPk/aGFeMLlvdt70NDFy7M7WwmJQppyioNuJUUqAfxZTU82h4KN2b2GqfOAUFEPVRSrKOPWPRGAwaJaEpQhKAAKJAH5RRp+0ZeGmpG+ktRRdUvhvBTt1EWvZO3UzTkUyZjOA7hQ4pOsNSpiCCCNIIIIIAggggOcdvu2EpUmZIQSRnEtZB8QCcywnlYP1jkG09splzjKyPKDFnLuUuFpNMqg9wfOF8XtaXnmDeLKIFHKVOolQJNxbziExE3vCJ0wMlACavvNbz9qxFT+we04kha5rhUxKUUzErCS4U7s4c6uX0hnt7tAcQ0uXMBcipueQLUrziqYnFFZJ5kw3hgkVJqN9y9mNfMxak7HyyUFKyVPZXhJNcqaXvx15xHdltnFP3qhVmSGFvPWmkWRIBDFYBuzkNev3hTBUNito2lzdxbAMolJIyqatg1kruHYuLMHSBQpIykulIZiAa1oHd9UKY+GLBNRmypSUqzPSiqi6sqUqppY9Yr2K2UE76QUFwWdmJJSaaB/mKekUbTk+J9H8Zq5WCrMgUZmCk6jKoXMNqGoZtd0qaqlEOfFu1/EjmBGCuZLZxQ0oGUEuFpYszuXB8rGEP6oJYLC0k60Fiq3QlwONLQQsiu7ZmejgAVJbgE3+ZJrUQrNSQLaAGm8C+ZQR+JNFA6pd4TkTATulyEtRRASBy4DMT/iV8BGynSWysHIBzE5WVkR1yF0/wCKhAKykKJsMynZmAJUaU/7a0gvwJ4xmWsMliN8AupRJOYnK6Xqd0y1cQRwjReGzMkMlKqBy+QKORIyi5TMCqaZhCi1ZnCiBnqQBUZyJSwDQHKoBTawVk5SAwS1CM199dEmrnKod2eKVD5YTKDolBBSC1XLoUfUgFL8ZYOsKKcvZlGtqd59wuo/EkK82jRQzA7m8XsB8QDPWh7xCg2gVBCEyTR2D6l6E7pelGIILcFERhQI0NrAAZhRnc+Kw5MNRVbMlt1Dg1YI+EErDOX8BmB9cgjHdCxSpSrG4As4fWub/wAkFEvCpIqCNHXehqydKAnqFDhGowyUEKE1KVAhiCQQX8TiwuX/AFhtjpzU+K5L1sOFnZ/9xhnh0Zj5U9RT1IgOo9n+05nI7jEKSpRBCJnz8lA/E0O9kbQXLSEEnNImbh1CWBA6frHL0EpChZm9l0Y/WLTsfbWcZiN4UUeJBdJvYgkW0iYj0hsrGidKRNTZaQfPUesO45n2F7WolzBhVsEL3kKegUT4T1uI6WIqMwQQQBBBBAeYO1+zJKMbMl4WYVozklVKVJWATcJds0VbbGJByoQlkIDUe/FzeJPai2VPXxmKQKA0BNiOJiCnuBfeN/0iRogtWkOdmygV5lAFKasbK5VhqEuWFT9YuezsAlEpOZL8S6QATZW8K+zNUxdQ9lziUqCQwIDEHd5AkgpA5FusOkT0gjfSGDEd4ABa7YlNzyHSEMOgKACwFljLoFGpqCSpCqt+J+YhdKywb/tcSKf+QejD/dE1SiqJZ8wCSS4UtIOlQqcB1IT1hriVg5SBuggBRsCkOUpOfIC/yrQfwm0PEywpYSAUqOVgzrYAqJSMsuaBcOgw1udwl1sMzpqVEtmWqhYDwTlBRoxMBDY/CKCKtRhqm6XYulJGm6R/7oZqQHIIYOzmxGcBiSyWvVyKfCYsBkklJYPYZXuRlCMxB7tQSH7tSyg/DWI6dJY5wSXr4ma6QoKUVKTUB3tY0tRDr2Y7lBIPCpvmLOAaMOetxWNQlafHKKkhnOV6ceBdKr8QDpEgQwIdyzWdyN1IAc81ZOhSYcK3XYEgpOWjj4Q4OSqHBv7GpCPQkEOhiDRRcMd1KVNShcoVycmFCsKopJqouwFHT3a2VymZG4Zng2hhU+NCaAkKRvVSkMoncDh6Pez6OgD3iXqSA6hUF2JmVerpAVa4ghwqW7lsvxBgN1wJan/xmpSptHeAH4g9dCHF86Q4qPvUqSeOaE+9IfMHL1Z2NHmgV+Ki+oeMIXYKccwXFGKjw8WRfGpgFithmSqtgAA5YZ00rUpmLS3EDhCUybUgKURXSmmV1cDllesKEkPcKUwsCAoKLAMKDvcyeYWNIZ4qiH3qskPqAGsNcoTX8EFMJiiTa5p0sB0AEPsOnKAL1rUU3havAV6cLI4U3PpVtLXHrceUPJKCzC5YO51OWrK03j6iyoDYDddqEuWGiQavY7xDwykrKFPdj7PE7PVokUSwHUEJGuq1JSTrleGE+Q4o9mFRUWTTjuKfygH/APqBKpZBplv0PPXTTrHbvs47ZpnyxIxCwJ6N1JJ/upsGdt7TnePPWGckJLMnjUAFnflrFhwRLDeUAHLg+FlM73SxUHLEk2tER6hEZjn/ANmPaxWIR3GIW81I3FFwVparuAXHHUR0CKgggggPIu2ZwVPmOT3ctStBfMW3X61iGxCsyiQwfg59zWH+25gVNmJSGSla+pOdXirzjXY2zDNLk5UA1VX0HOCsbGw4BK11agGpPI2Dc4t+FwalFIyGz6EGm8L5VUq2W7cIxhpEqWCflZwrKC1WVVJd73fkIdzMflCqk1BSzWLMCyy3mknlEGDgd11FKWFiuUkkAhi+RLqtxc3e0LT8AquVISASSXBAzAE+NBDPerl7gQoF1UTTxAuRLNgbr7onzUf8Yb7VJSQreLoBBZnIrulSFKfm6Yim2NUEgomCUASSCAnKo5QADIJKCWLuGNLxlM5PiCtCAc4U4AMtKEKXnVqfupgHi3VCN+08ndZRIJZQCiQrwcFFRIoQ+YjmnWqYjKjKpJKXSnNlN3D1BDGuXl1ii15w5BNswBOUeFOQSx32dQDk/dTA1d1UNsVLUl2Ct0JJ/uJZTFCVAzEgoUBTedJdszNEdhtoscinyqGUHdAAKnUHBCQC9iCm1IklqBqA4d8oyOghglKXSru5poQlyhdWvARypDOCCz0fNXIklQ8QLPXLdNSHEJoPFibVZyQMy2dbZ/aYOkSRlAB90hmLMM1swB7tw6iQk/AoFPAQzXLJetnJ3lBwCVVZAygqo48CwdDFCYWGdhp4Mm64zOnMo6MkEn5kq0iOx0kg96kAEMSEmgcNu1fIajkSQ0SJzFnzEk5S4W5Kt9bppvH4kagBQjWYCWLkg5l/GQKhIWFMXSzDOBWyk6wRHyJ6VkDKx4Pdi6WPJIKOmWFFSGqEuNATUpLqS/IoCkHmkcI1xOASqoISoJzFwoDS4Zpbk0L5SOEM+9UkBKkpo43gXDgc9GcdecFPZUpwHAYUcKPCqjX8UtT/AIDEdiplSzUPm5v1Yv6xtNxJUKkCpokMGJJt1JbkYQBKqC+gGsA6wBIc+zkOwNaGlW/jxN4bCKUAXIZhu1r8qQ9SAA46CIxOGOUNQ6O9HYv4dAxd7KBheXtfu92YhRoxDsCLZSdE0L6u9aQDpMxAVvshQUouQ6FAuq4Je6R5iNlyVEMwIIVUAH4ESncWobfMzXq0xm0e+YiWyQQSWuASEoSBQB9OJI4QlLkhKnQVJNHKSKszkDWrAPy5wCswNOOUgBT2DAVLMDpbyh9MmZASQxbMCoAk3ykEXyjKw+ZZ4QymqzpCn+8RfeDXSxYCzrP8Eb7VoglqFgCLGzvzc15rPCCLR9l82YcZhyFH+5W9iCC3k3vHoyPPH2QpP9dI4bxsNEKPXSPQwgjMEEEB47xUoqnrSN4qmLYD/I34NFgw+HMtDSkkhILsVEH5rMHYjWnERK4bsvJOImKJWfEWJDOZgBsOcSEvYUsS5kx1FSJolh8pdLWIKeWjNGdaQUuaU/HZBAPeIFDoPvw7NpWMy3WpzvAIB3wpILGhAUheboCBzid2Zs3vJiEqmzapIJzuSHdt8EJH+LQpsbY8sYoywVJSMwdBEtRAcB1yglR9YaEu+yHMhxUeF0jKoNVUgzJMoPwSFFog5qAWDgEKI3cup0TKCJyhzINKsYn8fsxCJjeKhCSQkKRlVQpUgAlX4i5hXbGw0IxKZeaYpCikkLUFKfiJhGdPkoQ0Q4mZpaU6KCcwSWCmdymVKoqxJO4tLVBit4pG4Ao6lL7rUKQKpLWF8rnm7i9YfYcvu1nMuk0IYEAEMcpVlAdSdFXoHJiOxXZ6X3Y3l/AaFI8RXRgkBhpw0hopABMt70BZzqqgboLP66O9l460okjdZBzqAUL92o5kgJeoVoQIl5ew0ANmX6p4N8ulxwMIr7MymG/Mo2qRd+CYdB0CkiqlEAFRJdW4PEspE13JATMQ10hQAMJS5YzBJe4BrqoZj4pmUkgAOaLBZ81rYjs+g5SZk1z3i3dL55QCUKqmhah4i7xiZ2dllB35jBEsgOigmqeYnw+EmoGmjQ6FHmS90MQ7P4gWJcCufMUpsD40cxCMxIAJBAqyd5DgOHU6aJJ3vvEuk2Ii9q2AhzvzXE6WHz1Iy00uPmFeJMNsN2clhaRnm/8AVUDmFFJJGYUo4uPCeEOhUFNvEOFFQQBujK4qwCmlqPPcW2kIz5QUN4GlEhlgvTN4gVFIN0l8rEikW1XZ2WBmzKJTJEwA5CHWQFhijwlzu2GjQ2l7DQFBIUsNmYggFwnMlRIFVCwJ0LVh0Kt/QSRfMQCdUmgD5hlUCeHMVDWhTDSkAKypbid5qPUneDC3SsWtPZ2Wa5plhqktuGaBVJ+OvmRaI/8A0KWnjbgjQjgngG6KMOhCzEMdN7p5AuA1ylXMGMyljQ6s5DnUuoAmw3jS6ljSLDL7PSysb0yxHiFd4itHqKQtL7NS1EuuYXLFyk6rJum7oSX68TDoVIpBanBgGJrRKTRJonX5gg6xtLu+lDXzytntUqVQ/wDU5RZcLsGWoF1LqDQFLXQGAyszKboBwECNgSy4zL11T0ZsrMz6fEYdCn4qfeul9WvroXducSG0W7vrlNwx4uPOjXKlfLElM7NSnfNM9U//AJh/M2BLyCqrJHw8T+H8PueMOgfZ1tVGGxUmavwg5amgCmS5exGZ6e0ekULBAIIIIcEVBHEGPO0vYMvMzrapZ03qfl5CO0fZ+lsDKS5IS6Q7WCiwpwiysrHBBBFH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95400" y="1104900"/>
            <a:ext cx="2028825" cy="2247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62362" y="1162322"/>
            <a:ext cx="2047875" cy="223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5" name="Picture 1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59685" y="3801683"/>
            <a:ext cx="1905000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6" name="Picture 1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19800" y="3886200"/>
            <a:ext cx="1922951" cy="2209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188435" y="1172910"/>
            <a:ext cx="1583965" cy="2232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2" name="TextBox 11"/>
          <p:cNvSpPr txBox="1"/>
          <p:nvPr/>
        </p:nvSpPr>
        <p:spPr>
          <a:xfrm>
            <a:off x="1717587" y="3432351"/>
            <a:ext cx="1295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1723-1790</a:t>
            </a:r>
            <a:endParaRPr lang="th-TH" dirty="0"/>
          </a:p>
        </p:txBody>
      </p:sp>
      <p:sp>
        <p:nvSpPr>
          <p:cNvPr id="13" name="TextBox 12"/>
          <p:cNvSpPr txBox="1"/>
          <p:nvPr/>
        </p:nvSpPr>
        <p:spPr>
          <a:xfrm>
            <a:off x="4114800" y="3418114"/>
            <a:ext cx="1295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1818-1883</a:t>
            </a:r>
            <a:endParaRPr lang="th-TH" dirty="0"/>
          </a:p>
        </p:txBody>
      </p:sp>
      <p:sp>
        <p:nvSpPr>
          <p:cNvPr id="14" name="TextBox 13"/>
          <p:cNvSpPr txBox="1"/>
          <p:nvPr/>
        </p:nvSpPr>
        <p:spPr>
          <a:xfrm>
            <a:off x="6400800" y="3501628"/>
            <a:ext cx="1295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1842-1924</a:t>
            </a:r>
            <a:endParaRPr lang="th-TH" dirty="0"/>
          </a:p>
        </p:txBody>
      </p:sp>
      <p:sp>
        <p:nvSpPr>
          <p:cNvPr id="15" name="TextBox 14"/>
          <p:cNvSpPr txBox="1"/>
          <p:nvPr/>
        </p:nvSpPr>
        <p:spPr>
          <a:xfrm>
            <a:off x="1828800" y="6226629"/>
            <a:ext cx="1295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1883-1946</a:t>
            </a:r>
            <a:endParaRPr lang="th-TH" dirty="0"/>
          </a:p>
        </p:txBody>
      </p:sp>
      <p:sp>
        <p:nvSpPr>
          <p:cNvPr id="16" name="TextBox 15"/>
          <p:cNvSpPr txBox="1"/>
          <p:nvPr/>
        </p:nvSpPr>
        <p:spPr>
          <a:xfrm>
            <a:off x="6400800" y="6248400"/>
            <a:ext cx="1295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1912-2006</a:t>
            </a:r>
            <a:endParaRPr lang="th-TH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864058" y="3808095"/>
            <a:ext cx="1685672" cy="2279588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4054614" y="6214518"/>
            <a:ext cx="120898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dirty="0" smtClean="0">
                <a:solidFill>
                  <a:srgbClr val="545454"/>
                </a:solidFill>
                <a:latin typeface="arial" panose="020B0604020202020204" pitchFamily="34" charset="0"/>
              </a:rPr>
              <a:t>1899–1992</a:t>
            </a:r>
            <a:endParaRPr lang="en-US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history of macroeconomics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71600"/>
            <a:ext cx="8229600" cy="5334000"/>
          </a:xfrm>
        </p:spPr>
        <p:txBody>
          <a:bodyPr>
            <a:normAutofit lnSpcReduction="10000"/>
          </a:bodyPr>
          <a:lstStyle/>
          <a:p>
            <a:r>
              <a:rPr lang="en-US" b="1" dirty="0" smtClean="0"/>
              <a:t>Classical period</a:t>
            </a:r>
          </a:p>
          <a:p>
            <a:pPr lvl="1"/>
            <a:r>
              <a:rPr lang="en-US" dirty="0" smtClean="0"/>
              <a:t>Adam Smith and </a:t>
            </a:r>
            <a:r>
              <a:rPr lang="en-US" dirty="0"/>
              <a:t>"An Inquiry into the Nature and Causes of the Wealth of </a:t>
            </a:r>
            <a:r>
              <a:rPr lang="en-US" dirty="0" smtClean="0"/>
              <a:t>Nations“</a:t>
            </a:r>
          </a:p>
          <a:p>
            <a:pPr lvl="1"/>
            <a:r>
              <a:rPr lang="en-US" dirty="0" smtClean="0"/>
              <a:t>In the context of the beginning of </a:t>
            </a:r>
            <a:r>
              <a:rPr lang="en-US" dirty="0" err="1" smtClean="0"/>
              <a:t>industrialisation</a:t>
            </a:r>
            <a:endParaRPr lang="en-US" dirty="0" smtClean="0"/>
          </a:p>
          <a:p>
            <a:pPr lvl="2"/>
            <a:r>
              <a:rPr lang="en-US" dirty="0" smtClean="0"/>
              <a:t>Division of </a:t>
            </a:r>
            <a:r>
              <a:rPr lang="en-US" dirty="0" err="1" smtClean="0"/>
              <a:t>labour</a:t>
            </a:r>
            <a:r>
              <a:rPr lang="en-US" dirty="0" smtClean="0"/>
              <a:t> (</a:t>
            </a:r>
            <a:r>
              <a:rPr lang="en-US" dirty="0" err="1" smtClean="0"/>
              <a:t>specialisation</a:t>
            </a:r>
            <a:r>
              <a:rPr lang="en-US" dirty="0" smtClean="0"/>
              <a:t>) is crucial to raising production</a:t>
            </a:r>
          </a:p>
          <a:p>
            <a:pPr lvl="2"/>
            <a:r>
              <a:rPr lang="en-US" dirty="0" smtClean="0"/>
              <a:t>Market can help coordinate self-interested actions of individuals so that they would ultimately serve the social good.</a:t>
            </a:r>
          </a:p>
          <a:p>
            <a:pPr lvl="1"/>
            <a:r>
              <a:rPr lang="en-US" dirty="0" smtClean="0"/>
              <a:t>Through the market system, “the invisible hand” bring the benefits to everyone. </a:t>
            </a:r>
          </a:p>
          <a:p>
            <a:pPr lvl="2"/>
            <a:r>
              <a:rPr lang="en-US" dirty="0" smtClean="0"/>
              <a:t>Have to remember that Smith was a reaction to the prior “</a:t>
            </a:r>
            <a:r>
              <a:rPr lang="en-US" dirty="0" err="1" smtClean="0"/>
              <a:t>mercentilism</a:t>
            </a:r>
            <a:r>
              <a:rPr lang="en-US" dirty="0" smtClean="0"/>
              <a:t>” (controlled economy).</a:t>
            </a:r>
          </a:p>
          <a:p>
            <a:pPr lvl="2"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history of macroeconomics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47800"/>
            <a:ext cx="8229600" cy="4724400"/>
          </a:xfrm>
        </p:spPr>
        <p:txBody>
          <a:bodyPr>
            <a:normAutofit/>
          </a:bodyPr>
          <a:lstStyle/>
          <a:p>
            <a:pPr marL="342900" lvl="1" indent="-342900">
              <a:buFont typeface="Arial" pitchFamily="34" charset="0"/>
              <a:buChar char="•"/>
            </a:pPr>
            <a:r>
              <a:rPr lang="en-US" b="1" dirty="0" smtClean="0"/>
              <a:t>Marxist Economics</a:t>
            </a:r>
          </a:p>
          <a:p>
            <a:pPr marL="742950" lvl="2" indent="-342900"/>
            <a:r>
              <a:rPr lang="en-US" sz="2800" dirty="0" smtClean="0"/>
              <a:t>In contrast to the pro-market view, Karl Marx raised a crucial observation on the (unfair) distributions of benefits from </a:t>
            </a:r>
            <a:r>
              <a:rPr lang="en-US" sz="2800" dirty="0" err="1" smtClean="0"/>
              <a:t>industrialisation</a:t>
            </a:r>
            <a:endParaRPr lang="en-US" sz="2800" dirty="0" smtClean="0"/>
          </a:p>
          <a:p>
            <a:pPr lvl="1"/>
            <a:r>
              <a:rPr lang="en-US" dirty="0" smtClean="0"/>
              <a:t>The concern for Marx on the exploitation that occurred from “capitalism”</a:t>
            </a:r>
          </a:p>
          <a:p>
            <a:pPr lvl="1"/>
            <a:r>
              <a:rPr lang="en-US" dirty="0" smtClean="0"/>
              <a:t>And the way Marx sees the world is not just bounded to the working of the markets. He sees the whole society as proceeding through the systematic plot of history.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history of macroeconomics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219200"/>
            <a:ext cx="8382000" cy="2514600"/>
          </a:xfrm>
        </p:spPr>
        <p:txBody>
          <a:bodyPr>
            <a:normAutofit fontScale="92500" lnSpcReduction="10000"/>
          </a:bodyPr>
          <a:lstStyle/>
          <a:p>
            <a:pPr marL="342900" lvl="1" indent="-342900">
              <a:buFont typeface="Arial" pitchFamily="34" charset="0"/>
              <a:buChar char="•"/>
            </a:pPr>
            <a:r>
              <a:rPr lang="en-US" b="1" dirty="0" smtClean="0"/>
              <a:t>Marxist Economics</a:t>
            </a:r>
          </a:p>
          <a:p>
            <a:pPr lvl="1"/>
            <a:r>
              <a:rPr lang="en-US" dirty="0" smtClean="0"/>
              <a:t>History is the history of “class struggle”, i.e. conflicts between ownership class that controls means of production, and </a:t>
            </a:r>
            <a:r>
              <a:rPr lang="en-US" dirty="0" err="1" smtClean="0"/>
              <a:t>labour</a:t>
            </a:r>
            <a:r>
              <a:rPr lang="en-US" dirty="0" smtClean="0"/>
              <a:t>. </a:t>
            </a:r>
          </a:p>
          <a:p>
            <a:pPr lvl="1"/>
            <a:r>
              <a:rPr lang="en-US" dirty="0" smtClean="0"/>
              <a:t>In the modern context, this conflict arises between the capitalists and the working class. </a:t>
            </a:r>
          </a:p>
          <a:p>
            <a:pPr lvl="1"/>
            <a:endParaRPr lang="th-TH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8000" y="3790950"/>
            <a:ext cx="2762250" cy="2762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history of macroeconomics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1447800"/>
            <a:ext cx="8153400" cy="4953000"/>
          </a:xfrm>
        </p:spPr>
        <p:txBody>
          <a:bodyPr>
            <a:normAutofit lnSpcReduction="10000"/>
          </a:bodyPr>
          <a:lstStyle/>
          <a:p>
            <a:r>
              <a:rPr lang="en-US" b="1" dirty="0" smtClean="0"/>
              <a:t>Neo-classical economists</a:t>
            </a:r>
          </a:p>
          <a:p>
            <a:pPr lvl="1"/>
            <a:r>
              <a:rPr lang="en-US" dirty="0" smtClean="0"/>
              <a:t>The revived belief in “markets” 	</a:t>
            </a:r>
          </a:p>
          <a:p>
            <a:pPr lvl="2"/>
            <a:r>
              <a:rPr lang="en-US" dirty="0" smtClean="0"/>
              <a:t>Market as the most efficient, and also self-regulating</a:t>
            </a:r>
            <a:endParaRPr lang="en-US" dirty="0"/>
          </a:p>
          <a:p>
            <a:pPr lvl="1"/>
            <a:r>
              <a:rPr lang="en-US" dirty="0" smtClean="0"/>
              <a:t>Alfred Marshall</a:t>
            </a:r>
          </a:p>
          <a:p>
            <a:pPr lvl="2"/>
            <a:r>
              <a:rPr lang="en-US" dirty="0" smtClean="0"/>
              <a:t>The “father” of modern economics</a:t>
            </a:r>
          </a:p>
          <a:p>
            <a:pPr lvl="2"/>
            <a:r>
              <a:rPr lang="en-US" dirty="0" smtClean="0"/>
              <a:t>Founded theories explaining “demand”, which underpins the modern microeconomic understanding of “markets”</a:t>
            </a:r>
          </a:p>
          <a:p>
            <a:pPr lvl="2"/>
            <a:r>
              <a:rPr lang="en-US" dirty="0" smtClean="0"/>
              <a:t>More importantly, Marshall also introduced the concept of “homo-</a:t>
            </a:r>
            <a:r>
              <a:rPr lang="en-US" dirty="0" err="1" smtClean="0"/>
              <a:t>economicus</a:t>
            </a:r>
            <a:r>
              <a:rPr lang="en-US" dirty="0" smtClean="0"/>
              <a:t>”, posing the understanding of economic agents as individuals seeking to fulfill “self-interests”.</a:t>
            </a:r>
          </a:p>
          <a:p>
            <a:pPr lvl="2"/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4000" b="1" dirty="0" smtClean="0"/>
              <a:t>Markets</a:t>
            </a:r>
            <a:r>
              <a:rPr lang="en-US" sz="4000" b="1" dirty="0"/>
              <a:t>: the core of neo-classical economics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53000"/>
          </a:xfrm>
        </p:spPr>
        <p:txBody>
          <a:bodyPr>
            <a:normAutofit/>
          </a:bodyPr>
          <a:lstStyle/>
          <a:p>
            <a:r>
              <a:rPr lang="en-US" dirty="0" smtClean="0"/>
              <a:t>Neo-classical economists tend to see the market system as the most efficient in allocating resources. </a:t>
            </a:r>
          </a:p>
          <a:p>
            <a:pPr lvl="1"/>
            <a:r>
              <a:rPr lang="en-US" dirty="0" smtClean="0"/>
              <a:t>Even most economists accept the advantages of the market, there are still different views on the degree of regulations needed for markets to work, </a:t>
            </a:r>
          </a:p>
          <a:p>
            <a:pPr lvl="1"/>
            <a:r>
              <a:rPr lang="en-US" dirty="0" smtClean="0"/>
              <a:t>In addition, we may also place different values to other economics-related objectives </a:t>
            </a:r>
          </a:p>
          <a:p>
            <a:pPr lvl="2"/>
            <a:r>
              <a:rPr lang="en-US" dirty="0" smtClean="0"/>
              <a:t>Growth, stability, and even inequality. </a:t>
            </a:r>
            <a:endParaRPr lang="en-US" dirty="0"/>
          </a:p>
          <a:p>
            <a:endParaRPr lang="en-US" dirty="0"/>
          </a:p>
          <a:p>
            <a:pPr lvl="1"/>
            <a:endParaRPr lang="en-US" dirty="0"/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history of macroeconomics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53000"/>
          </a:xfrm>
        </p:spPr>
        <p:txBody>
          <a:bodyPr>
            <a:normAutofit/>
          </a:bodyPr>
          <a:lstStyle/>
          <a:p>
            <a:r>
              <a:rPr lang="en-US" dirty="0" smtClean="0"/>
              <a:t>Keynesian economics</a:t>
            </a:r>
          </a:p>
          <a:p>
            <a:pPr lvl="1"/>
            <a:r>
              <a:rPr lang="en-US" dirty="0" smtClean="0"/>
              <a:t>In the context of “the great depression”</a:t>
            </a:r>
          </a:p>
          <a:p>
            <a:pPr lvl="1"/>
            <a:r>
              <a:rPr lang="en-US" dirty="0" err="1" smtClean="0"/>
              <a:t>Recognise</a:t>
            </a:r>
            <a:r>
              <a:rPr lang="en-US" dirty="0" smtClean="0"/>
              <a:t> that classical economics, which sees the market as self-regulating, is not adequate in dealing with economic fluctuations</a:t>
            </a:r>
          </a:p>
          <a:p>
            <a:pPr lvl="1"/>
            <a:r>
              <a:rPr lang="en-US" dirty="0" smtClean="0"/>
              <a:t>Keynes offer solutions: boosting aggregate demand</a:t>
            </a:r>
          </a:p>
          <a:p>
            <a:pPr lvl="2"/>
            <a:r>
              <a:rPr lang="en-US" dirty="0" smtClean="0"/>
              <a:t>Through encouraging domestic consumptions, raising government </a:t>
            </a:r>
            <a:r>
              <a:rPr lang="en-US" dirty="0" err="1" smtClean="0"/>
              <a:t>spendings</a:t>
            </a:r>
            <a:r>
              <a:rPr lang="en-US" dirty="0" smtClean="0"/>
              <a:t>, and lowering interest rates</a:t>
            </a:r>
          </a:p>
          <a:p>
            <a:pPr lvl="2"/>
            <a:r>
              <a:rPr lang="en-US" dirty="0" smtClean="0"/>
              <a:t>Particularly through government investment </a:t>
            </a:r>
          </a:p>
          <a:p>
            <a:pPr lvl="2"/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history of macroeconomics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53000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F.A. Hayek</a:t>
            </a:r>
            <a:endParaRPr lang="en-US" dirty="0" smtClean="0"/>
          </a:p>
          <a:p>
            <a:pPr lvl="1"/>
            <a:r>
              <a:rPr lang="en-US" dirty="0" smtClean="0"/>
              <a:t>Contemporary to Keynes</a:t>
            </a:r>
            <a:endParaRPr lang="en-US" dirty="0" smtClean="0"/>
          </a:p>
          <a:p>
            <a:pPr lvl="1"/>
            <a:r>
              <a:rPr lang="en-US" dirty="0" smtClean="0"/>
              <a:t>But saw economic recession more as the result from government attempts to promote economic boom. </a:t>
            </a:r>
          </a:p>
          <a:p>
            <a:pPr lvl="2"/>
            <a:r>
              <a:rPr lang="en-US" dirty="0" smtClean="0"/>
              <a:t>Expansion of market supply leads to artificially low interest rates, prompting misallocation of investments, subsequently causing recession</a:t>
            </a:r>
          </a:p>
          <a:p>
            <a:pPr lvl="1"/>
            <a:r>
              <a:rPr lang="en-US" dirty="0" smtClean="0"/>
              <a:t>Argues that it is better to leave the market to function to deal with economic cycles</a:t>
            </a:r>
          </a:p>
          <a:p>
            <a:pPr lvl="2"/>
            <a:r>
              <a:rPr lang="en-US" dirty="0"/>
              <a:t>The way to avoid the </a:t>
            </a:r>
            <a:r>
              <a:rPr lang="en-US" dirty="0" smtClean="0"/>
              <a:t>busts is </a:t>
            </a:r>
            <a:r>
              <a:rPr lang="en-US" dirty="0"/>
              <a:t>to avoid the booms that cause them.</a:t>
            </a:r>
            <a:endParaRPr lang="en-US" dirty="0" smtClean="0"/>
          </a:p>
          <a:p>
            <a:pPr marL="914400" lvl="2" indent="0">
              <a:buNone/>
            </a:pPr>
            <a:endParaRPr lang="en-US" dirty="0" smtClean="0"/>
          </a:p>
          <a:p>
            <a:pPr lvl="2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080831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history of macroeconomics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71600"/>
            <a:ext cx="8229600" cy="5181600"/>
          </a:xfrm>
        </p:spPr>
        <p:txBody>
          <a:bodyPr>
            <a:normAutofit fontScale="92500"/>
          </a:bodyPr>
          <a:lstStyle/>
          <a:p>
            <a:r>
              <a:rPr lang="en-US" dirty="0" smtClean="0"/>
              <a:t>The monetarists</a:t>
            </a:r>
          </a:p>
          <a:p>
            <a:pPr lvl="1"/>
            <a:r>
              <a:rPr lang="en-US" dirty="0" smtClean="0"/>
              <a:t>Led by Milton Friedman	</a:t>
            </a:r>
          </a:p>
          <a:p>
            <a:pPr lvl="2"/>
            <a:r>
              <a:rPr lang="en-US" dirty="0" smtClean="0"/>
              <a:t>Put the emphasis on the roles of bad monetary policies as the major factor behind economic crisis</a:t>
            </a:r>
          </a:p>
          <a:p>
            <a:pPr lvl="2"/>
            <a:r>
              <a:rPr lang="en-US" dirty="0" smtClean="0"/>
              <a:t>Suggest that the </a:t>
            </a:r>
            <a:r>
              <a:rPr lang="en-US" dirty="0" err="1" smtClean="0"/>
              <a:t>gov’t</a:t>
            </a:r>
            <a:r>
              <a:rPr lang="en-US" dirty="0" smtClean="0"/>
              <a:t> should leave the goods market alone, acting rather through controlling the money supply</a:t>
            </a:r>
          </a:p>
          <a:p>
            <a:r>
              <a:rPr lang="en-US" dirty="0" smtClean="0"/>
              <a:t>Neo-liberalism (following </a:t>
            </a:r>
            <a:r>
              <a:rPr lang="en-US" dirty="0" smtClean="0"/>
              <a:t>Hayek and Friedman</a:t>
            </a:r>
            <a:r>
              <a:rPr lang="en-US" dirty="0" smtClean="0"/>
              <a:t>)</a:t>
            </a:r>
          </a:p>
          <a:p>
            <a:pPr lvl="1"/>
            <a:r>
              <a:rPr lang="en-US" dirty="0" smtClean="0"/>
              <a:t>Keeping the trend of </a:t>
            </a:r>
            <a:r>
              <a:rPr lang="en-US" dirty="0" smtClean="0"/>
              <a:t>the “</a:t>
            </a:r>
            <a:r>
              <a:rPr lang="en-US" dirty="0" smtClean="0"/>
              <a:t>neo-classics”</a:t>
            </a:r>
          </a:p>
          <a:p>
            <a:pPr lvl="1"/>
            <a:r>
              <a:rPr lang="en-US" dirty="0" smtClean="0"/>
              <a:t>Arguing for reducing the government roles and </a:t>
            </a:r>
            <a:r>
              <a:rPr lang="en-US" dirty="0" err="1" smtClean="0"/>
              <a:t>privatising</a:t>
            </a:r>
            <a:r>
              <a:rPr lang="en-US" dirty="0" smtClean="0"/>
              <a:t> public services</a:t>
            </a:r>
          </a:p>
          <a:p>
            <a:pPr lvl="1"/>
            <a:r>
              <a:rPr lang="en-US" dirty="0" smtClean="0"/>
              <a:t>Pro “free-trade”</a:t>
            </a:r>
          </a:p>
          <a:p>
            <a:pPr lvl="1">
              <a:buNone/>
            </a:pPr>
            <a:endParaRPr lang="en-US" dirty="0" smtClean="0"/>
          </a:p>
          <a:p>
            <a:pPr lvl="2"/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history of macroeconomics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71600"/>
            <a:ext cx="8229600" cy="5029200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Classical and Keynesian perspectives</a:t>
            </a:r>
          </a:p>
          <a:p>
            <a:pPr lvl="1"/>
            <a:r>
              <a:rPr lang="en-US" b="1" dirty="0" smtClean="0"/>
              <a:t>Classical view: </a:t>
            </a:r>
            <a:r>
              <a:rPr lang="en-US" dirty="0" smtClean="0"/>
              <a:t>economics will naturally settle at full-employment, as wages and price manage to adjust to changes in money supply or unemployment</a:t>
            </a:r>
          </a:p>
          <a:p>
            <a:pPr lvl="1"/>
            <a:r>
              <a:rPr lang="en-US" b="1" dirty="0" smtClean="0"/>
              <a:t>Keynesian view: </a:t>
            </a:r>
            <a:r>
              <a:rPr lang="en-US" dirty="0" smtClean="0"/>
              <a:t>unemployment arises from failure of the </a:t>
            </a:r>
            <a:r>
              <a:rPr lang="en-US" dirty="0" err="1" smtClean="0"/>
              <a:t>labour</a:t>
            </a:r>
            <a:r>
              <a:rPr lang="en-US" dirty="0" smtClean="0"/>
              <a:t> market to adjust fast enough, leaving room for fiscal and monetary policies to be effective means in coping with fluctuations</a:t>
            </a:r>
          </a:p>
          <a:p>
            <a:pPr lvl="1"/>
            <a:r>
              <a:rPr lang="en-US" dirty="0" smtClean="0"/>
              <a:t>Classical is often seen as “long-run” perspective, while Keynesian is seen as the “short run”.</a:t>
            </a:r>
          </a:p>
          <a:p>
            <a:pPr lvl="1"/>
            <a:endParaRPr lang="en-US" dirty="0" smtClean="0"/>
          </a:p>
          <a:p>
            <a:pPr lvl="1"/>
            <a:endParaRPr lang="en-US" dirty="0" smtClean="0"/>
          </a:p>
          <a:p>
            <a:pPr lvl="2"/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history of macroeconomics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5029200"/>
          </a:xfrm>
        </p:spPr>
        <p:txBody>
          <a:bodyPr>
            <a:normAutofit/>
          </a:bodyPr>
          <a:lstStyle/>
          <a:p>
            <a:r>
              <a:rPr lang="en-US" dirty="0" smtClean="0"/>
              <a:t>Debates remain:</a:t>
            </a:r>
          </a:p>
          <a:p>
            <a:pPr lvl="1"/>
            <a:r>
              <a:rPr lang="en-US" dirty="0" smtClean="0"/>
              <a:t>Classical and neo-classical macroeconomists tend </a:t>
            </a:r>
            <a:r>
              <a:rPr lang="en-US" dirty="0"/>
              <a:t>to emphasize market efficiency and argue for the small role of the </a:t>
            </a:r>
            <a:r>
              <a:rPr lang="en-US" dirty="0" smtClean="0"/>
              <a:t>government.</a:t>
            </a:r>
            <a:endParaRPr lang="en-US" dirty="0"/>
          </a:p>
          <a:p>
            <a:pPr lvl="1"/>
            <a:r>
              <a:rPr lang="en-US" dirty="0" smtClean="0"/>
              <a:t>While Keynesian macroeconomists </a:t>
            </a:r>
            <a:r>
              <a:rPr lang="en-US" dirty="0" err="1" smtClean="0"/>
              <a:t>emphasise</a:t>
            </a:r>
            <a:r>
              <a:rPr lang="en-US" dirty="0" smtClean="0"/>
              <a:t> persistent effects of unemployment, and </a:t>
            </a:r>
            <a:r>
              <a:rPr lang="en-US" dirty="0"/>
              <a:t>argue </a:t>
            </a:r>
            <a:r>
              <a:rPr lang="en-US" dirty="0" smtClean="0"/>
              <a:t>for </a:t>
            </a:r>
            <a:r>
              <a:rPr lang="en-US" dirty="0"/>
              <a:t>a more active role of the </a:t>
            </a:r>
            <a:r>
              <a:rPr lang="en-US" dirty="0" err="1"/>
              <a:t>gov't</a:t>
            </a:r>
            <a:r>
              <a:rPr lang="en-US" dirty="0"/>
              <a:t>. </a:t>
            </a:r>
            <a:endParaRPr lang="en-US" dirty="0" smtClean="0"/>
          </a:p>
          <a:p>
            <a:pPr lvl="2"/>
            <a:r>
              <a:rPr lang="en-US" sz="2800" dirty="0" smtClean="0"/>
              <a:t>Famous Keynes’s quote: “in </a:t>
            </a:r>
            <a:r>
              <a:rPr lang="en-US" sz="2800" dirty="0"/>
              <a:t>the LR we are all dead</a:t>
            </a:r>
            <a:r>
              <a:rPr lang="en-US" sz="2800" dirty="0" smtClean="0"/>
              <a:t>.”</a:t>
            </a:r>
            <a:endParaRPr lang="en-US" sz="2800" dirty="0"/>
          </a:p>
          <a:p>
            <a:pPr lvl="1"/>
            <a:endParaRPr lang="en-US" dirty="0" smtClean="0"/>
          </a:p>
          <a:p>
            <a:pPr lvl="1"/>
            <a:endParaRPr lang="en-US" dirty="0" smtClean="0"/>
          </a:p>
          <a:p>
            <a:pPr lvl="1"/>
            <a:endParaRPr lang="en-US" dirty="0" smtClean="0"/>
          </a:p>
          <a:p>
            <a:pPr lvl="2"/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Thai economists in history</a:t>
            </a:r>
            <a:endParaRPr lang="th-TH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3400" y="1752600"/>
            <a:ext cx="2078716" cy="320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24200" y="1238550"/>
            <a:ext cx="2434095" cy="2342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26" name="AutoShape 2" descr="data:image/jpeg;base64,/9j/4AAQSkZJRgABAQAAAQABAAD/2wCEAAkGBxMTEhQUEhMVFhQWGRgYGBgYGBwYGBwbGBgZGhgaGRoaHCggGhslHRwYIjEiJSkrLi4uGh8zODMsNygtLisBCgoKDQwODw8MDjcZFBk3KyssNysrNysrKysrKywrKysrKyssKysrKysrKysrKysrKysrKysrKysrKysrKysrK//AABEIAPQAoAMBIgACEQEDEQH/xAAcAAABBAMBAAAAAAAAAAAAAAADAgQFBgABBwj/xABBEAABAgQDBQYGAQIEBAcBAAABAhEAAyExBEFRBRJhcfAGIoGRocEHEzKx0eHxI0IUUoKSJDM0chU1Q1NistII/8QAFgEBAQEAAAAAAAAAAAAAAAAAAAEC/8QAFhEBAQEAAAAAAAAAAAAAAAAAAAER/9oADAMBAAIRAxEAPwCWmhkluuMMJswnMjxeHM1b0Bz9H9Iapu/8RANZOp8z+YGuYRma8TBDWBzktxiBSFqOZ0uYKiYRr5mGoEOgKQDhGNVqfOHKcWojN4iFPaHEhCt29/WAeKxpBufOBTNoNZRrasR205gllph3XSVFhvEACh3U1YkNTjEHP2zMIUZY3bbgCAtSiVEAJJf+0aXYCKLOraVfqPmRrxjc3Fvn6/uKpgsXMAKVzFhad1t5LhIH/M3gPqIDAB7vrB8Ni1N3ykEOWIIerKscu6wz5VgJefOp9VWrWn3iJxU2tCfM/mkPJ8hvpLkON2m93bkAO4qNLxGT5YOZ/iIBpmmneL8zWNKnFtTzgYlnONmUetIAS5xL1Pq/DOAfOIIIUaWL3txgkySxd4YYmT++FoIJMnEi5pxP56aE/MOpBqPqNdbc/SAJQb+v39IO1BTgPDWCOm4nunrWGKyK+kSW0Jb184jZpEVpgUM+tYUJudIb7pJgiUtyEQLSnjaCDyhIW0bE0UeKDJAfl1pDfaO0/kFBRulRJubbockUNRSFoNb+sR+OwxnT8NKBI31lL3uUV8KmAgNqY/fJ36kuopObsMs2p5RFrxrElDkMGKqMQVKoOJKTHe9q9h8D8kpTJSDusFVdwKK4ke8cuxXYuUf/AFClsgAfu9ogpUnFF6EgUfdIAKaAu9HZzG1qmKqAVJTvAFJfds/IMkU4R1rYHw8wjArBVa6jXwtF8wnZzCoTupkoCWbdCb84o8yy8YtJBBqKAu9A5FchW0T2z8X82XvlnFFAZH2cQXt7sNOHxS0oB3HO5luizP5Nq0MdgV+aM95J0FjlED3dOcHCC1fxBEywGrClls/55wEdiBXh5XBhnPOVv3lEliEEuRfPrziMmi9vfzGcALdHX2hxKmDLgKnO2cNwLP8Af1HnC8OkO3Hw4160gy6fPmvf9RGzBVhBZz1/cBK259UitFIDXhwZZbrq0N0qgxm01iAc1ENpisoPNmvDRanMBsTiBnEn2VkFeKlqP9gNtVEN9ogpswB+FYsXw/xMtWMEpKJiZiUFSphIUlTp/tAA3bhg5JZWkBfO0XaPC4cbs6ehK2+l+9ThkKxQZk6RMdaVuCasaAZRC9speJTiECdLwiN6iUAJmqShyAZpPeUo3owekb7EdnjNM+ZMR/RAZqhKlbpcJJqoANyoIC8bJ7S4JLJViZQIy3uuEXKRMSuXvIIIOY6pHnvF4DE4fEGWj5YfvSypAZQelVAgML3Mdb7Gqx4/6lMhSe6UzJPcd/qC5Z8CFBs6RRU+12zyqcrfDlxccSaah2tFJ2fL3DNdn32pqBHZfiHgyqWlaDutRS2fdGpGbAlucc42lgJaEH5cueyQVCapSNxZSsJWFICQUmqSCFG5BApARRmwNS+MDNevCEKlhm61vEC/nUHF7+cN5xt08ZNLs1evKBKD0rwaAE7cND620hUhTF6xqbLc29/UWjYNHAq2mt+jrBF6nzB6/eGyprl41iZjW5jKGqVueekFO5cyHiVP7RHSzb0h4gwCpiqCGE6ZnSHyqw1nJv8Am0AwUrjwizfD+StU9MxDNIC/muWJTMSyCB/dUEPk3GK3MFTry/EJwuIVKmJmIJASpJYFnCVBTHUUtAdC7YYyQghc4JnTSKI+lPB1aekTaO0GBJTKE6QJYlkumYn5YdnZb7rcY5N2jxCDjymfMaSQHVSiGcEPmcsoTPxuzP8AEA4dISkBlMhRQaKB3QssVVSSWD1a0UXzauOknECUopUFAKlLSQpKgSA4Io9ot+zJ4TLDFxwjk02dgp0lMvDqlBUs78sJ7ikqNS6CHDi/6ix9ltqKKWUWdrsPSKLpj5fz5E6XuJXvoKd1Z7h3h/dwjkO3pZwmGlYNf/NSpUxRuySzAAWCix47vGOibd2oqThcRMQrdUmWdw0cKNEs9DeOHY/HKWpa5iitRJKln6lHUnO2VolDv5wueHXKGs+ecmc+/txgHzSL0frkDb1gMw73C3Kv3iB1KnHM6ZQuVMuCc8/eI0JZ824U5uP5pB0TtKZjpshwEA5mTKFqjm3C4rWFSyPbjfl9oblY4+XE6VeES5tiDqWpaCLpiVg3r+eENpSY3iZleduLdCAGY3l08FSMkjrhDqTEZLg6JrZ59VgHi2aBKU8CM/7Q1ViOMA4mpAhnOUHMaXPcV4D7w3XNfg58WgMxOD/xBRvVKAEqGakD6anO48oj8djwZyd3DS0JQGCPlJWDfUPnm9XiZ2JIUvESkgEBS0hRFO6T3r8Hhp2m2PPw60qWsbkwAoUTu5AlJeyhpR7iKJDCSBNSHl1Zwpg4N6MwHIRK9nULSovUBQYAOSTkAKk8Ir2xJmKnzBJkhKlkEndIKQl2KlqBICR6sWjssjCSNl4WbOWSsoSVzFkDfUqwSgf2gmgHmTAC23s+WnZ+JOJV8sLlFIe6VEd1tVlW7QRwbaEgpVS1Gq/Nusol+0XbPEY2YFTmShJO7LS+4hzmT9amuo3yAtEFOxwIZTNxuSQx5AcdYAS10r9uhA1EvdtfG1+UNlY1RUSGNLEULdZQT5lv7f8Audn5/lmgCUyvn+uMb3eIP28OUDJawpnWv5aEFQa5ZjanlEDlM2nv+9TGS10rz/mAoTSj++vpTzjUo+PEaVsIqLlMTqeP59oDNpcRipjMTU1ZrZe/2gK5x0iKX86gan4hQxOfDrlDSYvp/SAqXkaaeX79ICQVjL1gMydk9qwy+YNW9XhGOnboAcd534ePV4DFY0lZ726gVaxPB8/3BsRjwlQTugruwo1KD3aIzBzSd6YouBWuuQAz/iC7El76ypVbEk6k6/iA6D2BS2KkqmgqJUQEpG9UpULaanJo6xtrs5hsSjcny94XDEgg2BBBoRFJ+FWA350yaod2SkITxXMcq8kgf7+EdPUIsFX7J9k5WCllCDvKWQVzCACWokECgCRQC1Sc45h8TviMMQibg5clSd2aUrWtQcmVMNEpS7pJTmX4R3QXjyh2qSTjcWAH/wCIxJ0oJy3c9ZRRG4dW8p12ZyDyMZPLE1zozZU6HCBS3rd+ORv1WEvmLa2OcAuSmqXIp5VOvGHZnMwejgavyp08MZarPo7ef3/MED71aGlTYXNPKJRIScOlpqSKyy6SKf5goNbJ/wAQ3mBgMg97c+EGwmIJWve/ygHx3ibRK9gNtIwuJHz0pXh1MmaFjeAFt8A5pqXFw/CArqlFn0qbA+IggTXlcC7+37iy/EPYKMHjZkqWkplKAWh6gpNwmlQC+ecVRTvxzz1iot85dTpp45+mcNJh8dIXOVd7W1tAguw1zH7jKt75N4SovnXq8KWqnAAdD9wKWgle6m/vmbQCHKUlRHBL2JOo4Q2mtuBSid9QYBtbl9LWg+15jkS0MAjujNyWEMtoEFdLJDD7XgNkESUhvqUVPagp1yie2FhdyWkm6u8XFGyFrxAqTvGWgvlrmcq5j2i37MwSsQtEkE/1lpRS4ST3jzCXPhAdk+HGCMrBSyqippM069/6X/0gRZiYTKlBLJTRIAAGgAYDyEY3t/EWDGqPCPKfaQn/ABeMCUuf8TPHh85dOtI9VgV660jy52hlf8XjVGgOLxABypNWT5PeKIESKNnU5co18ksxDCz5D9QZZbm7ZUZmg2IJSkJpZ1Pd/tYQRHKFc+N7G5jaU1LtXX9Qs5t/q48fvAVggDprQU8wTsTZy/6EbQP6iwqrkqbIuM2o1TCUKAAGbFvK3WkaUurmgsWvb8xBfe0f/HbKw2KCiqdgz/hZwNylW78pZan+U/6laRRJqHDjLoB4d7P2nMlScRJDbs9KErrusZat5Cg2YdQPAwylLAFnBehpXP1aKixzwanxf9fiGi1t6+33gq5pBuDU8qfaGs1RL0bjo38xkjSJ5cZseHgIcSZgSlaxf6RTMuT4ZQznzWDC7U/XWkIxndCUPQByc3J9MoKRhy60k1ufIcecCnLz66aMlzGd9PF/KBTLcebu8BIYaq0OzhOWrCOpfCLZ3zMWuYR3cOgf75pUB4hKVHxEcskljT6gGGnB49AfCLZ3ytnpWfrnqVNNXo+6i+W6n1gLuoxoi/hGlrbwhAna3JjQXLivbd7G4PFAfNk94OykKUgjeLqNCxc1qDFgE0M73gSJhLsQ7hwcqQHLNsfBpBIOFxBSzlpqN651Q32imbT+Fu05dfkidm8qYlQBcXSvcUfAGPRImP01IUpeeUB47mSSklKgQoKKVA3BTQg8i/lGcuIds7xP9vv/ADPFhKnabQlgfpS4fNrRAzJwKnFACwz6ygmkyyKZ+Z5+0LQkju1Ns+dY1I+oMc/29+UHmTTRhYkPwsPOIrNnSDNnSpb7gmTJcsquE76wjerdneJnth2Vm7PnCTMWle8nfCkpIerNUXpUvEHLWU94d0pUFAtYpPkGNY7N8fcI8rDTgPomTZRyP9QJIzqHQfPKKjmOJFSbVoBoaMwhqFEgUJhxOJremVfJj94OiaJaQ6XUavlGSGKNnEl1Gun8w0xb7zeXKH87EglqgVzoeTQyxYqlzqCdehBTJjGZCkbUjrq0D6/mAmtj4FeJnysPKLKmrCATkDUq8ACpuEep8FhUypaJUsMhCQlI0SkACOE/Bqbhxj3nrSlfymk7xYKWosoPZwkUHEtHfUrucsuUUYvOsBnBIFWcO1c42/sfWNzRR36Jiitdqe0EvA4ZWIUFLqhCU5qJJa5AoAongIgNlfFfALU6pipbh2UlQS+jm55RXv8A+gdoEDCyAQEnfmq1dDoR/wDdccdSRlS/5gPXOG21h5gBRMSQprKBerXB1pAdsbREnDzZrg7qVKDm7BwDHk+Ti1oIKFqSpO6QUkpIINKjS8SmP7V4yfL+XMxC1SqdxgkU13QCYCLxGLVNmrmLLrmFSlE5qVUtpCR6Z9HOBJDddNCzxgg8osQcnfyhzid0uzk55PyGX6hhuW0he8wIdtffrjECsSuhHA38wWa/2jtPxu2jLm7Pwq0KBK54UGINBKWFepAMcSclz4nrzhRxJUkJUVFIfdBJID3YGgiiwTEvmANePF66wIEihO8DSlqc/bSNzkZEmlvHQwX/AMKnbm+EKKRV2YM+vhGRGrYjP8RozaAFmFRq2cZMcUPmPFoCs/xAaUrI9HwygbgPWvV4WC2Yrx8PCEP/ABFUaYsE6hh0W4xLbP7WYzDUkYqegXA33Tb/ACzHT6cIhisUNqVZx4cYSFOWuPz194qLxgfi7tOUGmLlTXr/AFJQCmezyygV1IMTSfjpOzwcphX/AJq//wAxyOYTazU/UTvZbYCsZiZWHlkDePfUX7qEsVqqKsLDVtYAvbntTM2jPTNmICAhAQhCSSAkHeJKiAS5fKK2D+I77P8Ag3gFISETZ4UAxVvhRJzJSQ1eDRXdp/BKan/p8ShXCalSfNSN5v8AaIK5I2nWkbFT108XDa3w22lJqZAmAC8taVtR/pofTziprBSWIYg1DVHMexgElVoJLNQcx6CBK4+NIKlNC13HlXwghQIJvRgPKlQ1ITNO6NbUZoTutmWN/wBVrGTkFy5duLjzHVIDS5meTfbKOgL+EmJGDViBiJJWlJUZQCrJTvH+ow7zPQjxihTBQjrxz/iPRPYjHHFYKYVUUtNeBMsh+NYK5FhEj5lWAGVLvRqWEXhGJ+dhFAEggOWLenV4o5lGpqHrXIVhxNxk5A/pBaUgM+6KnM1jIr+NSyiL1oeENVnq5/cSG0J++yiACfqag/VYY3LW9oA2GwgICleAFIcKwcu5DUyJfzNMocIAegcNbOmukJmrdyK2FfY5jjARM6WUFnoK5Wo1IbiaalqF+VL/AHguLmgrc1S7DkIbzFBqPaz00L+DRqAaef5pHZvgTsndk4jFzAHURJlvklI3phBNwSUD/QRHFRSJ7YXa3FYVG5KmncCt4IUXlgm53ePBoD01h1Auc3cnV+vSFOpgN40NxfkdY4tsf4tL7icRKAoypiCS5yJRpcZxe8L29wKrYiWLOHuToTAWmfMUEqetDwqBRjxjzb27mleOnKJdykg0q6QRb3js2P7UYZUpShMcMQTTKtGNbGOB47E/NnTFswWpSmzD5PADQkCpDk1SNecKycvcetjTWFfM8D+OPCBTCBq3Ct+NoI2Uu1PM7pjbAN79UEIKwzB3N+PKEOKs+T8TAKclnq7PmY6B2G7eowctSJnzFBggICXP9xdyQGqAXLxz9Og6940gX1gLltJdSwyA8BygWOxilpD0IsoFi2hyNxW8KCDNmbiWDn6j/wBzOw5uORi57A2RIQ/9NMxRNFLQlZpTugghOtIyrm8xLmpBJd2Lg+AtYwCTLKa1f82947JjcBIWUomSJat8kfQHsouCACLRzrtFsoYbEFKFFSGChvXqT3TqxFD7wEZuUyoGbjyBqecNcbPLc7AFmD6cfzBp08DIP9vTj6QxW978fJuUA1Kbk14/qBhPt4w6U+vnAyiuRyjQblBA9+eka3GA5159feDzCS3n+OuECMulaV4/aASWe0YTw6b9wVMkimlvv7QkhvamTPR4DalqAZyGfM+NjYwmUmvNrCsKw6Co7qbnLl9vtEpidmoCEhC+/wD3IIbkUH2POAYghvqZrDPKp9Y3NOTB3YNfx1gaU7rhmFeFsvOFkBlU8BZjw5wAwgk266yjJps2QGt4UhRr1nlAlPrz0gNs+tq6mMd35/nrnGBXC/AQs+WbcuvSCLns5kKVNNSKAeTnXQV4xKo2tSWUgoBIFDUKaleNYgFhiTkPqrca60esOMOruql0O8xS+oLj1cGMi+YGaZmJkpC3JkzSKt3t6WknmBzNTFE7ezz/AIxSTdCUpuNSXDeHnGsZiPnoCQ8udKJMsklCnN0uLGgrFfnEuorffBY713q59BBQVksXgKVqcgP17QsqJ8OvaAqXzfrrxgFpD6NG1KBy/L+PF/OBOa9CEh+XjGh1n4L9jcPi5c+di5YmoQsSpaFPughO8tbOxJCkjwMdJx/w22XNd8LLlk5ynleQQQPSID4HzQNnAOCTNmKP+5q+UdMSoG0BzTHfBXAqP9OdiJfAKSv1WkmKR2u+ExwkpU1WOkCWmgC5akKrUJQElW8rl6CO57Y2rLw8tUyY7DIfUo5JTqTHnrtXtzEYqaV4rc3AVfKlbwCZYJqzFyog1Ub8oCkSsYUDujddt5jpVnuBy9YbzJ5JzFOcTU/ZaVJUpG7L3KsVOlSauxNiNM3iGKSaW58YA0s7wY1pQk28r8oxmsQQRkT4P4ZQKUj8tewpwgm5mX8NLCsAIPe5YadZiENwp+YczAGegHC184Eu3LTXlpxiDaTSh89eOovBH8vI5/b3hCU2Hny/iDS5ZavgevCKidxyiD/BoC1TDYYtTCpDW1qz18BDjEtvqo9SLmtPtDTd4hoyB4icpSiVEkm5zPppA3dyS5LZvG908tPCNKYi/XCCgq/cABhwU8YC0UDekYoxpSaRK9n9gqxSyApKEJbeWoOEvkB/co6OOcUSHZDtVOwfclpKgpTsHJJLCif7mawOcd52bt2YZO+pBEwh0pmHdNnAXcorwMULYmBk4ZIGHl7oA705YAmLOgIrXNmApeHkvaiTmw45xNHPO2u1MZOxCji95MxNpddyWlX/ALdWILfXXeIqcoqk9ySTQ3/h/Dyjse39jIxkoBXdWlyhdXS5Dil0k3HiKxyTaeDmSZipc1LLF8wRcEHMGrGKGiUt7CChBAuX04RpBrBi7brAtUg1pq/CASpLWoKe9DGJW+vGMUlwAGrT96VjSZZJqNOUE0shqZfasKTLDmjfZjw0LQr5YFz71yjAhvDX9WiKbBzy6/UFlEt/DV6EbmFiK3FI2EcTWhy4At+OMVFixSA9rP8AcZNzzhhMQw8fPhD+cS/n4D2vxhgtTjn4xlDZVHG7w4QHTKCqD0s0bSnyt+YKCR6UccIStLwUpa8JUgvy87xQ2TIKlbqQ5NALVy64RedlTESZEs7oKQe4g1WSphvKDfUo2Sxbu50ip4aSneJWop3Ukgs7qH0jlEt/iFSRLmrUkqmIJSd5yizki2+p6aDnAXGbjJbETyreq6H3QB/8jmeHCGeB2uJ6iMPJAQi6gAEClBzzijS1rxMwBczdBuSTTRhmo1A84mdo7Y+WgyJDpSkM+fIak6mGKs03aqpYdahW3p6RVu1u2JM5KUgby0uArQZgvd4htpo+kEzFK3ElallJqQ7ICSRuhxcuTcJtEYVA0/jkNIBdtHf93gkqWS4e/tA0EXY0g6EPYCuT/aKhapZuwIq+djDhDC4qz+I1HVoapJfiXDvwvGJq2lQL+n4MEHWpIcgKBfgzfcdXgQY0ZhTlwMZ8lrMQ324QVCDk7ZgUsz+NoAC0GjFqENz8c9I0RT2uRnBp8le8AaEgOLv7Qj5dKnhrYBxnqICw4tIvmX9oZzEZ6E+0ZGRkCGZjEpqR1cRkZAIBq3L1gaw5EZGQCSgMOsgfeEt3m1J+7xkZGgpOPWmUuSCAgqSo0DuCwrekBlByeRjIyAGhPdT4+0Amfav3jIyCtS/z6CHEtAbrSMjIAyqBwBfTRvzGgHS/FvJm+5jIyCF0CTQZDwdvtDiUp0sWpwrW/OMjIyC/ICiHdt9Qa1HIytSlIBgQCV0HdSG8Sok83AjIyNK//9k=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429000" y="3844290"/>
            <a:ext cx="1676400" cy="25565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867400" y="2057400"/>
            <a:ext cx="2565838" cy="274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439</TotalTime>
  <Words>1156</Words>
  <Application>Microsoft Office PowerPoint</Application>
  <PresentationFormat>On-screen Show (4:3)</PresentationFormat>
  <Paragraphs>148</Paragraphs>
  <Slides>26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33" baseType="lpstr">
      <vt:lpstr>Angsana New</vt:lpstr>
      <vt:lpstr>Arial</vt:lpstr>
      <vt:lpstr>Arial</vt:lpstr>
      <vt:lpstr>Browallia New</vt:lpstr>
      <vt:lpstr>Calibri</vt:lpstr>
      <vt:lpstr>Cordia New</vt:lpstr>
      <vt:lpstr>Office Theme</vt:lpstr>
      <vt:lpstr>Macroeconomics: An Introduction (1) </vt:lpstr>
      <vt:lpstr>Week 1: Economic activity in context</vt:lpstr>
      <vt:lpstr>The distinction b/w micro and macroeconomics</vt:lpstr>
      <vt:lpstr>Some more definitions</vt:lpstr>
      <vt:lpstr>PowerPoint Presentation</vt:lpstr>
      <vt:lpstr>PowerPoint Presentation</vt:lpstr>
      <vt:lpstr>Questions</vt:lpstr>
      <vt:lpstr>Macroeconomic Goals</vt:lpstr>
      <vt:lpstr>Macroeconomic Goals</vt:lpstr>
      <vt:lpstr>Macroeconomic Goals</vt:lpstr>
      <vt:lpstr>Macroeconomic Goals</vt:lpstr>
      <vt:lpstr>Positive VS Normative</vt:lpstr>
      <vt:lpstr>Positive VS Normative</vt:lpstr>
      <vt:lpstr>The history of macroeconomics</vt:lpstr>
      <vt:lpstr>The history of macroeconomics</vt:lpstr>
      <vt:lpstr>The history of macroeconomics</vt:lpstr>
      <vt:lpstr>The history of macroeconomics</vt:lpstr>
      <vt:lpstr>The history of macroeconomics</vt:lpstr>
      <vt:lpstr>The history of macroeconomics</vt:lpstr>
      <vt:lpstr>Markets: the core of neo-classical economics</vt:lpstr>
      <vt:lpstr>The history of macroeconomics</vt:lpstr>
      <vt:lpstr>The history of macroeconomics</vt:lpstr>
      <vt:lpstr>The history of macroeconomics</vt:lpstr>
      <vt:lpstr>The history of macroeconomics</vt:lpstr>
      <vt:lpstr>The history of macroeconomics</vt:lpstr>
      <vt:lpstr>Thai economists in history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Macroeconomics: An Introduction</dc:title>
  <dc:creator>Thorn7</dc:creator>
  <cp:lastModifiedBy>Thorn Pitidol</cp:lastModifiedBy>
  <cp:revision>62</cp:revision>
  <dcterms:created xsi:type="dcterms:W3CDTF">2013-11-03T03:49:27Z</dcterms:created>
  <dcterms:modified xsi:type="dcterms:W3CDTF">2018-01-09T18:07:57Z</dcterms:modified>
</cp:coreProperties>
</file>