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2" r:id="rId7"/>
    <p:sldId id="261"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1219200" y="3886200"/>
            <a:ext cx="6858000" cy="990600"/>
          </a:xfrm>
        </p:spPr>
        <p:txBody>
          <a:bodyPr anchor="t" anchorCtr="0"/>
          <a:lstStyle>
            <a:lvl1pPr algn="r">
              <a:defRPr sz="3200">
                <a:solidFill>
                  <a:schemeClr val="tx1"/>
                </a:solidFill>
              </a:defRPr>
            </a:lvl1pPr>
          </a:lstStyle>
          <a:p>
            <a:r>
              <a:rPr kumimoji="0" lang="en-US" smtClean="0"/>
              <a:t>Click to edit Master title style</a:t>
            </a:r>
            <a:endParaRPr kumimoji="0" lang="en-US"/>
          </a:p>
        </p:txBody>
      </p:sp>
      <p:sp>
        <p:nvSpPr>
          <p:cNvPr id="9" name="Subtitle 8"/>
          <p:cNvSpPr>
            <a:spLocks noGrp="1"/>
          </p:cNvSpPr>
          <p:nvPr>
            <p:ph type="subTitle" idx="1"/>
          </p:nvPr>
        </p:nvSpPr>
        <p:spPr>
          <a:xfrm>
            <a:off x="1219200" y="5124450"/>
            <a:ext cx="6858000" cy="533400"/>
          </a:xfrm>
        </p:spPr>
        <p:txBody>
          <a:bodyPr/>
          <a:lstStyle>
            <a:lvl1pPr marL="0" indent="0" algn="r">
              <a:buNone/>
              <a:defRPr sz="2000">
                <a:solidFill>
                  <a:schemeClr val="tx2"/>
                </a:solidFill>
                <a:latin typeface="+mj-lt"/>
                <a:ea typeface="+mj-ea"/>
                <a:cs typeface="+mj-cs"/>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6400800" y="6355080"/>
            <a:ext cx="2286000" cy="365760"/>
          </a:xfrm>
        </p:spPr>
        <p:txBody>
          <a:bodyPr/>
          <a:lstStyle>
            <a:lvl1pPr>
              <a:defRPr sz="1400"/>
            </a:lvl1pPr>
          </a:lstStyle>
          <a:p>
            <a:fld id="{43DBBF0D-9C88-48E0-B303-948CBD1AB2A8}" type="datetimeFigureOut">
              <a:rPr lang="en-US" smtClean="0"/>
              <a:t>9/16/2014</a:t>
            </a:fld>
            <a:endParaRPr lang="en-US"/>
          </a:p>
        </p:txBody>
      </p:sp>
      <p:sp>
        <p:nvSpPr>
          <p:cNvPr id="17" name="Footer Placeholder 16"/>
          <p:cNvSpPr>
            <a:spLocks noGrp="1"/>
          </p:cNvSpPr>
          <p:nvPr>
            <p:ph type="ftr" sz="quarter" idx="11"/>
          </p:nvPr>
        </p:nvSpPr>
        <p:spPr>
          <a:xfrm>
            <a:off x="2898648" y="6355080"/>
            <a:ext cx="3474720" cy="365760"/>
          </a:xfrm>
        </p:spPr>
        <p:txBody>
          <a:bodyPr/>
          <a:lstStyle/>
          <a:p>
            <a:endParaRPr lang="en-US"/>
          </a:p>
        </p:txBody>
      </p:sp>
      <p:sp>
        <p:nvSpPr>
          <p:cNvPr id="29" name="Slide Number Placeholder 28"/>
          <p:cNvSpPr>
            <a:spLocks noGrp="1"/>
          </p:cNvSpPr>
          <p:nvPr>
            <p:ph type="sldNum" sz="quarter" idx="12"/>
          </p:nvPr>
        </p:nvSpPr>
        <p:spPr>
          <a:xfrm>
            <a:off x="1216152" y="6355080"/>
            <a:ext cx="1219200" cy="365760"/>
          </a:xfrm>
        </p:spPr>
        <p:txBody>
          <a:bodyPr/>
          <a:lstStyle/>
          <a:p>
            <a:fld id="{AF2B5D82-E5E3-4C4E-A367-EB6A825687A1}" type="slidenum">
              <a:rPr lang="en-US" smtClean="0"/>
              <a:t>‹#›</a:t>
            </a:fld>
            <a:endParaRPr lang="en-US"/>
          </a:p>
        </p:txBody>
      </p:sp>
      <p:sp>
        <p:nvSpPr>
          <p:cNvPr id="21" name="Rectangle 20"/>
          <p:cNvSpPr/>
          <p:nvPr/>
        </p:nvSpPr>
        <p:spPr>
          <a:xfrm>
            <a:off x="904875" y="3648075"/>
            <a:ext cx="7315200" cy="128016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3" name="Rectangle 32"/>
          <p:cNvSpPr/>
          <p:nvPr/>
        </p:nvSpPr>
        <p:spPr>
          <a:xfrm>
            <a:off x="914400" y="5048250"/>
            <a:ext cx="7315200" cy="685800"/>
          </a:xfrm>
          <a:prstGeom prst="rect">
            <a:avLst/>
          </a:prstGeom>
          <a:noFill/>
          <a:ln w="6350" cap="rnd" cmpd="sng" algn="ctr">
            <a:solidFill>
              <a:schemeClr val="accent2"/>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2" name="Rectangle 21"/>
          <p:cNvSpPr/>
          <p:nvPr/>
        </p:nvSpPr>
        <p:spPr>
          <a:xfrm>
            <a:off x="904875" y="3648075"/>
            <a:ext cx="228600" cy="128016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Rectangle 31"/>
          <p:cNvSpPr/>
          <p:nvPr/>
        </p:nvSpPr>
        <p:spPr>
          <a:xfrm>
            <a:off x="914400" y="5048250"/>
            <a:ext cx="228600" cy="685800"/>
          </a:xfrm>
          <a:prstGeom prst="rect">
            <a:avLst/>
          </a:prstGeom>
          <a:solidFill>
            <a:schemeClr val="accent2"/>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43DBBF0D-9C88-48E0-B303-948CBD1AB2A8}" type="datetimeFigureOut">
              <a:rPr lang="en-US" smtClean="0"/>
              <a:t>9/16/2014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F2B5D82-E5E3-4C4E-A367-EB6A825687A1}" type="slidenum">
              <a:rPr lang="en-US" smtClean="0"/>
              <a:t>‹#›</a:t>
            </a:fld>
            <a:endParaRPr lang="en-US"/>
          </a:p>
        </p:txBody>
      </p:sp>
      <p:sp>
        <p:nvSpPr>
          <p:cNvPr id="8" name="Content Placeholder 7"/>
          <p:cNvSpPr>
            <a:spLocks noGrp="1"/>
          </p:cNvSpPr>
          <p:nvPr>
            <p:ph sz="quarter" idx="1"/>
          </p:nvPr>
        </p:nvSpPr>
        <p:spPr>
          <a:xfrm>
            <a:off x="457200" y="1219200"/>
            <a:ext cx="8229600" cy="493776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219200" y="2971800"/>
            <a:ext cx="6858000" cy="1066800"/>
          </a:xfrm>
        </p:spPr>
        <p:txBody>
          <a:bodyPr anchor="t" anchorCtr="0"/>
          <a:lstStyle>
            <a:lvl1pPr algn="r">
              <a:buNone/>
              <a:defRPr sz="3200" b="0" cap="none"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295400" y="4267200"/>
            <a:ext cx="6781800" cy="1143000"/>
          </a:xfrm>
        </p:spPr>
        <p:txBody>
          <a:bodyPr anchor="t" anchorCtr="0"/>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a:xfrm>
            <a:off x="6400800" y="6355080"/>
            <a:ext cx="2286000" cy="365760"/>
          </a:xfrm>
        </p:spPr>
        <p:txBody>
          <a:bodyPr/>
          <a:lstStyle/>
          <a:p>
            <a:fld id="{43DBBF0D-9C88-48E0-B303-948CBD1AB2A8}" type="datetimeFigureOut">
              <a:rPr lang="en-US" smtClean="0"/>
              <a:t>9/16/2014</a:t>
            </a:fld>
            <a:endParaRPr lang="en-US"/>
          </a:p>
        </p:txBody>
      </p:sp>
      <p:sp>
        <p:nvSpPr>
          <p:cNvPr id="5" name="Footer Placeholder 4"/>
          <p:cNvSpPr>
            <a:spLocks noGrp="1"/>
          </p:cNvSpPr>
          <p:nvPr>
            <p:ph type="ftr" sz="quarter" idx="11"/>
          </p:nvPr>
        </p:nvSpPr>
        <p:spPr>
          <a:xfrm>
            <a:off x="2898648" y="6355080"/>
            <a:ext cx="3474720" cy="365760"/>
          </a:xfrm>
        </p:spPr>
        <p:txBody>
          <a:bodyPr/>
          <a:lstStyle/>
          <a:p>
            <a:endParaRPr lang="en-US"/>
          </a:p>
        </p:txBody>
      </p:sp>
      <p:sp>
        <p:nvSpPr>
          <p:cNvPr id="6" name="Slide Number Placeholder 5"/>
          <p:cNvSpPr>
            <a:spLocks noGrp="1"/>
          </p:cNvSpPr>
          <p:nvPr>
            <p:ph type="sldNum" sz="quarter" idx="12"/>
          </p:nvPr>
        </p:nvSpPr>
        <p:spPr>
          <a:xfrm>
            <a:off x="1069848" y="6355080"/>
            <a:ext cx="1520952" cy="365760"/>
          </a:xfrm>
        </p:spPr>
        <p:txBody>
          <a:bodyPr/>
          <a:lstStyle/>
          <a:p>
            <a:fld id="{AF2B5D82-E5E3-4C4E-A367-EB6A825687A1}" type="slidenum">
              <a:rPr lang="en-US" smtClean="0"/>
              <a:t>‹#›</a:t>
            </a:fld>
            <a:endParaRPr lang="en-US"/>
          </a:p>
        </p:txBody>
      </p:sp>
      <p:sp>
        <p:nvSpPr>
          <p:cNvPr id="7" name="Rectangle 6"/>
          <p:cNvSpPr/>
          <p:nvPr/>
        </p:nvSpPr>
        <p:spPr>
          <a:xfrm>
            <a:off x="914400" y="2819400"/>
            <a:ext cx="7315200" cy="128016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914400" y="2819400"/>
            <a:ext cx="228600" cy="128016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14400"/>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43DBBF0D-9C88-48E0-B303-948CBD1AB2A8}" type="datetimeFigureOut">
              <a:rPr lang="en-US" smtClean="0"/>
              <a:t>9/16/2014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F2B5D82-E5E3-4C4E-A367-EB6A825687A1}" type="slidenum">
              <a:rPr lang="en-US" smtClean="0"/>
              <a:t>‹#›</a:t>
            </a:fld>
            <a:endParaRPr lang="en-US"/>
          </a:p>
        </p:txBody>
      </p:sp>
      <p:sp>
        <p:nvSpPr>
          <p:cNvPr id="9" name="Content Placeholder 8"/>
          <p:cNvSpPr>
            <a:spLocks noGrp="1"/>
          </p:cNvSpPr>
          <p:nvPr>
            <p:ph sz="quarter" idx="1"/>
          </p:nvPr>
        </p:nvSpPr>
        <p:spPr>
          <a:xfrm>
            <a:off x="457200" y="1219200"/>
            <a:ext cx="4041648" cy="493776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632198" y="1216152"/>
            <a:ext cx="4041648" cy="493776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144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285875"/>
            <a:ext cx="4040188" cy="685800"/>
          </a:xfrm>
          <a:noFill/>
          <a:ln>
            <a:noFill/>
          </a:ln>
        </p:spPr>
        <p:txBody>
          <a:bodyPr lIns="91440" anchor="b" anchorCtr="0">
            <a:noAutofit/>
          </a:bodyPr>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8200" y="1295400"/>
            <a:ext cx="4041775" cy="685800"/>
          </a:xfrm>
          <a:noFill/>
          <a:ln>
            <a:noFill/>
          </a:ln>
        </p:spPr>
        <p:txBody>
          <a:bodyPr lIns="91440" anchor="b" anchorCtr="0"/>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43DBBF0D-9C88-48E0-B303-948CBD1AB2A8}" type="datetimeFigureOut">
              <a:rPr lang="en-US" smtClean="0"/>
              <a:t>9/16/2014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F2B5D82-E5E3-4C4E-A367-EB6A825687A1}" type="slidenum">
              <a:rPr lang="en-US" smtClean="0"/>
              <a:t>‹#›</a:t>
            </a:fld>
            <a:endParaRPr lang="en-US"/>
          </a:p>
        </p:txBody>
      </p:sp>
      <p:sp>
        <p:nvSpPr>
          <p:cNvPr id="11" name="Content Placeholder 10"/>
          <p:cNvSpPr>
            <a:spLocks noGrp="1"/>
          </p:cNvSpPr>
          <p:nvPr>
            <p:ph sz="quarter" idx="2"/>
          </p:nvPr>
        </p:nvSpPr>
        <p:spPr>
          <a:xfrm>
            <a:off x="457200" y="2133600"/>
            <a:ext cx="4038600" cy="4038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648200" y="2133600"/>
            <a:ext cx="4038600" cy="4038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14400"/>
          </a:xfrm>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43DBBF0D-9C88-48E0-B303-948CBD1AB2A8}" type="datetimeFigureOut">
              <a:rPr lang="en-US" smtClean="0"/>
              <a:t>9/16/2014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F2B5D82-E5E3-4C4E-A367-EB6A825687A1}" type="slidenum">
              <a:rPr lang="en-US" smtClean="0"/>
              <a:t>‹#›</a:t>
            </a:fld>
            <a:endParaRPr lang="en-US"/>
          </a:p>
        </p:txBody>
      </p:sp>
      <p:sp>
        <p:nvSpPr>
          <p:cNvPr id="6" name="Isosceles Triangle 5"/>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3DBBF0D-9C88-48E0-B303-948CBD1AB2A8}" type="datetimeFigureOut">
              <a:rPr lang="en-US" smtClean="0"/>
              <a:t>9/16/2014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F2B5D82-E5E3-4C4E-A367-EB6A825687A1}" type="slidenum">
              <a:rPr lang="en-US" smtClean="0"/>
              <a:t>‹#›</a:t>
            </a:fld>
            <a:endParaRPr lang="en-US"/>
          </a:p>
        </p:txBody>
      </p:sp>
      <p:sp>
        <p:nvSpPr>
          <p:cNvPr id="5" name="Straight Connector 4"/>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6" name="Isosceles Triangle 5"/>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24600" y="304800"/>
            <a:ext cx="2514600" cy="838200"/>
          </a:xfrm>
        </p:spPr>
        <p:txBody>
          <a:bodyPr anchor="b" anchorCtr="0">
            <a:noAutofit/>
          </a:bodyPr>
          <a:lstStyle>
            <a:lvl1pPr algn="l">
              <a:buNone/>
              <a:defRPr sz="2000" b="1">
                <a:solidFill>
                  <a:schemeClr val="tx2"/>
                </a:solidFill>
                <a:latin typeface="+mn-lt"/>
                <a:ea typeface="+mn-ea"/>
                <a:cs typeface="+mn-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324600" y="1219200"/>
            <a:ext cx="2514600" cy="4843463"/>
          </a:xfrm>
        </p:spPr>
        <p:txBody>
          <a:bodyPr/>
          <a:lstStyle>
            <a:lvl1pPr marL="0" indent="0">
              <a:lnSpc>
                <a:spcPts val="22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43DBBF0D-9C88-48E0-B303-948CBD1AB2A8}" type="datetimeFigureOut">
              <a:rPr lang="en-US" smtClean="0"/>
              <a:t>9/16/2014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F2B5D82-E5E3-4C4E-A367-EB6A825687A1}" type="slidenum">
              <a:rPr lang="en-US" smtClean="0"/>
              <a:t>‹#›</a:t>
            </a:fld>
            <a:endParaRPr lang="en-US"/>
          </a:p>
        </p:txBody>
      </p:sp>
      <p:sp>
        <p:nvSpPr>
          <p:cNvPr id="8" name="Straight Connector 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10" name="Straight Connector 9"/>
          <p:cNvSpPr>
            <a:spLocks noChangeShapeType="1"/>
          </p:cNvSpPr>
          <p:nvPr/>
        </p:nvSpPr>
        <p:spPr bwMode="auto">
          <a:xfrm rot="5400000">
            <a:off x="3160645" y="3324225"/>
            <a:ext cx="603504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9" name="Isosceles Triangle 8"/>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Content Placeholder 11"/>
          <p:cNvSpPr>
            <a:spLocks noGrp="1"/>
          </p:cNvSpPr>
          <p:nvPr>
            <p:ph sz="quarter" idx="1"/>
          </p:nvPr>
        </p:nvSpPr>
        <p:spPr>
          <a:xfrm>
            <a:off x="304800" y="304800"/>
            <a:ext cx="5715000" cy="5715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500856"/>
            <a:ext cx="8229600" cy="674688"/>
          </a:xfrm>
          <a:ln>
            <a:solidFill>
              <a:schemeClr val="accent1"/>
            </a:solidFill>
          </a:ln>
        </p:spPr>
        <p:txBody>
          <a:bodyPr lIns="274320" anchor="ctr"/>
          <a:lstStyle>
            <a:lvl1pPr algn="r">
              <a:buNone/>
              <a:defRPr sz="2000" b="0">
                <a:solidFill>
                  <a:schemeClr val="tx1"/>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457200" y="1905000"/>
            <a:ext cx="8229600" cy="4270248"/>
          </a:xfrm>
          <a:solidFill>
            <a:schemeClr val="tx1">
              <a:shade val="50000"/>
            </a:schemeClr>
          </a:solidFill>
          <a:ln>
            <a:noFill/>
          </a:ln>
          <a:effectLst/>
        </p:spPr>
        <p:txBody>
          <a:bodyPr/>
          <a:lstStyle>
            <a:lvl1pPr marL="0" indent="0">
              <a:spcBef>
                <a:spcPts val="600"/>
              </a:spcBef>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457200" y="1219200"/>
            <a:ext cx="8229600" cy="533400"/>
          </a:xfrm>
        </p:spPr>
        <p:txBody>
          <a:bodyPr anchor="ctr" anchorCtr="0"/>
          <a:lstStyle>
            <a:lvl1pPr marL="0" indent="0" algn="l">
              <a:buFontTx/>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43DBBF0D-9C88-48E0-B303-948CBD1AB2A8}" type="datetimeFigureOut">
              <a:rPr lang="en-US" smtClean="0"/>
              <a:t>9/16/2014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F2B5D82-E5E3-4C4E-A367-EB6A825687A1}" type="slidenum">
              <a:rPr lang="en-US" smtClean="0"/>
              <a:t>‹#›</a:t>
            </a:fld>
            <a:endParaRPr lang="en-US"/>
          </a:p>
        </p:txBody>
      </p:sp>
      <p:sp>
        <p:nvSpPr>
          <p:cNvPr id="8" name="Straight Connector 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9" name="Isosceles Triangle 8"/>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457200" y="500856"/>
            <a:ext cx="182880" cy="68580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3DBBF0D-9C88-48E0-B303-948CBD1AB2A8}" type="datetimeFigureOut">
              <a:rPr lang="en-US" smtClean="0"/>
              <a:t>9/16/2014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F2B5D82-E5E3-4C4E-A367-EB6A825687A1}"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3DBBF0D-9C88-48E0-B303-948CBD1AB2A8}" type="datetimeFigureOut">
              <a:rPr lang="en-US" smtClean="0"/>
              <a:t>9/16/2014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F2B5D82-E5E3-4C4E-A367-EB6A825687A1}" type="slidenum">
              <a:rPr lang="en-US" smtClean="0"/>
              <a:t>‹#›</a:t>
            </a:fld>
            <a:endParaRPr lang="en-US"/>
          </a:p>
        </p:txBody>
      </p:sp>
      <p:sp>
        <p:nvSpPr>
          <p:cNvPr id="7" name="Straight Connector 6"/>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8" name="Isosceles Triangle 7"/>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traight Connector 8"/>
          <p:cNvSpPr>
            <a:spLocks noChangeShapeType="1"/>
          </p:cNvSpPr>
          <p:nvPr/>
        </p:nvSpPr>
        <p:spPr bwMode="auto">
          <a:xfrm rot="5400000">
            <a:off x="3629607" y="3201952"/>
            <a:ext cx="585216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152400"/>
            <a:ext cx="8229600" cy="990600"/>
          </a:xfrm>
          <a:prstGeom prst="rect">
            <a:avLst/>
          </a:prstGeom>
        </p:spPr>
        <p:txBody>
          <a:bodyPr vert="horz"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219200"/>
            <a:ext cx="8229600" cy="4910328"/>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400800" y="6356350"/>
            <a:ext cx="2289048" cy="365760"/>
          </a:xfrm>
          <a:prstGeom prst="rect">
            <a:avLst/>
          </a:prstGeom>
        </p:spPr>
        <p:txBody>
          <a:bodyPr vert="horz"/>
          <a:lstStyle>
            <a:lvl1pPr algn="l" eaLnBrk="1" latinLnBrk="0" hangingPunct="1">
              <a:defRPr kumimoji="0" sz="1400">
                <a:solidFill>
                  <a:schemeClr val="tx2"/>
                </a:solidFill>
              </a:defRPr>
            </a:lvl1pPr>
          </a:lstStyle>
          <a:p>
            <a:fld id="{43DBBF0D-9C88-48E0-B303-948CBD1AB2A8}" type="datetimeFigureOut">
              <a:rPr lang="en-US" smtClean="0"/>
              <a:t>9/16/2014</a:t>
            </a:fld>
            <a:endParaRPr lang="en-US"/>
          </a:p>
        </p:txBody>
      </p:sp>
      <p:sp>
        <p:nvSpPr>
          <p:cNvPr id="3" name="Footer Placeholder 2"/>
          <p:cNvSpPr>
            <a:spLocks noGrp="1"/>
          </p:cNvSpPr>
          <p:nvPr>
            <p:ph type="ftr" sz="quarter" idx="3"/>
          </p:nvPr>
        </p:nvSpPr>
        <p:spPr>
          <a:xfrm>
            <a:off x="2898648" y="6356350"/>
            <a:ext cx="3505200" cy="365760"/>
          </a:xfrm>
          <a:prstGeom prst="rect">
            <a:avLst/>
          </a:prstGeom>
        </p:spPr>
        <p:txBody>
          <a:bodyPr vert="horz"/>
          <a:lstStyle>
            <a:lvl1pPr algn="r" eaLnBrk="1" latinLnBrk="0" hangingPunct="1">
              <a:defRPr kumimoji="0" sz="1400">
                <a:solidFill>
                  <a:schemeClr val="tx2"/>
                </a:solidFill>
              </a:defRPr>
            </a:lvl1pPr>
          </a:lstStyle>
          <a:p>
            <a:endParaRPr lang="en-US"/>
          </a:p>
        </p:txBody>
      </p:sp>
      <p:sp>
        <p:nvSpPr>
          <p:cNvPr id="23" name="Slide Number Placeholder 22"/>
          <p:cNvSpPr>
            <a:spLocks noGrp="1"/>
          </p:cNvSpPr>
          <p:nvPr>
            <p:ph type="sldNum" sz="quarter" idx="4"/>
          </p:nvPr>
        </p:nvSpPr>
        <p:spPr>
          <a:xfrm>
            <a:off x="612648" y="6356350"/>
            <a:ext cx="1981200" cy="365760"/>
          </a:xfrm>
          <a:prstGeom prst="rect">
            <a:avLst/>
          </a:prstGeom>
        </p:spPr>
        <p:txBody>
          <a:bodyPr vert="horz"/>
          <a:lstStyle>
            <a:lvl1pPr algn="l" eaLnBrk="1" latinLnBrk="0" hangingPunct="1">
              <a:defRPr kumimoji="0" sz="1400">
                <a:solidFill>
                  <a:schemeClr val="tx2"/>
                </a:solidFill>
              </a:defRPr>
            </a:lvl1pPr>
          </a:lstStyle>
          <a:p>
            <a:fld id="{AF2B5D82-E5E3-4C4E-A367-EB6A825687A1}" type="slidenum">
              <a:rPr lang="en-US" smtClean="0"/>
              <a:t>‹#›</a:t>
            </a:fld>
            <a:endParaRPr lang="en-US"/>
          </a:p>
        </p:txBody>
      </p:sp>
      <p:sp>
        <p:nvSpPr>
          <p:cNvPr id="28" name="Straight Connector 2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29" name="Straight Connector 28"/>
          <p:cNvSpPr>
            <a:spLocks noChangeShapeType="1"/>
          </p:cNvSpPr>
          <p:nvPr/>
        </p:nvSpPr>
        <p:spPr bwMode="auto">
          <a:xfrm>
            <a:off x="457200" y="1143000"/>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10" name="Isosceles Triangle 9"/>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200" kern="120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6000"/>
        <a:buFont typeface="Wingdings 3"/>
        <a:buChar char=""/>
        <a:defRPr kumimoji="0" sz="2600" kern="1200">
          <a:solidFill>
            <a:schemeClr val="tx1"/>
          </a:solidFill>
          <a:latin typeface="+mn-lt"/>
          <a:ea typeface="+mn-ea"/>
          <a:cs typeface="+mn-cs"/>
        </a:defRPr>
      </a:lvl1pPr>
      <a:lvl2pPr marL="548640" indent="-274320" algn="l" rtl="0" eaLnBrk="1" latinLnBrk="0" hangingPunct="1">
        <a:spcBef>
          <a:spcPts val="500"/>
        </a:spcBef>
        <a:buClr>
          <a:schemeClr val="accent2"/>
        </a:buClr>
        <a:buSzPct val="76000"/>
        <a:buFont typeface="Wingdings 3"/>
        <a:buChar char=""/>
        <a:defRPr kumimoji="0" sz="2300" kern="1200">
          <a:solidFill>
            <a:schemeClr val="tx2"/>
          </a:solidFill>
          <a:latin typeface="+mn-lt"/>
          <a:ea typeface="+mn-ea"/>
          <a:cs typeface="+mn-cs"/>
        </a:defRPr>
      </a:lvl2pPr>
      <a:lvl3pPr marL="822960" indent="-228600" algn="l" rtl="0" eaLnBrk="1" latinLnBrk="0" hangingPunct="1">
        <a:spcBef>
          <a:spcPts val="500"/>
        </a:spcBef>
        <a:buClr>
          <a:schemeClr val="bg1">
            <a:shade val="50000"/>
          </a:schemeClr>
        </a:buClr>
        <a:buSzPct val="76000"/>
        <a:buFont typeface="Wingdings 3"/>
        <a:buChar char=""/>
        <a:defRPr kumimoji="0" sz="2000" kern="1200">
          <a:solidFill>
            <a:schemeClr val="tx1"/>
          </a:solidFill>
          <a:latin typeface="+mn-lt"/>
          <a:ea typeface="+mn-ea"/>
          <a:cs typeface="+mn-cs"/>
        </a:defRPr>
      </a:lvl3pPr>
      <a:lvl4pPr marL="1097280" indent="-228600" algn="l" rtl="0" eaLnBrk="1" latinLnBrk="0" hangingPunct="1">
        <a:spcBef>
          <a:spcPts val="400"/>
        </a:spcBef>
        <a:buClr>
          <a:schemeClr val="accent2">
            <a:shade val="75000"/>
          </a:schemeClr>
        </a:buClr>
        <a:buSzPct val="70000"/>
        <a:buFont typeface="Wingdings"/>
        <a:buChar char=""/>
        <a:defRPr kumimoji="0" sz="1800" kern="1200">
          <a:solidFill>
            <a:schemeClr val="tx1"/>
          </a:solidFill>
          <a:latin typeface="+mn-lt"/>
          <a:ea typeface="+mn-ea"/>
          <a:cs typeface="+mn-cs"/>
        </a:defRPr>
      </a:lvl4pPr>
      <a:lvl5pPr marL="1371600" indent="-228600" algn="l" rtl="0" eaLnBrk="1" latinLnBrk="0" hangingPunct="1">
        <a:spcBef>
          <a:spcPts val="300"/>
        </a:spcBef>
        <a:buClr>
          <a:schemeClr val="accent2"/>
        </a:buClr>
        <a:buSzPct val="70000"/>
        <a:buFont typeface="Wingdings"/>
        <a:buChar char=""/>
        <a:defRPr kumimoji="0"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East Asian Miracle</a:t>
            </a:r>
            <a:endParaRPr lang="en-US" dirty="0"/>
          </a:p>
        </p:txBody>
      </p:sp>
      <p:sp>
        <p:nvSpPr>
          <p:cNvPr id="3" name="Subtitle 2"/>
          <p:cNvSpPr>
            <a:spLocks noGrp="1"/>
          </p:cNvSpPr>
          <p:nvPr>
            <p:ph type="subTitle" idx="1"/>
          </p:nvPr>
        </p:nvSpPr>
        <p:spPr/>
        <p:txBody>
          <a:bodyPr/>
          <a:lstStyle/>
          <a:p>
            <a:endParaRPr lang="en-US"/>
          </a:p>
        </p:txBody>
      </p:sp>
    </p:spTree>
    <p:extLst>
      <p:ext uri="{BB962C8B-B14F-4D97-AF65-F5344CB8AC3E}">
        <p14:creationId xmlns:p14="http://schemas.microsoft.com/office/powerpoint/2010/main" val="351084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		</a:t>
            </a:r>
            <a:endParaRPr lang="en-US" dirty="0"/>
          </a:p>
        </p:txBody>
      </p:sp>
      <p:sp>
        <p:nvSpPr>
          <p:cNvPr id="3" name="Content Placeholder 2"/>
          <p:cNvSpPr>
            <a:spLocks noGrp="1"/>
          </p:cNvSpPr>
          <p:nvPr>
            <p:ph sz="quarter" idx="1"/>
          </p:nvPr>
        </p:nvSpPr>
        <p:spPr/>
        <p:txBody>
          <a:bodyPr>
            <a:normAutofit lnSpcReduction="10000"/>
          </a:bodyPr>
          <a:lstStyle/>
          <a:p>
            <a:r>
              <a:rPr lang="en-US" dirty="0" smtClean="0"/>
              <a:t>Features of Miracle</a:t>
            </a:r>
          </a:p>
          <a:p>
            <a:pPr lvl="1"/>
            <a:r>
              <a:rPr lang="en-US" dirty="0" smtClean="0"/>
              <a:t>Industrialization</a:t>
            </a:r>
          </a:p>
          <a:p>
            <a:pPr lvl="1"/>
            <a:r>
              <a:rPr lang="en-US" dirty="0" smtClean="0"/>
              <a:t>Nation State</a:t>
            </a:r>
          </a:p>
          <a:p>
            <a:pPr lvl="1"/>
            <a:r>
              <a:rPr lang="en-US" dirty="0" smtClean="0"/>
              <a:t>Market Economy</a:t>
            </a:r>
          </a:p>
          <a:p>
            <a:r>
              <a:rPr lang="en-US" dirty="0" smtClean="0"/>
              <a:t>Linking</a:t>
            </a:r>
          </a:p>
          <a:p>
            <a:pPr lvl="1"/>
            <a:r>
              <a:rPr lang="en-US" dirty="0" smtClean="0"/>
              <a:t>Production</a:t>
            </a:r>
          </a:p>
          <a:p>
            <a:pPr lvl="1"/>
            <a:r>
              <a:rPr lang="en-US" dirty="0" smtClean="0"/>
              <a:t>Trade</a:t>
            </a:r>
          </a:p>
          <a:p>
            <a:pPr lvl="1"/>
            <a:r>
              <a:rPr lang="en-US" dirty="0" smtClean="0"/>
              <a:t>Exchange Rates</a:t>
            </a:r>
          </a:p>
          <a:p>
            <a:r>
              <a:rPr lang="en-US" dirty="0" smtClean="0"/>
              <a:t>Explaining the miracle</a:t>
            </a:r>
          </a:p>
          <a:p>
            <a:pPr lvl="1"/>
            <a:r>
              <a:rPr lang="en-US" dirty="0" smtClean="0"/>
              <a:t>Neoclassical</a:t>
            </a:r>
          </a:p>
          <a:p>
            <a:pPr lvl="1"/>
            <a:r>
              <a:rPr lang="en-US" dirty="0" smtClean="0"/>
              <a:t>Developmental State</a:t>
            </a:r>
          </a:p>
          <a:p>
            <a:pPr lvl="1"/>
            <a:r>
              <a:rPr lang="en-US" dirty="0" smtClean="0"/>
              <a:t>Regionalism and US hegemony</a:t>
            </a:r>
            <a:endParaRPr lang="en-US" dirty="0"/>
          </a:p>
        </p:txBody>
      </p:sp>
    </p:spTree>
    <p:extLst>
      <p:ext uri="{BB962C8B-B14F-4D97-AF65-F5344CB8AC3E}">
        <p14:creationId xmlns:p14="http://schemas.microsoft.com/office/powerpoint/2010/main" val="15749231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Rapid Economic Growth and Equity</a:t>
            </a:r>
            <a:endParaRPr lang="en-US" dirty="0"/>
          </a:p>
        </p:txBody>
      </p:sp>
      <p:sp>
        <p:nvSpPr>
          <p:cNvPr id="3" name="Content Placeholder 2"/>
          <p:cNvSpPr>
            <a:spLocks noGrp="1"/>
          </p:cNvSpPr>
          <p:nvPr>
            <p:ph sz="quarter" idx="1"/>
          </p:nvPr>
        </p:nvSpPr>
        <p:spPr/>
        <p:txBody>
          <a:bodyPr/>
          <a:lstStyle/>
          <a:p>
            <a:r>
              <a:rPr lang="en-US" dirty="0" smtClean="0"/>
              <a:t>Prospective growth is on average 5.6 percent per year.</a:t>
            </a:r>
          </a:p>
          <a:p>
            <a:r>
              <a:rPr lang="en-US" dirty="0" smtClean="0"/>
              <a:t>Japan</a:t>
            </a:r>
          </a:p>
          <a:p>
            <a:r>
              <a:rPr lang="en-US" dirty="0" smtClean="0"/>
              <a:t>Singapore, Taiwan, South Korea, </a:t>
            </a:r>
            <a:r>
              <a:rPr lang="en-US" dirty="0" err="1" smtClean="0"/>
              <a:t>Hongkong</a:t>
            </a:r>
            <a:endParaRPr lang="en-US" dirty="0" smtClean="0"/>
          </a:p>
          <a:p>
            <a:r>
              <a:rPr lang="en-US" dirty="0" smtClean="0"/>
              <a:t>Thailand, Malaysia, Indonesia, Philippines </a:t>
            </a:r>
          </a:p>
          <a:p>
            <a:r>
              <a:rPr lang="en-US" dirty="0" smtClean="0"/>
              <a:t>China, Vietnam</a:t>
            </a:r>
          </a:p>
          <a:p>
            <a:r>
              <a:rPr lang="en-US" dirty="0" smtClean="0"/>
              <a:t>Indication for inequality is getting better.</a:t>
            </a:r>
          </a:p>
          <a:p>
            <a:pPr lvl="1"/>
            <a:r>
              <a:rPr lang="en-US" dirty="0" err="1" smtClean="0"/>
              <a:t>Gini</a:t>
            </a:r>
            <a:r>
              <a:rPr lang="en-US" dirty="0" smtClean="0"/>
              <a:t> Coefficient</a:t>
            </a:r>
          </a:p>
          <a:p>
            <a:pPr lvl="1"/>
            <a:r>
              <a:rPr lang="en-US" dirty="0" smtClean="0"/>
              <a:t>Cut off point or percentiles for </a:t>
            </a:r>
            <a:endParaRPr lang="en-US" dirty="0"/>
          </a:p>
        </p:txBody>
      </p:sp>
    </p:spTree>
    <p:extLst>
      <p:ext uri="{BB962C8B-B14F-4D97-AF65-F5344CB8AC3E}">
        <p14:creationId xmlns:p14="http://schemas.microsoft.com/office/powerpoint/2010/main" val="15843844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Rapid Economic Growth and Equity</a:t>
            </a:r>
          </a:p>
        </p:txBody>
      </p:sp>
      <p:sp>
        <p:nvSpPr>
          <p:cNvPr id="3" name="Content Placeholder 2"/>
          <p:cNvSpPr>
            <a:spLocks noGrp="1"/>
          </p:cNvSpPr>
          <p:nvPr>
            <p:ph sz="quarter" idx="1"/>
          </p:nvPr>
        </p:nvSpPr>
        <p:spPr/>
        <p:txBody>
          <a:bodyPr/>
          <a:lstStyle/>
          <a:p>
            <a:r>
              <a:rPr lang="en-US" dirty="0" smtClean="0"/>
              <a:t>Quality of Life</a:t>
            </a:r>
          </a:p>
          <a:p>
            <a:pPr lvl="1"/>
            <a:r>
              <a:rPr lang="en-US" dirty="0" smtClean="0"/>
              <a:t>Infant Mortality Rate</a:t>
            </a:r>
          </a:p>
          <a:p>
            <a:pPr lvl="1"/>
            <a:r>
              <a:rPr lang="en-US" dirty="0" smtClean="0"/>
              <a:t>Life Expectancy</a:t>
            </a:r>
          </a:p>
          <a:p>
            <a:pPr lvl="1"/>
            <a:r>
              <a:rPr lang="en-US" dirty="0" smtClean="0"/>
              <a:t>Adult Literacy</a:t>
            </a:r>
          </a:p>
          <a:p>
            <a:pPr lvl="1"/>
            <a:r>
              <a:rPr lang="en-US" dirty="0" smtClean="0"/>
              <a:t>GDP per capita</a:t>
            </a:r>
          </a:p>
          <a:p>
            <a:pPr lvl="1"/>
            <a:r>
              <a:rPr lang="en-US" dirty="0" smtClean="0"/>
              <a:t>Live on income greater than 1 dollar</a:t>
            </a:r>
          </a:p>
          <a:p>
            <a:pPr lvl="1"/>
            <a:r>
              <a:rPr lang="en-US" dirty="0" smtClean="0"/>
              <a:t>Modern</a:t>
            </a:r>
          </a:p>
          <a:p>
            <a:pPr lvl="1"/>
            <a:r>
              <a:rPr lang="en-US" dirty="0" smtClean="0"/>
              <a:t>Environmental indices</a:t>
            </a:r>
          </a:p>
          <a:p>
            <a:pPr lvl="1"/>
            <a:r>
              <a:rPr lang="en-US" dirty="0" smtClean="0"/>
              <a:t>______________________________________</a:t>
            </a:r>
          </a:p>
          <a:p>
            <a:pPr lvl="1"/>
            <a:r>
              <a:rPr lang="en-US" dirty="0" smtClean="0"/>
              <a:t>Internet access</a:t>
            </a:r>
          </a:p>
          <a:p>
            <a:pPr lvl="1"/>
            <a:r>
              <a:rPr lang="en-US" dirty="0" smtClean="0"/>
              <a:t>English Literacy</a:t>
            </a:r>
            <a:endParaRPr lang="en-US" dirty="0"/>
          </a:p>
        </p:txBody>
      </p:sp>
    </p:spTree>
    <p:extLst>
      <p:ext uri="{BB962C8B-B14F-4D97-AF65-F5344CB8AC3E}">
        <p14:creationId xmlns:p14="http://schemas.microsoft.com/office/powerpoint/2010/main" val="14553281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Was there Miracle?</a:t>
            </a:r>
            <a:endParaRPr lang="en-US" dirty="0"/>
          </a:p>
        </p:txBody>
      </p:sp>
      <p:sp>
        <p:nvSpPr>
          <p:cNvPr id="3" name="Content Placeholder 2"/>
          <p:cNvSpPr>
            <a:spLocks noGrp="1"/>
          </p:cNvSpPr>
          <p:nvPr>
            <p:ph sz="quarter" idx="1"/>
          </p:nvPr>
        </p:nvSpPr>
        <p:spPr/>
        <p:txBody>
          <a:bodyPr/>
          <a:lstStyle/>
          <a:p>
            <a:r>
              <a:rPr lang="en-US" dirty="0" err="1" smtClean="0"/>
              <a:t>Krugman</a:t>
            </a:r>
            <a:r>
              <a:rPr lang="en-US" dirty="0" smtClean="0"/>
              <a:t> arguments?</a:t>
            </a:r>
          </a:p>
          <a:p>
            <a:pPr lvl="1"/>
            <a:r>
              <a:rPr lang="en-US" dirty="0" smtClean="0"/>
              <a:t>Total Factor Productivity slides.</a:t>
            </a:r>
          </a:p>
          <a:p>
            <a:r>
              <a:rPr lang="en-US" dirty="0" smtClean="0"/>
              <a:t>China Economic growth</a:t>
            </a:r>
          </a:p>
          <a:p>
            <a:r>
              <a:rPr lang="en-US" dirty="0" smtClean="0"/>
              <a:t>Singapore Economic growth Video</a:t>
            </a:r>
          </a:p>
          <a:p>
            <a:r>
              <a:rPr lang="en-US" dirty="0" smtClean="0"/>
              <a:t>Korean Economic growth</a:t>
            </a:r>
          </a:p>
          <a:p>
            <a:r>
              <a:rPr lang="en-US" dirty="0" smtClean="0"/>
              <a:t>Will it be sustainable after economic crisis?</a:t>
            </a:r>
            <a:endParaRPr lang="en-US" dirty="0"/>
          </a:p>
        </p:txBody>
      </p:sp>
    </p:spTree>
    <p:extLst>
      <p:ext uri="{BB962C8B-B14F-4D97-AF65-F5344CB8AC3E}">
        <p14:creationId xmlns:p14="http://schemas.microsoft.com/office/powerpoint/2010/main" val="20723167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Structural Change and March to Capitalism</a:t>
            </a:r>
            <a:endParaRPr lang="en-US" dirty="0"/>
          </a:p>
        </p:txBody>
      </p:sp>
      <p:sp>
        <p:nvSpPr>
          <p:cNvPr id="3" name="Content Placeholder 2"/>
          <p:cNvSpPr>
            <a:spLocks noGrp="1"/>
          </p:cNvSpPr>
          <p:nvPr>
            <p:ph sz="quarter" idx="1"/>
          </p:nvPr>
        </p:nvSpPr>
        <p:spPr/>
        <p:txBody>
          <a:bodyPr/>
          <a:lstStyle/>
          <a:p>
            <a:r>
              <a:rPr lang="en-US" dirty="0" smtClean="0"/>
              <a:t>Agriculture</a:t>
            </a:r>
          </a:p>
          <a:p>
            <a:pPr lvl="1"/>
            <a:r>
              <a:rPr lang="en-US" dirty="0" smtClean="0"/>
              <a:t>Cost</a:t>
            </a:r>
          </a:p>
          <a:p>
            <a:pPr lvl="1"/>
            <a:r>
              <a:rPr lang="en-US" dirty="0" smtClean="0"/>
              <a:t>Benefit</a:t>
            </a:r>
          </a:p>
          <a:p>
            <a:r>
              <a:rPr lang="en-US" dirty="0" smtClean="0"/>
              <a:t>Manufacturing</a:t>
            </a:r>
          </a:p>
          <a:p>
            <a:pPr lvl="1"/>
            <a:r>
              <a:rPr lang="en-US" dirty="0" smtClean="0"/>
              <a:t>Low Tech</a:t>
            </a:r>
          </a:p>
          <a:p>
            <a:pPr lvl="1"/>
            <a:r>
              <a:rPr lang="en-US" dirty="0" smtClean="0"/>
              <a:t>High Tech</a:t>
            </a:r>
          </a:p>
          <a:p>
            <a:r>
              <a:rPr lang="en-US" dirty="0" smtClean="0"/>
              <a:t>Services</a:t>
            </a:r>
          </a:p>
          <a:p>
            <a:pPr lvl="1"/>
            <a:r>
              <a:rPr lang="en-US" dirty="0" smtClean="0"/>
              <a:t>Labor Intensive</a:t>
            </a:r>
          </a:p>
          <a:p>
            <a:pPr lvl="1"/>
            <a:r>
              <a:rPr lang="en-US" dirty="0" smtClean="0"/>
              <a:t>Skilled Intensive</a:t>
            </a:r>
          </a:p>
          <a:p>
            <a:pPr lvl="1"/>
            <a:r>
              <a:rPr lang="en-US" dirty="0" smtClean="0"/>
              <a:t>Outsourcing</a:t>
            </a:r>
          </a:p>
          <a:p>
            <a:pPr lvl="1"/>
            <a:r>
              <a:rPr lang="en-US" dirty="0" smtClean="0"/>
              <a:t>Separation of unskilled and skilled.</a:t>
            </a:r>
            <a:endParaRPr lang="en-US" dirty="0"/>
          </a:p>
        </p:txBody>
      </p:sp>
    </p:spTree>
    <p:extLst>
      <p:ext uri="{BB962C8B-B14F-4D97-AF65-F5344CB8AC3E}">
        <p14:creationId xmlns:p14="http://schemas.microsoft.com/office/powerpoint/2010/main" val="21849561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March to Capitalism</a:t>
            </a:r>
            <a:endParaRPr lang="en-US" dirty="0"/>
          </a:p>
        </p:txBody>
      </p:sp>
      <p:sp>
        <p:nvSpPr>
          <p:cNvPr id="3" name="Content Placeholder 2"/>
          <p:cNvSpPr>
            <a:spLocks noGrp="1"/>
          </p:cNvSpPr>
          <p:nvPr>
            <p:ph sz="quarter" idx="1"/>
          </p:nvPr>
        </p:nvSpPr>
        <p:spPr/>
        <p:txBody>
          <a:bodyPr/>
          <a:lstStyle/>
          <a:p>
            <a:r>
              <a:rPr lang="en-US" dirty="0" smtClean="0"/>
              <a:t>Reducing government control over Economic Activities.</a:t>
            </a:r>
          </a:p>
          <a:p>
            <a:pPr lvl="1"/>
            <a:r>
              <a:rPr lang="en-US" dirty="0" smtClean="0"/>
              <a:t>Role of government in the economy</a:t>
            </a:r>
          </a:p>
          <a:p>
            <a:pPr lvl="1"/>
            <a:r>
              <a:rPr lang="en-US" dirty="0" smtClean="0"/>
              <a:t>Public Expenditure</a:t>
            </a:r>
          </a:p>
          <a:p>
            <a:pPr lvl="1"/>
            <a:r>
              <a:rPr lang="en-US" dirty="0" smtClean="0"/>
              <a:t>Public Revenue</a:t>
            </a:r>
          </a:p>
          <a:p>
            <a:r>
              <a:rPr lang="en-US" dirty="0" smtClean="0"/>
              <a:t>Market incentives are the key.</a:t>
            </a:r>
          </a:p>
          <a:p>
            <a:pPr lvl="1"/>
            <a:r>
              <a:rPr lang="en-US" dirty="0" smtClean="0"/>
              <a:t>Profit maximization</a:t>
            </a:r>
          </a:p>
          <a:p>
            <a:pPr lvl="1"/>
            <a:r>
              <a:rPr lang="en-US" dirty="0" smtClean="0"/>
              <a:t>China</a:t>
            </a:r>
          </a:p>
          <a:p>
            <a:pPr lvl="1"/>
            <a:r>
              <a:rPr lang="en-US" dirty="0" smtClean="0"/>
              <a:t>Vietnam</a:t>
            </a:r>
          </a:p>
          <a:p>
            <a:pPr lvl="1"/>
            <a:endParaRPr lang="en-US" dirty="0"/>
          </a:p>
        </p:txBody>
      </p:sp>
    </p:spTree>
    <p:extLst>
      <p:ext uri="{BB962C8B-B14F-4D97-AF65-F5344CB8AC3E}">
        <p14:creationId xmlns:p14="http://schemas.microsoft.com/office/powerpoint/2010/main" val="11984137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Explaining East Asian Miracle</a:t>
            </a:r>
            <a:endParaRPr lang="en-US" dirty="0"/>
          </a:p>
        </p:txBody>
      </p:sp>
      <p:sp>
        <p:nvSpPr>
          <p:cNvPr id="3" name="Content Placeholder 2"/>
          <p:cNvSpPr>
            <a:spLocks noGrp="1"/>
          </p:cNvSpPr>
          <p:nvPr>
            <p:ph sz="quarter" idx="1"/>
          </p:nvPr>
        </p:nvSpPr>
        <p:spPr/>
        <p:txBody>
          <a:bodyPr/>
          <a:lstStyle/>
          <a:p>
            <a:r>
              <a:rPr lang="en-US" dirty="0" smtClean="0"/>
              <a:t>Model</a:t>
            </a:r>
          </a:p>
          <a:p>
            <a:r>
              <a:rPr lang="en-US" dirty="0" smtClean="0"/>
              <a:t>State interventionist and Export-led</a:t>
            </a:r>
          </a:p>
          <a:p>
            <a:pPr lvl="1"/>
            <a:r>
              <a:rPr lang="en-US" dirty="0" smtClean="0"/>
              <a:t>Countries</a:t>
            </a:r>
          </a:p>
          <a:p>
            <a:pPr lvl="1"/>
            <a:endParaRPr lang="en-US" dirty="0" smtClean="0"/>
          </a:p>
          <a:p>
            <a:pPr lvl="1"/>
            <a:r>
              <a:rPr lang="en-US" dirty="0" smtClean="0"/>
              <a:t>_______________________________________</a:t>
            </a:r>
          </a:p>
          <a:p>
            <a:r>
              <a:rPr lang="en-US" dirty="0" smtClean="0"/>
              <a:t>Free port, commercial and technological center</a:t>
            </a:r>
          </a:p>
          <a:p>
            <a:endParaRPr lang="en-US" dirty="0" smtClean="0"/>
          </a:p>
          <a:p>
            <a:pPr lvl="1"/>
            <a:r>
              <a:rPr lang="en-US" dirty="0" smtClean="0"/>
              <a:t>_______________________________________</a:t>
            </a:r>
          </a:p>
          <a:p>
            <a:r>
              <a:rPr lang="en-US" dirty="0" smtClean="0"/>
              <a:t>Natural resources-rich</a:t>
            </a:r>
          </a:p>
          <a:p>
            <a:endParaRPr lang="en-US" dirty="0" smtClean="0"/>
          </a:p>
          <a:p>
            <a:pPr lvl="1"/>
            <a:r>
              <a:rPr lang="en-US" dirty="0" smtClean="0"/>
              <a:t>_______________________________________</a:t>
            </a:r>
            <a:endParaRPr lang="en-US" dirty="0"/>
          </a:p>
        </p:txBody>
      </p:sp>
    </p:spTree>
    <p:extLst>
      <p:ext uri="{BB962C8B-B14F-4D97-AF65-F5344CB8AC3E}">
        <p14:creationId xmlns:p14="http://schemas.microsoft.com/office/powerpoint/2010/main" val="40314679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Explaining East Asian Miracle</a:t>
            </a:r>
          </a:p>
        </p:txBody>
      </p:sp>
      <p:sp>
        <p:nvSpPr>
          <p:cNvPr id="3" name="Content Placeholder 2"/>
          <p:cNvSpPr>
            <a:spLocks noGrp="1"/>
          </p:cNvSpPr>
          <p:nvPr>
            <p:ph sz="quarter" idx="1"/>
          </p:nvPr>
        </p:nvSpPr>
        <p:spPr/>
        <p:txBody>
          <a:bodyPr/>
          <a:lstStyle/>
          <a:p>
            <a:r>
              <a:rPr lang="en-US" dirty="0" smtClean="0"/>
              <a:t>Four theories</a:t>
            </a:r>
          </a:p>
          <a:p>
            <a:r>
              <a:rPr lang="en-US" dirty="0" smtClean="0"/>
              <a:t>Neoclassical Theory</a:t>
            </a:r>
          </a:p>
          <a:p>
            <a:r>
              <a:rPr lang="en-US" dirty="0" smtClean="0"/>
              <a:t>Developmental State Theory</a:t>
            </a:r>
          </a:p>
          <a:p>
            <a:r>
              <a:rPr lang="en-US" dirty="0" smtClean="0"/>
              <a:t>East Asian Culture</a:t>
            </a:r>
          </a:p>
          <a:p>
            <a:r>
              <a:rPr lang="en-US" dirty="0" smtClean="0"/>
              <a:t>Regional Contagion Growth</a:t>
            </a:r>
            <a:endParaRPr lang="en-US" dirty="0"/>
          </a:p>
        </p:txBody>
      </p:sp>
    </p:spTree>
    <p:extLst>
      <p:ext uri="{BB962C8B-B14F-4D97-AF65-F5344CB8AC3E}">
        <p14:creationId xmlns:p14="http://schemas.microsoft.com/office/powerpoint/2010/main" val="33046454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Neoclassical Economics</a:t>
            </a:r>
            <a:endParaRPr lang="en-US" dirty="0"/>
          </a:p>
        </p:txBody>
      </p:sp>
      <p:sp>
        <p:nvSpPr>
          <p:cNvPr id="3" name="Content Placeholder 2"/>
          <p:cNvSpPr>
            <a:spLocks noGrp="1"/>
          </p:cNvSpPr>
          <p:nvPr>
            <p:ph sz="quarter" idx="1"/>
          </p:nvPr>
        </p:nvSpPr>
        <p:spPr/>
        <p:txBody>
          <a:bodyPr/>
          <a:lstStyle/>
          <a:p>
            <a:r>
              <a:rPr lang="en-US" dirty="0" smtClean="0"/>
              <a:t>World Bank</a:t>
            </a:r>
          </a:p>
          <a:p>
            <a:r>
              <a:rPr lang="en-US" dirty="0" smtClean="0"/>
              <a:t>“Got the fundamentals right”</a:t>
            </a:r>
          </a:p>
          <a:p>
            <a:r>
              <a:rPr lang="en-US" dirty="0" smtClean="0"/>
              <a:t>Stable Macroeconomic Environment</a:t>
            </a:r>
          </a:p>
          <a:p>
            <a:r>
              <a:rPr lang="en-US" dirty="0" smtClean="0"/>
              <a:t>Right Incentives for saving and investment</a:t>
            </a:r>
          </a:p>
          <a:p>
            <a:r>
              <a:rPr lang="en-US" dirty="0" smtClean="0"/>
              <a:t>Adopted an export-oriented trade strategy</a:t>
            </a:r>
          </a:p>
          <a:p>
            <a:r>
              <a:rPr lang="en-US" dirty="0" smtClean="0"/>
              <a:t>Investment heavily in human capital</a:t>
            </a:r>
          </a:p>
          <a:p>
            <a:r>
              <a:rPr lang="en-US" dirty="0" smtClean="0"/>
              <a:t>Maintained competitive markets fro factors of production.</a:t>
            </a:r>
            <a:endParaRPr lang="en-US" dirty="0"/>
          </a:p>
        </p:txBody>
      </p:sp>
    </p:spTree>
    <p:extLst>
      <p:ext uri="{BB962C8B-B14F-4D97-AF65-F5344CB8AC3E}">
        <p14:creationId xmlns:p14="http://schemas.microsoft.com/office/powerpoint/2010/main" val="20730029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Neoclassical Economics</a:t>
            </a:r>
          </a:p>
        </p:txBody>
      </p:sp>
      <p:sp>
        <p:nvSpPr>
          <p:cNvPr id="3" name="Content Placeholder 2"/>
          <p:cNvSpPr>
            <a:spLocks noGrp="1"/>
          </p:cNvSpPr>
          <p:nvPr>
            <p:ph sz="quarter" idx="1"/>
          </p:nvPr>
        </p:nvSpPr>
        <p:spPr/>
        <p:txBody>
          <a:bodyPr/>
          <a:lstStyle/>
          <a:p>
            <a:r>
              <a:rPr lang="en-US" dirty="0" smtClean="0"/>
              <a:t>What caused East Asia success? In large measure the HPAES achieved high growth by getting the basics right. Private domestic investment and rapidly growing human capital were the principals engines of growth. High levels of domestic financial savings sustained the </a:t>
            </a:r>
            <a:r>
              <a:rPr lang="en-US" dirty="0" err="1" smtClean="0"/>
              <a:t>HPAES’high</a:t>
            </a:r>
            <a:r>
              <a:rPr lang="en-US" dirty="0" smtClean="0"/>
              <a:t> investment.</a:t>
            </a:r>
            <a:endParaRPr lang="en-US" dirty="0"/>
          </a:p>
        </p:txBody>
      </p:sp>
    </p:spTree>
    <p:extLst>
      <p:ext uri="{BB962C8B-B14F-4D97-AF65-F5344CB8AC3E}">
        <p14:creationId xmlns:p14="http://schemas.microsoft.com/office/powerpoint/2010/main" val="31344573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Neoclassical Economics</a:t>
            </a:r>
          </a:p>
        </p:txBody>
      </p:sp>
      <p:sp>
        <p:nvSpPr>
          <p:cNvPr id="3" name="Content Placeholder 2"/>
          <p:cNvSpPr>
            <a:spLocks noGrp="1"/>
          </p:cNvSpPr>
          <p:nvPr>
            <p:ph sz="quarter" idx="1"/>
          </p:nvPr>
        </p:nvSpPr>
        <p:spPr/>
        <p:txBody>
          <a:bodyPr/>
          <a:lstStyle/>
          <a:p>
            <a:r>
              <a:rPr lang="en-US" dirty="0" smtClean="0"/>
              <a:t>Agriculture, while declining in relative importance, experienced rapid growth and productivity improvement.  Population growth rated declined more rapidly in the HPAES than in other pars of the developing world. And some of these economies also got a head start because they had a better-educated labor force and a more effective system of public administration.</a:t>
            </a:r>
          </a:p>
          <a:p>
            <a:endParaRPr lang="en-US" dirty="0"/>
          </a:p>
          <a:p>
            <a:r>
              <a:rPr lang="en-US" dirty="0" smtClean="0"/>
              <a:t>In this sense there is little that is “miraculous” about the HPAEs’ superior record of growth; it is largely due to superior accumulation of physical and human capital.</a:t>
            </a:r>
            <a:endParaRPr lang="en-US" dirty="0"/>
          </a:p>
        </p:txBody>
      </p:sp>
    </p:spTree>
    <p:extLst>
      <p:ext uri="{BB962C8B-B14F-4D97-AF65-F5344CB8AC3E}">
        <p14:creationId xmlns:p14="http://schemas.microsoft.com/office/powerpoint/2010/main" val="22386010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Neoclassical attacks on developmental state</a:t>
            </a:r>
            <a:endParaRPr lang="en-US" dirty="0"/>
          </a:p>
        </p:txBody>
      </p:sp>
      <p:sp>
        <p:nvSpPr>
          <p:cNvPr id="3" name="Content Placeholder 2"/>
          <p:cNvSpPr>
            <a:spLocks noGrp="1"/>
          </p:cNvSpPr>
          <p:nvPr>
            <p:ph sz="quarter" idx="1"/>
          </p:nvPr>
        </p:nvSpPr>
        <p:spPr/>
        <p:txBody>
          <a:bodyPr/>
          <a:lstStyle/>
          <a:p>
            <a:r>
              <a:rPr lang="en-US" dirty="0" smtClean="0"/>
              <a:t>“Culture of Poverty” and the need for big push is the argument my Myrdal and </a:t>
            </a:r>
            <a:r>
              <a:rPr lang="en-US" dirty="0" err="1" smtClean="0"/>
              <a:t>Prebisch</a:t>
            </a:r>
            <a:r>
              <a:rPr lang="en-US" dirty="0"/>
              <a:t> </a:t>
            </a:r>
            <a:r>
              <a:rPr lang="en-US" dirty="0" smtClean="0"/>
              <a:t>that are not relevant.</a:t>
            </a:r>
          </a:p>
          <a:p>
            <a:r>
              <a:rPr lang="en-US" dirty="0" smtClean="0"/>
              <a:t>By</a:t>
            </a:r>
          </a:p>
          <a:p>
            <a:r>
              <a:rPr lang="en-US" dirty="0" smtClean="0"/>
              <a:t>State-led lagged strong fundamental Theoretical Background.</a:t>
            </a:r>
          </a:p>
          <a:p>
            <a:r>
              <a:rPr lang="en-US" dirty="0" smtClean="0"/>
              <a:t>_________________________________________</a:t>
            </a:r>
          </a:p>
          <a:p>
            <a:r>
              <a:rPr lang="en-US" dirty="0" smtClean="0"/>
              <a:t>Solow growth model</a:t>
            </a:r>
          </a:p>
          <a:p>
            <a:r>
              <a:rPr lang="en-US" dirty="0" smtClean="0"/>
              <a:t>Empirical Ground</a:t>
            </a:r>
          </a:p>
          <a:p>
            <a:r>
              <a:rPr lang="en-US" dirty="0" smtClean="0"/>
              <a:t>_________________________________________ </a:t>
            </a:r>
          </a:p>
          <a:p>
            <a:r>
              <a:rPr lang="en-US" dirty="0"/>
              <a:t>Fail of import substitution industrialization (ISI).</a:t>
            </a:r>
          </a:p>
          <a:p>
            <a:endParaRPr lang="en-US" dirty="0" smtClean="0"/>
          </a:p>
          <a:p>
            <a:endParaRPr lang="en-US" dirty="0" smtClean="0"/>
          </a:p>
        </p:txBody>
      </p:sp>
    </p:spTree>
    <p:extLst>
      <p:ext uri="{BB962C8B-B14F-4D97-AF65-F5344CB8AC3E}">
        <p14:creationId xmlns:p14="http://schemas.microsoft.com/office/powerpoint/2010/main" val="21101404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Neoclassical attacks on developmental state</a:t>
            </a:r>
          </a:p>
        </p:txBody>
      </p:sp>
      <p:sp>
        <p:nvSpPr>
          <p:cNvPr id="3" name="Content Placeholder 2"/>
          <p:cNvSpPr>
            <a:spLocks noGrp="1"/>
          </p:cNvSpPr>
          <p:nvPr>
            <p:ph sz="quarter" idx="1"/>
          </p:nvPr>
        </p:nvSpPr>
        <p:spPr/>
        <p:txBody>
          <a:bodyPr/>
          <a:lstStyle/>
          <a:p>
            <a:r>
              <a:rPr lang="en-US" dirty="0" smtClean="0"/>
              <a:t>How to pick a winner?</a:t>
            </a:r>
          </a:p>
          <a:p>
            <a:r>
              <a:rPr lang="en-US" dirty="0" smtClean="0"/>
              <a:t>Trade Unions, minimum wages, government pay policies, and, protecting domestic industry, state control of banks, policy credits,  some protection of labor union, state enterprises, and planning.</a:t>
            </a:r>
          </a:p>
          <a:p>
            <a:r>
              <a:rPr lang="en-US" dirty="0" smtClean="0"/>
              <a:t>They are all sinful in the neoclassical economists’ eyes.</a:t>
            </a:r>
          </a:p>
          <a:p>
            <a:r>
              <a:rPr lang="en-US" dirty="0" smtClean="0"/>
              <a:t>Rise of IMF, World Bank, and Washington Consensus</a:t>
            </a:r>
          </a:p>
          <a:p>
            <a:r>
              <a:rPr lang="en-US" dirty="0" smtClean="0"/>
              <a:t>_________________________________________</a:t>
            </a:r>
          </a:p>
          <a:p>
            <a:r>
              <a:rPr lang="en-US" dirty="0" smtClean="0"/>
              <a:t>_________________________________________</a:t>
            </a:r>
          </a:p>
          <a:p>
            <a:endParaRPr lang="en-US" dirty="0"/>
          </a:p>
        </p:txBody>
      </p:sp>
    </p:spTree>
    <p:extLst>
      <p:ext uri="{BB962C8B-B14F-4D97-AF65-F5344CB8AC3E}">
        <p14:creationId xmlns:p14="http://schemas.microsoft.com/office/powerpoint/2010/main" val="36013148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Neoclassical attacks on developmental state</a:t>
            </a:r>
          </a:p>
        </p:txBody>
      </p:sp>
      <p:sp>
        <p:nvSpPr>
          <p:cNvPr id="3" name="Content Placeholder 2"/>
          <p:cNvSpPr>
            <a:spLocks noGrp="1"/>
          </p:cNvSpPr>
          <p:nvPr>
            <p:ph sz="quarter" idx="1"/>
          </p:nvPr>
        </p:nvSpPr>
        <p:spPr/>
        <p:txBody>
          <a:bodyPr>
            <a:normAutofit lnSpcReduction="10000"/>
          </a:bodyPr>
          <a:lstStyle/>
          <a:p>
            <a:r>
              <a:rPr lang="en-US" dirty="0" smtClean="0"/>
              <a:t>Fiscal discipline</a:t>
            </a:r>
          </a:p>
          <a:p>
            <a:r>
              <a:rPr lang="en-US" dirty="0" smtClean="0"/>
              <a:t>Reduction of public expenditure rather than increase in tax revenues.</a:t>
            </a:r>
          </a:p>
          <a:p>
            <a:r>
              <a:rPr lang="en-US" dirty="0" smtClean="0"/>
              <a:t>Broad tax base and moderate marginal tax rates.</a:t>
            </a:r>
          </a:p>
          <a:p>
            <a:r>
              <a:rPr lang="en-US" dirty="0" smtClean="0"/>
              <a:t>Market determined interest rates.</a:t>
            </a:r>
          </a:p>
          <a:p>
            <a:r>
              <a:rPr lang="en-US" dirty="0" smtClean="0"/>
              <a:t>Competitive real exchange rates to promote exports and import liberalization.</a:t>
            </a:r>
          </a:p>
          <a:p>
            <a:r>
              <a:rPr lang="en-US" dirty="0" smtClean="0"/>
              <a:t>Removal of restriction on foreign direct investment.</a:t>
            </a:r>
          </a:p>
          <a:p>
            <a:r>
              <a:rPr lang="en-US" dirty="0" smtClean="0"/>
              <a:t>Privatization of state enterprises.</a:t>
            </a:r>
          </a:p>
          <a:p>
            <a:r>
              <a:rPr lang="en-US" dirty="0" smtClean="0"/>
              <a:t>Deregulation</a:t>
            </a:r>
          </a:p>
          <a:p>
            <a:r>
              <a:rPr lang="en-US" dirty="0" smtClean="0"/>
              <a:t>Protection of property rights.</a:t>
            </a:r>
          </a:p>
        </p:txBody>
      </p:sp>
    </p:spTree>
    <p:extLst>
      <p:ext uri="{BB962C8B-B14F-4D97-AF65-F5344CB8AC3E}">
        <p14:creationId xmlns:p14="http://schemas.microsoft.com/office/powerpoint/2010/main" val="42462286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Entering the realm of Endogenous growth and the role of government</a:t>
            </a:r>
            <a:endParaRPr lang="en-US" dirty="0"/>
          </a:p>
        </p:txBody>
      </p:sp>
      <p:sp>
        <p:nvSpPr>
          <p:cNvPr id="3" name="Content Placeholder 2"/>
          <p:cNvSpPr>
            <a:spLocks noGrp="1"/>
          </p:cNvSpPr>
          <p:nvPr>
            <p:ph sz="quarter" idx="1"/>
          </p:nvPr>
        </p:nvSpPr>
        <p:spPr/>
        <p:txBody>
          <a:bodyPr/>
          <a:lstStyle/>
          <a:p>
            <a:r>
              <a:rPr lang="en-US" dirty="0" smtClean="0"/>
              <a:t>Technological innovation and knowledge advancement into the growth model.</a:t>
            </a:r>
          </a:p>
          <a:p>
            <a:r>
              <a:rPr lang="en-US" dirty="0" smtClean="0"/>
              <a:t>Technology and knowledge need to be invested by firm as well as government. Why?</a:t>
            </a:r>
          </a:p>
          <a:p>
            <a:endParaRPr lang="en-US" dirty="0"/>
          </a:p>
          <a:p>
            <a:r>
              <a:rPr lang="en-US" dirty="0" smtClean="0"/>
              <a:t>__________________________________________</a:t>
            </a:r>
          </a:p>
          <a:p>
            <a:endParaRPr lang="en-US" dirty="0"/>
          </a:p>
          <a:p>
            <a:r>
              <a:rPr lang="en-US" dirty="0" smtClean="0"/>
              <a:t>Private investment as well as government in research and development and technology increases the overall knowledge level of the society and “Reducing the cost for future innovations”.</a:t>
            </a:r>
            <a:endParaRPr lang="en-US" dirty="0"/>
          </a:p>
        </p:txBody>
      </p:sp>
    </p:spTree>
    <p:extLst>
      <p:ext uri="{BB962C8B-B14F-4D97-AF65-F5344CB8AC3E}">
        <p14:creationId xmlns:p14="http://schemas.microsoft.com/office/powerpoint/2010/main" val="20315191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Entering the realm of Endogenous growth and the role of government</a:t>
            </a:r>
          </a:p>
        </p:txBody>
      </p:sp>
      <p:sp>
        <p:nvSpPr>
          <p:cNvPr id="3" name="Content Placeholder 2"/>
          <p:cNvSpPr>
            <a:spLocks noGrp="1"/>
          </p:cNvSpPr>
          <p:nvPr>
            <p:ph sz="quarter" idx="1"/>
          </p:nvPr>
        </p:nvSpPr>
        <p:spPr/>
        <p:txBody>
          <a:bodyPr/>
          <a:lstStyle/>
          <a:p>
            <a:r>
              <a:rPr lang="en-US" dirty="0" smtClean="0"/>
              <a:t>Technologies also reduce the cost within and between firm transactions.</a:t>
            </a:r>
          </a:p>
          <a:p>
            <a:pPr marL="0" indent="0">
              <a:buNone/>
            </a:pPr>
            <a:endParaRPr lang="en-US" dirty="0" smtClean="0"/>
          </a:p>
          <a:p>
            <a:pPr marL="0" indent="0">
              <a:buNone/>
            </a:pPr>
            <a:r>
              <a:rPr lang="en-US" dirty="0" smtClean="0"/>
              <a:t>____________________________________________</a:t>
            </a:r>
          </a:p>
          <a:p>
            <a:pPr marL="0" indent="0">
              <a:buNone/>
            </a:pPr>
            <a:endParaRPr lang="en-US" dirty="0" smtClean="0"/>
          </a:p>
          <a:p>
            <a:r>
              <a:rPr lang="en-US" dirty="0" smtClean="0"/>
              <a:t>Narrowly based rent-seeking distributional coalitions are obstacles for economic growth. We need larger organization that does not see a zero-sum game to solve this problem.</a:t>
            </a:r>
          </a:p>
          <a:p>
            <a:endParaRPr lang="en-US" dirty="0"/>
          </a:p>
          <a:p>
            <a:r>
              <a:rPr lang="en-US" dirty="0" smtClean="0"/>
              <a:t>Technology diffusion, learning by doing, learning by etc.</a:t>
            </a:r>
            <a:endParaRPr lang="en-US" dirty="0"/>
          </a:p>
        </p:txBody>
      </p:sp>
    </p:spTree>
    <p:extLst>
      <p:ext uri="{BB962C8B-B14F-4D97-AF65-F5344CB8AC3E}">
        <p14:creationId xmlns:p14="http://schemas.microsoft.com/office/powerpoint/2010/main" val="19263317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Developmental State Approach</a:t>
            </a:r>
            <a:endParaRPr lang="en-US" dirty="0"/>
          </a:p>
        </p:txBody>
      </p:sp>
      <p:sp>
        <p:nvSpPr>
          <p:cNvPr id="3" name="Content Placeholder 2"/>
          <p:cNvSpPr>
            <a:spLocks noGrp="1"/>
          </p:cNvSpPr>
          <p:nvPr>
            <p:ph sz="quarter" idx="1"/>
          </p:nvPr>
        </p:nvSpPr>
        <p:spPr/>
        <p:txBody>
          <a:bodyPr/>
          <a:lstStyle/>
          <a:p>
            <a:r>
              <a:rPr lang="en-US" dirty="0" smtClean="0"/>
              <a:t>Examples</a:t>
            </a:r>
          </a:p>
          <a:p>
            <a:r>
              <a:rPr lang="en-US" dirty="0" smtClean="0"/>
              <a:t>MITI JAPAN</a:t>
            </a:r>
          </a:p>
          <a:p>
            <a:r>
              <a:rPr lang="en-US" dirty="0" smtClean="0"/>
              <a:t>EDB Singapore</a:t>
            </a:r>
          </a:p>
          <a:p>
            <a:r>
              <a:rPr lang="en-US" dirty="0" smtClean="0"/>
              <a:t>KDI Korea</a:t>
            </a:r>
          </a:p>
          <a:p>
            <a:r>
              <a:rPr lang="en-US" dirty="0" smtClean="0"/>
              <a:t>NESDB Thailand</a:t>
            </a:r>
          </a:p>
          <a:p>
            <a:r>
              <a:rPr lang="en-US" dirty="0" smtClean="0"/>
              <a:t>UMNO development units, Malaysia</a:t>
            </a:r>
          </a:p>
          <a:p>
            <a:r>
              <a:rPr lang="en-US" dirty="0" smtClean="0"/>
              <a:t>ETC,</a:t>
            </a:r>
          </a:p>
          <a:p>
            <a:r>
              <a:rPr lang="en-US" dirty="0" smtClean="0"/>
              <a:t>State is a powerful engine of growth</a:t>
            </a:r>
          </a:p>
          <a:p>
            <a:pPr lvl="1"/>
            <a:r>
              <a:rPr lang="en-US" dirty="0" smtClean="0"/>
              <a:t>Public good AKA infrastructure.</a:t>
            </a:r>
          </a:p>
          <a:p>
            <a:pPr lvl="1"/>
            <a:endParaRPr lang="en-US" dirty="0" smtClean="0"/>
          </a:p>
        </p:txBody>
      </p:sp>
    </p:spTree>
    <p:extLst>
      <p:ext uri="{BB962C8B-B14F-4D97-AF65-F5344CB8AC3E}">
        <p14:creationId xmlns:p14="http://schemas.microsoft.com/office/powerpoint/2010/main" val="22137554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Developmental State Approach</a:t>
            </a:r>
          </a:p>
        </p:txBody>
      </p:sp>
      <p:sp>
        <p:nvSpPr>
          <p:cNvPr id="3" name="Content Placeholder 2"/>
          <p:cNvSpPr>
            <a:spLocks noGrp="1"/>
          </p:cNvSpPr>
          <p:nvPr>
            <p:ph sz="quarter" idx="1"/>
          </p:nvPr>
        </p:nvSpPr>
        <p:spPr/>
        <p:txBody>
          <a:bodyPr/>
          <a:lstStyle/>
          <a:p>
            <a:r>
              <a:rPr lang="en-US" dirty="0" smtClean="0"/>
              <a:t>State finds capable bureaucrats who select winning industry.</a:t>
            </a:r>
          </a:p>
          <a:p>
            <a:r>
              <a:rPr lang="en-US" dirty="0" smtClean="0"/>
              <a:t>Export zone</a:t>
            </a:r>
          </a:p>
          <a:p>
            <a:r>
              <a:rPr lang="en-US" dirty="0" smtClean="0"/>
              <a:t>Good institutions.</a:t>
            </a:r>
          </a:p>
          <a:p>
            <a:r>
              <a:rPr lang="en-US" dirty="0" smtClean="0"/>
              <a:t>Credit rationing</a:t>
            </a:r>
          </a:p>
          <a:p>
            <a:r>
              <a:rPr lang="en-US" dirty="0" smtClean="0"/>
              <a:t>Private public sector technological consortium.</a:t>
            </a:r>
          </a:p>
          <a:p>
            <a:r>
              <a:rPr lang="en-US" dirty="0" smtClean="0"/>
              <a:t>Painful policy adjustments and reforms</a:t>
            </a:r>
          </a:p>
          <a:p>
            <a:r>
              <a:rPr lang="en-US" dirty="0" smtClean="0"/>
              <a:t>Consistency</a:t>
            </a:r>
          </a:p>
          <a:p>
            <a:r>
              <a:rPr lang="en-US" dirty="0" smtClean="0"/>
              <a:t>Singapore VS Philippines</a:t>
            </a:r>
            <a:endParaRPr lang="en-US" dirty="0"/>
          </a:p>
        </p:txBody>
      </p:sp>
    </p:spTree>
    <p:extLst>
      <p:ext uri="{BB962C8B-B14F-4D97-AF65-F5344CB8AC3E}">
        <p14:creationId xmlns:p14="http://schemas.microsoft.com/office/powerpoint/2010/main" val="19784113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Exactly Explaining Miracle?</a:t>
            </a:r>
            <a:endParaRPr lang="en-US" dirty="0"/>
          </a:p>
        </p:txBody>
      </p:sp>
      <p:sp>
        <p:nvSpPr>
          <p:cNvPr id="3" name="Content Placeholder 2"/>
          <p:cNvSpPr>
            <a:spLocks noGrp="1"/>
          </p:cNvSpPr>
          <p:nvPr>
            <p:ph sz="quarter" idx="1"/>
          </p:nvPr>
        </p:nvSpPr>
        <p:spPr/>
        <p:txBody>
          <a:bodyPr/>
          <a:lstStyle/>
          <a:p>
            <a:r>
              <a:rPr lang="en-US" dirty="0" smtClean="0"/>
              <a:t>Market Forces</a:t>
            </a:r>
          </a:p>
          <a:p>
            <a:r>
              <a:rPr lang="en-US" dirty="0" smtClean="0"/>
              <a:t>State Intervention</a:t>
            </a:r>
          </a:p>
          <a:p>
            <a:r>
              <a:rPr lang="en-US" dirty="0" smtClean="0"/>
              <a:t>Social Conditions</a:t>
            </a:r>
          </a:p>
          <a:p>
            <a:r>
              <a:rPr lang="en-US" dirty="0" smtClean="0"/>
              <a:t>Foreign Policy</a:t>
            </a:r>
          </a:p>
          <a:p>
            <a:r>
              <a:rPr lang="en-US" dirty="0" smtClean="0"/>
              <a:t>Mixed of all of these factors and not identical to all across the east Asian Countries.</a:t>
            </a:r>
          </a:p>
          <a:p>
            <a:endParaRPr lang="en-US" dirty="0" smtClean="0"/>
          </a:p>
          <a:p>
            <a:endParaRPr lang="en-US" dirty="0" smtClean="0"/>
          </a:p>
          <a:p>
            <a:endParaRPr lang="en-US" dirty="0"/>
          </a:p>
        </p:txBody>
      </p:sp>
    </p:spTree>
    <p:extLst>
      <p:ext uri="{BB962C8B-B14F-4D97-AF65-F5344CB8AC3E}">
        <p14:creationId xmlns:p14="http://schemas.microsoft.com/office/powerpoint/2010/main" val="3468416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Exactly Explaining Miracle?</a:t>
            </a:r>
          </a:p>
        </p:txBody>
      </p:sp>
      <p:sp>
        <p:nvSpPr>
          <p:cNvPr id="3" name="Content Placeholder 2"/>
          <p:cNvSpPr>
            <a:spLocks noGrp="1"/>
          </p:cNvSpPr>
          <p:nvPr>
            <p:ph sz="quarter" idx="1"/>
          </p:nvPr>
        </p:nvSpPr>
        <p:spPr/>
        <p:txBody>
          <a:bodyPr/>
          <a:lstStyle/>
          <a:p>
            <a:r>
              <a:rPr lang="en-US" dirty="0" smtClean="0"/>
              <a:t>Macro Economic stability (relative to developing countries in other regions)</a:t>
            </a:r>
          </a:p>
          <a:p>
            <a:r>
              <a:rPr lang="en-US" dirty="0" smtClean="0"/>
              <a:t>Political stability, policy consistency, and good governance (compared with other developing regions)</a:t>
            </a:r>
          </a:p>
          <a:p>
            <a:r>
              <a:rPr lang="en-US" dirty="0" smtClean="0"/>
              <a:t>Universal primary education and literacy, and more generally, heath and education policies appropriate to the economy’s level of development.</a:t>
            </a:r>
          </a:p>
        </p:txBody>
      </p:sp>
    </p:spTree>
    <p:extLst>
      <p:ext uri="{BB962C8B-B14F-4D97-AF65-F5344CB8AC3E}">
        <p14:creationId xmlns:p14="http://schemas.microsoft.com/office/powerpoint/2010/main" val="2004402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Exactly Explaining Miracle?</a:t>
            </a:r>
          </a:p>
        </p:txBody>
      </p:sp>
      <p:sp>
        <p:nvSpPr>
          <p:cNvPr id="3" name="Content Placeholder 2"/>
          <p:cNvSpPr>
            <a:spLocks noGrp="1"/>
          </p:cNvSpPr>
          <p:nvPr>
            <p:ph sz="quarter" idx="1"/>
          </p:nvPr>
        </p:nvSpPr>
        <p:spPr/>
        <p:txBody>
          <a:bodyPr/>
          <a:lstStyle/>
          <a:p>
            <a:r>
              <a:rPr lang="en-US" dirty="0"/>
              <a:t>Import-substituting industrialization that was short in duration, limited in cope, and targeted at sectors of emerging comparative advantage</a:t>
            </a:r>
            <a:r>
              <a:rPr lang="en-US" dirty="0" smtClean="0"/>
              <a:t>. Because Asian policymakers were in general not ideologically committed to a particular trade strategy, they could combine elements of each, often pursuing import-substituting industrialization in one sector an export promotion simultaneously in other.</a:t>
            </a:r>
          </a:p>
          <a:p>
            <a:r>
              <a:rPr lang="en-US" dirty="0" smtClean="0"/>
              <a:t>Openness, not just to trade but to investment in new ideas</a:t>
            </a:r>
            <a:endParaRPr lang="en-US" dirty="0"/>
          </a:p>
          <a:p>
            <a:endParaRPr lang="en-US" dirty="0"/>
          </a:p>
        </p:txBody>
      </p:sp>
    </p:spTree>
    <p:extLst>
      <p:ext uri="{BB962C8B-B14F-4D97-AF65-F5344CB8AC3E}">
        <p14:creationId xmlns:p14="http://schemas.microsoft.com/office/powerpoint/2010/main" val="286951182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Exactly Explaining Miracle?</a:t>
            </a:r>
          </a:p>
        </p:txBody>
      </p:sp>
      <p:sp>
        <p:nvSpPr>
          <p:cNvPr id="3" name="Content Placeholder 2"/>
          <p:cNvSpPr>
            <a:spLocks noGrp="1"/>
          </p:cNvSpPr>
          <p:nvPr>
            <p:ph sz="quarter" idx="1"/>
          </p:nvPr>
        </p:nvSpPr>
        <p:spPr/>
        <p:txBody>
          <a:bodyPr/>
          <a:lstStyle/>
          <a:p>
            <a:r>
              <a:rPr lang="en-US" dirty="0" smtClean="0"/>
              <a:t>Limited trade bias against traditional exports, particularly labor-intensive agricultural exports. Thus, agriculture was not neglected or heavily taxed, and agricultural workers (the majority of the labor force and the poor in most economies in the early stages of development) were not impoverished.</a:t>
            </a:r>
          </a:p>
          <a:p>
            <a:r>
              <a:rPr lang="en-US" dirty="0" smtClean="0"/>
              <a:t>Policies that encouraged savings and investment.</a:t>
            </a:r>
          </a:p>
          <a:p>
            <a:r>
              <a:rPr lang="en-US" dirty="0" smtClean="0"/>
              <a:t>Infrastructure expansion, financed by governments, donors, and borrowing augmenting natural geographic advantages.</a:t>
            </a:r>
            <a:endParaRPr lang="en-US" dirty="0"/>
          </a:p>
        </p:txBody>
      </p:sp>
    </p:spTree>
    <p:extLst>
      <p:ext uri="{BB962C8B-B14F-4D97-AF65-F5344CB8AC3E}">
        <p14:creationId xmlns:p14="http://schemas.microsoft.com/office/powerpoint/2010/main" val="241137252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Exactly Explaining Miracle?</a:t>
            </a:r>
          </a:p>
        </p:txBody>
      </p:sp>
      <p:sp>
        <p:nvSpPr>
          <p:cNvPr id="3" name="Content Placeholder 2"/>
          <p:cNvSpPr>
            <a:spLocks noGrp="1"/>
          </p:cNvSpPr>
          <p:nvPr>
            <p:ph sz="quarter" idx="1"/>
          </p:nvPr>
        </p:nvSpPr>
        <p:spPr/>
        <p:txBody>
          <a:bodyPr/>
          <a:lstStyle/>
          <a:p>
            <a:r>
              <a:rPr lang="en-US" dirty="0" smtClean="0"/>
              <a:t>A strong “social infrastructure” of community, family, and institutions, sometimes extending across national boundaries (most notably in the case of the Chinese diaspora)</a:t>
            </a:r>
          </a:p>
          <a:p>
            <a:r>
              <a:rPr lang="en-US" dirty="0" smtClean="0"/>
              <a:t>Positive feedback effects from growth in world trade, growth among regional trading partners, expansion of international financial markets/private capital flows to developing countries, and the U.S. security umbrella/ cold war aid.</a:t>
            </a:r>
          </a:p>
          <a:p>
            <a:r>
              <a:rPr lang="en-US" dirty="0" smtClean="0"/>
              <a:t>Geographic advantages based on access to shipping lanes, proximity to one another, and other factors.</a:t>
            </a:r>
            <a:endParaRPr lang="en-US" dirty="0"/>
          </a:p>
        </p:txBody>
      </p:sp>
    </p:spTree>
    <p:extLst>
      <p:ext uri="{BB962C8B-B14F-4D97-AF65-F5344CB8AC3E}">
        <p14:creationId xmlns:p14="http://schemas.microsoft.com/office/powerpoint/2010/main" val="3705148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Regional Perspective on East Asian Political Economy</a:t>
            </a:r>
            <a:endParaRPr lang="en-US" dirty="0"/>
          </a:p>
        </p:txBody>
      </p:sp>
      <p:sp>
        <p:nvSpPr>
          <p:cNvPr id="3" name="Content Placeholder 2"/>
          <p:cNvSpPr>
            <a:spLocks noGrp="1"/>
          </p:cNvSpPr>
          <p:nvPr>
            <p:ph sz="quarter" idx="1"/>
          </p:nvPr>
        </p:nvSpPr>
        <p:spPr/>
        <p:txBody>
          <a:bodyPr/>
          <a:lstStyle/>
          <a:p>
            <a:r>
              <a:rPr lang="en-US" dirty="0" smtClean="0"/>
              <a:t>“East Asian economic growth may have been partly induced by regional contacts-including flow of goods, investments, technologies, aspirations and ideas about governance.”</a:t>
            </a:r>
          </a:p>
          <a:p>
            <a:r>
              <a:rPr lang="en-US" dirty="0" smtClean="0"/>
              <a:t>Mutual learning and regional competition.</a:t>
            </a:r>
          </a:p>
          <a:p>
            <a:endParaRPr lang="en-US" dirty="0"/>
          </a:p>
        </p:txBody>
      </p:sp>
    </p:spTree>
    <p:extLst>
      <p:ext uri="{BB962C8B-B14F-4D97-AF65-F5344CB8AC3E}">
        <p14:creationId xmlns:p14="http://schemas.microsoft.com/office/powerpoint/2010/main" val="274411355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Flying Geese Formation (</a:t>
            </a:r>
            <a:r>
              <a:rPr lang="en-US" dirty="0" err="1" smtClean="0"/>
              <a:t>ganko</a:t>
            </a:r>
            <a:r>
              <a:rPr lang="en-US" dirty="0" smtClean="0"/>
              <a:t> </a:t>
            </a:r>
            <a:r>
              <a:rPr lang="en-US" dirty="0" err="1" smtClean="0"/>
              <a:t>keitai</a:t>
            </a:r>
            <a:r>
              <a:rPr lang="en-US" dirty="0" smtClean="0"/>
              <a:t>)</a:t>
            </a:r>
            <a:endParaRPr lang="en-US" dirty="0"/>
          </a:p>
        </p:txBody>
      </p:sp>
      <p:sp>
        <p:nvSpPr>
          <p:cNvPr id="3" name="Content Placeholder 2"/>
          <p:cNvSpPr>
            <a:spLocks noGrp="1"/>
          </p:cNvSpPr>
          <p:nvPr>
            <p:ph sz="quarter" idx="1"/>
          </p:nvPr>
        </p:nvSpPr>
        <p:spPr/>
        <p:txBody>
          <a:bodyPr/>
          <a:lstStyle/>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r>
              <a:rPr lang="en-US" dirty="0" smtClean="0"/>
              <a:t>And Product Life Cycle Theory</a:t>
            </a:r>
          </a:p>
          <a:p>
            <a:pPr lvl="1"/>
            <a:r>
              <a:rPr lang="en-US" dirty="0" smtClean="0"/>
              <a:t>New product-----------premium price</a:t>
            </a:r>
          </a:p>
          <a:p>
            <a:pPr lvl="1"/>
            <a:r>
              <a:rPr lang="en-US" dirty="0" smtClean="0"/>
              <a:t>Become old-------------homogenous product_____________</a:t>
            </a:r>
            <a:endParaRPr lang="en-US"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1184565"/>
            <a:ext cx="3040380" cy="2971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5897936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t>
            </a:r>
            <a:r>
              <a:rPr lang="en-US" dirty="0" err="1" smtClean="0"/>
              <a:t>Ganko</a:t>
            </a:r>
            <a:r>
              <a:rPr lang="en-US" dirty="0" smtClean="0"/>
              <a:t> </a:t>
            </a:r>
            <a:r>
              <a:rPr lang="en-US" dirty="0" err="1"/>
              <a:t>keitai</a:t>
            </a:r>
            <a:r>
              <a:rPr lang="en-US" dirty="0"/>
              <a:t>)</a:t>
            </a:r>
          </a:p>
        </p:txBody>
      </p:sp>
      <p:sp>
        <p:nvSpPr>
          <p:cNvPr id="3" name="Content Placeholder 2"/>
          <p:cNvSpPr>
            <a:spLocks noGrp="1"/>
          </p:cNvSpPr>
          <p:nvPr>
            <p:ph sz="quarter" idx="1"/>
          </p:nvPr>
        </p:nvSpPr>
        <p:spPr/>
        <p:txBody>
          <a:bodyPr/>
          <a:lstStyle/>
          <a:p>
            <a:r>
              <a:rPr lang="en-US" dirty="0" smtClean="0"/>
              <a:t>Export, Why?_____________________________</a:t>
            </a:r>
          </a:p>
          <a:p>
            <a:r>
              <a:rPr lang="en-US" dirty="0" smtClean="0"/>
              <a:t>Innovation and the process begins again.</a:t>
            </a:r>
          </a:p>
          <a:p>
            <a:r>
              <a:rPr lang="en-US" dirty="0" smtClean="0"/>
              <a:t>Vernon Theory</a:t>
            </a:r>
          </a:p>
          <a:p>
            <a:r>
              <a:rPr lang="en-US" dirty="0" smtClean="0"/>
              <a:t>Innovation</a:t>
            </a:r>
          </a:p>
          <a:p>
            <a:r>
              <a:rPr lang="en-US" dirty="0" smtClean="0"/>
              <a:t>Competition imitates the technologies</a:t>
            </a:r>
          </a:p>
          <a:p>
            <a:r>
              <a:rPr lang="en-US" dirty="0" smtClean="0"/>
              <a:t>Product becomes standardized.</a:t>
            </a:r>
          </a:p>
          <a:p>
            <a:r>
              <a:rPr lang="en-US" dirty="0" smtClean="0"/>
              <a:t>Export is common.</a:t>
            </a:r>
          </a:p>
          <a:p>
            <a:r>
              <a:rPr lang="en-US" dirty="0" smtClean="0"/>
              <a:t>Foreign direct investment to seek competitive advantage.</a:t>
            </a:r>
          </a:p>
          <a:p>
            <a:r>
              <a:rPr lang="en-US" dirty="0" smtClean="0"/>
              <a:t>Homogenous state of product</a:t>
            </a:r>
          </a:p>
          <a:p>
            <a:pPr lvl="1"/>
            <a:r>
              <a:rPr lang="en-US" dirty="0" smtClean="0"/>
              <a:t>To China or remain in US</a:t>
            </a:r>
            <a:endParaRPr lang="en-US" dirty="0"/>
          </a:p>
        </p:txBody>
      </p:sp>
    </p:spTree>
    <p:extLst>
      <p:ext uri="{BB962C8B-B14F-4D97-AF65-F5344CB8AC3E}">
        <p14:creationId xmlns:p14="http://schemas.microsoft.com/office/powerpoint/2010/main" val="99527574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Regional Integration and Learning or Global?</a:t>
            </a:r>
            <a:endParaRPr lang="en-US" dirty="0"/>
          </a:p>
        </p:txBody>
      </p:sp>
      <p:sp>
        <p:nvSpPr>
          <p:cNvPr id="3" name="Content Placeholder 2"/>
          <p:cNvSpPr>
            <a:spLocks noGrp="1"/>
          </p:cNvSpPr>
          <p:nvPr>
            <p:ph sz="quarter" idx="1"/>
          </p:nvPr>
        </p:nvSpPr>
        <p:spPr/>
        <p:txBody>
          <a:bodyPr/>
          <a:lstStyle/>
          <a:p>
            <a:r>
              <a:rPr lang="en-US" dirty="0" smtClean="0"/>
              <a:t>Why do we have to integrate ourselves to the world and even look EAST?</a:t>
            </a:r>
          </a:p>
          <a:p>
            <a:r>
              <a:rPr lang="en-US" dirty="0" smtClean="0"/>
              <a:t>__________________________________________</a:t>
            </a:r>
          </a:p>
          <a:p>
            <a:r>
              <a:rPr lang="en-US" dirty="0" smtClean="0"/>
              <a:t>Japan success is undeniably real and show the consequence of hard work.</a:t>
            </a:r>
          </a:p>
          <a:p>
            <a:pPr lvl="1"/>
            <a:r>
              <a:rPr lang="en-US" dirty="0" smtClean="0"/>
              <a:t>Singapore learn from Japan Policy</a:t>
            </a:r>
          </a:p>
          <a:p>
            <a:pPr lvl="1"/>
            <a:r>
              <a:rPr lang="en-US" dirty="0" smtClean="0"/>
              <a:t>Malaysia look East</a:t>
            </a:r>
          </a:p>
          <a:p>
            <a:pPr lvl="1"/>
            <a:r>
              <a:rPr lang="en-US" dirty="0" smtClean="0"/>
              <a:t>South Korea and Taiwan</a:t>
            </a:r>
          </a:p>
          <a:p>
            <a:r>
              <a:rPr lang="en-US" dirty="0" smtClean="0"/>
              <a:t>China</a:t>
            </a:r>
            <a:endParaRPr lang="en-US" dirty="0"/>
          </a:p>
        </p:txBody>
      </p:sp>
    </p:spTree>
    <p:extLst>
      <p:ext uri="{BB962C8B-B14F-4D97-AF65-F5344CB8AC3E}">
        <p14:creationId xmlns:p14="http://schemas.microsoft.com/office/powerpoint/2010/main" val="181650316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United States and East Asian Political Economy</a:t>
            </a:r>
            <a:endParaRPr lang="en-US" dirty="0"/>
          </a:p>
        </p:txBody>
      </p:sp>
      <p:sp>
        <p:nvSpPr>
          <p:cNvPr id="3" name="Content Placeholder 2"/>
          <p:cNvSpPr>
            <a:spLocks noGrp="1"/>
          </p:cNvSpPr>
          <p:nvPr>
            <p:ph sz="quarter" idx="1"/>
          </p:nvPr>
        </p:nvSpPr>
        <p:spPr/>
        <p:txBody>
          <a:bodyPr/>
          <a:lstStyle/>
          <a:p>
            <a:r>
              <a:rPr lang="en-US" dirty="0" smtClean="0"/>
              <a:t>Three Stages</a:t>
            </a:r>
          </a:p>
          <a:p>
            <a:r>
              <a:rPr lang="en-US" dirty="0" smtClean="0"/>
              <a:t>Maintaining hegemony over half of East Asia through the early 1970s.</a:t>
            </a:r>
          </a:p>
          <a:p>
            <a:r>
              <a:rPr lang="en-US" dirty="0" smtClean="0"/>
              <a:t>Acting as </a:t>
            </a:r>
            <a:r>
              <a:rPr lang="en-US" dirty="0" err="1" smtClean="0"/>
              <a:t>Coleader</a:t>
            </a:r>
            <a:r>
              <a:rPr lang="en-US" dirty="0" smtClean="0"/>
              <a:t> with Japan in the 1980s and early 1990s and managing China’s rise since the early 1990s.</a:t>
            </a:r>
          </a:p>
          <a:p>
            <a:r>
              <a:rPr lang="en-US" dirty="0" smtClean="0"/>
              <a:t>Watching the development of East Asian regional integration with a certain wariness since the late 1990s</a:t>
            </a:r>
            <a:endParaRPr lang="en-US" dirty="0"/>
          </a:p>
        </p:txBody>
      </p:sp>
    </p:spTree>
    <p:extLst>
      <p:ext uri="{BB962C8B-B14F-4D97-AF65-F5344CB8AC3E}">
        <p14:creationId xmlns:p14="http://schemas.microsoft.com/office/powerpoint/2010/main" val="340503219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Hegemony</a:t>
            </a:r>
            <a:endParaRPr lang="en-US" dirty="0"/>
          </a:p>
        </p:txBody>
      </p:sp>
      <p:sp>
        <p:nvSpPr>
          <p:cNvPr id="3" name="Content Placeholder 2"/>
          <p:cNvSpPr>
            <a:spLocks noGrp="1"/>
          </p:cNvSpPr>
          <p:nvPr>
            <p:ph sz="quarter" idx="1"/>
          </p:nvPr>
        </p:nvSpPr>
        <p:spPr/>
        <p:txBody>
          <a:bodyPr/>
          <a:lstStyle/>
          <a:p>
            <a:r>
              <a:rPr lang="en-US" dirty="0" smtClean="0"/>
              <a:t>WWII</a:t>
            </a:r>
          </a:p>
          <a:p>
            <a:r>
              <a:rPr lang="en-US" dirty="0" smtClean="0"/>
              <a:t>Korean War</a:t>
            </a:r>
          </a:p>
          <a:p>
            <a:r>
              <a:rPr lang="en-US" dirty="0" smtClean="0"/>
              <a:t>Vietnam War</a:t>
            </a:r>
          </a:p>
          <a:p>
            <a:r>
              <a:rPr lang="en-US" dirty="0" smtClean="0"/>
              <a:t>Rebuild or punish Japan</a:t>
            </a:r>
          </a:p>
          <a:p>
            <a:r>
              <a:rPr lang="en-US" dirty="0" smtClean="0"/>
              <a:t>Japan used to depend a lot on US resources.</a:t>
            </a:r>
          </a:p>
          <a:p>
            <a:r>
              <a:rPr lang="en-US" dirty="0" smtClean="0"/>
              <a:t>Land reform in South Korea and Taiwan</a:t>
            </a:r>
          </a:p>
          <a:p>
            <a:r>
              <a:rPr lang="en-US" dirty="0" smtClean="0"/>
              <a:t>Dominant but fading role</a:t>
            </a:r>
          </a:p>
          <a:p>
            <a:pPr marL="0" indent="0">
              <a:buNone/>
            </a:pPr>
            <a:endParaRPr lang="en-US" dirty="0"/>
          </a:p>
        </p:txBody>
      </p:sp>
    </p:spTree>
    <p:extLst>
      <p:ext uri="{BB962C8B-B14F-4D97-AF65-F5344CB8AC3E}">
        <p14:creationId xmlns:p14="http://schemas.microsoft.com/office/powerpoint/2010/main" val="220970488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Managing Rivals</a:t>
            </a:r>
            <a:endParaRPr lang="en-US" dirty="0"/>
          </a:p>
        </p:txBody>
      </p:sp>
      <p:sp>
        <p:nvSpPr>
          <p:cNvPr id="3" name="Content Placeholder 2"/>
          <p:cNvSpPr>
            <a:spLocks noGrp="1"/>
          </p:cNvSpPr>
          <p:nvPr>
            <p:ph sz="quarter" idx="1"/>
          </p:nvPr>
        </p:nvSpPr>
        <p:spPr/>
        <p:txBody>
          <a:bodyPr/>
          <a:lstStyle/>
          <a:p>
            <a:r>
              <a:rPr lang="en-US" dirty="0" smtClean="0"/>
              <a:t>Japan</a:t>
            </a:r>
          </a:p>
          <a:p>
            <a:pPr lvl="1"/>
            <a:r>
              <a:rPr lang="en-US" dirty="0" smtClean="0"/>
              <a:t>Trade policy</a:t>
            </a:r>
          </a:p>
          <a:p>
            <a:pPr lvl="1"/>
            <a:r>
              <a:rPr lang="en-US" dirty="0" smtClean="0"/>
              <a:t>Exchange rate policy</a:t>
            </a:r>
          </a:p>
          <a:p>
            <a:pPr lvl="1"/>
            <a:r>
              <a:rPr lang="en-US" dirty="0" smtClean="0"/>
              <a:t>Etc.</a:t>
            </a:r>
          </a:p>
          <a:p>
            <a:pPr marL="0" indent="0">
              <a:buNone/>
            </a:pPr>
            <a:endParaRPr lang="en-US" dirty="0" smtClean="0"/>
          </a:p>
          <a:p>
            <a:r>
              <a:rPr lang="en-US" dirty="0" smtClean="0"/>
              <a:t>China</a:t>
            </a:r>
          </a:p>
          <a:p>
            <a:pPr lvl="1"/>
            <a:r>
              <a:rPr lang="en-US" dirty="0" smtClean="0"/>
              <a:t>Trade Policy</a:t>
            </a:r>
          </a:p>
          <a:p>
            <a:pPr lvl="1"/>
            <a:r>
              <a:rPr lang="en-US" dirty="0" smtClean="0"/>
              <a:t>Exchange rate policy</a:t>
            </a:r>
          </a:p>
          <a:p>
            <a:pPr lvl="1"/>
            <a:r>
              <a:rPr lang="en-US" dirty="0" smtClean="0"/>
              <a:t>Etc.</a:t>
            </a:r>
          </a:p>
        </p:txBody>
      </p:sp>
    </p:spTree>
    <p:extLst>
      <p:ext uri="{BB962C8B-B14F-4D97-AF65-F5344CB8AC3E}">
        <p14:creationId xmlns:p14="http://schemas.microsoft.com/office/powerpoint/2010/main" val="162718487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United States and East Asia Regionalism</a:t>
            </a:r>
            <a:endParaRPr lang="en-US" dirty="0"/>
          </a:p>
        </p:txBody>
      </p:sp>
      <p:sp>
        <p:nvSpPr>
          <p:cNvPr id="3" name="Content Placeholder 2"/>
          <p:cNvSpPr>
            <a:spLocks noGrp="1"/>
          </p:cNvSpPr>
          <p:nvPr>
            <p:ph sz="quarter" idx="1"/>
          </p:nvPr>
        </p:nvSpPr>
        <p:spPr/>
        <p:txBody>
          <a:bodyPr/>
          <a:lstStyle/>
          <a:p>
            <a:r>
              <a:rPr lang="en-US" dirty="0" smtClean="0"/>
              <a:t>US was not enthusiastic about East Asian Integration</a:t>
            </a:r>
          </a:p>
          <a:p>
            <a:endParaRPr lang="en-US" dirty="0"/>
          </a:p>
          <a:p>
            <a:r>
              <a:rPr lang="en-US" dirty="0" smtClean="0"/>
              <a:t>US and China and the rest of Asia</a:t>
            </a:r>
          </a:p>
          <a:p>
            <a:endParaRPr lang="en-US" dirty="0"/>
          </a:p>
          <a:p>
            <a:r>
              <a:rPr lang="en-US" dirty="0" smtClean="0"/>
              <a:t>China and other countries in Asia</a:t>
            </a:r>
            <a:endParaRPr lang="en-US" dirty="0"/>
          </a:p>
        </p:txBody>
      </p:sp>
    </p:spTree>
    <p:extLst>
      <p:ext uri="{BB962C8B-B14F-4D97-AF65-F5344CB8AC3E}">
        <p14:creationId xmlns:p14="http://schemas.microsoft.com/office/powerpoint/2010/main" val="26531754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gin">
  <a:themeElements>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Origin">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rigin">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Origin</Template>
  <TotalTime>401</TotalTime>
  <Words>1410</Words>
  <Application>Microsoft Office PowerPoint</Application>
  <PresentationFormat>On-screen Show (4:3)</PresentationFormat>
  <Paragraphs>239</Paragraphs>
  <Slides>32</Slides>
  <Notes>0</Notes>
  <HiddenSlides>0</HiddenSlides>
  <MMClips>0</MMClips>
  <ScaleCrop>false</ScaleCrop>
  <HeadingPairs>
    <vt:vector size="4" baseType="variant">
      <vt:variant>
        <vt:lpstr>Theme</vt:lpstr>
      </vt:variant>
      <vt:variant>
        <vt:i4>1</vt:i4>
      </vt:variant>
      <vt:variant>
        <vt:lpstr>Slide Titles</vt:lpstr>
      </vt:variant>
      <vt:variant>
        <vt:i4>32</vt:i4>
      </vt:variant>
    </vt:vector>
  </HeadingPairs>
  <TitlesOfParts>
    <vt:vector size="33" baseType="lpstr">
      <vt:lpstr>Origin</vt:lpstr>
      <vt:lpstr>East Asian Miracle</vt:lpstr>
      <vt:lpstr>Introduction  </vt:lpstr>
      <vt:lpstr>Rapid Economic Growth and Equity</vt:lpstr>
      <vt:lpstr>Rapid Economic Growth and Equity</vt:lpstr>
      <vt:lpstr>Was there Miracle?</vt:lpstr>
      <vt:lpstr>Structural Change and March to Capitalism</vt:lpstr>
      <vt:lpstr>March to Capitalism</vt:lpstr>
      <vt:lpstr>Explaining East Asian Miracle</vt:lpstr>
      <vt:lpstr>Explaining East Asian Miracle</vt:lpstr>
      <vt:lpstr>Neoclassical Economics</vt:lpstr>
      <vt:lpstr>Neoclassical Economics</vt:lpstr>
      <vt:lpstr>Neoclassical Economics</vt:lpstr>
      <vt:lpstr>Neoclassical attacks on developmental state</vt:lpstr>
      <vt:lpstr>Neoclassical attacks on developmental state</vt:lpstr>
      <vt:lpstr>Neoclassical attacks on developmental state</vt:lpstr>
      <vt:lpstr>Entering the realm of Endogenous growth and the role of government</vt:lpstr>
      <vt:lpstr>Entering the realm of Endogenous growth and the role of government</vt:lpstr>
      <vt:lpstr>Developmental State Approach</vt:lpstr>
      <vt:lpstr>Developmental State Approach</vt:lpstr>
      <vt:lpstr>What Exactly Explaining Miracle?</vt:lpstr>
      <vt:lpstr>What Exactly Explaining Miracle?</vt:lpstr>
      <vt:lpstr>What Exactly Explaining Miracle?</vt:lpstr>
      <vt:lpstr>What Exactly Explaining Miracle?</vt:lpstr>
      <vt:lpstr>What Exactly Explaining Miracle?</vt:lpstr>
      <vt:lpstr>Regional Perspective on East Asian Political Economy</vt:lpstr>
      <vt:lpstr>Flying Geese Formation (ganko keitai)</vt:lpstr>
      <vt:lpstr>(Ganko keitai)</vt:lpstr>
      <vt:lpstr>Regional Integration and Learning or Global?</vt:lpstr>
      <vt:lpstr>The United States and East Asian Political Economy</vt:lpstr>
      <vt:lpstr>Hegemony</vt:lpstr>
      <vt:lpstr>Managing Rivals</vt:lpstr>
      <vt:lpstr>United States and East Asia Regionalism</vt:lpstr>
    </vt:vector>
  </TitlesOfParts>
  <Company>Hewlett-Packard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Monthien</dc:creator>
  <cp:lastModifiedBy>Monthien</cp:lastModifiedBy>
  <cp:revision>33</cp:revision>
  <dcterms:created xsi:type="dcterms:W3CDTF">2010-10-25T17:12:14Z</dcterms:created>
  <dcterms:modified xsi:type="dcterms:W3CDTF">2014-09-16T02:45:49Z</dcterms:modified>
</cp:coreProperties>
</file>