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58" r:id="rId6"/>
    <p:sldId id="260" r:id="rId7"/>
    <p:sldId id="262" r:id="rId8"/>
    <p:sldId id="263" r:id="rId9"/>
    <p:sldId id="264" r:id="rId10"/>
    <p:sldId id="265" r:id="rId11"/>
    <p:sldId id="266" r:id="rId12"/>
    <p:sldId id="281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73EDA-DD98-449A-80C2-C845380D78F2}" type="datetimeFigureOut">
              <a:rPr lang="th-TH" smtClean="0"/>
              <a:pPr/>
              <a:t>31/01/56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C211B-5185-4A0E-A765-D4568A12115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428596" y="2143116"/>
            <a:ext cx="817248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Dynamics of Global Agricultural Development (II):</a:t>
            </a:r>
            <a:br>
              <a:rPr lang="en-US" dirty="0" smtClean="0"/>
            </a:br>
            <a:r>
              <a:rPr lang="en-US" dirty="0" smtClean="0"/>
              <a:t>Success in Agricultural Transformation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Isabelle </a:t>
            </a:r>
            <a:r>
              <a:rPr lang="en-US" dirty="0" err="1" smtClean="0"/>
              <a:t>Tsakok</a:t>
            </a:r>
            <a:r>
              <a:rPr lang="en-US" dirty="0" smtClean="0"/>
              <a:t> (2011)</a:t>
            </a:r>
          </a:p>
          <a:p>
            <a:pPr lvl="1"/>
            <a:r>
              <a:rPr lang="en-US" dirty="0" smtClean="0"/>
              <a:t>Two polar views against agriculture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“Pro-agriculture” view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“Anti-agriculture “view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971550" lvl="1" indent="-514350">
              <a:buNone/>
            </a:pPr>
            <a:r>
              <a:rPr lang="en-US" sz="3200" dirty="0" smtClean="0"/>
              <a:t>“Anti-agriculture” view</a:t>
            </a:r>
          </a:p>
          <a:p>
            <a:pPr marL="971550" lvl="1" indent="-514350"/>
            <a:r>
              <a:rPr lang="en-US" dirty="0" smtClean="0"/>
              <a:t>Economies can bypass this process of agricultural development</a:t>
            </a:r>
          </a:p>
          <a:p>
            <a:pPr marL="971550" lvl="1" indent="-514350"/>
            <a:r>
              <a:rPr lang="en-US" dirty="0" smtClean="0"/>
              <a:t>Instead, the ‘industrial base’ should better be focused and invested </a:t>
            </a:r>
            <a:r>
              <a:rPr lang="en-US" dirty="0" smtClean="0">
                <a:sym typeface="Wingdings" pitchFamily="2" charset="2"/>
              </a:rPr>
              <a:t> esp. , “Import substitution industrialization” (ISI)</a:t>
            </a:r>
            <a:endParaRPr lang="en-US" dirty="0" smtClean="0"/>
          </a:p>
          <a:p>
            <a:pPr marL="971550" lvl="1" indent="-514350"/>
            <a:r>
              <a:rPr lang="en-US" dirty="0" smtClean="0"/>
              <a:t>Investing in </a:t>
            </a:r>
            <a:r>
              <a:rPr lang="en-US" dirty="0" err="1" smtClean="0"/>
              <a:t>agri.sector</a:t>
            </a:r>
            <a:r>
              <a:rPr lang="en-US" dirty="0" smtClean="0"/>
              <a:t> =&gt; ‘Bad development strategies’!! </a:t>
            </a:r>
            <a:r>
              <a:rPr lang="en-US" dirty="0" smtClean="0">
                <a:sym typeface="Wingdings" pitchFamily="2" charset="2"/>
              </a:rPr>
              <a:t> ‘squeeze agriculture’ development strategy (around the 1950s)</a:t>
            </a:r>
            <a:endParaRPr lang="en-US" dirty="0" smtClean="0"/>
          </a:p>
          <a:p>
            <a:pPr marL="1371600" lvl="2" indent="-514350"/>
            <a:r>
              <a:rPr lang="en-US" dirty="0" smtClean="0"/>
              <a:t> “…</a:t>
            </a:r>
            <a:r>
              <a:rPr lang="en-US" i="1" dirty="0" smtClean="0"/>
              <a:t>resources devoted to slow growing agriculture as wasted…”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None/>
            </a:pPr>
            <a:r>
              <a:rPr lang="en-US" sz="3200" dirty="0" smtClean="0"/>
              <a:t>“Anti-agriculture” view</a:t>
            </a:r>
          </a:p>
          <a:p>
            <a:pPr marL="971550" lvl="1" indent="-514350">
              <a:buNone/>
            </a:pPr>
            <a:r>
              <a:rPr lang="en-US" sz="3200" dirty="0" smtClean="0"/>
              <a:t>Trade perspective:</a:t>
            </a:r>
          </a:p>
          <a:p>
            <a:pPr marL="1371600" lvl="2" indent="-514350"/>
            <a:r>
              <a:rPr lang="en-US" dirty="0" smtClean="0"/>
              <a:t>Declines in world cereals prices (USD 300 per metric ton in 1960 to USD 150 per metric ton in 2005)</a:t>
            </a:r>
          </a:p>
          <a:p>
            <a:pPr marL="1371600" lvl="2" indent="-514350"/>
            <a:r>
              <a:rPr lang="en-US" dirty="0" smtClean="0"/>
              <a:t>Agricultural price subsidies in the OECD member countries  (around USD 360 billion per year)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None/>
            </a:pPr>
            <a:r>
              <a:rPr lang="en-US" sz="3200" dirty="0" smtClean="0"/>
              <a:t>“Pro-agriculture” view</a:t>
            </a:r>
          </a:p>
          <a:p>
            <a:pPr marL="971550" lvl="1" indent="-514350"/>
            <a:r>
              <a:rPr lang="en-US" dirty="0" smtClean="0"/>
              <a:t>Agricultural development is “necessary” for the overall economic transformation</a:t>
            </a:r>
          </a:p>
          <a:p>
            <a:pPr marL="1371600" lvl="2" indent="-514350"/>
            <a:r>
              <a:rPr lang="en-US" dirty="0" smtClean="0"/>
              <a:t>5 potential contributions: Food, fiber, raw materials, labor, and financial surplus (foreign exchange)</a:t>
            </a:r>
          </a:p>
          <a:p>
            <a:pPr marL="971550" lvl="1" indent="-514350"/>
            <a:r>
              <a:rPr lang="en-US" dirty="0" smtClean="0"/>
              <a:t>Agriculture is the “passive” sector with weak link to non-agriculture (Lewis model)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None/>
            </a:pPr>
            <a:r>
              <a:rPr lang="en-US" sz="3200" dirty="0" smtClean="0"/>
              <a:t>Common view</a:t>
            </a:r>
          </a:p>
          <a:p>
            <a:pPr marL="971550" lvl="1" indent="-514350"/>
            <a:r>
              <a:rPr lang="en-US" dirty="0" smtClean="0"/>
              <a:t>Agriculture can generate the surplus needed by industry in its early stages</a:t>
            </a:r>
          </a:p>
          <a:p>
            <a:pPr marL="971550" lvl="1" indent="-514350">
              <a:buNone/>
            </a:pPr>
            <a:r>
              <a:rPr lang="en-US" dirty="0" smtClean="0"/>
              <a:t>Disagreement</a:t>
            </a:r>
          </a:p>
          <a:p>
            <a:pPr marL="971550" lvl="1" indent="-514350"/>
            <a:r>
              <a:rPr lang="en-US" dirty="0" smtClean="0"/>
              <a:t>Importance of agricultural investments to generate such surplus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71550" lvl="1" indent="-514350">
              <a:buNone/>
            </a:pPr>
            <a:r>
              <a:rPr lang="en-US" sz="3200" dirty="0" smtClean="0"/>
              <a:t>The Meaning of “Success in Agricultural Transformation”</a:t>
            </a:r>
          </a:p>
          <a:p>
            <a:pPr marL="971550" lvl="1" indent="-514350"/>
            <a:r>
              <a:rPr lang="en-US" dirty="0" smtClean="0"/>
              <a:t>Increase in productivity</a:t>
            </a:r>
          </a:p>
          <a:p>
            <a:pPr marL="1371600" lvl="2" indent="-514350"/>
            <a:r>
              <a:rPr lang="en-US" dirty="0" smtClean="0"/>
              <a:t>Output per unit of input, sustained over 2-3 decades at least</a:t>
            </a:r>
          </a:p>
          <a:p>
            <a:pPr marL="971550" lvl="1" indent="-514350"/>
            <a:r>
              <a:rPr lang="en-US" dirty="0" smtClean="0"/>
              <a:t>Sustained increases in income for the majority of farm/ rural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71550" lvl="1" indent="-514350">
              <a:buNone/>
            </a:pPr>
            <a:r>
              <a:rPr lang="en-US" sz="3200" dirty="0" smtClean="0"/>
              <a:t>The process of agricultural transformation; i</a:t>
            </a:r>
            <a:r>
              <a:rPr lang="en-US" dirty="0" smtClean="0"/>
              <a:t>s characterized by</a:t>
            </a:r>
          </a:p>
          <a:p>
            <a:pPr marL="971550" lvl="1" indent="-514350">
              <a:buAutoNum type="alphaLcParenBoth"/>
            </a:pPr>
            <a:r>
              <a:rPr lang="en-US" dirty="0" smtClean="0"/>
              <a:t>A declining share of agriculture to gross domestic product (GDP)</a:t>
            </a:r>
          </a:p>
          <a:p>
            <a:pPr marL="971550" lvl="1" indent="-514350">
              <a:buAutoNum type="alphaLcParenBoth"/>
            </a:pPr>
            <a:r>
              <a:rPr lang="en-US" dirty="0" smtClean="0"/>
              <a:t>A declining share of agricultural employment to a total employment</a:t>
            </a:r>
          </a:p>
          <a:p>
            <a:pPr marL="971550" lvl="1" indent="-514350">
              <a:buAutoNum type="alphaLcParenBoth"/>
            </a:pPr>
            <a:r>
              <a:rPr lang="en-US" dirty="0" smtClean="0"/>
              <a:t>Positive growth in productivity sustained over several decades</a:t>
            </a:r>
          </a:p>
          <a:p>
            <a:pPr marL="971550" lvl="1" indent="-514350">
              <a:buAutoNum type="alphaLcParenBoth"/>
            </a:pPr>
            <a:r>
              <a:rPr lang="en-US" dirty="0" smtClean="0"/>
              <a:t>**Steady income increases over several decades for at least 50 percent of rural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Agricultural Transformation?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None/>
            </a:pPr>
            <a:r>
              <a:rPr lang="en-US" dirty="0" err="1" smtClean="0"/>
              <a:t>Amartya</a:t>
            </a:r>
            <a:r>
              <a:rPr lang="en-US" dirty="0" smtClean="0"/>
              <a:t> </a:t>
            </a:r>
            <a:r>
              <a:rPr lang="en-US" dirty="0" err="1" smtClean="0"/>
              <a:t>Sen</a:t>
            </a:r>
            <a:r>
              <a:rPr lang="en-US" dirty="0" smtClean="0"/>
              <a:t> (2000): “</a:t>
            </a:r>
            <a:r>
              <a:rPr lang="en-US" i="1" dirty="0" smtClean="0"/>
              <a:t>Development as Freedom</a:t>
            </a:r>
            <a:r>
              <a:rPr lang="en-US" dirty="0" smtClean="0"/>
              <a:t>” </a:t>
            </a:r>
          </a:p>
          <a:p>
            <a:pPr marL="971550" lvl="1" indent="-514350">
              <a:buNone/>
            </a:pPr>
            <a:r>
              <a:rPr lang="en-US" sz="3200" dirty="0" smtClean="0"/>
              <a:t>	</a:t>
            </a:r>
            <a:r>
              <a:rPr lang="en-US" dirty="0" smtClean="0"/>
              <a:t>- Goal of development: </a:t>
            </a:r>
          </a:p>
          <a:p>
            <a:pPr marL="971550" lvl="1" indent="-514350">
              <a:buNone/>
            </a:pPr>
            <a:r>
              <a:rPr lang="en-US" dirty="0" smtClean="0"/>
              <a:t>		- the expansion of human capabilities, enabling the enrichment of human lives</a:t>
            </a:r>
          </a:p>
          <a:p>
            <a:pPr marL="971550" lvl="1" indent="-514350">
              <a:buNone/>
            </a:pPr>
            <a:r>
              <a:rPr lang="en-US" dirty="0" smtClean="0"/>
              <a:t>		- people have greater freedom to choose the lives they want to live</a:t>
            </a:r>
          </a:p>
          <a:p>
            <a:pPr marL="571500" indent="-514350">
              <a:buNone/>
            </a:pPr>
            <a:r>
              <a:rPr lang="en-US" dirty="0" smtClean="0"/>
              <a:t>		</a:t>
            </a:r>
            <a:r>
              <a:rPr lang="en-US" sz="2800" dirty="0" smtClean="0"/>
              <a:t>- Agricultural transformation = transforms human lives</a:t>
            </a:r>
          </a:p>
          <a:p>
            <a:pPr marL="971550" lvl="1" indent="-514350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England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None/>
            </a:pPr>
            <a:r>
              <a:rPr lang="en-US" dirty="0" smtClean="0"/>
              <a:t>-  The 18</a:t>
            </a:r>
            <a:r>
              <a:rPr lang="en-US" baseline="30000" dirty="0" smtClean="0"/>
              <a:t>th</a:t>
            </a:r>
            <a:r>
              <a:rPr lang="en-US" dirty="0" smtClean="0"/>
              <a:t> and 19</a:t>
            </a:r>
            <a:r>
              <a:rPr lang="en-US" baseline="30000" dirty="0" smtClean="0"/>
              <a:t>th</a:t>
            </a:r>
            <a:r>
              <a:rPr lang="en-US" dirty="0" smtClean="0"/>
              <a:t> centuries: the first known case of successful agricultural transformation</a:t>
            </a:r>
          </a:p>
          <a:p>
            <a:pPr marL="971550" lvl="1" indent="-514350">
              <a:buFontTx/>
              <a:buChar char="-"/>
            </a:pPr>
            <a:r>
              <a:rPr lang="en-US" dirty="0" smtClean="0"/>
              <a:t>Agricultural revolution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Increases in productivity instead of area expansion 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Narrow concept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Broader concept 	</a:t>
            </a:r>
          </a:p>
          <a:p>
            <a:pPr marL="971550" lvl="1" indent="-514350">
              <a:buFontTx/>
              <a:buChar char="-"/>
            </a:pP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England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971550" lvl="1" indent="-514350">
              <a:buNone/>
            </a:pPr>
            <a:r>
              <a:rPr lang="en-US" dirty="0" smtClean="0"/>
              <a:t>-  </a:t>
            </a:r>
            <a:r>
              <a:rPr lang="en-US" b="1" dirty="0" smtClean="0"/>
              <a:t>Narrow concept</a:t>
            </a:r>
            <a:r>
              <a:rPr lang="en-US" dirty="0" smtClean="0"/>
              <a:t>: Changes in farming techniques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(a) the introduction of nutritious fodder  crops in particular turnip &amp; clover + the adoption of a four-course rotation systems of wheat-turnips-barley/ or oats-clover/ rye-grasses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(b) the reduction of bare fallows due to the four-course rotation system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(c) the use of mechanical seed drills , threshers/ reapers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(d)  the improvement of livestock breeds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4525963"/>
          </a:xfrm>
        </p:spPr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fodder  </a:t>
            </a:r>
            <a:r>
              <a:rPr lang="en-US" dirty="0" smtClean="0">
                <a:sym typeface="Wingdings" pitchFamily="2" charset="2"/>
              </a:rPr>
              <a:t>crops </a:t>
            </a:r>
            <a:endParaRPr lang="en-US" dirty="0" smtClean="0">
              <a:sym typeface="Wingdings" pitchFamily="2" charset="2"/>
            </a:endParaRP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turnip 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clover 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Rye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seed </a:t>
            </a:r>
            <a:r>
              <a:rPr lang="en-US" dirty="0" smtClean="0">
                <a:sym typeface="Wingdings" pitchFamily="2" charset="2"/>
              </a:rPr>
              <a:t>drills </a:t>
            </a:r>
            <a:endParaRPr lang="en-US" dirty="0" smtClean="0">
              <a:sym typeface="Wingdings" pitchFamily="2" charset="2"/>
            </a:endParaRP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Threshers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reapers</a:t>
            </a:r>
            <a:endParaRPr lang="en-US" dirty="0" smtClean="0">
              <a:sym typeface="Wingdings" pitchFamily="2" charset="2"/>
            </a:endParaRPr>
          </a:p>
        </p:txBody>
      </p:sp>
      <p:pic>
        <p:nvPicPr>
          <p:cNvPr id="1026" name="Picture 2" descr="http://upload.wikimedia.org/wikipedia/commons/thumb/d/d3/Turnip_2622027.jpg/220px-Turnip_2622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1142984"/>
            <a:ext cx="2095500" cy="1400176"/>
          </a:xfrm>
          <a:prstGeom prst="rect">
            <a:avLst/>
          </a:prstGeom>
          <a:noFill/>
        </p:spPr>
      </p:pic>
      <p:pic>
        <p:nvPicPr>
          <p:cNvPr id="1028" name="Picture 4" descr="http://upload.wikimedia.org/wikipedia/commons/thumb/b/ba/Round_hay_bale_at_dawn02.jpg/250px-Round_hay_bale_at_dawn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57166"/>
            <a:ext cx="2381250" cy="1590676"/>
          </a:xfrm>
          <a:prstGeom prst="rect">
            <a:avLst/>
          </a:prstGeom>
          <a:noFill/>
        </p:spPr>
      </p:pic>
      <p:pic>
        <p:nvPicPr>
          <p:cNvPr id="1030" name="Picture 6" descr="http://upload.wikimedia.org/wikipedia/commons/thumb/1/1a/Trifolium_April_2010-2.jpg/240px-Trifolium_April_2010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2214554"/>
            <a:ext cx="1357322" cy="1962463"/>
          </a:xfrm>
          <a:prstGeom prst="rect">
            <a:avLst/>
          </a:prstGeom>
          <a:noFill/>
        </p:spPr>
      </p:pic>
      <p:cxnSp>
        <p:nvCxnSpPr>
          <p:cNvPr id="8" name="ลูกศรเชื่อมต่อแบบตรง 7"/>
          <p:cNvCxnSpPr/>
          <p:nvPr/>
        </p:nvCxnSpPr>
        <p:spPr>
          <a:xfrm>
            <a:off x="2643174" y="2143116"/>
            <a:ext cx="207170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/>
          <p:cNvCxnSpPr/>
          <p:nvPr/>
        </p:nvCxnSpPr>
        <p:spPr>
          <a:xfrm>
            <a:off x="2571736" y="1643050"/>
            <a:ext cx="3857652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 flipV="1">
            <a:off x="2714612" y="714356"/>
            <a:ext cx="121444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http://upload.wikimedia.org/wikipedia/commons/thumb/7/79/Ear_of_rye.jpg/220px-Ear_of_ry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3000372"/>
            <a:ext cx="2095500" cy="1571626"/>
          </a:xfrm>
          <a:prstGeom prst="rect">
            <a:avLst/>
          </a:prstGeom>
          <a:noFill/>
        </p:spPr>
      </p:pic>
      <p:cxnSp>
        <p:nvCxnSpPr>
          <p:cNvPr id="17" name="ลูกศรเชื่อมต่อแบบตรง 16"/>
          <p:cNvCxnSpPr/>
          <p:nvPr/>
        </p:nvCxnSpPr>
        <p:spPr>
          <a:xfrm>
            <a:off x="2143108" y="2643182"/>
            <a:ext cx="442915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https://encrypted-tbn2.gstatic.com/images?q=tbn:ANd9GcR5Rb-_0dzJXrGyKA1_HX1HUib-wgD75n8flB5fcyRnmHzupJwiN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643446"/>
            <a:ext cx="3067050" cy="1495425"/>
          </a:xfrm>
          <a:prstGeom prst="rect">
            <a:avLst/>
          </a:prstGeom>
          <a:noFill/>
        </p:spPr>
      </p:pic>
      <p:cxnSp>
        <p:nvCxnSpPr>
          <p:cNvPr id="25" name="ลูกศรเชื่อมต่อแบบตรง 24"/>
          <p:cNvCxnSpPr/>
          <p:nvPr/>
        </p:nvCxnSpPr>
        <p:spPr>
          <a:xfrm rot="5400000">
            <a:off x="785786" y="3857628"/>
            <a:ext cx="121444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6" name="AutoShape 12" descr="data:image/jpeg;base64,/9j/4AAQSkZJRgABAQAAAQABAAD/2wCEAAkGBhQSERUUExQWFRUWGRcVGBgYFxgYFhoYFRoYGBwYGBgYHCYfHRkjGhoXIC8gIycpLSwsFx4xNTAqNSYrLCkBCQoKDgwOGg8PGiwkHyQsLCwsLCwsLCwsLCwpLCwsLCwsLCwsLCwsLCksLCwsLCwsLCwsLCwsLCwsLCwsLCwsLP/AABEIAMIBAwMBIgACEQEDEQH/xAAbAAABBQEBAAAAAAAAAAAAAAAFAAIDBAYBB//EAEEQAAIBAwIEAwUGBAMIAgMAAAECEQADIRIxBAVBUSJhcQYTMoGRQlKhscHRI2KS8BQVcgczQ4KisuHxJMIWU3P/xAAaAQADAQEBAQAAAAAAAAAAAAABAgMEAAUG/8QALxEAAgIBAwMCBAUFAQAAAAAAAAECEQMSITEEE0EiUTJhcaEUI0KR8AWBsdHhM//aAAwDAQACEQMRAD8A9DsIulfCuw+yOw8qkFtfur/SP2qKx8K+g/KpJqiMx33a/dX+kftXdC/dX+kftXJrk01AsdoX7q/0j9qWhfur/SP2poauaqNHEoRfur/SP2rhtr91f6R+1MBrs11HCNtfur/SP2puhfur/SP2pOajmmoFkmhfur/SP2rmhfur/SKZqrk11HWSaF+6v9I/au6V+6v9I/ao9VLVRo6yXSv3V/pH7UtK/dX+kftUc0tVCg2SaV+6v9I/amXrttfiC+gUEn0EVyai4mxqG8Gg0GPO5XA97qcXfdoCQo90FGPUyfX1oNzVjoBV5yIZGwQTByKu8LaPuIJIYZ/rysdt49QadwlpLCBLmkr4gZAgspMMB3YDYdVHepVTNlrwAGugfE/49flUZvp98fMx+dEuOv2nYg6ECmCngDT/ADdZrLe0/CqGX3IGxJg4mfLrFNqXsPGN+Qo/M7Sz41MdJxVQc4tN/wAQLvvP7Vkm4JiSdP0qu3CXBkK30NMmrH7SNXe9pragaCWgCSTEnrAyfyqE+1hPW2Pkx/Wsv/l977tz00saTcsvgSVeO5Vh+YpmhlCKNGfatp+JY/0j96bZ9sWQydJHYyP1NZ9eT3zvauf0N+1S/wCS3j/wbn9DftSnVE9W9mec2GRWuopFwARhtGDnvnbFFOT8at22XCrBZgMA4BxNea8r4ZlVAbTKVDZNthGGzqjuRW59lUK2Y/m/QT+lFLyZcsUkHG0/dX6CmEj7o+gppNMJo0ZynxUajgdOnkKVM4g+I/L8qVSfI6Ddg+FfQflT5qGwfCvoPyqQGmRIdXNVNY02aYUeDSmmCkTXBJNVLXUU12aJw4tTSaRNMY0QHS1c1U0muaqYND9VLXTJpj3QASSABkk4AHc1x1E+uu66Hcv5xav6vdXA+gw0TIPoR+NW5rg1RNqp2qoA1P1UAUVLywyH7pOrtpnBPo0H5NVu7YVh4gDDyJHUHVP1ioLYnVMGSw+QJEH8frTeEZ4IeMEhYzKwIJ/mPWloqyc8KkltC6judIk+pikba9h9BXdVNJpkie50VW5hq0HS2mIYn+VSCw9SoI+dTaqqcyufw2jcjSPViF/WufA8eUWOGukopO5UE+pAoN7Z8Wi8MfebF0xEzpYORHmFIozPlWU/2kP/APFH+sf9rUUgx3kavhXGhdGF0rpHZYED6RUpaqPLbo91byPgTr/KKtTXCEfGXCEaF1GDjGcdZ6UO9nJ9zqYQzszHtvAgdMCiN54UneAT9BNUORsf8NaJ3KAkeuaA/wCkI66g4i6QpaQACOomMye4/wDFPLUNucxs5BuYgk6gigL1wsH8DXMMENTjtIgEQMfD/wCa7QuzbtgeC7K5jDdzSqD5K0jaWT4R6D8qdqoZasOIIbt1py22Bkt3H1pk0Q0MI6qivXwoljA86ro5AiZ+tQ8UrsIDae/hmjqR2hlq1x6MYV1M7ZqctQ3huDVAIjHYVMeviOemKGtB7bLeqkWqilgABQWgZGa7c4RTvJ/5qOtB7TLmuo2vAbkD1IFZfnHMVWVtYgwxkmekD8qCW75JJnpO3c+Zoa21ceDdj6C/jdfJI9EntURvrMahPaQD9KxvBcwZZOog/Lz7UWTmS3VhwCf7yO1I81PT5Kr+mqtVuvuH3aBJrGc94u7fvPaQgWQpRmIMEtpnTG7AjrgR51Ys33tNCv4PPP4d/Sob3EGd5J6nNTl1DqqNOL+mRUrbtEPIuAHCOzqzOzLpOo+GJB+EdZHejtvn7dVU+hIP60LXiQhkNkQdlOd+oNNXmSt/vEj+ZMH10/CfpUu7JeTZ+FxSV6LNRwvNbb/ynsT+Rq371f7NYviU0eIEMh2Yf/YdPWrPAc1J8LHPQ1SOZ3TM2ToIVqgjU+8Ufj171BevEEFYicg77AYPfFVeFuK0gnPSpLkRvnpkVdNmCWLGnTQxOPALRbuZMnwzmAOlTW+NJ/4dweZU0B5k+tCFYo3RgYyOhPY0G5Dztmvi2zuxOpCpJPigx85FHu/InLpKVpmh5n7UpaYDxHpp0xv1M5jzGKB8f7VWrgLObgRdOpCAtsksOx1Fvy9axN/m903Hf3rAnVImQAcQA22MDqKgdiLBJLMXuKJJJ+BSTHzYfhXarDDFFG95dzLgnY6VAZmlSuq2yyFACsIIEiZnqZql7Zce3uRaeWK3HUOSoLBMCQPteIgx1U47Y+1dcSNTAjES2/pO9elck4nh+MVbWlWCQxWSZgEFmBAwWPnnen1UL20nZT9leJu3FDIoAA0+I9hvINbrkgJDG8EnZQMiOp3qG1y1FEKoA7CQPoDTOI4W2B4hiQPtHJMDv1IoOTZN44vgbzDWXf3YX3UMJkfFBEDymPxodbS/pXxIFgRttGJqfnltLPD3bmkDSpIgncbfjUfB33a0h93uqn4gNwD50jm0HtqgYt1rGj3r+FZyJIk+cetS3GL2AqoAbzfxGH2resxtG4/AVd4rlfvhpbwqfiBgiOsHv+9UuZcwRZuvIs2yFVB/xH+ygA+yBk/IU0G3uwyrhDrj3WJKqqrJCg6Z0qYEznYA0qqWL19xqa0qFiTp0gEAkxIOZiDnvXKm3uIbJD4RjoO3amM3aPrU1pPCMdB+VJkoCIpcRaZoyAQZG5peLuPkp/U1b0Uxl864ZESk+f0FIse5+oH5Cusg7GmMey/hQGOz5/8AUf0qDmHE6EJBzED4tz6mpdR7RQ/m5YqB5/pSSdIvggpZEmAjYmpLXL9TQrIv+pvwxTWeMf36U24SYhT8hWbVtR9Ek7sscPyYm5pcgQC0jIIB6VBxYRCumcgMZIO/TAqtzLibiKpYHSTp7f31rtrgZAYkQZjMT6TQb9hkq3k9vYe5xk1NzNbSFPdvrBQFusN2xt6dKzHMuf3FJ8KEBiB8UwMZzVH/APJ3Jj3Y+THf6UzjLyjL3ouXxtfI1HC/xCBgSYmcZO9WL/De7ZlJmO37fpWab2gZR4rLj5kY+a1G/tasf7t/qDSyhJytLb2Asq8ZPPszU2OIgEHY9IqnlW66eh8j3NB+G9pFYwqvOTuvT51W4jnn8YABgJGoGI84An1o6JVujVDNjctpcmrbmkRUR5jJ8v7+pqjxGFB/vNQLdqsJ3HcSeFKToI/5k5kdOn/uq3KuGnmFlvvNJ9VU5/Kq5uxRbk/BOl+3cdCFWWmOmg7Dfcgbb02vwZs2OoOjL+1nAaeMvIG1AtqJYRGvxafOJ3FT8SlpuFtIqH3kavE4hiG0NA07nTgE7dzitjd9nW4jX7zSjXYcwjMRsBOpTpIURpUjImcxWd577OpYI95xKqNIRUCB7pAJ3U7SfOnTR5qiy7wXs+OO4a4yR/ikjUDhi6iIMgEF1/6l6E1e/wBnPJHslnuqQWARQZwCZOI8hmjns5ythYDMrJIRVJVFYqPhJVSQBB2OeuJosLHu2+KTGZABz1MYJgRPc7UzyexN+xYN1STnJ2G3r/fnTTbIzB/v0oTzDnfulXwyGEg4kn9R9dqE/wD5LvqYpiTAuMc9dMCB0pe4csbNDxK68G0zL11Qtv1IcS3yFMu3VSFmCMRBA8oxtWSHtDZcgI1x2nJt2c9+oMnzqGybr3dQR0XfU7hnPrjHpgDvQ1N8jds1t86kIDRMSey7knHaqfJeHF4jiCBC6lsg7Iikgv8A62IJJ7QKqcbxrLwzokG4xFuQc+L7uZPmRWl4TgRat20X7IC/QR+daI8GWfpZTvnxZGceXSlT+LuDWdunXyFKkYgYsjwr6D8qRt0+yfCvoPyFdmlsBC1oUzRVsCmMKISnfcKCWIA7mqo42021y3/Wv70/2iszw1yPI/RhWZ5R7Oe/VnDBchY0z8I3mes/hUJzkpVFG/Bgxyxuc5VvQc4zjlXZXf8A/mqtP1YVnOfc9uKv8KYeFEQc/wAxQmD2z0qTmvJzwyhmIYZ2BnAnr1jzoEvtHZbEuO8r+WTUp5JcPY34enx7Sg7LHD8FecgXb5stcJIVApYmANwcbfhVpOXNZ4hJu3HDIwlz1mf0GKbw6kgtbkdivhn6U25xnEIJa5cAHUuY/E1HUl4NsYutNrYs8+sh7LgRKjUPln8poTylPeINaMVtsCCQwUHoQaIDmvEfff5gH8xUVzm7sQX0OR1a2hI/6ZoOasrCEtNKv3/4ZTmluWEg5Yj8aLcBxf8Ag0Z1UZMywBbaMEjsTtByaJ+/UmTatagZBFsAg/eERnr8qE8cj3mu63lpSGMyJUZEMB07VrWeLPLfRZE+QhxfteL9oiM6CfIHEgA4iKyK8GCjFyVKmGXSBB9Ikb1c5HxrWmgKjTjxqCB55BjejHEcKl0s17WWYyfdsiL+NszQ7yi9zn0mSStIC8v5YoYNJ69uxodxrD3vyH5etazhODsKIHv+oybbHII+6O9VuI9muHZ9Xv7oMDBtKfxD0ZZ4Sjsw4+kywmm0ScFfS7aVA0MoEkq3SR3z02HWpH4RE06n1amAJhhpny65ihvDolq9pRmYZWSukT/UZz3ohduyyDeGDfiB/fpWXXWx7Gjbk0/DnhkUMLQdjAkwBjrA70/iOeXeioOgxP54/Cg9twMjB/A+oqxw9zUfCwUgSVYgAx2Jx/fSm1N8GTtQW8lf1H8RddoL3WIPQkx9BArP804T+IjCBuMCNsjaT1NHjecnbPkJ/sVR4i1aYgXTJBkBZC6tgGK9JPSfWujKpI7LFPG0vsbLhrblEOtlwpmQJxtsDUV5grhdUklQclsA9yctJyc/lQbh+Zm2pA0ghdRGkrAzMnUTO8RtPSqNjnJ98PFGVzg4BmJme9Vs8hQbs5xXMlVgFvMIAWQAuN4D6AYPlRLgLVsDNtnzq1sR33BeAB5xQDieGb3z6nnxMBMoYB6E429KhucMx+O5dRZxAIAIyCAXXVjr0pw0aTiOaixLa0RSZEEN+yH5N8qC8d7a2hEPcuN1yQp+pI88RQW/yxAsu48yTqJPk0HPlNM5XwnDl1UnV7xguozAkgYiKeKsR7Gz9jOL/wAVe1OJCAuNRYuD4QDBkLMnrmK2HMeM0KzfdUkDzqhyrk68IrFSChAX4YbUOsyZ60J5tzrwsucyO0VpjsjDL1ytAzh+Ndlkhd22BAwxHU0qj4AeAZ6t/wBxpVIZ8npFu74V9B+QpazUVoeEeg/KuF4oE6J/e003qqtdPT8cU3U3ltPUj8s+ldYaOc4ufwLn+kn6ZoZ7IX/Bcn7wP1EfpVrmGbT+aN0PY0C9mr/+8k/dPniajJ/mI9DFG+mn9UGPalfeW1CgsQ2wE4IP4V5zzPlGhiVXSImIgYInp5g/WvSLVwTEzAEyMye+kY6UrmN8ziSPTAjpMb0J41J3Y2DqnijoqzPeyl0CyjNmCRHoY/v0qbmulkfA+/p8lMx+EUN9qOI91cGkDIzGIIMwQNjBHrvQhucFgRBEiJ1d/KpJqLpm/Q80VOLqzW2OMFxQ4EagMDpEDp6VkPaDgv8A5Qxi4pPzgg/kDTuWcya0Y3U7/uKt8fxyXjbPwlGJM9iNh5yBSSlqNWOKxtLwBTwhuWiFMXLeMGJ8j+npTuVcabrxcnWQNjE6JWW7nbpVr3wW9g+Fxn1/v86fb4ZTxIYdF+RkOP2roy2aEy4rnGa9zO8w4koWAk7gbdCRn8MUz/Pb3Rp9VXbz86XNSdTRBh23AO/r6VXawxElgN8KPToMVZKGlWYpLOsjULqy7a59dkABWMxsc/Q+laLhLpdAWEHYxtj1rLcEAjBt4xnz3rScDf1JPmazZa/Sj0+k1163bKBtg8RGD4iPmaIXMQfMfmB+tD7XNGsXmZdMkx4lDdR0brUV3m/vS6atLAknV/uzB77oZjy/01yjdUPlz9u0w892f/AP6CnOnhBcEg5Agyek5GB5/TrGa5TxrJcK3nKxHhaII7z1EdjnoaP8X7UI1+8dOpFt6kUQsBIAk58JQiI64Peq9t1Zi/FxulwWv8a5HYDoBH/v50xNYaTjftPT60O5dza9eI91ZBnUYkyApHX51pP8hu6ZuOiHaMsPLxDz7x0pNEuSj6nF8L8gLiOGUEi0qgHo6tc88TcAiemmm8Mb6NvZiCDFlVn6Wz+JNS8zb3PxMp3GJnBgjIAnrvVS37R2u5gbypiqXLyT0YWtn9/9jieIIhtEHTOkWRgEEAGARt9MVHY5bdbXKElpC9YJM7h8AeQNPbnFkxFxfnI/OnLzFD9tT81ptT8o78PB/DIdwfsg9wD3wgT1NxcH/UM/Kafwvs4LN0PpulrbBgAispjIBlpj5VPy/mDW21qygCcsfDHXuJo0falCq6iHLAmFbrglcggQCOoNPGbMOfFolXIZ5zxmq0r5Hh1Rnc7gjuP1rEcfzACSTV3m3OhdGiyHUsQpGBqzhTAiPWq1vlA1i1Z/i3zu+CinqEnePvVqjJzMOlY0W+TgmypIIJ1GD5saVH+H9mFtKEZizDJMblvEd/M0q6qMzkmaq2g0r6Db0rtyypGYjfzpWrvgAPYeXSordgKQFQBd5JJJJzt69zUQojNuTg57RHn1EUrphjgiPoR67VYGAZjqY2GT8+lQjiFAkEQJny+Y2rhihxFljMkgQ0A4GRHaZ9PLes1ybiktMxuOqSuC2Mg/nBrSPzME6V8XcrlVWYEkwJ6R+01mLPA27lxRcQOBODq3wPs7/tUp8po9Dp3+VNP5FhuaNcFw8Nc96E7W8AsO5GetUOG55xshWshyB2ZT6/F+lajh+BCeFQIE4gL8oXEZ/CuXLQklIBmDEEHocnqM4HnXaX5YnejxpRkvaLirty0A9hrbBgQ2TODOIzOPpWf92y9B+I/CK1/tVfKe6JdbY94dTatJVWEE4Mn1jB07VkuE9oOJj/fuw/mOof8AXNQnzuen00047L7nYPY/h+9IeYP0P51ZPPX+0llz52lH/ZpNP/zhD8XDIf8AQ9xfzLCkpGtSBV5gPKn8p4j+OmZ3H4Gr1zmfCkwbd9fS4j/gVWobRs++tlGuAQ0a7YlnkeEFSRAnf5UyR0pJ1YN41v4lwfzT+MfrVbSCvn61c4iyrNdJdFOIDEgt4sgY6RVjiPZ5l+3ab0v2z+bU3KRy0qTVgpCBBJEfSj/J3DWQQQct880Du8jb4mFyB1I8PyIEUa5HZ02N5gnpFJkXpHxybnxsCOZ2CbjCQPEDkxgUM5naCXHAacnuNz2OaI834UvcYDqw9dhUfOOWhLjAPqONhjtvPzx3qmNpRMHVwk8mwPscaYCEB0n4T0nqp3X8j1Bq0eFW5m28dNDwDHZXwrfPSfKq1uzLADJJjvv6UR5h7O3ral2HhAk4I7YM9ciq2jNTjywjyHmlzhp0wpVWUq46NByMGcLVniPazirkfxNM6YOOhmSQZxG+aA8s5gQ9pWyqnBO6/wClunpt5daMPwoYveYj3cksQNPiP2MbTI2MQRnaGjV7iSq+CDnHDszamu61X7aiZOPCkjP/ALqpbtBpEeFRqjc7Dfv6+VE+C4vWI0K0wozGkEj4QDExgT29IK2eCS2F04JLoABnSZBPYnEUWLZhOJ4VlO0xiR9R+FctaftZwDiBn1PX0rQ8NyVmuEIymZlWOmCOmcg4+RFVOd+zV+0CxQso3bcgY+MbiCYJ22zEV1+ANlPl6F2OgHYyN/w9aNcn4A3J978Opd8SwBxPTw4Mfy7UB4XiD4bcSekYIk7Zx9a0HKuHvQ5UTpYLdAILrBmNPYHMiciOmQxWwzyGzou3gGLIqXBvInV7sCCJByTvW75Byy3w1su5EkAs3YfdH95rP+zvJAqO42uOkDoAMkDrhpGe1bIWZYEmQMgfzdz6dK1Y9omHM7dA3iOaozEhWjzUjbGxrtWOLujWfl37ClQfJII27MqIPQfkKiuiDGkzHn/eanUHSIOYXqMiBiDtXHumfhjrkjP0zWeyiKqPuIIiJOBMicd6B8849eFtNdVQWyFBY5JPac/+KKcy4T3owz2yPHKsoJ0kYMqSM+VYD285ilxCBlkaZH0Mx8vpTpWrCBuP9t+IuTDe6G0JC4n0n8aZyb2we2496Sy7agBrHn2bbY1l9JYE9j8537VNwnDlo8zHQb+dQci8dS4PbV4tbiBwQyMoIJMTMdI+eTVm22PEcb9B07n5n/1QngeUC3at2wVZFQAP1Y77GfOPSrBsQdX2RkkmM5Gde3971T6gSvZAD2y4dGSRliDsBB0wR+O5msfxnM7SuVNkRAIKtpMFQfKtxxvNbTkqqm+4/wD1/CoGYNw+FR6UMPs0WJNy2gB2TLEY++YHTMVmlG3Z6uPJpxqLdP57maHE8MftXE6Qc/ocU+2ltvh4hPRhp/X9Kt3eRcMX0IzTGSksg7yTIgTuDHnXD7Elgfd3FcDeBMepViB60qSfBd5Msdmk/wCfzwV35QxEhlY+RGkj1MQfw8xUei4r8OrKQVdhG/hJknBOJpN7LMn2gD0+IenSrl67pe0T9kEMZ7DJNHyPrlKPqVJV/kBc4f8AjdcNn9TQi8sHJrUcVy9L+opcKsTsyEKfLXJz6gVWtciUh7l0lACYjTkyCVE5Jz0BHcirxi4x3MOacZ5HpBvD3XgBXdQYBgtEdZA8u1a3ll4NaEO7wYLPAMjsJPh9c1lWTTPQCdz+Ejc0c9mX/gt/rP5CoZPhNnTL8wT3CL7hba3GYaQCJiYzHfHlvWh5b7EqAr32UmI92dWnA6upz6D8aznF8a9q47W8Mw07AmDp2nrjfNN5T7RXuFcvcS4wdQDMgzLfeBE59aMFsJ1eR6tKB/KGA4q0TsLiT9RW89rGuHhnHwpiDnSFBWMDYz2HUd5rz/guKFviLdwzCurn0Ug/p3rTc89oF4gHQQVYKDIYaTM/Cckx19aoZsu8ylyfl0rquOSs4CtlzvEkeEDcsRgbA07mfMV1rKnQMAKBoIzIhokHO8ncnJo9yXlyAXdJOkknS0TBwJGARj4OpjsZ5Z5WWXU595B1AsMFTMEHecfDtEVzZK9wTy7j+HDzYUo7MIVoZRPTUWwAR1M5G+9Sc45XdFxSrEAYZiVRJkyEJIJAHUA9avXOCsWbZuFdTgxsIB/lVdyO5/8Ab+O0Ni6uW0r70SbhJQRrBAOCVBgTv8UYZS3AwFa9ogrgEMw+HWTkK28QDPXf8KJ835gtuwB7z3utNJKagNM/ZLQdUjYjYMDvQnjPZ51LyG1JpJXeVONSGYYTHfcT2rnF8N/DRnlFEt3ZtREBflmSYE/KulyD6FPknB67qHsyKDGZZonM5A1N6gUU5Twjo9+5buBFUso1CWiTAB6YAzjyq/ynlZBtlAYBZwSc+KVBJHUAA7Yp3+WrqCF8tkKoJQMMgnqWz8sDMUtitGn5Z7QWksKLlzKfEzKxOo+IkxMHNVOc/wC0ZFXTw6m4Z+JgVQfLDE/Ss/xPK2cvbG7EPqPUgxupMjSW+dXL1pbVoKBgD6+ZmtuJOa34MeVRiy1wHPLt22HaJMzAMYJHfyrlUuUGbKnbLf8Ac1Kp2Ibq6zqPCJ1CSSWAQY+ffarvB3WW2k+IknsIUndjJmBieuKq2ipIJ0jSIknMmIAPT0qNuH1soKgqMjBKmOpHbPnvU0nY+1FjmZd7bLbtmTiSTM77npHWgPL/AGQ4e0dfFOtxjgIT4Jadh8Tt/cdaM8z5oUB0kABSSW6DyA6AbD0rJcpuM+q7k3rpJUnOi1OmR2kyAB8UAbTXpY+n9NyPOn1DbqID9tfZ21acNwwADEgoJ+sHtkGglrgXRdRWABM4+kd6Oe0HMUFxgpwvgJ3+GZA+fXrFAP8ANmGpSx924GpZMHsD51kyxg8hvwylHGaz2b9or7WhZRbZZCYe5cCgDoI3YjO3lWhHs2bhB4m4949s27Q76VUeLPUxNee8KouN/C/hNuBJZWAGzFsg7589q3fD81vqg1qhkfytgb5UxAqOTG4P1cfY2YZdyNRaT9uGExy1VC6RpC/6QoMRkbiPKNutZvnHEXr9z/D2tbv/AMST4QCQYboAD69h1oxZ54rQGtnG2kyM4wDHSitri0tlyABJljGWIgSSPp5dKhJprZl4wnhlbVvwZdOKPD//ABeBHvOJbFy4AMEbhekL3OB5nNScb7I3kQXb/EBn3bW/hB6AA/ER/wCh1qnyj2lt8O1wLd06iSCLIIkyQSzHVAPSPpQzmd/ib5LtruDowDMseWMfQVTHCK3bOyzyXUV9X5Y/jOMAbB1E7sZJPn4qp61uMFgTO3QiRMUKuM2ZEeuM/OuWm0FTJ1SIjoCatrMqizRcdx1hU92v8O6xJNwjMj+XYjETWb57bYXmgwIRsbS6qTH5x2o3zuNaKLWq5IIgwHXIIYHA8zT+J4axaZrvE3Fu3HyLVsqVGNmKmIG0DHrSuUauyyxTUqaMkzTnof3rQ+zA/hMOzfoKF8cA7kqiIuPCkwB6nrRv2bsgW2g7tP4Cs2SLcbPQ6eaWWrB/PR4iRIAKx5YHUVXu82ve7Ue8YjxAgsSDEHv2arfPbZLETGxn0oVb4c6IJgBp88iP0owXpsTqv/SqOWbWp476R9SJH0mi/EcSms250hDv08zHUmB8oFBV4n3bqwMEEEGO2R61oiiC2L7aS5GIiJO2o/e6+Ud9m8EJ7yNDyjmduA4ldKIFkSVZviIEwW7etGb3FNGT9nU8DAWAAkZJ27HOO5rF8quhFVwCzFgqKRuZ8TAA79B5npprQLzJeJQrgspWYmDGAA3bMDodxvSP2JONMg/iNcSSgtAhYOlWGxIU7xBA7nM0L57zK5du4yNeF7LJ0yF2ElhnuKk5mBbe5bOu4wCk+LShIBaNWdMKYjMzM0BW2F1l3m4RqGkgaQokxOR4ZAOnE4NOkF+5pr/MC7La06o8JVgRMSAQcEGI8QP4YoxZ4BLhMrqDKBcDnK6ScmYDE5GoAb9MUO9muIdwLjucD7UEwoC6gQgz/Mc/DvNaLhrgVfACBsJO8TIJycHH9xXCSJDwsww0xohlWPCR4cRsAnftQXiOcWxcUAmM50ArJH2szmQY8tqscVzUIxtytvUD4gJQk42G5Hl+GTWa43gwSqMfFAIaCCS2F1AGDggD9d67kCXuGbfFNCoGBGSY8sD13n5xGDQH2i46SEFF1QIGI2UBfpWO43idbk+dei1ox6TDeudmn5GP4Cf83/c1KmchB9wn/N/3NSrHZz5NvxHEI2lYJnJInSNI32jy71Ilx0UzDEnzEeRkmYmgPGc2u8O/vGVPdToJXJneCcGYjy3qfnd254Llphm34VLQJJmZO+IGe1aumjqyUyHVSrHsVeY3X4hhZEhWIVmKlQEWWeCd8AfhXeP5rbsKdAGpQNK7ZiBcufdEYVd46ULtcyv2vFccM9xlX4tWlPtDUMCcfD2rM8+5sbp0DCKTECASd2gmTPcknvWzqMyxIyYMOsG3eKABEaySSWyBMyYA/WucJzP3bT7tG8mUERHSRg+dQRiPOmi3XjuTe57C2CZ4sORpVQewOkH5HArT8v5vbueB1CoBrYRpaFULpQgEgQM95jzrCRFHuTc+W1Be2bkdNej/AOpNaMeZ1pkTnBN2tmehctXgbqobSXlaJ+L0w2YI9Kscw5RdZItGTM+IRj5VjuH5wjuxS2yBo0qLphTvI8Mn9K0A9oHgayrRjIOfWCKVwvmJVTcfhkZzmHsxxCtlAdRMAET8gfWrfBe0DKNOtwRAM5EjB3mofaH2ndhpRvFsIxE9uv40N9n+Qtduw1xkxI8JZSQJgmcdehqcsMb2Rqx9XkS9TT/sa5OZM6gsqXF7so39aYeC4S4f4lgqfvI0fOBAqVvYziUUsACBvobMemCfSn8p9lHMljeRRuQmMb+JmER6H8654WuGP+Lxy+KP7A3nnJTe0e7upCySrrDMTsASCPqwodY9l0FpjeF1budJW2Llry8SMTJzOMV6XZ5JwzQA8GNxcVmMdYEj6UCscmv3Hb3dohQSAzHRK5g5jcZxSqDj4D38eTa2jzW7y25kBHnsFP7UX9mrZVLgO8iQcRitLxnNW4Z9F1mtt2fqJiQcgjzmmtxnvgCCreax+MGklK1Row44xmpRdoAXOBW7xIVjpEaicfZBP0xQ3n/GoZS2sBIzABJBjAAGBPrRfiOWtd4hUVgpI3JgACSZ+lXOI9kBcYG4VVtLKQMajHhI9W37RvU4q+Rs+VRbS5PNhaJIHUkx6eVFuXO1zfFq3BMBSczCjUDLscD5nYGprXs7cu3CltQ2jG8TvsD5z6daLcXyi9ZChYFtRqJU/GxABcgCYHwicR5nN9jDYJ4/mN1NWyO4KhFAAtoeixsSMehPU1LwPtKLdvQLWDliCJP8xP4AbAFj2qC9wrkkkMWGIESD5iP0qvxHLmYAkAegaTHWB2xmhSZwU4Xibl/idLeIghidarCnwkjURI0kbU7kXshffVNuQSF1OSo0zkqeskD8ah5RyU3GKPI1FF8Qzpmdt5wInNercDyxLFkJbAAAwSftf6u3T5UWqElIrct4BbY93bUkhSMx9mSAY6EyfpTPaTiRaSQBLa4b7oJzHnM/SurxLSoXqwCwJVsxkgiAd/r61V5nwy37uhWAAUaMiCAOn1JPr3pXwCvVbM9a4V7/AIVUBAqlW2UXBmAe5BAgTmD0qxe4d/fLrKknxQNgVXcbHPp18qtD2eKwdZbQ3cqFLRmO8gicb1ZvpbVxOC4LbfERCysGMTPmCfWjj+JHTezAvPr+m3G01j3H1rQe07FYQ777zv1HkQZrNOQXEzAzjp8u0Vszy9jJCNI2fIrR9wm/2v8AuNKrnI7DLYQYG5GehYkHPcEH512syRz5F7R8XAt2oBGprzT1JMQc7QPxq8Httwq3LoKKoMKCVAGokACeuNqIXOACHWOHuX7nfCIBvEnBz2zvJ6VFzNb3EWtF3hdMZU+B1B7EFjjzitWCWmdszZo64UjA8ffeDfdoLgi2kyVVup9R89jQDXRDnIZCVadQYzO8+dDwKh1UtUyuKOmNEQbeO9dznypsb11T+FSSLHde/wCtPtjGxJB6b5rhAg1d5YkgnbMU8IbitkVri3TYEduhqcNeffA/GtDyXldq7cC3n92sGGwc9BO1bXgPZPh7fD3tLred1KhoB0kgxicHz8q0aK8i6qPO+Q+zrXLoPxfqe3pXrPs5yBrdsSACZJBAIA22PWinLOAt2rIW2qqIz6xmTvPrU/L7yybc+IAMR1iSP7HnXbJbCyk2d4S5IjsSpx27CrYJzPX5/nT1QfrVe/cIuaekT+kD8PrQJ2UL3s7Za4rFF1AzIkTp+9BgjptRK9eCxODgevpArtoeIknyjyoD7Sc3RCLer+I+QACzADGoBc/P6ZyOdDq5OjzX/aFwjXOLJB1e8PhzOwE+kbR6VR4ZbvLwdaKzPGlZO6yTMbxI23netrwVlbUlUN1mIcFV8IUYE6jgkz548q5xnKBxD2nuGNBLQdWqDGDiIB69xudqg1vubozrgBf5gLwte+t/4e64PuriTDY+FtWRg4BP06x2OHu3AA2gEk+LUuWDTPdZUec570dHL7gul/fBrZwUa3cDAYz8WmRpPfdsZxBynl5RiBq0FpBkS85gGMAEiJkTqJ6Us9PgMW/JLZ4Jwp92gD3JPvPDOlgASdM6kJG4gZnemcPye6VgwsmTCsDKxuzZnt9R3oslm7OZAAB0/Y2nxEjUWBxqHb7IxVvgyrBh/EXTI0nLEDOpSWKsN+m3zNJQdVAmxyi1phl1EAhWDZ+L4ZBBI7EmYicRXOH5QupoEg+WfDOJ+Z6delEuI4ZSuo+FTsxJBVm8KzvAkxJ2xOKenCMiKxXJ3zIn9NumK6mDUUuV8vtoBOnyBHfeJ+X41zmvMxoYK0TKkr0G0A+fU/8AmnPeltABlZGNjAPXYTk5oZxClgrOwhSZEBiY7AdI6mB+VGzkt7YrN5LVvLECABJmNfhx2kSZ7CqR4ldRU4KLraQyjSpgkZ2J8+1Dvaa45YHRCkEmImTgefh+H5HuJEcbfa3Dt4luqCUJxMeLriXE/OhQ5ruR8a1y6NfwsAVkYKMYj1gSM9DRDn1tHCqfC6ElTGNoIxtIn6CsPwftG94oWC21BCyoMIoliVz0kR61puZ8VAQGFIhSBmCyi4qn0HWnjGnsTbsC+1CqyI32l/hMFIg6cqx3wV7dqzPLeBN7iFUCZb/pG/4TVvmrsWLdJz5GNj8s+npRrl/K/ccO18RqKQJzGsgERG8fLNVk9hFHwaHgOZA2xCExImJHhJGPLGPKlQ7lHElrKlhJOqSZn4jXKRE3yax+eqgAe24OwPuyYHfOGHpVjg+Ke9bYo9pjkKVmJ6agdj5Vb5dc1JG0YH71U5hy/d7YC3BPiUZPkfvDyNXRmswP+0jhpZH0FSPA3afiU6uuJ+lYbVmvV+cWzxVkJftm1d3R97bH7pP2Z7NtXm/GcouW3KshBB2IqWSNuysfYHzJp2nv/fp51IvDH7prv+EYzCtjO3TvXRQzZBJmtTyjl38OO/4UM5bykmHIMTG3XevX+SexKLZtvc1EkBiuAADmD129K1Qio7yJSn7GK4HljlgiKSx+zEg/Lt516Xyb2da0izE7sq7ehZpJ/AUbTglU61UTpCmBnSMx8u1WVTbrXSnZJyKdhFQREfKobqqtzWBEiGxuAZ+Zq9x6+AiJn8KZxHDM1ozBlfzHfvUzhqNqyCM5x2/sVx7I1BtyJ+U/3+VVuA4sBFE7Lv8ApO340J5z7Q/xVs2oNwjURJKKO7QOxO/TYZoN0PGLb2FznnzsTb4aC4BYsT4AAYyQCTnAgbznBoXwHAn47gDOfCxVihJU/eAAMSAWYTir3BcothTCD3tyRJmGkEQjHpEDTuPPerluwijALlRBBkLgHADwDAqXLNFqKpAxLVpMgjJzIOrefiGo4BBkHp2ip24ZgmoxEGGRlbV5AgY9cZ3rg1g/7uFz4VRSYOARoknGMmM1ct2AraYMgAjBHWPIdsDP1pa3GbpAKLbuEaCSAQxMgEHEDAnI3Inzq83LSh0nSZIB8RII2wCu5GIzttVsgC4Vxj72sGIB+PIODvOYPy5w1oMf4aoSJMTJye6tt5fP1A17FVEcuzSNAAUqVJAgbQYk4+U1YbSFnQEIhlMEr1MGBK+Rk1bvr8SupXKkw7TtuNzv08qjPCMvgAYoFJBLB8bbaQZknue+9F0KmQBBOuTOdQaFknPXE742OdusFy06sW8ShZnSBkDEODIIgzONs53s3+E8AlWIUroxJiDqDhtx0yARsDGKkFlQNWsg6ceAyoEbAHI8jkdKRjpgocsVlJdQhMyCA3pNSvwSqkEhcfFC4gbgLA2652q1atq1xix1FjO0CMYAiU22kyaYlmbhRb2ROYYnMADGJI3+VcG2CL/K08RYs/vBuR4pxEAzEg7YB26CB/MvZ4OkECQcwOhiQV2BGDWk4/lCNpDGAQB8LMdUFcHv/q/DFD+H5K+Zu2zpXAVgWx9uMYnvMbV3kZPa7M6vsbbd09066QfEoOd/EY6AxFM51cX390BSQZuhiR8Xw4GwEfP0rQX+FGBaa1Mwzl1ZgPRnwNsClc9nbceNfeA+GUwwiZbXJ9NIA7ZqkZU7FkeZ2ZOmev8ADYHE/dM9DB3/AJa0PM2ZoRE8IZVgS0hFImdjqJj/AJaI3/ZZQ020EAbZC6hIBkySYJ3PbFWOF4QhFAKm5uAfiwAvhMxnaN8mOtB7hiq5LfBcpT3awDtO3U5I37zSpzcQwMHEYiQNsdTSokWtwrwVwjYkfOp3vNO56dTSpU5nGFyZBJIOD5+tA+b2Va2upQ3wjIBxnGaVKigoCngbc/7tP6R+1aL2YQJq0ALIAOnE56xSpUEFlzmFsG2JAP8AEB266iJ9Yotc4p8+Ntj9o0qVFvYQdb4x4Hjbb7xqS1xjwPG39RpUqBxziOMcjLt/Uar3uMcyC7Rp21GOldpVxyA9y8xuEkknSvU+dWOFcjTBIxPzLZNKlXFCd+Ib3bDU3xHqetOv8Q0TqM+HqeoWfrSpUDhnDuYXJ3j5Dp+J+tS2eKclhqaMYkxvSpUDvIyYLEYJ7VAglQTkyN89BXaVccS8JxDZGpokYkx9Ks3nIGDGemKVKh4D5KNzinn4m69T2q1YvMwJLEkdSSTvXKVKM+CdrrQcnOTnc9zQ1+JefibbuaVKiwRJuI4hjYMsT4e57VX4a4TaSST6mlSpvBwuIWHMYwv51C4hgRgyP0pUqAbY4cS0P4m37nvV7hbhO5J9TSpUAsjvHP0/KlSpU5E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038" name="AutoShape 14" descr="data:image/jpeg;base64,/9j/4AAQSkZJRgABAQAAAQABAAD/2wCEAAkGBhQSERUUExQWFRUWGRcVGBgYFxgYFhoYFRoYGBwYGBgYHCYfHRkjGhoXIC8gIycpLSwsFx4xNTAqNSYrLCkBCQoKDgwOGg8PGiwkHyQsLCwsLCwsLCwsLCwpLCwsLCwsLCwsLCwsLCksLCwsLCwsLCwsLCwsLCwsLCwsLCwsLP/AABEIAMIBAwMBIgACEQEDEQH/xAAbAAABBQEBAAAAAAAAAAAAAAAFAAIDBAYBB//EAEEQAAIBAwIEAwUGBAMIAgMAAAECEQADIRIxBAVBUSJhcQYTMoGRQlKhscHRI2KS8BQVcgczQ4KisuHxJMIWU3P/xAAaAQADAQEBAQAAAAAAAAAAAAABAgMEAAUG/8QALxEAAgIBAwMCBAUFAQAAAAAAAAECEQMSITEEE0EiUTJhcaEUI0KR8AWBsdHhM//aAAwDAQACEQMRAD8A9DsIulfCuw+yOw8qkFtfur/SP2qKx8K+g/KpJqiMx33a/dX+kftXdC/dX+kftXJrk01AsdoX7q/0j9qWhfur/SP2poauaqNHEoRfur/SP2rhtr91f6R+1MBrs11HCNtfur/SP2puhfur/SP2pOajmmoFkmhfur/SP2rmhfur/SKZqrk11HWSaF+6v9I/au6V+6v9I/ao9VLVRo6yXSv3V/pH7UtK/dX+kftUc0tVCg2SaV+6v9I/amXrttfiC+gUEn0EVyai4mxqG8Gg0GPO5XA97qcXfdoCQo90FGPUyfX1oNzVjoBV5yIZGwQTByKu8LaPuIJIYZ/rysdt49QadwlpLCBLmkr4gZAgspMMB3YDYdVHepVTNlrwAGugfE/49flUZvp98fMx+dEuOv2nYg6ECmCngDT/ADdZrLe0/CqGX3IGxJg4mfLrFNqXsPGN+Qo/M7Sz41MdJxVQc4tN/wAQLvvP7Vkm4JiSdP0qu3CXBkK30NMmrH7SNXe9pragaCWgCSTEnrAyfyqE+1hPW2Pkx/Wsv/l977tz00saTcsvgSVeO5Vh+YpmhlCKNGfatp+JY/0j96bZ9sWQydJHYyP1NZ9eT3zvauf0N+1S/wCS3j/wbn9DftSnVE9W9mec2GRWuopFwARhtGDnvnbFFOT8at22XCrBZgMA4BxNea8r4ZlVAbTKVDZNthGGzqjuRW59lUK2Y/m/QT+lFLyZcsUkHG0/dX6CmEj7o+gppNMJo0ZynxUajgdOnkKVM4g+I/L8qVSfI6Ddg+FfQflT5qGwfCvoPyqQGmRIdXNVNY02aYUeDSmmCkTXBJNVLXUU12aJw4tTSaRNMY0QHS1c1U0muaqYND9VLXTJpj3QASSABkk4AHc1x1E+uu66Hcv5xav6vdXA+gw0TIPoR+NW5rg1RNqp2qoA1P1UAUVLywyH7pOrtpnBPo0H5NVu7YVh4gDDyJHUHVP1ioLYnVMGSw+QJEH8frTeEZ4IeMEhYzKwIJ/mPWloqyc8KkltC6judIk+pikba9h9BXdVNJpkie50VW5hq0HS2mIYn+VSCw9SoI+dTaqqcyufw2jcjSPViF/WufA8eUWOGukopO5UE+pAoN7Z8Wi8MfebF0xEzpYORHmFIozPlWU/2kP/APFH+sf9rUUgx3kavhXGhdGF0rpHZYED6RUpaqPLbo91byPgTr/KKtTXCEfGXCEaF1GDjGcdZ6UO9nJ9zqYQzszHtvAgdMCiN54UneAT9BNUORsf8NaJ3KAkeuaA/wCkI66g4i6QpaQACOomMye4/wDFPLUNucxs5BuYgk6gigL1wsH8DXMMENTjtIgEQMfD/wCa7QuzbtgeC7K5jDdzSqD5K0jaWT4R6D8qdqoZasOIIbt1py22Bkt3H1pk0Q0MI6qivXwoljA86ro5AiZ+tQ8UrsIDae/hmjqR2hlq1x6MYV1M7ZqctQ3huDVAIjHYVMeviOemKGtB7bLeqkWqilgABQWgZGa7c4RTvJ/5qOtB7TLmuo2vAbkD1IFZfnHMVWVtYgwxkmekD8qCW75JJnpO3c+Zoa21ceDdj6C/jdfJI9EntURvrMahPaQD9KxvBcwZZOog/Lz7UWTmS3VhwCf7yO1I81PT5Kr+mqtVuvuH3aBJrGc94u7fvPaQgWQpRmIMEtpnTG7AjrgR51Ys33tNCv4PPP4d/Sob3EGd5J6nNTl1DqqNOL+mRUrbtEPIuAHCOzqzOzLpOo+GJB+EdZHejtvn7dVU+hIP60LXiQhkNkQdlOd+oNNXmSt/vEj+ZMH10/CfpUu7JeTZ+FxSV6LNRwvNbb/ynsT+Rq371f7NYviU0eIEMh2Yf/YdPWrPAc1J8LHPQ1SOZ3TM2ToIVqgjU+8Ufj171BevEEFYicg77AYPfFVeFuK0gnPSpLkRvnpkVdNmCWLGnTQxOPALRbuZMnwzmAOlTW+NJ/4dweZU0B5k+tCFYo3RgYyOhPY0G5Dztmvi2zuxOpCpJPigx85FHu/InLpKVpmh5n7UpaYDxHpp0xv1M5jzGKB8f7VWrgLObgRdOpCAtsksOx1Fvy9axN/m903Hf3rAnVImQAcQA22MDqKgdiLBJLMXuKJJJ+BSTHzYfhXarDDFFG95dzLgnY6VAZmlSuq2yyFACsIIEiZnqZql7Zce3uRaeWK3HUOSoLBMCQPteIgx1U47Y+1dcSNTAjES2/pO9elck4nh+MVbWlWCQxWSZgEFmBAwWPnnen1UL20nZT9leJu3FDIoAA0+I9hvINbrkgJDG8EnZQMiOp3qG1y1FEKoA7CQPoDTOI4W2B4hiQPtHJMDv1IoOTZN44vgbzDWXf3YX3UMJkfFBEDymPxodbS/pXxIFgRttGJqfnltLPD3bmkDSpIgncbfjUfB33a0h93uqn4gNwD50jm0HtqgYt1rGj3r+FZyJIk+cetS3GL2AqoAbzfxGH2resxtG4/AVd4rlfvhpbwqfiBgiOsHv+9UuZcwRZuvIs2yFVB/xH+ygA+yBk/IU0G3uwyrhDrj3WJKqqrJCg6Z0qYEznYA0qqWL19xqa0qFiTp0gEAkxIOZiDnvXKm3uIbJD4RjoO3amM3aPrU1pPCMdB+VJkoCIpcRaZoyAQZG5peLuPkp/U1b0Uxl864ZESk+f0FIse5+oH5Cusg7GmMey/hQGOz5/8AUf0qDmHE6EJBzED4tz6mpdR7RQ/m5YqB5/pSSdIvggpZEmAjYmpLXL9TQrIv+pvwxTWeMf36U24SYhT8hWbVtR9Ek7sscPyYm5pcgQC0jIIB6VBxYRCumcgMZIO/TAqtzLibiKpYHSTp7f31rtrgZAYkQZjMT6TQb9hkq3k9vYe5xk1NzNbSFPdvrBQFusN2xt6dKzHMuf3FJ8KEBiB8UwMZzVH/APJ3Jj3Y+THf6UzjLyjL3ouXxtfI1HC/xCBgSYmcZO9WL/De7ZlJmO37fpWab2gZR4rLj5kY+a1G/tasf7t/qDSyhJytLb2Asq8ZPPszU2OIgEHY9IqnlW66eh8j3NB+G9pFYwqvOTuvT51W4jnn8YABgJGoGI84An1o6JVujVDNjctpcmrbmkRUR5jJ8v7+pqjxGFB/vNQLdqsJ3HcSeFKToI/5k5kdOn/uq3KuGnmFlvvNJ9VU5/Kq5uxRbk/BOl+3cdCFWWmOmg7Dfcgbb02vwZs2OoOjL+1nAaeMvIG1AtqJYRGvxafOJ3FT8SlpuFtIqH3kavE4hiG0NA07nTgE7dzitjd9nW4jX7zSjXYcwjMRsBOpTpIURpUjImcxWd577OpYI95xKqNIRUCB7pAJ3U7SfOnTR5qiy7wXs+OO4a4yR/ikjUDhi6iIMgEF1/6l6E1e/wBnPJHslnuqQWARQZwCZOI8hmjns5ythYDMrJIRVJVFYqPhJVSQBB2OeuJosLHu2+KTGZABz1MYJgRPc7UzyexN+xYN1STnJ2G3r/fnTTbIzB/v0oTzDnfulXwyGEg4kn9R9dqE/wD5LvqYpiTAuMc9dMCB0pe4csbNDxK68G0zL11Qtv1IcS3yFMu3VSFmCMRBA8oxtWSHtDZcgI1x2nJt2c9+oMnzqGybr3dQR0XfU7hnPrjHpgDvQ1N8jds1t86kIDRMSey7knHaqfJeHF4jiCBC6lsg7Iikgv8A62IJJ7QKqcbxrLwzokG4xFuQc+L7uZPmRWl4TgRat20X7IC/QR+daI8GWfpZTvnxZGceXSlT+LuDWdunXyFKkYgYsjwr6D8qRt0+yfCvoPyFdmlsBC1oUzRVsCmMKISnfcKCWIA7mqo42021y3/Wv70/2iszw1yPI/RhWZ5R7Oe/VnDBchY0z8I3mes/hUJzkpVFG/Bgxyxuc5VvQc4zjlXZXf8A/mqtP1YVnOfc9uKv8KYeFEQc/wAxQmD2z0qTmvJzwyhmIYZ2BnAnr1jzoEvtHZbEuO8r+WTUp5JcPY34enx7Sg7LHD8FecgXb5stcJIVApYmANwcbfhVpOXNZ4hJu3HDIwlz1mf0GKbw6kgtbkdivhn6U25xnEIJa5cAHUuY/E1HUl4NsYutNrYs8+sh7LgRKjUPln8poTylPeINaMVtsCCQwUHoQaIDmvEfff5gH8xUVzm7sQX0OR1a2hI/6ZoOasrCEtNKv3/4ZTmluWEg5Yj8aLcBxf8Ag0Z1UZMywBbaMEjsTtByaJ+/UmTatagZBFsAg/eERnr8qE8cj3mu63lpSGMyJUZEMB07VrWeLPLfRZE+QhxfteL9oiM6CfIHEgA4iKyK8GCjFyVKmGXSBB9Ikb1c5HxrWmgKjTjxqCB55BjejHEcKl0s17WWYyfdsiL+NszQ7yi9zn0mSStIC8v5YoYNJ69uxodxrD3vyH5etazhODsKIHv+oybbHII+6O9VuI9muHZ9Xv7oMDBtKfxD0ZZ4Sjsw4+kywmm0ScFfS7aVA0MoEkq3SR3z02HWpH4RE06n1amAJhhpny65ihvDolq9pRmYZWSukT/UZz3ohduyyDeGDfiB/fpWXXWx7Gjbk0/DnhkUMLQdjAkwBjrA70/iOeXeioOgxP54/Cg9twMjB/A+oqxw9zUfCwUgSVYgAx2Jx/fSm1N8GTtQW8lf1H8RddoL3WIPQkx9BArP804T+IjCBuMCNsjaT1NHjecnbPkJ/sVR4i1aYgXTJBkBZC6tgGK9JPSfWujKpI7LFPG0vsbLhrblEOtlwpmQJxtsDUV5grhdUklQclsA9yctJyc/lQbh+Zm2pA0ghdRGkrAzMnUTO8RtPSqNjnJ98PFGVzg4BmJme9Vs8hQbs5xXMlVgFvMIAWQAuN4D6AYPlRLgLVsDNtnzq1sR33BeAB5xQDieGb3z6nnxMBMoYB6E429KhucMx+O5dRZxAIAIyCAXXVjr0pw0aTiOaixLa0RSZEEN+yH5N8qC8d7a2hEPcuN1yQp+pI88RQW/yxAsu48yTqJPk0HPlNM5XwnDl1UnV7xguozAkgYiKeKsR7Gz9jOL/wAVe1OJCAuNRYuD4QDBkLMnrmK2HMeM0KzfdUkDzqhyrk68IrFSChAX4YbUOsyZ60J5tzrwsucyO0VpjsjDL1ytAzh+Ndlkhd22BAwxHU0qj4AeAZ6t/wBxpVIZ8npFu74V9B+QpazUVoeEeg/KuF4oE6J/e003qqtdPT8cU3U3ltPUj8s+ldYaOc4ufwLn+kn6ZoZ7IX/Bcn7wP1EfpVrmGbT+aN0PY0C9mr/+8k/dPniajJ/mI9DFG+mn9UGPalfeW1CgsQ2wE4IP4V5zzPlGhiVXSImIgYInp5g/WvSLVwTEzAEyMye+kY6UrmN8ziSPTAjpMb0J41J3Y2DqnijoqzPeyl0CyjNmCRHoY/v0qbmulkfA+/p8lMx+EUN9qOI91cGkDIzGIIMwQNjBHrvQhucFgRBEiJ1d/KpJqLpm/Q80VOLqzW2OMFxQ4EagMDpEDp6VkPaDgv8A5Qxi4pPzgg/kDTuWcya0Y3U7/uKt8fxyXjbPwlGJM9iNh5yBSSlqNWOKxtLwBTwhuWiFMXLeMGJ8j+npTuVcabrxcnWQNjE6JWW7nbpVr3wW9g+Fxn1/v86fb4ZTxIYdF+RkOP2roy2aEy4rnGa9zO8w4koWAk7gbdCRn8MUz/Pb3Rp9VXbz86XNSdTRBh23AO/r6VXawxElgN8KPToMVZKGlWYpLOsjULqy7a59dkABWMxsc/Q+laLhLpdAWEHYxtj1rLcEAjBt4xnz3rScDf1JPmazZa/Sj0+k1163bKBtg8RGD4iPmaIXMQfMfmB+tD7XNGsXmZdMkx4lDdR0brUV3m/vS6atLAknV/uzB77oZjy/01yjdUPlz9u0w892f/AP6CnOnhBcEg5Agyek5GB5/TrGa5TxrJcK3nKxHhaII7z1EdjnoaP8X7UI1+8dOpFt6kUQsBIAk58JQiI64Peq9t1Zi/FxulwWv8a5HYDoBH/v50xNYaTjftPT60O5dza9eI91ZBnUYkyApHX51pP8hu6ZuOiHaMsPLxDz7x0pNEuSj6nF8L8gLiOGUEi0qgHo6tc88TcAiemmm8Mb6NvZiCDFlVn6Wz+JNS8zb3PxMp3GJnBgjIAnrvVS37R2u5gbypiqXLyT0YWtn9/9jieIIhtEHTOkWRgEEAGARt9MVHY5bdbXKElpC9YJM7h8AeQNPbnFkxFxfnI/OnLzFD9tT81ptT8o78PB/DIdwfsg9wD3wgT1NxcH/UM/Kafwvs4LN0PpulrbBgAispjIBlpj5VPy/mDW21qygCcsfDHXuJo0falCq6iHLAmFbrglcggQCOoNPGbMOfFolXIZ5zxmq0r5Hh1Rnc7gjuP1rEcfzACSTV3m3OhdGiyHUsQpGBqzhTAiPWq1vlA1i1Z/i3zu+CinqEnePvVqjJzMOlY0W+TgmypIIJ1GD5saVH+H9mFtKEZizDJMblvEd/M0q6qMzkmaq2g0r6Db0rtyypGYjfzpWrvgAPYeXSordgKQFQBd5JJJJzt69zUQojNuTg57RHn1EUrphjgiPoR67VYGAZjqY2GT8+lQjiFAkEQJny+Y2rhihxFljMkgQ0A4GRHaZ9PLes1ybiktMxuOqSuC2Mg/nBrSPzME6V8XcrlVWYEkwJ6R+01mLPA27lxRcQOBODq3wPs7/tUp8po9Dp3+VNP5FhuaNcFw8Nc96E7W8AsO5GetUOG55xshWshyB2ZT6/F+lajh+BCeFQIE4gL8oXEZ/CuXLQklIBmDEEHocnqM4HnXaX5YnejxpRkvaLirty0A9hrbBgQ2TODOIzOPpWf92y9B+I/CK1/tVfKe6JdbY94dTatJVWEE4Mn1jB07VkuE9oOJj/fuw/mOof8AXNQnzuen00047L7nYPY/h+9IeYP0P51ZPPX+0llz52lH/ZpNP/zhD8XDIf8AQ9xfzLCkpGtSBV5gPKn8p4j+OmZ3H4Gr1zmfCkwbd9fS4j/gVWobRs++tlGuAQ0a7YlnkeEFSRAnf5UyR0pJ1YN41v4lwfzT+MfrVbSCvn61c4iyrNdJdFOIDEgt4sgY6RVjiPZ5l+3ab0v2z+bU3KRy0qTVgpCBBJEfSj/J3DWQQQct880Du8jb4mFyB1I8PyIEUa5HZ02N5gnpFJkXpHxybnxsCOZ2CbjCQPEDkxgUM5naCXHAacnuNz2OaI834UvcYDqw9dhUfOOWhLjAPqONhjtvPzx3qmNpRMHVwk8mwPscaYCEB0n4T0nqp3X8j1Bq0eFW5m28dNDwDHZXwrfPSfKq1uzLADJJjvv6UR5h7O3ral2HhAk4I7YM9ciq2jNTjywjyHmlzhp0wpVWUq46NByMGcLVniPazirkfxNM6YOOhmSQZxG+aA8s5gQ9pWyqnBO6/wClunpt5daMPwoYveYj3cksQNPiP2MbTI2MQRnaGjV7iSq+CDnHDszamu61X7aiZOPCkjP/ALqpbtBpEeFRqjc7Dfv6+VE+C4vWI0K0wozGkEj4QDExgT29IK2eCS2F04JLoABnSZBPYnEUWLZhOJ4VlO0xiR9R+FctaftZwDiBn1PX0rQ8NyVmuEIymZlWOmCOmcg4+RFVOd+zV+0CxQso3bcgY+MbiCYJ22zEV1+ANlPl6F2OgHYyN/w9aNcn4A3J978Opd8SwBxPTw4Mfy7UB4XiD4bcSekYIk7Zx9a0HKuHvQ5UTpYLdAILrBmNPYHMiciOmQxWwzyGzou3gGLIqXBvInV7sCCJByTvW75Byy3w1su5EkAs3YfdH95rP+zvJAqO42uOkDoAMkDrhpGe1bIWZYEmQMgfzdz6dK1Y9omHM7dA3iOaozEhWjzUjbGxrtWOLujWfl37ClQfJII27MqIPQfkKiuiDGkzHn/eanUHSIOYXqMiBiDtXHumfhjrkjP0zWeyiKqPuIIiJOBMicd6B8849eFtNdVQWyFBY5JPac/+KKcy4T3owz2yPHKsoJ0kYMqSM+VYD285ilxCBlkaZH0Mx8vpTpWrCBuP9t+IuTDe6G0JC4n0n8aZyb2we2496Sy7agBrHn2bbY1l9JYE9j8537VNwnDlo8zHQb+dQci8dS4PbV4tbiBwQyMoIJMTMdI+eTVm22PEcb9B07n5n/1QngeUC3at2wVZFQAP1Y77GfOPSrBsQdX2RkkmM5Gde3971T6gSvZAD2y4dGSRliDsBB0wR+O5msfxnM7SuVNkRAIKtpMFQfKtxxvNbTkqqm+4/wD1/CoGYNw+FR6UMPs0WJNy2gB2TLEY++YHTMVmlG3Z6uPJpxqLdP57maHE8MftXE6Qc/ocU+2ltvh4hPRhp/X9Kt3eRcMX0IzTGSksg7yTIgTuDHnXD7Elgfd3FcDeBMepViB60qSfBd5Msdmk/wCfzwV35QxEhlY+RGkj1MQfw8xUei4r8OrKQVdhG/hJknBOJpN7LMn2gD0+IenSrl67pe0T9kEMZ7DJNHyPrlKPqVJV/kBc4f8AjdcNn9TQi8sHJrUcVy9L+opcKsTsyEKfLXJz6gVWtciUh7l0lACYjTkyCVE5Jz0BHcirxi4x3MOacZ5HpBvD3XgBXdQYBgtEdZA8u1a3ll4NaEO7wYLPAMjsJPh9c1lWTTPQCdz+Ejc0c9mX/gt/rP5CoZPhNnTL8wT3CL7hba3GYaQCJiYzHfHlvWh5b7EqAr32UmI92dWnA6upz6D8aznF8a9q47W8Mw07AmDp2nrjfNN5T7RXuFcvcS4wdQDMgzLfeBE59aMFsJ1eR6tKB/KGA4q0TsLiT9RW89rGuHhnHwpiDnSFBWMDYz2HUd5rz/guKFviLdwzCurn0Ug/p3rTc89oF4gHQQVYKDIYaTM/Cckx19aoZsu8ylyfl0rquOSs4CtlzvEkeEDcsRgbA07mfMV1rKnQMAKBoIzIhokHO8ncnJo9yXlyAXdJOkknS0TBwJGARj4OpjsZ5Z5WWXU595B1AsMFTMEHecfDtEVzZK9wTy7j+HDzYUo7MIVoZRPTUWwAR1M5G+9Sc45XdFxSrEAYZiVRJkyEJIJAHUA9avXOCsWbZuFdTgxsIB/lVdyO5/8Ab+O0Ni6uW0r70SbhJQRrBAOCVBgTv8UYZS3AwFa9ogrgEMw+HWTkK28QDPXf8KJ835gtuwB7z3utNJKagNM/ZLQdUjYjYMDvQnjPZ51LyG1JpJXeVONSGYYTHfcT2rnF8N/DRnlFEt3ZtREBflmSYE/KulyD6FPknB67qHsyKDGZZonM5A1N6gUU5Twjo9+5buBFUso1CWiTAB6YAzjyq/ynlZBtlAYBZwSc+KVBJHUAA7Yp3+WrqCF8tkKoJQMMgnqWz8sDMUtitGn5Z7QWksKLlzKfEzKxOo+IkxMHNVOc/wC0ZFXTw6m4Z+JgVQfLDE/Ss/xPK2cvbG7EPqPUgxupMjSW+dXL1pbVoKBgD6+ZmtuJOa34MeVRiy1wHPLt22HaJMzAMYJHfyrlUuUGbKnbLf8Ac1Kp2Ibq6zqPCJ1CSSWAQY+ffarvB3WW2k+IknsIUndjJmBieuKq2ipIJ0jSIknMmIAPT0qNuH1soKgqMjBKmOpHbPnvU0nY+1FjmZd7bLbtmTiSTM77npHWgPL/AGQ4e0dfFOtxjgIT4Jadh8Tt/cdaM8z5oUB0kABSSW6DyA6AbD0rJcpuM+q7k3rpJUnOi1OmR2kyAB8UAbTXpY+n9NyPOn1DbqID9tfZ21acNwwADEgoJ+sHtkGglrgXRdRWABM4+kd6Oe0HMUFxgpwvgJ3+GZA+fXrFAP8ANmGpSx924GpZMHsD51kyxg8hvwylHGaz2b9or7WhZRbZZCYe5cCgDoI3YjO3lWhHs2bhB4m4949s27Q76VUeLPUxNee8KouN/C/hNuBJZWAGzFsg7589q3fD81vqg1qhkfytgb5UxAqOTG4P1cfY2YZdyNRaT9uGExy1VC6RpC/6QoMRkbiPKNutZvnHEXr9z/D2tbv/AMST4QCQYboAD69h1oxZ54rQGtnG2kyM4wDHSitri0tlyABJljGWIgSSPp5dKhJprZl4wnhlbVvwZdOKPD//ABeBHvOJbFy4AMEbhekL3OB5nNScb7I3kQXb/EBn3bW/hB6AA/ER/wCh1qnyj2lt8O1wLd06iSCLIIkyQSzHVAPSPpQzmd/ib5LtruDowDMseWMfQVTHCK3bOyzyXUV9X5Y/jOMAbB1E7sZJPn4qp61uMFgTO3QiRMUKuM2ZEeuM/OuWm0FTJ1SIjoCatrMqizRcdx1hU92v8O6xJNwjMj+XYjETWb57bYXmgwIRsbS6qTH5x2o3zuNaKLWq5IIgwHXIIYHA8zT+J4axaZrvE3Fu3HyLVsqVGNmKmIG0DHrSuUauyyxTUqaMkzTnof3rQ+zA/hMOzfoKF8cA7kqiIuPCkwB6nrRv2bsgW2g7tP4Cs2SLcbPQ6eaWWrB/PR4iRIAKx5YHUVXu82ve7Ue8YjxAgsSDEHv2arfPbZLETGxn0oVb4c6IJgBp88iP0owXpsTqv/SqOWbWp476R9SJH0mi/EcSms250hDv08zHUmB8oFBV4n3bqwMEEEGO2R61oiiC2L7aS5GIiJO2o/e6+Ud9m8EJ7yNDyjmduA4ldKIFkSVZviIEwW7etGb3FNGT9nU8DAWAAkZJ27HOO5rF8quhFVwCzFgqKRuZ8TAA79B5npprQLzJeJQrgspWYmDGAA3bMDodxvSP2JONMg/iNcSSgtAhYOlWGxIU7xBA7nM0L57zK5du4yNeF7LJ0yF2ElhnuKk5mBbe5bOu4wCk+LShIBaNWdMKYjMzM0BW2F1l3m4RqGkgaQokxOR4ZAOnE4NOkF+5pr/MC7La06o8JVgRMSAQcEGI8QP4YoxZ4BLhMrqDKBcDnK6ScmYDE5GoAb9MUO9muIdwLjucD7UEwoC6gQgz/Mc/DvNaLhrgVfACBsJO8TIJycHH9xXCSJDwsww0xohlWPCR4cRsAnftQXiOcWxcUAmM50ArJH2szmQY8tqscVzUIxtytvUD4gJQk42G5Hl+GTWa43gwSqMfFAIaCCS2F1AGDggD9d67kCXuGbfFNCoGBGSY8sD13n5xGDQH2i46SEFF1QIGI2UBfpWO43idbk+dei1ox6TDeudmn5GP4Cf83/c1KmchB9wn/N/3NSrHZz5NvxHEI2lYJnJInSNI32jy71Ilx0UzDEnzEeRkmYmgPGc2u8O/vGVPdToJXJneCcGYjy3qfnd254Llphm34VLQJJmZO+IGe1aumjqyUyHVSrHsVeY3X4hhZEhWIVmKlQEWWeCd8AfhXeP5rbsKdAGpQNK7ZiBcufdEYVd46ULtcyv2vFccM9xlX4tWlPtDUMCcfD2rM8+5sbp0DCKTECASd2gmTPcknvWzqMyxIyYMOsG3eKABEaySSWyBMyYA/WucJzP3bT7tG8mUERHSRg+dQRiPOmi3XjuTe57C2CZ4sORpVQewOkH5HArT8v5vbueB1CoBrYRpaFULpQgEgQM95jzrCRFHuTc+W1Be2bkdNej/AOpNaMeZ1pkTnBN2tmehctXgbqobSXlaJ+L0w2YI9Kscw5RdZItGTM+IRj5VjuH5wjuxS2yBo0qLphTvI8Mn9K0A9oHgayrRjIOfWCKVwvmJVTcfhkZzmHsxxCtlAdRMAET8gfWrfBe0DKNOtwRAM5EjB3mofaH2ndhpRvFsIxE9uv40N9n+Qtduw1xkxI8JZSQJgmcdehqcsMb2Rqx9XkS9TT/sa5OZM6gsqXF7so39aYeC4S4f4lgqfvI0fOBAqVvYziUUsACBvobMemCfSn8p9lHMljeRRuQmMb+JmER6H8654WuGP+Lxy+KP7A3nnJTe0e7upCySrrDMTsASCPqwodY9l0FpjeF1budJW2Llry8SMTJzOMV6XZ5JwzQA8GNxcVmMdYEj6UCscmv3Hb3dohQSAzHRK5g5jcZxSqDj4D38eTa2jzW7y25kBHnsFP7UX9mrZVLgO8iQcRitLxnNW4Z9F1mtt2fqJiQcgjzmmtxnvgCCreax+MGklK1Row44xmpRdoAXOBW7xIVjpEaicfZBP0xQ3n/GoZS2sBIzABJBjAAGBPrRfiOWtd4hUVgpI3JgACSZ+lXOI9kBcYG4VVtLKQMajHhI9W37RvU4q+Rs+VRbS5PNhaJIHUkx6eVFuXO1zfFq3BMBSczCjUDLscD5nYGprXs7cu3CltQ2jG8TvsD5z6daLcXyi9ZChYFtRqJU/GxABcgCYHwicR5nN9jDYJ4/mN1NWyO4KhFAAtoeixsSMehPU1LwPtKLdvQLWDliCJP8xP4AbAFj2qC9wrkkkMWGIESD5iP0qvxHLmYAkAegaTHWB2xmhSZwU4Xibl/idLeIghidarCnwkjURI0kbU7kXshffVNuQSF1OSo0zkqeskD8ah5RyU3GKPI1FF8Qzpmdt5wInNercDyxLFkJbAAAwSftf6u3T5UWqElIrct4BbY93bUkhSMx9mSAY6EyfpTPaTiRaSQBLa4b7oJzHnM/SurxLSoXqwCwJVsxkgiAd/r61V5nwy37uhWAAUaMiCAOn1JPr3pXwCvVbM9a4V7/AIVUBAqlW2UXBmAe5BAgTmD0qxe4d/fLrKknxQNgVXcbHPp18qtD2eKwdZbQ3cqFLRmO8gicb1ZvpbVxOC4LbfERCysGMTPmCfWjj+JHTezAvPr+m3G01j3H1rQe07FYQ777zv1HkQZrNOQXEzAzjp8u0Vszy9jJCNI2fIrR9wm/2v8AuNKrnI7DLYQYG5GehYkHPcEH512syRz5F7R8XAt2oBGprzT1JMQc7QPxq8Httwq3LoKKoMKCVAGokACeuNqIXOACHWOHuX7nfCIBvEnBz2zvJ6VFzNb3EWtF3hdMZU+B1B7EFjjzitWCWmdszZo64UjA8ffeDfdoLgi2kyVVup9R89jQDXRDnIZCVadQYzO8+dDwKh1UtUyuKOmNEQbeO9dznypsb11T+FSSLHde/wCtPtjGxJB6b5rhAg1d5YkgnbMU8IbitkVri3TYEduhqcNeffA/GtDyXldq7cC3n92sGGwc9BO1bXgPZPh7fD3tLred1KhoB0kgxicHz8q0aK8i6qPO+Q+zrXLoPxfqe3pXrPs5yBrdsSACZJBAIA22PWinLOAt2rIW2qqIz6xmTvPrU/L7yybc+IAMR1iSP7HnXbJbCyk2d4S5IjsSpx27CrYJzPX5/nT1QfrVe/cIuaekT+kD8PrQJ2UL3s7Za4rFF1AzIkTp+9BgjptRK9eCxODgevpArtoeIknyjyoD7Sc3RCLer+I+QACzADGoBc/P6ZyOdDq5OjzX/aFwjXOLJB1e8PhzOwE+kbR6VR4ZbvLwdaKzPGlZO6yTMbxI23netrwVlbUlUN1mIcFV8IUYE6jgkz548q5xnKBxD2nuGNBLQdWqDGDiIB69xudqg1vubozrgBf5gLwte+t/4e64PuriTDY+FtWRg4BP06x2OHu3AA2gEk+LUuWDTPdZUec570dHL7gul/fBrZwUa3cDAYz8WmRpPfdsZxBynl5RiBq0FpBkS85gGMAEiJkTqJ6Us9PgMW/JLZ4Jwp92gD3JPvPDOlgASdM6kJG4gZnemcPye6VgwsmTCsDKxuzZnt9R3oslm7OZAAB0/Y2nxEjUWBxqHb7IxVvgyrBh/EXTI0nLEDOpSWKsN+m3zNJQdVAmxyi1phl1EAhWDZ+L4ZBBI7EmYicRXOH5QupoEg+WfDOJ+Z6delEuI4ZSuo+FTsxJBVm8KzvAkxJ2xOKenCMiKxXJ3zIn9NumK6mDUUuV8vtoBOnyBHfeJ+X41zmvMxoYK0TKkr0G0A+fU/8AmnPeltABlZGNjAPXYTk5oZxClgrOwhSZEBiY7AdI6mB+VGzkt7YrN5LVvLECABJmNfhx2kSZ7CqR4ldRU4KLraQyjSpgkZ2J8+1Dvaa45YHRCkEmImTgefh+H5HuJEcbfa3Dt4luqCUJxMeLriXE/OhQ5ruR8a1y6NfwsAVkYKMYj1gSM9DRDn1tHCqfC6ElTGNoIxtIn6CsPwftG94oWC21BCyoMIoliVz0kR61puZ8VAQGFIhSBmCyi4qn0HWnjGnsTbsC+1CqyI32l/hMFIg6cqx3wV7dqzPLeBN7iFUCZb/pG/4TVvmrsWLdJz5GNj8s+npRrl/K/ccO18RqKQJzGsgERG8fLNVk9hFHwaHgOZA2xCExImJHhJGPLGPKlQ7lHElrKlhJOqSZn4jXKRE3yax+eqgAe24OwPuyYHfOGHpVjg+Ke9bYo9pjkKVmJ6agdj5Vb5dc1JG0YH71U5hy/d7YC3BPiUZPkfvDyNXRmswP+0jhpZH0FSPA3afiU6uuJ+lYbVmvV+cWzxVkJftm1d3R97bH7pP2Z7NtXm/GcouW3KshBB2IqWSNuysfYHzJp2nv/fp51IvDH7prv+EYzCtjO3TvXRQzZBJmtTyjl38OO/4UM5bykmHIMTG3XevX+SexKLZtvc1EkBiuAADmD129K1Qio7yJSn7GK4HljlgiKSx+zEg/Lt516Xyb2da0izE7sq7ehZpJ/AUbTglU61UTpCmBnSMx8u1WVTbrXSnZJyKdhFQREfKobqqtzWBEiGxuAZ+Zq9x6+AiJn8KZxHDM1ozBlfzHfvUzhqNqyCM5x2/sVx7I1BtyJ+U/3+VVuA4sBFE7Lv8ApO340J5z7Q/xVs2oNwjURJKKO7QOxO/TYZoN0PGLb2FznnzsTb4aC4BYsT4AAYyQCTnAgbznBoXwHAn47gDOfCxVihJU/eAAMSAWYTir3BcothTCD3tyRJmGkEQjHpEDTuPPerluwijALlRBBkLgHADwDAqXLNFqKpAxLVpMgjJzIOrefiGo4BBkHp2ip24ZgmoxEGGRlbV5AgY9cZ3rg1g/7uFz4VRSYOARoknGMmM1ct2AraYMgAjBHWPIdsDP1pa3GbpAKLbuEaCSAQxMgEHEDAnI3Inzq83LSh0nSZIB8RII2wCu5GIzttVsgC4Vxj72sGIB+PIODvOYPy5w1oMf4aoSJMTJye6tt5fP1A17FVEcuzSNAAUqVJAgbQYk4+U1YbSFnQEIhlMEr1MGBK+Rk1bvr8SupXKkw7TtuNzv08qjPCMvgAYoFJBLB8bbaQZknue+9F0KmQBBOuTOdQaFknPXE742OdusFy06sW8ShZnSBkDEODIIgzONs53s3+E8AlWIUroxJiDqDhtx0yARsDGKkFlQNWsg6ceAyoEbAHI8jkdKRjpgocsVlJdQhMyCA3pNSvwSqkEhcfFC4gbgLA2652q1atq1xix1FjO0CMYAiU22kyaYlmbhRb2ROYYnMADGJI3+VcG2CL/K08RYs/vBuR4pxEAzEg7YB26CB/MvZ4OkECQcwOhiQV2BGDWk4/lCNpDGAQB8LMdUFcHv/q/DFD+H5K+Zu2zpXAVgWx9uMYnvMbV3kZPa7M6vsbbd09066QfEoOd/EY6AxFM51cX390BSQZuhiR8Xw4GwEfP0rQX+FGBaa1Mwzl1ZgPRnwNsClc9nbceNfeA+GUwwiZbXJ9NIA7ZqkZU7FkeZ2ZOmev8ADYHE/dM9DB3/AJa0PM2ZoRE8IZVgS0hFImdjqJj/AJaI3/ZZQ020EAbZC6hIBkySYJ3PbFWOF4QhFAKm5uAfiwAvhMxnaN8mOtB7hiq5LfBcpT3awDtO3U5I37zSpzcQwMHEYiQNsdTSokWtwrwVwjYkfOp3vNO56dTSpU5nGFyZBJIOD5+tA+b2Va2upQ3wjIBxnGaVKigoCngbc/7tP6R+1aL2YQJq0ALIAOnE56xSpUEFlzmFsG2JAP8AEB266iJ9Yotc4p8+Ntj9o0qVFvYQdb4x4Hjbb7xqS1xjwPG39RpUqBxziOMcjLt/Uar3uMcyC7Rp21GOldpVxyA9y8xuEkknSvU+dWOFcjTBIxPzLZNKlXFCd+Ib3bDU3xHqetOv8Q0TqM+HqeoWfrSpUDhnDuYXJ3j5Dp+J+tS2eKclhqaMYkxvSpUDvIyYLEYJ7VAglQTkyN89BXaVccS8JxDZGpokYkx9Ks3nIGDGemKVKh4D5KNzinn4m69T2q1YvMwJLEkdSSTvXKVKM+CdrrQcnOTnc9zQ1+JefibbuaVKiwRJuI4hjYMsT4e57VX4a4TaSST6mlSpvBwuIWHMYwv51C4hgRgyP0pUqAbY4cS0P4m37nvV7hbhO5J9TSpUAsjvHP0/KlSpU5E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40" name="Picture 16" descr="https://encrypted-tbn3.gstatic.com/images?q=tbn:ANd9GcQqMoPnwpG3Ykihaw_P3i-k4dha6jQjGXySUA4yIvPo1wjpRth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28992" y="4572008"/>
            <a:ext cx="2296950" cy="1724015"/>
          </a:xfrm>
          <a:prstGeom prst="rect">
            <a:avLst/>
          </a:prstGeom>
          <a:noFill/>
        </p:spPr>
      </p:pic>
      <p:cxnSp>
        <p:nvCxnSpPr>
          <p:cNvPr id="30" name="ลูกศรเชื่อมต่อแบบตรง 29"/>
          <p:cNvCxnSpPr/>
          <p:nvPr/>
        </p:nvCxnSpPr>
        <p:spPr>
          <a:xfrm>
            <a:off x="3071802" y="3643314"/>
            <a:ext cx="150019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2" name="AutoShape 18" descr="data:image/jpeg;base64,/9j/4AAQSkZJRgABAQAAAQABAAD/2wCEAAkGBhMSERMSEhMVFRQVFxgYGBgXGBgaGBcUHRwYIRgYHxgaGyYfFx4jGhgYHy8hLycpLSw4GB4xNTEqNigsLSkBCQoKBQUFDQUFDSkYEhgpKSkpKSkpKSkpKSkpKSkpKSkpKSkpKSkpKSkpKSkpKSkpKSkpKSkpKSkpKSkpKSkpKf/AABEIALQBGAMBIgACEQEDEQH/xAAbAAACAwEBAQAAAAAAAAAAAAAABgMEBQIHAf/EAEoQAAICAAQDBAMOBAMGBQUAAAECAxEABBIhIjFBBQYTUTJhkgcUFhcjNEJSVHFzsdHSM2KBkXKhwRUkU6Ky8CVDY4OTgqOzwvH/xAAUAQEAAAAAAAAAAAAAAAAAAAAA/8QAFBEBAAAAAAAAAAAAAAAAAAAAAP/aAAwDAQACEQMRAD8AbO6vdOLMwmSRnBDleEgCgF81PnjZ+LvL/Xm9pf2Y++5581b8VvyTDRgFb4u8v9eb2l/Zg+LvL/Xm9pf2YacGAVvi7y/15vaX9mD4u8v9eb2l/ZhpwYBW+LvL/Xm9pf2YPi7y/wBeb2l/ZhpwYBW+LvL/AF5vaX9mOZPc/wAqotpJQPMsg/8A0w148573l452GYn+TJMkIfQEqgCoLNWoWw5E04O++A3B7nmW565faX9mPvxd5f603tL+zCfHmhpjVc0dGkKqLKHCUp2GlfRFVsMTNDq9FZX3JYiKZuRP1U3vYdOfqOAZH7jZNfSmcffJGPzTFd+63Z455r/7sX7cZsHYqnd1nFf8PLZk3vzuVAF26Uf6428rk4VPD2dmJNgNUiw9KIOmWZQDYG4UcsBkZ3szs6NdSyzSkXwxtGW2/wASgc6FXe/kCR8PZ3Z29SZhiOigX/nGMMs7yujIuRZAykX40UR38niZmU+sbjFGLvfK8yZX3vGpljJQyzOVcrqEkRqE8alXBU89J3wFfsjupksyheKSaldkYEqGV1NMpGjY9fuIPXF74u8v9eb2l/Zi32R2LNHmZJ2MSLKih44yxDSLWmS2A0kJamhvw36O+9gFb4u8v9eb2l/Zg+LvL/Xm9pf2YacGAVvi7y/15vaX9mD4u8v9eb2l/ZhpwYBW+LvL/Xm9pf2YPi7y/wBeb2l/ZhpwYBW+LvL/AF5vaX9mD4u8v9eb2l/Zhpxj96e8AycPiadRLaVBNLqIJGpug4T9+w62Azvi7y/15faT9mD4u8v9eb2l/ZhK7W7y52QEvmWhGktpiGlgBueELrHNNi4Nav6MXYHezO6fD96tmPCCqzq6K7bbE65DbGvuPO8Bp/F3l/rze0v7MHxd5f683tL+zDNDJqVWIK2AaNWL6GiRY+/HeAVvi7y/15vaX9mD4u8v9eb2l/ZhpwYBW+LvL/Xm9pf2YPi7y/15vaX9mGnBgPPe9XdSHLQiRGkJLqvEVIohvJR5YMbXuifNV/FX8nwYA9zz5q34rfkmGjCv7nnzVvxW/JMNGAMGDBgDBgwYAwYMGAMctGDzGOsGAR+93Y7owlhsSBjJCRdiXdpIf8MgBcDqRIvJwMM3d/txM3AkyddmW70uOa/6g9QQeuLefySyxtG1gHqDTKQQVYHoQwDA+YGEbJ5xsjm2L0IJWCzgbLFNsVlAPJHvVzNAuD/CwHoFYMGDAGEzvt2Ex+UisOzB4yKGnNLWjc8hKFVTe2pI/rE4c8Q5zKLKjRt6LCjRoj1g9COYPQgHAUO7HbozeXSUUG3V1F8Mi+kNxdXuPURjVx57ks42RzrM/wDCncR5g1wpOFHhzeSq6kMeg1MP/Lx6FeAMGFSTvQHNvJJlkG9CK3PrYujKo3HCAT6+mPo7eTVpXOkCrt41JuzYKCJSKA536qwDVgxgxdqN0zmXNV6UdH/868/uxZhzcxP8TLON/RLKeRrq3Wv88Bq4MZ6z5rrDCfumf/WDHLdoTjnlmP8AgkjP/Uy4DSwj9vd3c1PLNmJXCxxK/gKDqagu5qgqOxB4zqIsChV4Zh2u/wBLLTj/AOJv+iUnH0dux9UmH/sykf3VCMAhxdkB8rLKJofknZqRHBZSx1awzWxY8Y579WBvF73Oc7GryiQ+FJIkWmNwysyIG4gW9LdiKskV5EYqd71Vpoky7Hw53dplaMhA400WJQaRZd6YkahqAJ2K1mI1Kq0saAvrZ0OpwhUzDSdYOpkXSL2sm+p1B7crg8t8fcec9y+wMsIZZniQ1I0S+Gp8S4ywOkrRDE7gjfrfk09idrvfgzrIjE/JNKADKtXRZeEyLvYG5AB33oN3BgwYAwYMGAV/dE+ar+Kv5Pgwe6J81X8VfyfBgD3PPmrfit+SYaMK/uefNW/Fb8kw0YAwYMGAMGDBgDBgwYCj272i0GXlmVNbIhKr9Zug+66wudhd/QzBM1oQsaSRP4ZPDwtZJjNsoskg2BYNAuOELvp3XjijaSLSqyMqmM1pMjlVBXbbpY5AL5KBgGrtXvHDlyFclpCCwjQW+kc2I5It7a2IX14Ue1u2VzYLe9ZGjI0OyLJIWiJuxoiMbFCNa0531D6RvF7Iz0McqSTxmWEkBdQJNi9OYZCflOEAKtWgoKLu/UhnkMXjIwZNOsMpBBUC7BGx5YBV7sd5/CQZbMnePZJQC0Tw0Cj696Ghl4jtVWbsByVgRYNg8iOox5RlMnK2Rgnos5EjR0SCUDuxhu7ugZEPMfKAfRB3+5XbxEgy7PrjcBoXNXR1UhC7BrjlU1tqjNUGAAPODBiHNZtI11OwUct+pPIAcyT0A3PTAYXfHsdZI2c+iV0SbXSblZKrcxvxf4WlHXFDsTveY8u0eZ/jZcmNyxpSo9GQuR1GxqySDpDWMc9rd6ZZnMGWiLvvaAgMBy+Ve6gX1emeXyZxidp5R8o8M88aStB4fi6VJDwnhV1Dblk/h72SUiJ9LYNqKLN59tWp4Mv0krTI2/OJNwg/9VrY3a0NsMnZ3d7LwJ4ccS1zJIDM7fWZjux9ZxdgnV1V1IZWAYMORUiwQfIjGd2t3gjhDDYsvpWwVEB5a33030Wix6KcBYfsTLnnBF/8afphd7dbJRM0a5dZJQpZlUlFROrSPYWMVvZ6C+WMLtLvLM7ippEStzYjDeiaVQdSLosglix1C62A1Oyu4YmjvNE6XIdoltSzUKMrA8bVWwG3mTZYIe6fZ6ZszM0CRxIxRWjaW2YHfdm3Fc+EdOfTZzfYcMIHy+ZBOyIj2zH+Uad68+Q5kgb4+9q944cpFpi0Kq8NgWoa/QRV3mez6I5XxMvXLyPd6fOXJmPEggbnGSPfEy9PFdf4Scz4S0B6jvgKmU7RzE8hiycskhBAZ3kZoIQOatIteNJ/Kmw23Isliy/YOajXTFmkVRyUZdAovc1xGrJJ/rjbyeTSJFjjVURRSqoAAH3DE2AQ+8XaWbjbwWzB0/JGVol0usTyaCdenTDVE6juelUSFhoQZBEqmOgCQbLIzRxqeZsnUzkgk6hGQed4cu3WBzGahd1WOaCJCKttZZxZF0I9LgNe5uhhPfKMjyag8j3KNQ0anKNpDBrrZioLMeGw1HcYDQWWXLhZF1NEzKfDYtGsrUo5o3p0BvRUhbogg42OzO3vGQx5mKeVcwiyxhI7VYzvasp1gqxXi1EglK0HhCtm5JJmIBV2CFV8M/I5ZGsFELLRegWL+kaHJbbG93Jyju6yR6fCiEkcfGpURliQAoFtRLKDstBavoDN2D2jIJXykxLsi61kIFmMkaQ1bat6sc9LdRZ3sL/drLu0k+ZaRnWTSkRat4k1cYCgAKzsxA32CmzqwwYAwYMGAV/dE+ar+Kv5Pgwe6J81X8VfyfBgD3PPmrfit+SYaMK/uefNW/Fb8kw0YAwYMGAMGDBgDBgwYAwje6e5KQx1YImb1egE59OGZz/T1YecKvuidm+Jl0f6Mb/KeqFwUkax9UNr+5TgMLtqHMSOGbs2SJwD8pDIkinaqZFFm+V86+4VmZXMzQq8Ca0EytG8TpKtFgVWRNaimoGzdGt79JfRu7naozGXRzWscEg+rKuzj++48wynrjD90qBWhy6hR4r5iNEbkyk3ZBHrA/y9RAHZWch95RZZxOuhEXWsMjBZVCnWHRWWw/ELrlhWzcJEgaF0RWkPECBHFOpRq3HCrMiML6GjurYn7Z7PzWVm4ZJlDmlZCW1GqUC7YtQ9Hrtzqzw2Yl9BhHmJ1UsUMUchVQTqMkt7EBm4QzG7JIJog4fDWM5dZVqyBqskJEx5qSBZOxpRuQLOkcQT+3u08w4Dv4kXiUFZxpkKuJASqixl14RsDqNjU5BAPMnaDLKUMEUb8PI7aAvBpZSDprisOeS1XLBN2ukwYTrmaSgQGkdU1EWC/wAqVNrW5XkRgHbuFLC2RiaGNIwb1qnISqafckk7iwSSaIxa7zZdTF4jVaXsTQdGFPFf842H8wQ9MJXd7tqPLa1y2YRg7ayk8bghqAYh42NWFB3U+iScddq5nNzMpBGomlaIl9/prGAAYgFu2I1mjxAUMBHle25MpC2VDMyKQ0RUhXeCQ8I1HiiUE0SFLWSq1psZUk8khRTTOQfDhRdgx3YKm/F5sST1LDbFnM9nusJjkUIyB2iEhILxmzJEQ1FqPyi87+UUeve7B7bycGX8SEHxGVTJJOVHOgAzqNxtSog3rYVZATdmd00jVZc8VNEaYRupc8gwAud75LRHqY74l7S7wSTyHLZdC0g9JASFS7ozyqeAf+kpLGtz9HFKAvnJT4mY8BORt0XMSAn0USz72jNDzdhzJ6OnZvZsUEYjhRUQcgo2vqb6k+Zs4DI7C7oJC/jzN42YoAMQAkSjkkScolHq3P8AlhhwYMAYMGDAKxEEubzGqLxJoWQxnhDaQi2isWA2Z2JBNfKC+mMPO5cZjKQzOihmlzcoHpWp8T5O6HPSo1bej5HEHeeUrmsw0UjJKZBGAukXrhiUE2vVmAH+AEVjT77yJBFkstEaEckf0t/BRdOn16wdP83FseWAVc/lGkeSIsj+92ZFXQyrrTRuAWdmstp0jSor0dhqs9pIuXbJRy+EF8NFmaCRg7qCol1MAAeakruSFfffahnc43viekKs0xkcE7gksRHSjhA8yS1gEVuAdqRu8YjVaLAoq0CNRKqpHImy9auRotZrAe0IoAAAAA2och6sfcfEWgB5Y+4AwYMGAV/dE+ar+Kv5Pgwe6J81X8VfyfBgD3PPmrfit+SYaMK/uefNW/Fb8kw0YAwYMGAMGDBgDBgwYAx8dAQQRYOxB5EY+4r5zPpEAXarNACyzHyVRZY+oA4BKz/Z8nZsniwsfANLfpBBsEjkXbXGPoyalZPRJYUDB232w00mWnkVYo8q7O7MzFDJQ0BeAPIw56QPvIsE2+0+8cmac5fLR+I24ZA3yaDznmTYD/0kJJ3Bb6OIG7LfIzRZnMquZjVNJdU0+9Tdjw4gSoj+jsNWw8+IIazmdb5JJUVl/iShojXVeJfk0O3DHqY6aZyN8Rdud1JMsqOtsqUfEj4GRhf0RYQWxNjbYA1Z1ejwTh1DKQQQCCNwR5g+WM3tjvBHCrDhYgDVbAIgPIyPuEBvYbsfoq2A85yzeMulyFkiVhfRssbDjSNricFwBtpJAHDWOcj2usMUhMmp82FYRRsCyoxcrrkBKoCZCdK233WTj4+fTx1OWWNHaRPlNBBB1UoSM7RJfMHicEjhHDinnI49MbpSQTcSizaG6kh4b3jc1ekghxdDcBFOoJ1EUH3oqOZO4AIFgElb4moADTzwy9id0RJA+YeYwVqAK8hpdgXfVSsL3BHLmG3oYub7CZ0hREvgcjUwCmNtTGQvoARFbUbFgeMtMTvjVPbU2ZCBJtaxga8yQEQaBxyorGhuKM7WVLcCi9w6TP5iF/COaeZmFrH4YR2AH8SXxS6wRgAbsAxrko3xkZgyyiGRywZzIF8Lwx4k3i0WUlggYClCMOnI6iT1k4mzEgyeUHyb8c0rmmnK1TSWdfh+UfNtyaslWvtPuckMAgUnRJQ1sTaZvlHLY9AP/CNVXydeeAUZYoo9PjIIvNZozH50Beja2NtpIvexW2n3b7TXJSa0IMLqFkjUAcQZghS2UEgsQfMAtXLDp3T7a99ZcrKPlYj4cykc2H0tP83UdCGHTFM9ldmzayqLHofRrjLQgyc6UoVDkHfYHfAXsr33yb0DL4bHpKGj/wA3AU/0JxtQTq4DIwZTyINg/wBRhPk7g/SgzAII2WaNXWrJ2KaKsEi6J3HUAjEm7m5qFiywggWS2WkCOeEgbHwj6VG9THbcnAenYizOYVFLOwVRzJ2A/rjzRe8mbyrIj5n0nK1mI7pbWtwFY1qFkuTRHO8RL2ycwwlzinMxVqWOFtKKNwRoetZ9WuzdEHYYDuTOy5mWRcs8rgvKCqBhGSztZlLDT6DIoB3VVBAvSDD292d4E6xl2kdVjaSRm3Mkjm6B2UcKkdTQsk2Q6ZLvzkqCEtBQACyRsigVsA1aKr+basI/fXtJWzkzJTj5HiUhqVF1EqQCLskeYr78BkdqZkyZp32VptDlQDtqWIncC9hI4/tyvfWcqk2WdjSpLGzHoEDxnYAbV9Ifyjntil232KUlzIdgzQJlidtm10oI5VXAOW/qxaZUkly6nlJLGppiDpdo9x15D+mA9dhlDKrKQVYAgjcEHcEHqKx3iLKZdY0RFFKqhR12AobnniXAGDBgwCv7onzVfxV/J8GD3RPmq/ir+T4MAe5581b8VvyTDRhX9z35q34rfkmNfL94cu8hiWVS6sVrccYu1BIpm2OwJOx8sBo4MGDAGDBgwEeZzKxqXdgqqLLE0APWcZidtuR4i5eRoTyYEeIR9bwTR0+W+v8Ak5XpZnKpIpSRQynmGFg9eR9Ywu57uWAGGXkaMNziYs0TVRrnqUGqPPY1VbYDrtTviioDEdm2Dur0T1CR0Hma9qFKOrDljL7P7vZnNMz5gyQRMKIL/wC9Srd07rQgQ/8ACQDmb33xTynY65WUyZ0T6tgJw5ZAOQAZAGjAsgLsKvhw1ZTMyquqKRM3HfQqsgHlqX5Nz6iE9ZOA0uz+zYoIxHCioi8gooff6z6+ePufnRI2aQgIBxXyry353yrrdYyc53sRBpCsstXpluIKLqyzCmF7cGsnoDzwk9s9vSzEMsg57O3Cy8x8nHuYrojUSZNzZX0cBNB2pJlFeMNpV1DDLx6g8bEWwBe/eybjmGY0Sqgm8YmezbvTOyBVOpVW9K7jiAYglzZBc6mO/FRvEWXjkVSF3NMwG5JHFZqrajRJO1nneNvMdlzJBDN8nIsoiqvEIF6SuwIMtg3YFg9DzAYSKYlDcQZYlcAg3peSMKQAAQDx/fROwN4uZPLAQESnTE5hKEKSzTBRq8FN/GZl4CNIWgCTakGfNTwqCGihEoBuJSzQq1roWUlyNjpHhISAAdR0jTiNsxx3IZTKxMUjTII9OoWsagH5GMrY02AbG2xGAovMWkGW8MRQktH4RO5l5KZHO8rCRhYrSurhutTGQikdTGCfCDCZ0jABYKQCW/wGvULBqzeNHtvKWplk1ChonvnXKPMX52oRj5gGuIDEE2ULMXWiGe9mAIuiwGtavVuBpI9EEVyCvDmTlys0THShViukbbDiAktkayAxsq2wq1pXRu/UbIkGZVWadljITUoMchUBwr8QPHuN60niugU/tHNK09QxmPVwtrt3oDicRuONze7NsPq76jx4OkWSCznmzNuAwJcvepmG1Ne14DXzs7KzZmJyBIfe+ZZdi/EAk1UwUugIvSdLawAS2M5Z+JXaqquTssaWPkwoP8MAnUFNtVyMAWUSdlZ1F1ayHhZSkxHCHQnjk9ZjamBsnZgOeCXLtDI6SMC0dAO1BDGFtJQbUDY+kXCrQABJ3Bw7L740flzoXhCpopljq/FfrvtsFC70mvniTMdqz5sgRN72y5IHivs8oNUI1sc7G/rFE7rhGWCybCEciCSB0JXodR6khdyvI8TX8ll5nAkiikZ97lVXYKdNLo1LZejzFKPPlpD0bsnu9Dl0KogOocTNRZ/vPl/KKUdAMVc73IyUpJOXRWPNo7jb+8ZF8+t4zu5XaMrlomaNlQEkh3kkLFvpPZRevDqZv6DDbgEzN+5uN/BzEgsEVIFcVZNBhpYbkncnCh252e0UrQvRYLxG2KuCoO4NULYDntVb2MexY8290XLkZ2Nxvrh0gbbuH8z/AIlwGFmi2uZXkBaWGMSGQi9O5jBZm26EHURuu+9DnL5ko8LqC3hSiQIdO/HuoJrQQARXr51Qw2d1z/4md/S7Pgb/AKATz+7ChmsqVGYAIASeVBq6LrIAs/VJ++r6DAei5X3Qco2zmSE8vlEOm/8AHHqT/mxYzPfTLrLl41YSCdgoeNlZVJ2W6PVqHqsYX5O6gbLLmYpZhcSyeGscchtlU6VUBTfIUSaoeWF7OZHwm8OdBG3CWVHHDemlsCyQp9IE7gUTgPX8GPJsp2znYSdGaZwPovUgJAv6YLC9jp8S6ba8MeW79Tp/HhjYbbxyBGK0DeiTh5Xt4hPDy3wF73RPmq/ir+T4MUO9fbMeZyCyR3QnCkHTqVgGsHSSORBG5sEHrgwFruNm0jyhMjqgMrAFmCgnSpqyfIH+2MLt/OmGaZ4/ezwSsLAZWXcC9arZU69TiSiAa82Bm7L7Nkm7PqJdTrNIVohWBMWkMGJGmiwPMGrqyACSdl9ohTfvq9ztLG4roNJc3y35g2RQsaQn7H77iBUTMuxGkavEWnXnxK4ZlnTY/S18P072bo+38s3o5iE/dIm3/NtjzGe0YhhpVibjeEp1PEF0jTQA3Ub+R2GJjnoJFrSiS3WvUygAkaizx01UykMGRiDpc0AWD0du8WVBr3xDf4sf7sA7xZX7TB/8sf7sIHvyeA6RwFzqDLNmXjkBNakdpWQjfyv0b8sauX775gheGA2OYL/Vs7WeQu+VUcA1L3hyxup4jXk6n8jiHMd7MohAadATdb3dc+V8sefds9rtJIXkGYXlYizcirzIY+GY2CVR5UCBfTFHMZuPk5zpHCRrzMUmk19WSLmNzf8AnvgPTPhdkyL8dNJNXTaSdtrquo/vhJ7U7w5fxGkyiSI90DENJkO96ksBFBF0V1NR2AF4yoM8FNQFkLLXiEL74Y6qIDo2kKdJsr4Z9DmBWK/vfgJ1bAKKKg0Bew1MNjZAA24b6YBryHfQSL4edgV1sAnSCt/ceE9DfDz2BxYPdWCddWSzHKzodmdVv1Mdce/XcbcsYXd7K5V52XMy6VLcCsVCyEAAq0iNShWtQnDdczuofs33Vy70UXwXWtLxcBWuWwFctuXLbAYU0cEOWngMRR2QrLJIysNJBCu0wJ5fRjoNy0oBuMDKZlCiqcx4UEK6NUjAZmUAHgjQH/dlb18bDndYhzXgw5xo59UyQMvJgAWKLblNzqApCxJLVepQCMaXeGfIPFeXDq8gI0xCkA33kUqYwt36PEd6uiQCplcsVSK9aWbbTRUcUOtQ1kMWKsB04R675EpI1FbJAsHid2AOskn0rchqAtlkLK3CwF0hCeTbk1YBY8qFnbYVY367nA0UdjYbKatVHIgjfh8z/wBm8BXys6xN6SsNFGBHJWSOyG1kcCA3GLBJYoAQQcT9nuyAWLQ3VNbAjkNwoci9F7D+t3CuSW/rXwKGU0F23K7qx32UkCl3HEdN6IA0pIYfSLHdyL4dzYS+lgtW5XjZA6jmRtKa+JtlRqBIIA4dVg2G3K7HffEuYyDoLeOWKuZo1ZFbF/8AI6q25dMZukHmCwJ32B2peQ0iyaAFgbAsdCqNNjK9pSZexl8w6NQqJeOOtIu0IKqLABpQeLazp8QBks3Qdt9y5voQQG3JLDTsSAL3YEpiRotcRiKt4uVQMoai7ZQnetP0omuqUEA7WReLGW70qRpnycMhOoa8sNBLitQokAtdWBLzqrsXrZObIu15XNNFMLKQzHQpbfbS62ytRU6SdifIYBWZSXakkYhGKsgAYDmRfFXFRAKsBoI1A7Y+Fg20j2y0LY6wNrIMYDOmy1RCUDsDyxfzuUjhlAKaYpjriLAfJsDTwuCpA8Mlh58vWRczfZs0QYSoyqwWiKC3Wki7KAEEki7O97nAa/d7vXlsuhWbMbcIUCGUBa2P/kKSSasm/wCmwwxZDvhk5nVI8whdvRU2pJ8gGAs+rnjy/wANRsACQTuNJsWPRYDfewKNb4iljDLTUR1JAIFEsKu+VmufOx5EPbcInuiACfKuTuEmrfergs112J+7CoshjDcKOu5UMtELbGhIQS1KOTFiNh9/ztDKsyLLwEAmMGMXTaSxV1ZBpJK7CuSjfiwDR3Xb/wAQg9fZkf5x/wB+n+fPGBmzpkzp24p8waIrk/IHVe9DfaztjqXNXJlJUcEnJxREqzcMmpta6lNggqQQTippeQyou+vU5Cm9Bbi1lztECAgbXXnsTRD1Lur8xyl7fIQ/9C4zu3+1clBN4kkaSZkAKAFUvv6K6jyLcgvpG9gcIU/bGl0XKFlOlYyUcohoNckjqQ8xAViCNKIFHGReNLup3YOYLssoKh9Mk1KWZgAGRFI4V00C7btZ2IJLBVmYvI7+CA0mplihRpLrhKLRCgjTqZ9lBY2CRQeuyO6MIhj8eFGl0rqJtirDorFjpI2GoEXpBxe7D7ATKqwVndmrVJIQXIAoLsAFUdFAAFmhvjTwCZ3x7Kiy+SVIl0r4wY7kksQ9kliSeg57UByGDFv3RPmq/ir+T4MAe5581b8VvyTDRhX9zz5q34rfkmGjAGK2Z7MikOqSKN2AoFkViB5WR5nFnBgFTN9wlF+9ZTlwx1MmnxI9X1lQsNDesH+gs3tL3fy9DXBCxoWTFHufPljRwYDyjvVIIs3KqQx6A0SBQoj0krZplTYkvZJ34R5Yy2z0DlmeGQMQLKzKoAuqVRCoXYVseh50bZPdKWNZlCMVmlRmahtUYbQxrkTTL6wo3FbrPZmVMkGdLMWaBEYhgQNCtJ4lUAdgAetEEbjAT6INJBTMgrYN+E2y0psFrOwv/TpiTKCHSOKQBhdmN7IOonaJiPoNW2wU88S9j9lq3ZsmZMmnw3ZY1Y60fkQulrtyW0ivLkbxt90uy8tnYWEiOskfC+iWQKRxAUuoryBHLcUdroBkZjKQMD/vWhyOTw5hg2y8yUBWgvr6+sYn7F7Znyg0xyRyRDSBEXYrXLgkI1Q15MKO+wO5aX9z2DTSyTKLBFGM17UZ/wA7xAfc8A3XMMfW8aMbqrJGmz5+dnzwCL2gDJPPmNIVZHMgY2KAuwxF6Tw+rZRzu8U0U6U2onYWAGBJN8+pFA/4F9VP0vcLMAN4eYiJI6xOvFfM1I19By2oc6woTZWRNYY26badaOFOoUAGHPmtlbOoWOuAp+JbKoPUDexZINmw3qP9x54+Sv6JHCGJ3Go8twoa6Y0BJQboL4RY7jhzBPDJwsGPCEXcR7biMEMTvRPIjcG6+Qwzhtbh3BHVg8gonbd2ohXTbazRN7jASIgRa+7SbB2BrdieKipJY8yCRVCuzrJ0qt1YYnYAV6H3ULI6Ba89Q04Z2HokCzzAGzLWmgxHpIAaPAWPE2JpJqXUSK02BuQFok2NJ5miau9uegqQilzASiDqI3Zt1uiTr0kEolgUN/Rs2RUdaHKsVKA6TVUCb31WGocuY5nYk77HFiFG3LFb1KQaDdTy56rbceQRedAicprHMEjlyDXvQ2FV5iuXr5BXky4LkXdFaJYHV1DUDv0Fm6DdTYx9khBA1G9f0QVYkAiuBt+KzQIGymugxPSs21hRvVcwNW2wsUpoeVefMOXqwSCNO24SmEh8vSIvTyvY8sBTClomjAWiyv6ILIdFDRyoHUwKm/TJoHmx9g9+J8rGIZ4WmSNbDqQHEe21HhfSCN9Q2H9cY0cdlgKBKrS6SSW2IAscQ2B5eXO6MdWuw5rsNvR2vpYF+utx0FYCftSWM5h3gDiN+IowdWikJUshXkVYt4gokC25CsRhKBbfne3nuQoG1876czXPEa5UFxpMfOgw3oXqBIurOo+db87JPESNWnfVRNLpJu+e439EA8rr1gELDxgWKF6eY68yBZYXv/n/AEJ4lQE9AfMXRUq5qjwEAE7G+fK9zzLIbLWLJJ9K/IjeqHMbbciLHLHbymtmYAEbXZ21DayLPFd7gA+rARjQDrdWaRiCvh8Ic8QYMdyK2G4atZN9BzLmJJl0ALV6lRSwiXevEewWfcpxMWdi1CiQp+xwkmy3IJZJJoaTQAWr31FRzbcmhbrbjzJEcgiVlk0N4R06n1iwGsrp1GM8JNUH0rVksEEMjK7LGrVtqLDiMgNR6kI4VDck57WSWC6NrudM0WYjYagJCsbrf0KKx7VR0nQL2I4+d4wshBVg2Sr0waib2A4t7ItjW9FV3s3hv7odmNLMstERxEm9gHlIIoAdF1MSeVhQORwD7gwYMAr+6J81X8VfyfBg90T5qv4q/k+DAHuefNW/Fb8kw0YV/c8+at+K35JhowBgwYyO1uzXc6xrYqDSpNJFZHorStp6m2PkOnINe8GFZIHUJqOagqwXkl8ZWJAFELMaPUHSAPUedZe23ja1zEbjcaXO/TfT4h0/35XfqDI7w5My9qSRNJ4fiCFVagdKimFD1yDT5EvyNbYnafZIinljDox0uh0PppdLExlU3AI02Nzbm9qLMnejIrm44swrRmRR4csaMrF0LCigDMNauFdQxramK1Yyuz4svHlMzGYnGZZZYwShKgNYAU18mdwWDaXNb2AMBR7DgywKjNSyKgVnTSrMp1OQx5N4Yuvoi9VE2CBu+5tLqzecKNqiLyaT/L8h4d//AE+f64x4c+EyByrRISZHKyuVCJG8luoo6y+7gKOe3OqNKDtORUZYpWUMKJTSusAM1vsQts1CjVMBZqwHsmZz0cYJd1UDnZ/05/0xj5rvlEpARXkut1rTuARuTf0h0x5fLrKkjWVNspJCk6SwFljfIFuQJFWPOVMjRLVGwBQ8RElqfD+kBTDd99QqhtywDjnO+EsnoBYwFJNMHN8ipNUD0rpf3YyJHdg2riIFGlkUqKACKyKNNUwFGiP6nGD/ALLBUUqutkg6VJUUBf1iDxAgDe/uuz73ZbA2FgkaiQfWbPPbfarPq3DUGQfjoM54gwYS7L1FauVCrHq2qxijPCCpochWks68QN1swYGiLodeWLmUBawQSQSEIBYHe/qgdRsRt0PPFg5fxASFLBSV1ISStE2NmIPKthtyNAbhhPlach79BACEbUDRNalTmW5kot7DffAMs7Eru4oC1KjMIOLUQprxCY7PQ6gpqkN6TwkMTHVNub1SMOV7NMqjcjcCxXTmYU4iFRXcCrJRgqkekwIa47Js1LXCbDG8B171jY3HpCg6iFuxd89bah0N6d6FX14OSPK1oDy8vpczRH9Ou3nxmZNPFIt6aFltEl0dknoBj6W7ItnYE2Cbc2Ztl0XNqAPILOFIJsqhKsfXQu7vY4CpNlGNVz35XQHLfV57Vy62LO3ABApTuQQNiQ42JobE7/d/fGlDKr2oY6hdo5CyIbFkqRy35ja+XOx1KSOer0SASysStNQBCnar2/TAZChgdK1z6XVgirFE7H/Tyx9ialujpPD1FefUbkKD1uweu2j74H+m+o8jtypuu51Cz/bAgjqlC0RzDsN9+Vua2/7OAzZipqitcXpCwVLXvy2BX/M/fitmF220m9VihShteo8jXpH+3Sxeo8K0FCijdaiaFkbgaLPQ8rPnilmV0Jq1KpWj9IXWk0Lqjz/y252EKSroYhgN1NiqoBhdgUDRWvvGJuy8s0zLojLWNKAeRFkb7j0rJJocN81UwGXVpLeizcA+uakXVdHSo0njN8iFFg1rxdtiKNmi2OkpYADaTp3Avh+lpU7DUzElgxYO5YkQtErB9DXI6g6UJN6FriYmrZju+gGlXQMSssRysuvxPfBHyKhXKkMFZW00VZSb1epeh3NDLToBcmswqQAiHQXP+pOobijZC2mkl5vSlWJC0asBYfcI1mt7sppLHmT6V+ah12LKYs0obTLA7hVDgvpXho29kVqaiaPyRrZhXqfiIpC2oNClsDbkKHl0x5Dlk1TwykAWsQA5sAdJI1k8gZCOQ3BuicbvaGbM7szEc9rZFoWaXevL/XneA9FvBjy+HtKLxBoeMuORUi1at6JQAn7jYr1Yce7vbhkPhyWW5qSRuvlsACRz5cvuOAre6J81X8VfyfBg90T5qv4q/k+DAHuefNW/Fb8kw0YV/c8+at+K35JhowBgwYMBRzK5nX8m0IT+ZXZvXycD/wDvq3gnTN8vkpAb9FpIWHKqPHfXyxq4MAvPE4NyZYvZrSZI3C+sWoI+/FduxsuxBOQl1cvTQUDd7iflueX3jGln8uTIAIswwO5dJyir6tPig9Oi1/fGdLlYNTeJ78jAPPXOVbfnqRmFHY70fVzwEbdkZXb/AHPMggc+IkDyvxT/AGx8Xu9laPyGaBb1OOQNbAhR1/v68SSe8bAOckjaiBqzcymtgaWSTny3qxzFYs5fsrKsCy5mVwLF++5WAv1+IaP9cBgZnuxIxJEUkYq61xyFrIB5kNZFGieh38/v+xAUB4ydwQuXLlGpSVJD1sSF/oQKAxqzpCjESZnMomoaf4iqbHoiXRbAgkWHv12BXM+byiyFx2g0N8x4iBSdgT8srWaCjAZcXYkeplK5sr0IywXfmDxLTUb+iOQ5bX9fsKNBYMwVdxry2lR95BjQDfnsPM1eNF+0clqBOeMpa9hm1HTnpRlrl0xF4+TAZ1aaqA4WBA5DnZBvf0ifSPqwFRewJ6J0SggbaRANQ59MwtEi1sjbbcgY5bu644W8UmrpYlpVsbFmlAJJs0rHlv01Xzn43vRNn7I0/JqGIHnSxkDyvnuPVgiYdZO0xY5ME5cjzXbny2+7bYK3+yCotllDCgLhlYkmlDDwZ2Wxsb2rn0NZub7uhwNQmPIg+9CaA5AoW1GvWNsbp7P0UYoszYNFmKra86AUi9wN9Pq32xzl4cswtjNGd1YCEiwfNhDqq6vfpvtzBRzHZM8CMCDDGS3FHBABoFUzKrI9+kxViaArocQugk2UEILNyaK1deEStpO26x6TZNnDp42TZhaZgFmBtlkYOwOxKm9W/mMVMx3SWZwFWSmDAl4I1jUqQQTGyiwwNdarkLJwC3JmSVCyKk8YsKrtxIo5suYC6ogBda1WtJpje9/LRBqEMhZiB8hmWaOYDf8AhyqdEnIkAg3sbGPkvd2dWWCIxnUSwWFIduY8R1McZQWCLLNq5AbVhq7P7ixXrzAErGjpJYxBt99LbMxvc0AfqjALuSypdiEjmcjZl0A0wvZnL+H/AM56bDnjYy/dGZgNTLEvOjqkf+4ZVXlv6V4Z5Ms4aIRMqRoTrTRepdJCqpsaKajyPKsWsAvw9yYBWtpZKsbuVG/T5PTtfmThG7dVJJimWy6tGp0KNtLScJ8R5GOwsUq3bCm2Vhr9O7VMfgyCZ/DjKkM2rRSnnxfR2648x7W7Si0iLJpUY4dZDh2XmFQM1xgjYueI2zKovUQwu0lKyOoYStYLEKzAugZCo07HQrNsFq1KjZDjvJazGtMQNUl8Po0dK7c7BjfkLOutqGOY8tIrW0e4aMmlY1GqfyVqTnVMOhI6mxlYKWrshuElmHA5lIvWBZ1td8+Grs0QhbJyFeAnQC72pIrk7UdS6QAoJOra72xfmys0iqmqORVUAkkB/ldSyAsoUsNCOANh8oWYULAEjCsHYgc+ABzqHggqa4QNPGxLD092BvFmdxCunayTupvi2sUFCsdquqAC0KNSB8MvFYFHcUbrUzU1VzFgnpRBHTFDNZ5iumyeKrohXO5pQACwtSOpNCqo4ranltafmpYFdCLZIFAEu/JBRN8PQ2MWoMgtN6IAYMRoBvdjponSt2QRR5b4DvIRkSUAAptqCtVAWh+jXpbCj6XLY4b+wL8eEcXpPvcZ5IxPJyfqg8+m+4wvpljdxhVNFVLCPVqLGqAWqvettxXXDb2BlPl1IJKqHO+liW2BOtRX0yOZuvUcB37onzVfxV/J8GD3RPmq/ir+T4MAe5581b8VvyTDRhX9zz5q34rfkmGjAGDBgwBgwYMBWzmTL1UskdfU0b8vrI3/AGcZZyWdVgVlSRb5MVThvltAxO38w/p03cGAzCM1sNMLV9Nna/YEVf5jFHN92RIRJKmWLDmVyyajV0A7sSNjX9/PbWz3Zcc1eINQFcJJKGjYtL0tR8weQ8sUM33XjLK0OiGr1BYYiHBqgbW9qvYjmcBD/sHKqFrIoxoWUSBRddeMDn03xXLKXCwJJBKtsaaEjRsDqTxSp53dGq6XjvN90nY34sZPLeE8qogeHKlCqHXa/PEsXd6QQmBnR0JB06ZAKUgqtNK1Laix1BIwEzy5hSK+V820xDTz6eKOv5evHQlzOk/JRar56tq9a9faxkS9xFBBVQ1Bd2kKEkBhZ0xEXbMbrckk3ZxzD3TZWV/e0RKtqAOblqw5YGve/mf7bb2bCeXNZpWEhyqnRd6EiLVtZFTltweQF78jyOjN2lmNIZIHv6rIl+obTbV1+8cumYnZ8uXlaRIR4jhtTBmlA1OWYAHwybNdd6Fnazd8RwN5s4P/AGIz/TaE4CGHLTAlVy8qLbNYzNKSTxcNkqb3AAr174kbLTgg6Mx6yuYRv+WThJ/7sY5imbVbPnmBpd4kULzt+BFPq64ux5qJGZ7zJLdCmZZR9y6CBgKggmPEXzoFNsfem2wHJFJPpWKvdN+gJHJK0miGWRiVBkeVUqCwCFCqi3KQb0nZbBb6Ktq+/wBXVwpcUp38NwRtzAZeI78t/LCxl+zs5GRFHmmVR1GXi02btizsXYl+Zok2T11AGnIdnJCpCA2TbMxt3b6zMd2PT1AACgAMWrwtJ3YzLD5XtDMWRv4YRN6HLbbf1Yr57uVCQviNmMweXykjOK82VXQHpv6vXeA1s/3uykJ0vmI9fLQra3vy0Lbf5YyM33xnkAGVyrAE14mYIVVFWW8JSXYUD9Xl0xp5XsODTaZcJQIC2VBrlspIr+bn6sfH7EvUPCQKd/SLgNuDwaRqtT1b+gwCVnop2ZZcxod0ZiondTFEQQFZI43VST5lGo/S5Yjhy2oav4pYnU0aS0NTEuBoBABCqDYs2eZ2L5F2ANQZihFBeFNJCjkL1E1sBV9B5YpTdlZwg173BDMQzamuOzoQ8IphqYmQbk/ecAnz5cBxbKAChCV4YLEP6JlcMTzA5fxByBJHxuzGbQFVnsFbKNeliL80KsoNg9QNQN3hsi7CzhdC8kOnUoatWrw9tYFIBZAIFaQNV/RGCDu1PquX3u9gg2g25FCtx6rXdbLbgKSLBsFiLu26lNUWlQEOrVqFixWlnKqQNvRa9Q254kbupGGYsrStsOJRwoN6rxVDAMCdJAA25DDHlu6E2oa8wAgJ2jTQ24I5rS3dGyD12FKRah7oIdRkJ1Eg2jyg2DsSWkOo+vAK0PZS1SGVlCAg6GRm07ahpVgRVUbHXbe8bGW7E1MWaPMNfUaYiSLosVkVt7oAbefXDPl+y409ENvV27sdjY3Zidj+ZxbwGXB2JHVmNQzDe1UmjzUk6r5+ZxpRRBQFUAAcgAAP7DHWDAK/uifNV/FX8nwYPdE+ar+Kv5PgwCHle1ZoxpjldBd0rEC/Ohib4Q5n7RL7bfrgwYA+EOZ+0S+2364PhDmftEvtt+uDBgD4Q5n7RL7bfrg+EOZ+0S+2364MGAPhDmftEvtt+uD4Q5n7RL7bfrgwYA+EOZ+0S+2364PhDmftEvtt+uDBgD4Q5n7RL7bfrg+EOZ+0S+2364MGAPhDmftEvtt+uD4Q5n7RL7bfrgwYA+EOZ+0S+2364PhBmf8Ajy+2364MGAPhDmftEvtt+uD4QZn/AI8vtt+uDBgD4QZn7RL7bfrg+EGZ+0S+2364MGAPhDmftEvtt+uD4Q5n7RL7bfrgwYA+EOZ+0S+2364PhDmftEvtt+uDBgD4QZn7RL7bfrg+EOZ+0S+2364MGAPhDmftEvtt+uD4Q5n7RL7bfrgwYA+EGZ+0S+2364PhDmftEvtt+uDBgD4Q5n7RL7bfrg+EOZ+0S+2364MGAPhDmftEvtt+uD4Q5n7RL7bfrgwYCLM9qzSDTJK7jnTMSL89/vODBgw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cxnSp>
        <p:nvCxnSpPr>
          <p:cNvPr id="33" name="ลูกศรเชื่อมต่อแบบตรง 32"/>
          <p:cNvCxnSpPr/>
          <p:nvPr/>
        </p:nvCxnSpPr>
        <p:spPr>
          <a:xfrm>
            <a:off x="2714612" y="4286256"/>
            <a:ext cx="3357586" cy="16430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4" name="Picture 20" descr="https://encrypted-tbn1.gstatic.com/images?q=tbn:ANd9GcQ7vtPZeBR-h8XwqlNYNbTv-xSKs74n58KJE7S472YrZh6fCbr6tQ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6" y="4786322"/>
            <a:ext cx="2798954" cy="1795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England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971550" lvl="1" indent="-514350">
              <a:buNone/>
            </a:pPr>
            <a:r>
              <a:rPr lang="en-US" dirty="0" smtClean="0"/>
              <a:t>-  </a:t>
            </a:r>
            <a:r>
              <a:rPr lang="en-US" b="1" dirty="0" smtClean="0"/>
              <a:t>Broader concept</a:t>
            </a:r>
            <a:r>
              <a:rPr lang="en-US" dirty="0" smtClean="0"/>
              <a:t>: Institutional changes 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(a) “Enclosure policy”: the removal of common property rights  more private property &amp; consolidation of small farms into large farms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(b) Improvement in transportation &amp; market information (the daily mail) &amp; commercial regulation to favor competition the geographical expansion of markets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(c) the tripartite landlord-tenant farmer-laborer structure </a:t>
            </a:r>
          </a:p>
          <a:p>
            <a:pPr marL="971550" lvl="1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(d) a fluidity between country and town people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England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Results</a:t>
            </a:r>
            <a:r>
              <a:rPr lang="en-US" dirty="0" smtClean="0"/>
              <a:t>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Agricultural production and productivity increases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Impact on the structure of economy 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Price of wheat increased: </a:t>
            </a:r>
            <a:r>
              <a:rPr lang="en-US" dirty="0" smtClean="0">
                <a:sym typeface="Wingdings" pitchFamily="2" charset="2"/>
              </a:rPr>
              <a:t> rise of population</a:t>
            </a:r>
            <a:endParaRPr lang="en-US" dirty="0" smtClean="0"/>
          </a:p>
          <a:p>
            <a:pPr marL="1371600" lvl="2" indent="-514350">
              <a:buFontTx/>
              <a:buChar char="-"/>
            </a:pPr>
            <a:r>
              <a:rPr lang="en-US" dirty="0" smtClean="0"/>
              <a:t>But, real agricultural wages declines at the earlier years and for decades until the mid-19th century 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Expansion of large farm: medium to large farms: 35% of farmers but owning around 78% of total 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England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Results</a:t>
            </a:r>
            <a:r>
              <a:rPr lang="en-US" dirty="0" smtClean="0"/>
              <a:t>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Industrial expansion </a:t>
            </a:r>
            <a:r>
              <a:rPr lang="en-US" dirty="0" smtClean="0">
                <a:sym typeface="Wingdings" pitchFamily="2" charset="2"/>
              </a:rPr>
              <a:t> rising demands for labor  </a:t>
            </a:r>
            <a:r>
              <a:rPr lang="en-US" dirty="0" smtClean="0"/>
              <a:t>reduced surplus agricultural labor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Only the Midlands, the north, and around London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But low linkage in the south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Greater disparity in distribution </a:t>
            </a:r>
            <a:r>
              <a:rPr lang="en-US" dirty="0" smtClean="0">
                <a:sym typeface="Wingdings" pitchFamily="2" charset="2"/>
              </a:rPr>
              <a:t> lag in improvement for the laboring class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Until 1850, the gap narrowed as intensified migration, expanded employment in the railways and drainage works, and the growth of manufacturing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From Meiji Restoration (1868-1912) to the 1960s</a:t>
            </a:r>
            <a:r>
              <a:rPr lang="en-US" dirty="0" smtClean="0"/>
              <a:t>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Japan: the first non-Western nation to successfully industrialize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Feudal : Traditionally low productivity economy </a:t>
            </a:r>
            <a:r>
              <a:rPr lang="en-US" dirty="0" smtClean="0">
                <a:sym typeface="Wingdings" pitchFamily="2" charset="2"/>
              </a:rPr>
              <a:t> Westernization in the Meiji reforms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Some two hundred peasant uprisings &amp; four samurai revolts</a:t>
            </a:r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Technical changes: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Government promoted yield-increasing agricultural innovations: Western advice (e.g. from a German scientist) on plant nutrition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Introduction of high-yielding, fertilizer-responsive crop varieties </a:t>
            </a:r>
            <a:r>
              <a:rPr lang="en-US" dirty="0" smtClean="0">
                <a:sym typeface="Wingdings" pitchFamily="2" charset="2"/>
              </a:rPr>
              <a:t> a “fertilizer-responsive rice culture”</a:t>
            </a:r>
            <a:endParaRPr lang="en-US" dirty="0" smtClean="0"/>
          </a:p>
          <a:p>
            <a:pPr marL="1371600" lvl="2" indent="-514350">
              <a:buFontTx/>
              <a:buChar char="-"/>
            </a:pPr>
            <a:r>
              <a:rPr lang="en-US" dirty="0" smtClean="0"/>
              <a:t>The use of chemical fertilizers began to spread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“Silk revolution”: development of hybrids between Chinese and Japanese silkworms </a:t>
            </a:r>
            <a:r>
              <a:rPr lang="en-US" dirty="0" smtClean="0">
                <a:sym typeface="Wingdings" pitchFamily="2" charset="2"/>
              </a:rPr>
              <a:t> 17 times increase in the output of raw silk</a:t>
            </a:r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Institutional changes: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Reform of land tax: </a:t>
            </a:r>
          </a:p>
          <a:p>
            <a:pPr marL="1828800" lvl="3" indent="-514350">
              <a:buFontTx/>
              <a:buChar char="-"/>
            </a:pPr>
            <a:r>
              <a:rPr lang="en-US" dirty="0" smtClean="0"/>
              <a:t>Predictable tax rates were levied on individual parcels of land instead of on villages as entities</a:t>
            </a:r>
          </a:p>
          <a:p>
            <a:pPr marL="1828800" lvl="3" indent="-514350">
              <a:buFontTx/>
              <a:buChar char="-"/>
            </a:pPr>
            <a:r>
              <a:rPr lang="en-US" dirty="0" smtClean="0"/>
              <a:t>promoted incentives to increase farm investment and productivity and to commercialize agriculture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Government heavily invested in transportation, irrigation, and communication</a:t>
            </a:r>
          </a:p>
          <a:p>
            <a:pPr marL="1828800" lvl="3" indent="-514350">
              <a:buFontTx/>
              <a:buChar char="-"/>
            </a:pPr>
            <a:r>
              <a:rPr lang="en-US" dirty="0" smtClean="0"/>
              <a:t>Spreading techniques developed by small farmers throughout Japan</a:t>
            </a:r>
          </a:p>
          <a:p>
            <a:pPr marL="1828800" lvl="3" indent="-514350">
              <a:buFontTx/>
              <a:buChar char="-"/>
            </a:pPr>
            <a:r>
              <a:rPr lang="en-US" dirty="0" smtClean="0"/>
              <a:t>Later, agriculture was dominated by small-scale farmers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Local institutions: direct relationship between the researchers at the experimental stations to the farmers’ associations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Promotion of the technical education</a:t>
            </a:r>
          </a:p>
          <a:p>
            <a:pPr marL="1828800" lvl="3" indent="-514350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92500"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Results: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In the 1950s, annual farm output growth averaged 4.4 percent per year </a:t>
            </a:r>
            <a:r>
              <a:rPr lang="en-US" dirty="0" smtClean="0">
                <a:sym typeface="Wingdings" pitchFamily="2" charset="2"/>
              </a:rPr>
              <a:t> mainly in grains and sericulture</a:t>
            </a:r>
            <a:endParaRPr lang="en-US" dirty="0" smtClean="0"/>
          </a:p>
          <a:p>
            <a:pPr marL="1371600" lvl="2" indent="-514350">
              <a:buFontTx/>
              <a:buChar char="-"/>
            </a:pPr>
            <a:r>
              <a:rPr lang="en-US" dirty="0" smtClean="0"/>
              <a:t>The share of agri., fishery, and forestry in the GDP fell from 45 percent in 1888 to 18 percent in 1938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During the initial stage until 1900, Japan exploited traditional agriculture to generate exports and revenues for the government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Industrialization: light (labor-intensive) industries, many small non-farm companies located in rural area were a major source of employment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Rises in tenancy rates and more unequal income distribution </a:t>
            </a:r>
          </a:p>
          <a:p>
            <a:pPr marL="1828800" lvl="3" indent="-514350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85720" y="1357298"/>
            <a:ext cx="8372476" cy="4786346"/>
          </a:xfrm>
        </p:spPr>
        <p:txBody>
          <a:bodyPr>
            <a:normAutofit lnSpcReduction="10000"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Stagnation (1929-1940) and recovery: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Excess supply of rice extracted from its colonies (Korea, Taiwan, China) </a:t>
            </a:r>
            <a:r>
              <a:rPr lang="en-US" dirty="0" smtClean="0">
                <a:sym typeface="Wingdings" pitchFamily="2" charset="2"/>
              </a:rPr>
              <a:t> collapse in rice prices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Tight monetary policies  slowed down the growth of light industries  overvalued Japan’s exchange rates  lowering the growth of agricultural output and productivity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Farm labors were pulled away by the non-primary sector  cotton textiles production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Increasing labor shortage in Japanese agriculture, non-substitutability between labors and other farm inputs despite high investments in farm technology  “</a:t>
            </a:r>
            <a:r>
              <a:rPr lang="en-US" b="1" i="1" dirty="0" smtClean="0">
                <a:sym typeface="Wingdings" pitchFamily="2" charset="2"/>
              </a:rPr>
              <a:t>Paradox of agricultural stagnation</a:t>
            </a:r>
            <a:r>
              <a:rPr lang="en-US" dirty="0" smtClean="0">
                <a:sym typeface="Wingdings" pitchFamily="2" charset="2"/>
              </a:rPr>
              <a:t>”   </a:t>
            </a:r>
            <a:endParaRPr lang="en-US" dirty="0" smtClean="0"/>
          </a:p>
          <a:p>
            <a:pPr marL="1828800" lvl="3" indent="-514350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85720" y="1357298"/>
            <a:ext cx="8372476" cy="4786346"/>
          </a:xfrm>
        </p:spPr>
        <p:txBody>
          <a:bodyPr>
            <a:normAutofit lnSpcReduction="10000"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Stagnation (1929-1940) and recovery:</a:t>
            </a:r>
          </a:p>
          <a:p>
            <a:pPr marL="1371600" lvl="2" indent="-514350">
              <a:buFontTx/>
              <a:buChar char="-"/>
            </a:pPr>
            <a:r>
              <a:rPr lang="en-US" dirty="0" smtClean="0"/>
              <a:t>After WWII (1939-1945) </a:t>
            </a:r>
          </a:p>
          <a:p>
            <a:pPr marL="1828800" lvl="3" indent="-514350">
              <a:buFontTx/>
              <a:buChar char="-"/>
            </a:pPr>
            <a:r>
              <a:rPr lang="en-US" dirty="0" smtClean="0"/>
              <a:t>Successful land reform (1946-47) </a:t>
            </a:r>
            <a:r>
              <a:rPr lang="en-US" dirty="0" smtClean="0">
                <a:sym typeface="Wingdings" pitchFamily="2" charset="2"/>
              </a:rPr>
              <a:t> landlord who did not live in the countryside could not own land, Those who lived in the countryside could rent out a maximum of one </a:t>
            </a:r>
            <a:r>
              <a:rPr lang="en-US" i="1" dirty="0" err="1" smtClean="0">
                <a:sym typeface="Wingdings" pitchFamily="2" charset="2"/>
              </a:rPr>
              <a:t>chobu</a:t>
            </a:r>
            <a:r>
              <a:rPr lang="en-US" dirty="0" smtClean="0">
                <a:sym typeface="Wingdings" pitchFamily="2" charset="2"/>
              </a:rPr>
              <a:t> (around a hectare), and retain a maximum of four </a:t>
            </a:r>
            <a:r>
              <a:rPr lang="en-US" dirty="0" err="1" smtClean="0">
                <a:sym typeface="Wingdings" pitchFamily="2" charset="2"/>
              </a:rPr>
              <a:t>chobu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Former tenants  owners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Per capita GDP growth 3% per year (1965-1985)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Rapid industrialization  Heavy industries  High farm-urban labor migration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Share of agri.GDP 14% (1960)  3% (1985)  1% (2001)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 widening income differences </a:t>
            </a:r>
          </a:p>
          <a:p>
            <a:pPr marL="1371600" lvl="2" indent="-514350">
              <a:buFontTx/>
              <a:buChar char="-"/>
            </a:pPr>
            <a:endParaRPr lang="en-US" dirty="0" smtClean="0"/>
          </a:p>
          <a:p>
            <a:pPr marL="1828800" lvl="3" indent="-514350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Japan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285720" y="1357298"/>
            <a:ext cx="8372476" cy="4786346"/>
          </a:xfrm>
        </p:spPr>
        <p:txBody>
          <a:bodyPr>
            <a:normAutofit/>
          </a:bodyPr>
          <a:lstStyle/>
          <a:p>
            <a:pPr marL="971550" lvl="1" indent="-514350">
              <a:buFontTx/>
              <a:buChar char="-"/>
            </a:pPr>
            <a:r>
              <a:rPr lang="en-US" b="1" dirty="0" smtClean="0"/>
              <a:t>Stagnation (1929-1940) and recovery:</a:t>
            </a:r>
          </a:p>
          <a:p>
            <a:pPr marL="1371600" lvl="2" indent="-514350">
              <a:buFontTx/>
              <a:buChar char="-"/>
            </a:pPr>
            <a:r>
              <a:rPr lang="en-US" dirty="0" err="1" smtClean="0"/>
              <a:t>Agri.Policy</a:t>
            </a:r>
            <a:r>
              <a:rPr lang="en-US" dirty="0" smtClean="0"/>
              <a:t> (1961)</a:t>
            </a:r>
            <a:r>
              <a:rPr lang="en-US" dirty="0" smtClean="0">
                <a:sym typeface="Wingdings" pitchFamily="2" charset="2"/>
              </a:rPr>
              <a:t> Income support instead of production-promoting policies  high cost of protection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Agri.  sustained agricultural output &amp; productivity growth  no longer an important productive sector supporting the rise of a major power</a:t>
            </a:r>
          </a:p>
          <a:p>
            <a:pPr marL="1371600" lvl="2" indent="-514350">
              <a:buFontTx/>
              <a:buChar char="-"/>
            </a:pPr>
            <a:r>
              <a:rPr lang="en-US" dirty="0" smtClean="0">
                <a:sym typeface="Wingdings" pitchFamily="2" charset="2"/>
              </a:rPr>
              <a:t>“pro-agriculture view</a:t>
            </a:r>
            <a:r>
              <a:rPr lang="en-US" dirty="0" smtClean="0">
                <a:sym typeface="Wingdings" pitchFamily="2" charset="2"/>
              </a:rPr>
              <a:t>” </a:t>
            </a:r>
            <a:endParaRPr lang="en-US" dirty="0" smtClean="0">
              <a:sym typeface="Wingdings" pitchFamily="2" charset="2"/>
            </a:endParaRPr>
          </a:p>
          <a:p>
            <a:pPr marL="1371600" lvl="2" indent="-514350">
              <a:buFontTx/>
              <a:buChar char="-"/>
            </a:pPr>
            <a:endParaRPr lang="en-US" dirty="0" smtClean="0"/>
          </a:p>
          <a:p>
            <a:pPr marL="1828800" lvl="3" indent="-514350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USA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47863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Formerly, USA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“CARL” (a Country with Abundant Rural Labor)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dirty="0" smtClean="0">
                <a:sym typeface="Wingdings" pitchFamily="2" charset="2"/>
              </a:rPr>
              <a:t>Until 1830, more than 90% of population lived on farms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Poor husbandry,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low-yield, subsistence agriculture</a:t>
            </a:r>
            <a:endParaRPr kumimoji="0" lang="en-US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Two revolutions</a:t>
            </a:r>
            <a:endParaRPr kumimoji="0" lang="en-US" sz="28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1) The rapid adoption of horsepower in late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2) Application of mechanical power, fertilizers,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pesticides, herbicides, and hybrid seeds in the early 20</a:t>
            </a:r>
            <a:r>
              <a:rPr kumimoji="0" lang="en-US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century 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Agricultural transformation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USA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4786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Technical changes: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Mechanical innovations: the cotton gin, the steel-moldboard plow, the reaper, and barbed wire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Chemical </a:t>
            </a: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innovations: chemical fertilizers, pesticides, herbicides, hybrid seeds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>
                <a:sym typeface="Wingdings" pitchFamily="2" charset="2"/>
              </a:rPr>
              <a:t>The research programs in the Department of Agriculture, Agricultural colleges, experimental stations</a:t>
            </a:r>
            <a:endParaRPr lang="en-US" dirty="0" smtClean="0"/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USA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47863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Institutional changes: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Homestead Act 1862</a:t>
            </a: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r>
              <a:rPr lang="en-US" baseline="0" dirty="0" smtClean="0"/>
              <a:t>Distribution</a:t>
            </a:r>
            <a:r>
              <a:rPr lang="en-US" dirty="0" smtClean="0"/>
              <a:t> of uncultivated lands </a:t>
            </a:r>
            <a:r>
              <a:rPr lang="en-US" dirty="0" smtClean="0">
                <a:sym typeface="Wingdings" pitchFamily="2" charset="2"/>
              </a:rPr>
              <a:t> giving 160 acres of Great Plains prairie to individuals who promise to cultivate the land</a:t>
            </a:r>
          </a:p>
          <a:p>
            <a:pPr marL="2343150" lvl="4" indent="-514350">
              <a:spcBef>
                <a:spcPct val="20000"/>
              </a:spcBef>
              <a:buFontTx/>
              <a:buChar char="-"/>
            </a:pPr>
            <a:r>
              <a:rPr lang="en-US" dirty="0" smtClean="0">
                <a:sym typeface="Wingdings" pitchFamily="2" charset="2"/>
              </a:rPr>
              <a:t>‘Geographical expansion of US economy’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Large-scale investment:</a:t>
            </a: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Opening of the Erie Canal in the 1830s, railroads, transcontinental railway, communication technology (telegraph) </a:t>
            </a:r>
            <a:r>
              <a:rPr lang="en-US" dirty="0" smtClean="0">
                <a:sym typeface="Wingdings" pitchFamily="2" charset="2"/>
              </a:rPr>
              <a:t> market expansion</a:t>
            </a: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USA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Results: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The sustained accelerated growth of total factor productivity from 1940-1980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noProof="0" dirty="0" smtClean="0"/>
              <a:t>Farm population shrank from 30 million in 1900 to 4.5 million by 1990 and 2.5 million by 2000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Most</a:t>
            </a:r>
            <a:r>
              <a:rPr kumimoji="0" lang="en-US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farms are still family-owned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baseline="0" noProof="0" dirty="0" smtClean="0"/>
              <a:t>More</a:t>
            </a:r>
            <a:r>
              <a:rPr lang="en-US" noProof="0" dirty="0" smtClean="0"/>
              <a:t> roles of corporate-held farming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Off-farm</a:t>
            </a:r>
            <a:r>
              <a:rPr kumimoji="0" lang="en-US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source of income remains economically viable. (around 85% in 1997)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baseline="0" noProof="0" dirty="0" smtClean="0"/>
              <a:t>Increasing land concentration dominated by large farms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Falling poverty among farm household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Industrialized World: </a:t>
            </a:r>
            <a:r>
              <a:rPr lang="en-US" b="1" dirty="0" smtClean="0"/>
              <a:t>USA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Results: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lang="en-US" dirty="0" smtClean="0"/>
              <a:t>Do support neither pro- or anti-agriculture view 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Agri. </a:t>
            </a:r>
            <a:r>
              <a:rPr lang="en-US" dirty="0" smtClean="0"/>
              <a:t>Is not really an engine of growth, but it is not overlooked by substantial investment in infrastructure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Developing </a:t>
            </a:r>
            <a:r>
              <a:rPr lang="en-US" dirty="0" smtClean="0"/>
              <a:t>World: </a:t>
            </a:r>
            <a:r>
              <a:rPr lang="en-US" b="1" dirty="0" smtClean="0"/>
              <a:t>India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economy was primarily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agricultural wit large inequalities in resource endowments and income distribution among and within resource and states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Green</a:t>
            </a:r>
            <a:r>
              <a:rPr lang="en-US" dirty="0" smtClean="0"/>
              <a:t> revolution (the 1960s) </a:t>
            </a:r>
            <a:r>
              <a:rPr lang="en-US" dirty="0" smtClean="0">
                <a:sym typeface="Wingdings" pitchFamily="2" charset="2"/>
              </a:rPr>
              <a:t> benefiting irrigated rice and wheat + improving technologies increases in productivity accelerating growth in the 1980s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“Food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grains self-sufficiency” by the 1990s  helped the poor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Developing </a:t>
            </a:r>
            <a:r>
              <a:rPr lang="en-US" dirty="0" smtClean="0"/>
              <a:t>World: </a:t>
            </a:r>
            <a:r>
              <a:rPr lang="en-US" b="1" dirty="0" smtClean="0"/>
              <a:t>India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Intervention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policy 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agricultural subsidies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  <a:defRPr/>
            </a:pPr>
            <a:r>
              <a:rPr lang="en-US" baseline="0" dirty="0" smtClean="0">
                <a:sym typeface="Wingdings" pitchFamily="2" charset="2"/>
              </a:rPr>
              <a:t>Benefits:</a:t>
            </a:r>
            <a:r>
              <a:rPr lang="en-US" dirty="0" smtClean="0">
                <a:sym typeface="Wingdings" pitchFamily="2" charset="2"/>
              </a:rPr>
              <a:t> political stability + poverty reduction + adoption of improved technologies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Costs: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private trade is restricted to control pricing and distribution, only small-scaled units are allowed to cooperate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lang="en-US" baseline="0" dirty="0" smtClean="0">
                <a:sym typeface="Wingdings" pitchFamily="2" charset="2"/>
              </a:rPr>
              <a:t>Low</a:t>
            </a:r>
            <a:r>
              <a:rPr lang="en-US" dirty="0" smtClean="0">
                <a:sym typeface="Wingdings" pitchFamily="2" charset="2"/>
              </a:rPr>
              <a:t> efficiencies, costly, crowd out other public investments, benefit primarily the large farmers and the better-off group in rural society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Rejected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the anti-agri. view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Developing </a:t>
            </a:r>
            <a:r>
              <a:rPr lang="en-US" dirty="0" smtClean="0"/>
              <a:t>World: </a:t>
            </a:r>
            <a:r>
              <a:rPr lang="en-US" b="1" dirty="0" smtClean="0"/>
              <a:t>Indonesia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Agri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-sector is dominated by smallholders who cultivate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food crops, mainly rice, and export crops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lang="en-US" baseline="0" dirty="0" smtClean="0"/>
              <a:t>Intervention</a:t>
            </a:r>
            <a:r>
              <a:rPr lang="en-US" dirty="0" smtClean="0"/>
              <a:t> policy for ensuring rice self-sufficiency </a:t>
            </a:r>
            <a:r>
              <a:rPr lang="en-US" dirty="0" smtClean="0">
                <a:sym typeface="Wingdings" pitchFamily="2" charset="2"/>
              </a:rPr>
              <a:t> subsidies the adoption of the Green Revolution technology in HYV (e.g. irrigation, fertilizers, pesticides, improved seeds)</a:t>
            </a:r>
          </a:p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Guaranteed</a:t>
            </a: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the floor price to producers while ceiling price for consumers --&gt; Pro-agriculture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85950" lvl="3" indent="-514350">
              <a:spcBef>
                <a:spcPct val="20000"/>
              </a:spcBef>
              <a:buFontTx/>
              <a:buChar char="-"/>
            </a:pPr>
            <a:endParaRPr lang="en-US" dirty="0" smtClean="0">
              <a:sym typeface="Wingdings" pitchFamily="2" charset="2"/>
            </a:endParaRPr>
          </a:p>
          <a:p>
            <a:pPr marL="2343150" lvl="4" indent="-514350">
              <a:spcBef>
                <a:spcPct val="20000"/>
              </a:spcBef>
            </a:pP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Conditions of Success?</a:t>
            </a:r>
            <a:endParaRPr lang="th-TH" b="1" dirty="0"/>
          </a:p>
        </p:txBody>
      </p:sp>
      <p:sp>
        <p:nvSpPr>
          <p:cNvPr id="4" name="ตัวยึดเนื้อหา 2"/>
          <p:cNvSpPr txBox="1">
            <a:spLocks/>
          </p:cNvSpPr>
          <p:nvPr/>
        </p:nvSpPr>
        <p:spPr>
          <a:xfrm>
            <a:off x="438120" y="1509698"/>
            <a:ext cx="8372476" cy="50876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971550" marR="0" lvl="1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Necessary conditions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Tech.</a:t>
            </a:r>
            <a:r>
              <a:rPr kumimoji="0" lang="en-US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&amp; </a:t>
            </a:r>
            <a:r>
              <a:rPr kumimoji="0" lang="en-US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Government’s role</a:t>
            </a:r>
          </a:p>
          <a:p>
            <a:pPr marL="1428750" lvl="2" indent="-514350">
              <a:spcBef>
                <a:spcPct val="20000"/>
              </a:spcBef>
              <a:buFontTx/>
              <a:buChar char="-"/>
              <a:defRPr/>
            </a:pPr>
            <a:r>
              <a:rPr lang="en-US" dirty="0" smtClean="0"/>
              <a:t>Subsidy/ Investment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kumimoji="0" lang="en-US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Sufficient</a:t>
            </a:r>
            <a:r>
              <a:rPr kumimoji="0" lang="en-US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conditions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lang="en-US" dirty="0" smtClean="0"/>
              <a:t>A. A stable framework of macroeconomic and political stability. Central &amp; local </a:t>
            </a:r>
            <a:r>
              <a:rPr lang="en-US" dirty="0" err="1" smtClean="0"/>
              <a:t>gov</a:t>
            </a:r>
            <a:r>
              <a:rPr lang="en-US" dirty="0" smtClean="0"/>
              <a:t>. </a:t>
            </a:r>
            <a:r>
              <a:rPr lang="en-US" dirty="0" smtClean="0">
                <a:sym typeface="Wingdings" pitchFamily="2" charset="2"/>
              </a:rPr>
              <a:t> enforcing peaces and orders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B. An effective tech-transfer system: research &amp; extension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lang="en-US" dirty="0" smtClean="0">
                <a:sym typeface="Wingdings" pitchFamily="2" charset="2"/>
              </a:rPr>
              <a:t>C. Access to market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kumimoji="0" lang="en-US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D. An ownership system that rewards individuals from farm investing</a:t>
            </a:r>
          </a:p>
          <a:p>
            <a:pPr marL="971550" lvl="1" indent="-514350">
              <a:spcBef>
                <a:spcPct val="20000"/>
              </a:spcBef>
              <a:buFontTx/>
              <a:buChar char="-"/>
              <a:defRPr/>
            </a:pPr>
            <a:r>
              <a:rPr lang="en-US" dirty="0" err="1" smtClean="0">
                <a:sym typeface="Wingdings" pitchFamily="2" charset="2"/>
              </a:rPr>
              <a:t>E.Employment</a:t>
            </a:r>
            <a:r>
              <a:rPr lang="en-US" dirty="0" smtClean="0">
                <a:sym typeface="Wingdings" pitchFamily="2" charset="2"/>
              </a:rPr>
              <a:t>-creating non-agri. sectors</a:t>
            </a:r>
            <a:r>
              <a:rPr lang="en-US" dirty="0" smtClean="0">
                <a:sym typeface="Wingdings" pitchFamily="2" charset="2"/>
              </a:rPr>
              <a:t> 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2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3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1824</Words>
  <Application>Microsoft Office PowerPoint</Application>
  <PresentationFormat>นำเสนอทางหน้าจอ (4:3)</PresentationFormat>
  <Paragraphs>198</Paragraphs>
  <Slides>31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31</vt:i4>
      </vt:variant>
    </vt:vector>
  </HeadingPairs>
  <TitlesOfParts>
    <vt:vector size="32" baseType="lpstr">
      <vt:lpstr>ชุดรูปแบบของ Office</vt:lpstr>
      <vt:lpstr>Dynamics of Global Agricultural Development (II): Success in Agricultural Transformation</vt:lpstr>
      <vt:lpstr>What is Agricultural Transformation?</vt:lpstr>
      <vt:lpstr>What is Agricultural Transformation?</vt:lpstr>
      <vt:lpstr>What is Agricultural Transformation?</vt:lpstr>
      <vt:lpstr>What is Agricultural Transformation?</vt:lpstr>
      <vt:lpstr>What is Agricultural Transformation?</vt:lpstr>
      <vt:lpstr>What is Agricultural Transformation?</vt:lpstr>
      <vt:lpstr>What is Agricultural Transformation?</vt:lpstr>
      <vt:lpstr>What is Agricultural Transformation?</vt:lpstr>
      <vt:lpstr>The Industrialized World: England</vt:lpstr>
      <vt:lpstr>The Industrialized World: England</vt:lpstr>
      <vt:lpstr>ภาพนิ่ง 12</vt:lpstr>
      <vt:lpstr>The Industrialized World: England</vt:lpstr>
      <vt:lpstr>The Industrialized World: England</vt:lpstr>
      <vt:lpstr>The Industrialized World: England</vt:lpstr>
      <vt:lpstr>The Industrialized World: Japan</vt:lpstr>
      <vt:lpstr>The Industrialized World: Japan</vt:lpstr>
      <vt:lpstr>The Industrialized World: Japan</vt:lpstr>
      <vt:lpstr>The Industrialized World: Japan</vt:lpstr>
      <vt:lpstr>The Industrialized World: Japan</vt:lpstr>
      <vt:lpstr>The Industrialized World: Japan</vt:lpstr>
      <vt:lpstr>The Industrialized World: Japan</vt:lpstr>
      <vt:lpstr>The Industrialized World: USA</vt:lpstr>
      <vt:lpstr>The Industrialized World: USA</vt:lpstr>
      <vt:lpstr>The Industrialized World: USA</vt:lpstr>
      <vt:lpstr>The Industrialized World: USA</vt:lpstr>
      <vt:lpstr>The Industrialized World: USA</vt:lpstr>
      <vt:lpstr>The Developing World: India</vt:lpstr>
      <vt:lpstr>The Developing World: India</vt:lpstr>
      <vt:lpstr>The Developing World: Indonesia</vt:lpstr>
      <vt:lpstr>Conditions of Success?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 in Agricultural Transformation</dc:title>
  <dc:creator>My Documents</dc:creator>
  <cp:lastModifiedBy>My Documents</cp:lastModifiedBy>
  <cp:revision>109</cp:revision>
  <dcterms:created xsi:type="dcterms:W3CDTF">2013-01-26T07:24:28Z</dcterms:created>
  <dcterms:modified xsi:type="dcterms:W3CDTF">2013-01-31T02:38:24Z</dcterms:modified>
</cp:coreProperties>
</file>