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5" r:id="rId1"/>
  </p:sldMasterIdLst>
  <p:notesMasterIdLst>
    <p:notesMasterId r:id="rId20"/>
  </p:notesMasterIdLst>
  <p:sldIdLst>
    <p:sldId id="327" r:id="rId2"/>
    <p:sldId id="323" r:id="rId3"/>
    <p:sldId id="324" r:id="rId4"/>
    <p:sldId id="331" r:id="rId5"/>
    <p:sldId id="326" r:id="rId6"/>
    <p:sldId id="329" r:id="rId7"/>
    <p:sldId id="330" r:id="rId8"/>
    <p:sldId id="332" r:id="rId9"/>
    <p:sldId id="334" r:id="rId10"/>
    <p:sldId id="335" r:id="rId11"/>
    <p:sldId id="336" r:id="rId12"/>
    <p:sldId id="339" r:id="rId13"/>
    <p:sldId id="337" r:id="rId14"/>
    <p:sldId id="340" r:id="rId15"/>
    <p:sldId id="338" r:id="rId16"/>
    <p:sldId id="342" r:id="rId17"/>
    <p:sldId id="343" r:id="rId18"/>
    <p:sldId id="344" r:id="rId19"/>
  </p:sldIdLst>
  <p:sldSz cx="9144000" cy="6858000" type="screen4x3"/>
  <p:notesSz cx="6858000" cy="9144000"/>
  <p:defaultTextStyle>
    <a:defPPr>
      <a:defRPr lang="en-US"/>
    </a:defPPr>
    <a:lvl1pPr algn="l" rtl="0" fontAlgn="base">
      <a:spcBef>
        <a:spcPct val="0"/>
      </a:spcBef>
      <a:spcAft>
        <a:spcPct val="0"/>
      </a:spcAft>
      <a:defRPr sz="1400"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sz="1400"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sz="1400"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sz="1400"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sz="1400" kern="1200">
        <a:solidFill>
          <a:schemeClr val="tx1"/>
        </a:solidFill>
        <a:latin typeface="Arial" pitchFamily="34" charset="0"/>
        <a:ea typeface="+mn-ea"/>
        <a:cs typeface="Angsana New" pitchFamily="18" charset="-34"/>
      </a:defRPr>
    </a:lvl5pPr>
    <a:lvl6pPr marL="2286000" algn="l" defTabSz="914400" rtl="0" eaLnBrk="1" latinLnBrk="0" hangingPunct="1">
      <a:defRPr sz="1400" kern="1200">
        <a:solidFill>
          <a:schemeClr val="tx1"/>
        </a:solidFill>
        <a:latin typeface="Arial" pitchFamily="34" charset="0"/>
        <a:ea typeface="+mn-ea"/>
        <a:cs typeface="Angsana New" pitchFamily="18" charset="-34"/>
      </a:defRPr>
    </a:lvl6pPr>
    <a:lvl7pPr marL="2743200" algn="l" defTabSz="914400" rtl="0" eaLnBrk="1" latinLnBrk="0" hangingPunct="1">
      <a:defRPr sz="1400" kern="1200">
        <a:solidFill>
          <a:schemeClr val="tx1"/>
        </a:solidFill>
        <a:latin typeface="Arial" pitchFamily="34" charset="0"/>
        <a:ea typeface="+mn-ea"/>
        <a:cs typeface="Angsana New" pitchFamily="18" charset="-34"/>
      </a:defRPr>
    </a:lvl7pPr>
    <a:lvl8pPr marL="3200400" algn="l" defTabSz="914400" rtl="0" eaLnBrk="1" latinLnBrk="0" hangingPunct="1">
      <a:defRPr sz="1400" kern="1200">
        <a:solidFill>
          <a:schemeClr val="tx1"/>
        </a:solidFill>
        <a:latin typeface="Arial" pitchFamily="34" charset="0"/>
        <a:ea typeface="+mn-ea"/>
        <a:cs typeface="Angsana New" pitchFamily="18" charset="-34"/>
      </a:defRPr>
    </a:lvl8pPr>
    <a:lvl9pPr marL="3657600" algn="l" defTabSz="914400" rtl="0" eaLnBrk="1" latinLnBrk="0" hangingPunct="1">
      <a:defRPr sz="1400"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autoAdjust="0"/>
  </p:normalViewPr>
  <p:slideViewPr>
    <p:cSldViewPr>
      <p:cViewPr>
        <p:scale>
          <a:sx n="125" d="100"/>
          <a:sy n="125" d="100"/>
        </p:scale>
        <p:origin x="1074" y="960"/>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notesMaster" Target="notesMasters/notesMaster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viewProps" Target="viewProps.xml" /></Relationships>
</file>

<file path=ppt/_rels/viewProps.xml.rels><?xml version="1.0" encoding="UTF-8" standalone="yes"?>
<Relationships xmlns="http://schemas.openxmlformats.org/package/2006/relationships"><Relationship Id="rId1" Type="http://schemas.openxmlformats.org/officeDocument/2006/relationships/slide" Target="slides/slide3.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endParaRPr lang="th-TH"/>
          </a:p>
        </p:txBody>
      </p:sp>
      <p:sp>
        <p:nvSpPr>
          <p:cNvPr id="819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fld id="{C75152DE-EA6A-4D84-8F0F-051045E545D3}" type="slidenum">
              <a:rPr lang="en-US"/>
              <a:pPr/>
              <a:t>‹#›</a:t>
            </a:fld>
            <a:endParaRPr lang="th-TH"/>
          </a:p>
        </p:txBody>
      </p:sp>
    </p:spTree>
    <p:extLst>
      <p:ext uri="{BB962C8B-B14F-4D97-AF65-F5344CB8AC3E}">
        <p14:creationId xmlns:p14="http://schemas.microsoft.com/office/powerpoint/2010/main" val="10754488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5</a:t>
            </a:fld>
            <a:endParaRPr lang="en-US" dirty="0"/>
          </a:p>
        </p:txBody>
      </p:sp>
    </p:spTree>
    <p:extLst>
      <p:ext uri="{BB962C8B-B14F-4D97-AF65-F5344CB8AC3E}">
        <p14:creationId xmlns:p14="http://schemas.microsoft.com/office/powerpoint/2010/main" val="20026042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7</a:t>
            </a:fld>
            <a:endParaRPr lang="en-US" dirty="0"/>
          </a:p>
        </p:txBody>
      </p:sp>
    </p:spTree>
    <p:extLst>
      <p:ext uri="{BB962C8B-B14F-4D97-AF65-F5344CB8AC3E}">
        <p14:creationId xmlns:p14="http://schemas.microsoft.com/office/powerpoint/2010/main" val="2692930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10</a:t>
            </a:fld>
            <a:endParaRPr lang="en-US" dirty="0"/>
          </a:p>
        </p:txBody>
      </p:sp>
    </p:spTree>
    <p:extLst>
      <p:ext uri="{BB962C8B-B14F-4D97-AF65-F5344CB8AC3E}">
        <p14:creationId xmlns:p14="http://schemas.microsoft.com/office/powerpoint/2010/main" val="7789355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11</a:t>
            </a:fld>
            <a:endParaRPr lang="en-US" dirty="0"/>
          </a:p>
        </p:txBody>
      </p:sp>
    </p:spTree>
    <p:extLst>
      <p:ext uri="{BB962C8B-B14F-4D97-AF65-F5344CB8AC3E}">
        <p14:creationId xmlns:p14="http://schemas.microsoft.com/office/powerpoint/2010/main" val="18969030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13</a:t>
            </a:fld>
            <a:endParaRPr lang="en-US" dirty="0"/>
          </a:p>
        </p:txBody>
      </p:sp>
    </p:spTree>
    <p:extLst>
      <p:ext uri="{BB962C8B-B14F-4D97-AF65-F5344CB8AC3E}">
        <p14:creationId xmlns:p14="http://schemas.microsoft.com/office/powerpoint/2010/main" val="11629035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15</a:t>
            </a:fld>
            <a:endParaRPr lang="en-US" dirty="0"/>
          </a:p>
        </p:txBody>
      </p:sp>
    </p:spTree>
    <p:extLst>
      <p:ext uri="{BB962C8B-B14F-4D97-AF65-F5344CB8AC3E}">
        <p14:creationId xmlns:p14="http://schemas.microsoft.com/office/powerpoint/2010/main" val="1511678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endParaRPr lang="th-TH" altLang="en-US"/>
          </a:p>
        </p:txBody>
      </p:sp>
      <p:sp>
        <p:nvSpPr>
          <p:cNvPr id="17" name="Footer Placeholder 16"/>
          <p:cNvSpPr>
            <a:spLocks noGrp="1"/>
          </p:cNvSpPr>
          <p:nvPr>
            <p:ph type="ftr" sz="quarter" idx="11"/>
          </p:nvPr>
        </p:nvSpPr>
        <p:spPr/>
        <p:txBody>
          <a:bodyPr/>
          <a:lstStyle/>
          <a:p>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7FEF12A2-5EBF-4416-9418-64AA967FAF20}" type="slidenum">
              <a:rPr lang="en-US" altLang="en-US" smtClean="0"/>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a:xfrm>
            <a:off x="800100" y="6172200"/>
            <a:ext cx="4000500" cy="457200"/>
          </a:xfrm>
        </p:spPr>
        <p:txBody>
          <a:bodyPr/>
          <a:lstStyle/>
          <a:p>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7FEF12A2-5EBF-4416-9418-64AA967FAF20}" type="slidenum">
              <a:rPr lang="en-US" altLang="en-US" smtClean="0"/>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p:txBody>
          <a:bodyPr/>
          <a:lstStyle/>
          <a:p>
            <a:endParaRPr lang="th-TH" altLang="en-US"/>
          </a:p>
        </p:txBody>
      </p:sp>
      <p:sp>
        <p:nvSpPr>
          <p:cNvPr id="7" name="Slide Number Placeholder 6"/>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endParaRPr lang="th-TH" altLang="en-US"/>
          </a:p>
        </p:txBody>
      </p:sp>
      <p:sp>
        <p:nvSpPr>
          <p:cNvPr id="8" name="Footer Placeholder 7"/>
          <p:cNvSpPr>
            <a:spLocks noGrp="1"/>
          </p:cNvSpPr>
          <p:nvPr>
            <p:ph type="ftr" sz="quarter" idx="11"/>
          </p:nvPr>
        </p:nvSpPr>
        <p:spPr/>
        <p:txBody>
          <a:bodyPr/>
          <a:lstStyle/>
          <a:p>
            <a:endParaRPr lang="th-TH" altLang="en-US"/>
          </a:p>
        </p:txBody>
      </p:sp>
      <p:sp>
        <p:nvSpPr>
          <p:cNvPr id="9" name="Slide Number Placeholder 8"/>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endParaRPr lang="th-TH" altLang="en-US"/>
          </a:p>
        </p:txBody>
      </p:sp>
      <p:sp>
        <p:nvSpPr>
          <p:cNvPr id="4" name="Footer Placeholder 3"/>
          <p:cNvSpPr>
            <a:spLocks noGrp="1"/>
          </p:cNvSpPr>
          <p:nvPr>
            <p:ph type="ftr" sz="quarter" idx="11"/>
          </p:nvPr>
        </p:nvSpPr>
        <p:spPr/>
        <p:txBody>
          <a:bodyPr/>
          <a:lstStyle/>
          <a:p>
            <a:endParaRPr lang="th-TH" altLang="en-US"/>
          </a:p>
        </p:txBody>
      </p:sp>
      <p:sp>
        <p:nvSpPr>
          <p:cNvPr id="5" name="Slide Number Placeholder 4"/>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ltLang="en-US"/>
          </a:p>
        </p:txBody>
      </p:sp>
      <p:sp>
        <p:nvSpPr>
          <p:cNvPr id="3" name="Footer Placeholder 2"/>
          <p:cNvSpPr>
            <a:spLocks noGrp="1"/>
          </p:cNvSpPr>
          <p:nvPr>
            <p:ph type="ftr" sz="quarter" idx="11"/>
          </p:nvPr>
        </p:nvSpPr>
        <p:spPr/>
        <p:txBody>
          <a:bodyPr/>
          <a:lstStyle/>
          <a:p>
            <a:endParaRPr lang="th-TH" altLang="en-US"/>
          </a:p>
        </p:txBody>
      </p:sp>
      <p:sp>
        <p:nvSpPr>
          <p:cNvPr id="4" name="Slide Number Placeholder 3"/>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p:txBody>
          <a:bodyPr/>
          <a:lstStyle/>
          <a:p>
            <a:endParaRPr lang="th-TH" altLang="en-US"/>
          </a:p>
        </p:txBody>
      </p:sp>
      <p:sp>
        <p:nvSpPr>
          <p:cNvPr id="7" name="Slide Number Placeholder 6"/>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a:xfrm>
            <a:off x="914400" y="6172200"/>
            <a:ext cx="3886200" cy="457200"/>
          </a:xfrm>
        </p:spPr>
        <p:txBody>
          <a:bodyPr/>
          <a:lstStyle/>
          <a:p>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fld id="{7FEF12A2-5EBF-4416-9418-64AA967FAF20}" type="slidenum">
              <a:rPr lang="en-US" altLang="en-US" smtClean="0"/>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3DBCA124-2AAC-4171-8482-310ECC79EE00}" type="slidenum">
              <a:rPr lang="en-US" altLang="en-US"/>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Rectangle 6"/>
          <p:cNvSpPr/>
          <p:nvPr/>
        </p:nvSpPr>
        <p:spPr>
          <a:xfrm>
            <a:off x="4540634" y="649358"/>
            <a:ext cx="4306591" cy="580445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hasCustomPrompt="1"/>
          </p:nvPr>
        </p:nvSpPr>
        <p:spPr>
          <a:xfrm>
            <a:off x="4850296" y="2252871"/>
            <a:ext cx="3816626" cy="2521226"/>
          </a:xfrm>
          <a:effectLst/>
        </p:spPr>
        <p:txBody>
          <a:bodyPr anchor="ctr">
            <a:normAutofit/>
          </a:bodyPr>
          <a:lstStyle>
            <a:lvl1pPr algn="ctr">
              <a:defRPr sz="4000" cap="none">
                <a:solidFill>
                  <a:schemeClr val="bg1"/>
                </a:solidFill>
              </a:defRPr>
            </a:lvl1pPr>
          </a:lstStyle>
          <a:p>
            <a:r>
              <a:rPr lang="en-US" dirty="0"/>
              <a:t>Click to edit master title style</a:t>
            </a:r>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2523" y="649358"/>
            <a:ext cx="4350816" cy="5804452"/>
          </a:xfrm>
          <a:prstGeom prst="rect">
            <a:avLst/>
          </a:prstGeom>
        </p:spPr>
      </p:pic>
      <p:sp>
        <p:nvSpPr>
          <p:cNvPr id="10" name="Rectangle 9"/>
          <p:cNvSpPr/>
          <p:nvPr userDrawn="1"/>
        </p:nvSpPr>
        <p:spPr>
          <a:xfrm>
            <a:off x="342523" y="314325"/>
            <a:ext cx="2825477"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userDrawn="1"/>
        </p:nvSpPr>
        <p:spPr>
          <a:xfrm>
            <a:off x="5976001" y="314325"/>
            <a:ext cx="2884476"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p:cNvSpPr/>
          <p:nvPr userDrawn="1"/>
        </p:nvSpPr>
        <p:spPr>
          <a:xfrm>
            <a:off x="3216601" y="314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0633564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FEF12A2-5EBF-4416-9418-64AA967FAF20}" type="slidenum">
              <a:rPr lang="en-US" altLang="en-US" smtClean="0"/>
              <a:pPr/>
              <a:t>‹#›</a:t>
            </a:fld>
            <a:endParaRPr lang="th-TH" altLang="en-US"/>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3.png" /><Relationship Id="rId1" Type="http://schemas.openxmlformats.org/officeDocument/2006/relationships/slideLayout" Target="../slideLayouts/slideLayout1.xml" /><Relationship Id="rId5" Type="http://schemas.openxmlformats.org/officeDocument/2006/relationships/image" Target="../media/image6.png" /><Relationship Id="rId4" Type="http://schemas.openxmlformats.org/officeDocument/2006/relationships/image" Target="../media/image5.png" /></Relationships>
</file>

<file path=ppt/slides/_rels/slide2.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7.png" /><Relationship Id="rId1" Type="http://schemas.openxmlformats.org/officeDocument/2006/relationships/slideLayout" Target="../slideLayouts/slideLayout12.xml" /></Relationships>
</file>

<file path=ppt/slides/_rels/slide3.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1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9.jp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10.png" /><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image" Target="../media/image12.png" /><Relationship Id="rId1" Type="http://schemas.openxmlformats.org/officeDocument/2006/relationships/slideLayout" Target="../slideLayouts/slideLayout7.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image" Target="../media/image14.png" /><Relationship Id="rId1" Type="http://schemas.openxmlformats.org/officeDocument/2006/relationships/slideLayout" Target="../slideLayouts/slideLayout7.xml" /></Relationships>
</file>

<file path=ppt/slides/_rels/slide17.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image" Target="../media/image15.png" /><Relationship Id="rId1" Type="http://schemas.openxmlformats.org/officeDocument/2006/relationships/slideLayout" Target="../slideLayouts/slideLayout7.xml" /></Relationships>
</file>

<file path=ppt/slides/_rels/slide18.xml.rels><?xml version="1.0" encoding="UTF-8" standalone="yes"?>
<Relationships xmlns="http://schemas.openxmlformats.org/package/2006/relationships"><Relationship Id="rId2" Type="http://schemas.openxmlformats.org/officeDocument/2006/relationships/image" Target="../media/image17.png"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Rot="1" noChangeArrowheads="1"/>
          </p:cNvSpPr>
          <p:nvPr>
            <p:ph type="subTitle" idx="1"/>
          </p:nvPr>
        </p:nvSpPr>
        <p:spPr>
          <a:xfrm>
            <a:off x="1590831" y="3200400"/>
            <a:ext cx="6400800" cy="1600200"/>
          </a:xfrm>
        </p:spPr>
        <p:txBody>
          <a:bodyPr/>
          <a:lstStyle/>
          <a:p>
            <a:r>
              <a:rPr lang="en-US" dirty="0">
                <a:latin typeface="Arial" charset="0"/>
                <a:ea typeface="Arial" charset="0"/>
                <a:cs typeface="Arial" charset="0"/>
              </a:rPr>
              <a:t>By </a:t>
            </a:r>
            <a:r>
              <a:rPr lang="en-US" dirty="0" err="1">
                <a:latin typeface="Arial" charset="0"/>
                <a:ea typeface="Arial" charset="0"/>
                <a:cs typeface="Arial" charset="0"/>
              </a:rPr>
              <a:t>Ajarn</a:t>
            </a:r>
            <a:r>
              <a:rPr lang="en-US" dirty="0">
                <a:latin typeface="Arial" charset="0"/>
                <a:ea typeface="Arial" charset="0"/>
                <a:cs typeface="Arial" charset="0"/>
              </a:rPr>
              <a:t> </a:t>
            </a:r>
            <a:r>
              <a:rPr lang="en-US" dirty="0" err="1">
                <a:latin typeface="Arial" charset="0"/>
                <a:ea typeface="Arial" charset="0"/>
                <a:cs typeface="Arial" charset="0"/>
              </a:rPr>
              <a:t>Suwalya</a:t>
            </a:r>
            <a:r>
              <a:rPr lang="en-US" dirty="0">
                <a:latin typeface="Arial" charset="0"/>
                <a:ea typeface="Arial" charset="0"/>
                <a:cs typeface="Arial" charset="0"/>
              </a:rPr>
              <a:t> K.</a:t>
            </a:r>
            <a:endParaRPr lang="th-TH" dirty="0">
              <a:latin typeface="Arial" charset="0"/>
              <a:ea typeface="Arial" charset="0"/>
              <a:cs typeface="Arial" charset="0"/>
            </a:endParaRPr>
          </a:p>
        </p:txBody>
      </p:sp>
      <p:sp>
        <p:nvSpPr>
          <p:cNvPr id="110594" name="Rectangle 2"/>
          <p:cNvSpPr>
            <a:spLocks noGrp="1" noRot="1" noChangeArrowheads="1"/>
          </p:cNvSpPr>
          <p:nvPr>
            <p:ph type="ctrTitle"/>
          </p:nvPr>
        </p:nvSpPr>
        <p:spPr>
          <a:xfrm>
            <a:off x="588676" y="1651862"/>
            <a:ext cx="7772400" cy="1752625"/>
          </a:xfrm>
        </p:spPr>
        <p:txBody>
          <a:bodyPr>
            <a:noAutofit/>
          </a:bodyPr>
          <a:lstStyle/>
          <a:p>
            <a:r>
              <a:rPr lang="en-US" sz="2800" dirty="0">
                <a:latin typeface="Arial" charset="0"/>
                <a:ea typeface="Arial" charset="0"/>
                <a:cs typeface="Arial" charset="0"/>
              </a:rPr>
              <a:t>Marketing Planning 312</a:t>
            </a:r>
          </a:p>
          <a:p>
            <a:r>
              <a:rPr lang="en-US" sz="2800" dirty="0">
                <a:latin typeface="Arial" charset="0"/>
                <a:ea typeface="Arial" charset="0"/>
                <a:cs typeface="Arial" charset="0"/>
              </a:rPr>
              <a:t>Chapter 4</a:t>
            </a:r>
          </a:p>
          <a:p>
            <a:r>
              <a:rPr lang="en-US" sz="2800" dirty="0">
                <a:latin typeface="Arial" charset="0"/>
                <a:ea typeface="Arial" charset="0"/>
                <a:cs typeface="Arial" charset="0"/>
              </a:rPr>
              <a:t>Leveraging Competitive Advantage</a:t>
            </a:r>
          </a:p>
          <a:p>
            <a:endParaRPr lang="th-TH" sz="2800" dirty="0">
              <a:latin typeface="Arial" charset="0"/>
              <a:ea typeface="Arial" charset="0"/>
              <a:cs typeface="Arial" charset="0"/>
            </a:endParaRPr>
          </a:p>
        </p:txBody>
      </p:sp>
      <p:pic>
        <p:nvPicPr>
          <p:cNvPr id="7" name="Picture 9"/>
          <p:cNvPicPr>
            <a:picLocks noChangeAspect="1" noChangeArrowheads="1"/>
          </p:cNvPicPr>
          <p:nvPr/>
        </p:nvPicPr>
        <p:blipFill>
          <a:blip r:embed="rId2" cstate="print"/>
          <a:srcRect/>
          <a:stretch>
            <a:fillRect/>
          </a:stretch>
        </p:blipFill>
        <p:spPr bwMode="auto">
          <a:xfrm>
            <a:off x="6654852" y="3608574"/>
            <a:ext cx="2005247" cy="2606820"/>
          </a:xfrm>
          <a:prstGeom prst="rect">
            <a:avLst/>
          </a:prstGeom>
          <a:noFill/>
        </p:spPr>
      </p:pic>
      <p:pic>
        <p:nvPicPr>
          <p:cNvPr id="5" name="Picture 4"/>
          <p:cNvPicPr>
            <a:picLocks noChangeAspect="1"/>
          </p:cNvPicPr>
          <p:nvPr/>
        </p:nvPicPr>
        <p:blipFill>
          <a:blip r:embed="rId3"/>
          <a:stretch>
            <a:fillRect/>
          </a:stretch>
        </p:blipFill>
        <p:spPr>
          <a:xfrm>
            <a:off x="460011" y="230122"/>
            <a:ext cx="1130820" cy="1130820"/>
          </a:xfrm>
          <a:prstGeom prst="rect">
            <a:avLst/>
          </a:prstGeom>
        </p:spPr>
      </p:pic>
      <p:pic>
        <p:nvPicPr>
          <p:cNvPr id="3" name="Picture 2"/>
          <p:cNvPicPr>
            <a:picLocks noChangeAspect="1"/>
          </p:cNvPicPr>
          <p:nvPr/>
        </p:nvPicPr>
        <p:blipFill>
          <a:blip r:embed="rId4"/>
          <a:stretch>
            <a:fillRect/>
          </a:stretch>
        </p:blipFill>
        <p:spPr>
          <a:xfrm>
            <a:off x="588676" y="3575778"/>
            <a:ext cx="2004310" cy="2672413"/>
          </a:xfrm>
          <a:prstGeom prst="rect">
            <a:avLst/>
          </a:prstGeom>
        </p:spPr>
      </p:pic>
      <p:pic>
        <p:nvPicPr>
          <p:cNvPr id="8" name="Picture 7"/>
          <p:cNvPicPr>
            <a:picLocks noChangeAspect="1"/>
          </p:cNvPicPr>
          <p:nvPr/>
        </p:nvPicPr>
        <p:blipFill>
          <a:blip r:embed="rId5"/>
          <a:stretch>
            <a:fillRect/>
          </a:stretch>
        </p:blipFill>
        <p:spPr>
          <a:xfrm>
            <a:off x="7657476" y="230122"/>
            <a:ext cx="1128009" cy="1130820"/>
          </a:xfrm>
          <a:prstGeom prst="rect">
            <a:avLst/>
          </a:prstGeom>
        </p:spPr>
      </p:pic>
    </p:spTree>
    <p:extLst>
      <p:ext uri="{BB962C8B-B14F-4D97-AF65-F5344CB8AC3E}">
        <p14:creationId xmlns:p14="http://schemas.microsoft.com/office/powerpoint/2010/main" val="14473784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pic>
        <p:nvPicPr>
          <p:cNvPr id="4" name="Picture 9"/>
          <p:cNvPicPr>
            <a:picLocks noChangeAspect="1" noChangeArrowheads="1"/>
          </p:cNvPicPr>
          <p:nvPr/>
        </p:nvPicPr>
        <p:blipFill>
          <a:blip r:embed="rId3" cstate="print"/>
          <a:srcRect/>
          <a:stretch>
            <a:fillRect/>
          </a:stretch>
        </p:blipFill>
        <p:spPr bwMode="auto">
          <a:xfrm>
            <a:off x="6592393" y="3311658"/>
            <a:ext cx="2005247" cy="2606820"/>
          </a:xfrm>
          <a:prstGeom prst="rect">
            <a:avLst/>
          </a:prstGeom>
          <a:noFill/>
        </p:spPr>
      </p:pic>
    </p:spTree>
    <p:extLst>
      <p:ext uri="{BB962C8B-B14F-4D97-AF65-F5344CB8AC3E}">
        <p14:creationId xmlns:p14="http://schemas.microsoft.com/office/powerpoint/2010/main" val="2126247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a:t>RBV vs. MOV</a:t>
            </a:r>
            <a:endParaRPr lang="en-US" sz="3500" dirty="0"/>
          </a:p>
        </p:txBody>
      </p:sp>
      <p:sp>
        <p:nvSpPr>
          <p:cNvPr id="6148" name="Text Box 4"/>
          <p:cNvSpPr txBox="1">
            <a:spLocks noChangeArrowheads="1"/>
          </p:cNvSpPr>
          <p:nvPr/>
        </p:nvSpPr>
        <p:spPr bwMode="auto">
          <a:xfrm>
            <a:off x="1000100" y="642918"/>
            <a:ext cx="8143900" cy="523220"/>
          </a:xfrm>
          <a:prstGeom prst="rect">
            <a:avLst/>
          </a:prstGeom>
          <a:noFill/>
          <a:ln w="9525">
            <a:noFill/>
            <a:miter lim="800000"/>
            <a:headEnd/>
            <a:tailEnd/>
          </a:ln>
        </p:spPr>
        <p:txBody>
          <a:bodyPr wrap="square">
            <a:spAutoFit/>
          </a:bodyPr>
          <a:lstStyle/>
          <a:p>
            <a:pPr eaLnBrk="0" hangingPunct="0">
              <a:buFontTx/>
              <a:buChar char="-"/>
            </a:pPr>
            <a:r>
              <a:rPr lang="en-GB" sz="1400" b="1" dirty="0">
                <a:solidFill>
                  <a:srgbClr val="FF0000"/>
                </a:solidFill>
                <a:latin typeface="Tahoma" pitchFamily="34" charset="0"/>
              </a:rPr>
              <a:t>The Resource Based View (RBV) is an inside-out perspective</a:t>
            </a:r>
          </a:p>
          <a:p>
            <a:pPr eaLnBrk="0" hangingPunct="0">
              <a:buFontTx/>
              <a:buChar char="-"/>
            </a:pPr>
            <a:r>
              <a:rPr lang="en-GB" sz="1400" b="1" dirty="0">
                <a:solidFill>
                  <a:srgbClr val="FF0000"/>
                </a:solidFill>
                <a:latin typeface="Tahoma" pitchFamily="34" charset="0"/>
              </a:rPr>
              <a:t> The Market Orientation View (MOV) is an outside-in perspective as illustrated below</a:t>
            </a:r>
          </a:p>
        </p:txBody>
      </p:sp>
      <p:pic>
        <p:nvPicPr>
          <p:cNvPr id="5" name="Picture 6"/>
          <p:cNvPicPr>
            <a:picLocks noChangeAspect="1" noChangeArrowheads="1"/>
          </p:cNvPicPr>
          <p:nvPr/>
        </p:nvPicPr>
        <p:blipFill>
          <a:blip r:embed="rId2" cstate="print"/>
          <a:srcRect/>
          <a:stretch>
            <a:fillRect/>
          </a:stretch>
        </p:blipFill>
        <p:spPr bwMode="auto">
          <a:xfrm>
            <a:off x="31362" y="1285860"/>
            <a:ext cx="9112638" cy="5572140"/>
          </a:xfrm>
          <a:prstGeom prst="rect">
            <a:avLst/>
          </a:prstGeom>
          <a:noFill/>
          <a:ln w="9525">
            <a:noFill/>
            <a:miter lim="800000"/>
            <a:headEnd/>
            <a:tailEnd/>
          </a:ln>
        </p:spPr>
      </p:pic>
    </p:spTree>
    <p:extLst>
      <p:ext uri="{BB962C8B-B14F-4D97-AF65-F5344CB8AC3E}">
        <p14:creationId xmlns:p14="http://schemas.microsoft.com/office/powerpoint/2010/main" val="5104019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4666129" y="1590909"/>
            <a:ext cx="4051514" cy="4079346"/>
          </a:xfrm>
        </p:spPr>
        <p:txBody>
          <a:bodyPr/>
          <a:lstStyle/>
          <a:p>
            <a:r>
              <a:rPr lang="en-US" dirty="0"/>
              <a:t>Chapter 4</a:t>
            </a:r>
            <a:br>
              <a:rPr lang="en-US" dirty="0"/>
            </a:br>
            <a:r>
              <a:rPr lang="en-US" sz="3000" dirty="0"/>
              <a:t>Developing Competitive Advantage and Strategic Focus</a:t>
            </a:r>
          </a:p>
        </p:txBody>
      </p:sp>
    </p:spTree>
    <p:extLst>
      <p:ext uri="{BB962C8B-B14F-4D97-AF65-F5344CB8AC3E}">
        <p14:creationId xmlns:p14="http://schemas.microsoft.com/office/powerpoint/2010/main" val="1456918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Potential Issues to Consider in a SWOT Analysis</a:t>
            </a:r>
          </a:p>
        </p:txBody>
      </p:sp>
      <p:graphicFrame>
        <p:nvGraphicFramePr>
          <p:cNvPr id="3" name="Table 2" descr="This exhibit explains the potential issues to consider in a SWOT analysis. It is divided into four parts. &#10;&#10;The top left quadrant is titled potential internal strengths. The following points are listed below the title:&#10;• Abundant financial resources&#10;• Well-known brand name&#10;• Economies of scale&#10;• Proprietary technology&#10;• Better marketing skills&#10;&#10;The bottom left quadrant is titled potential internal weaknesses. The following points are listed below the title:&#10;• Lack of strategic direction&#10;• Limited financial resources&#10;• Weak spending on R&amp;D&#10;• Very narrow product line&#10;• Internal political problems&#10;&#10;The top right quadrant reads potential external opportunities. The following points are listed below the title:&#10;• Rapid market growth&#10;• Mishap of a rival firm&#10;• Government deregulation&#10;• New technology&#10;• Demographic shifts&#10;&#10;The bottom right quadrant reads potential external threats. The following points are listed below the title:&#10;• Entry of foreign competitors&#10;• Product life cycle in decline&#10;• Changing customer needs/tastes&#10;• Economic boom/downturn&#10;• New technology&#10;" title="Exhibit 4.4 Potential Issues to Consider in a SWOT Analysis"/>
          <p:cNvGraphicFramePr>
            <a:graphicFrameLocks noGrp="1"/>
          </p:cNvGraphicFramePr>
          <p:nvPr>
            <p:extLst>
              <p:ext uri="{D42A27DB-BD31-4B8C-83A1-F6EECF244321}">
                <p14:modId xmlns:p14="http://schemas.microsoft.com/office/powerpoint/2010/main" val="903905850"/>
              </p:ext>
            </p:extLst>
          </p:nvPr>
        </p:nvGraphicFramePr>
        <p:xfrm>
          <a:off x="693212" y="1812539"/>
          <a:ext cx="7770156" cy="4450080"/>
        </p:xfrm>
        <a:graphic>
          <a:graphicData uri="http://schemas.openxmlformats.org/drawingml/2006/table">
            <a:tbl>
              <a:tblPr firstRow="1" bandRow="1">
                <a:tableStyleId>{5C22544A-7EE6-4342-B048-85BDC9FD1C3A}</a:tableStyleId>
              </a:tblPr>
              <a:tblGrid>
                <a:gridCol w="3867970">
                  <a:extLst>
                    <a:ext uri="{9D8B030D-6E8A-4147-A177-3AD203B41FA5}">
                      <a16:colId xmlns:a16="http://schemas.microsoft.com/office/drawing/2014/main" val="20000"/>
                    </a:ext>
                  </a:extLst>
                </a:gridCol>
                <a:gridCol w="3902186">
                  <a:extLst>
                    <a:ext uri="{9D8B030D-6E8A-4147-A177-3AD203B41FA5}">
                      <a16:colId xmlns:a16="http://schemas.microsoft.com/office/drawing/2014/main" val="20001"/>
                    </a:ext>
                  </a:extLst>
                </a:gridCol>
              </a:tblGrid>
              <a:tr h="370840">
                <a:tc>
                  <a:txBody>
                    <a:bodyPr/>
                    <a:lstStyle/>
                    <a:p>
                      <a:r>
                        <a:rPr lang="en-IN" b="0" i="0" dirty="0">
                          <a:latin typeface="Arial" charset="0"/>
                          <a:ea typeface="Arial" charset="0"/>
                          <a:cs typeface="Arial" charset="0"/>
                        </a:rPr>
                        <a:t>Potential internal strengths</a:t>
                      </a:r>
                      <a:endParaRPr lang="en-US" b="0" i="0" dirty="0">
                        <a:latin typeface="Arial" charset="0"/>
                        <a:ea typeface="Arial" charset="0"/>
                        <a:cs typeface="Arial" charset="0"/>
                      </a:endParaRPr>
                    </a:p>
                  </a:txBody>
                  <a:tcPr>
                    <a:solidFill>
                      <a:srgbClr val="2B4073"/>
                    </a:solidFill>
                  </a:tcPr>
                </a:tc>
                <a:tc>
                  <a:txBody>
                    <a:bodyPr/>
                    <a:lstStyle/>
                    <a:p>
                      <a:r>
                        <a:rPr lang="en-IN" b="0" i="0" dirty="0">
                          <a:latin typeface="Arial" charset="0"/>
                          <a:ea typeface="Arial" charset="0"/>
                          <a:cs typeface="Arial" charset="0"/>
                        </a:rPr>
                        <a:t>Potential external</a:t>
                      </a:r>
                      <a:r>
                        <a:rPr lang="en-IN" b="0" i="0" baseline="0" dirty="0">
                          <a:latin typeface="Arial" charset="0"/>
                          <a:ea typeface="Arial" charset="0"/>
                          <a:cs typeface="Arial" charset="0"/>
                        </a:rPr>
                        <a:t> opportunities</a:t>
                      </a:r>
                      <a:endParaRPr lang="en-US" b="0" i="0" dirty="0">
                        <a:latin typeface="Arial" charset="0"/>
                        <a:ea typeface="Arial" charset="0"/>
                        <a:cs typeface="Arial" charset="0"/>
                      </a:endParaRPr>
                    </a:p>
                  </a:txBody>
                  <a:tcPr>
                    <a:solidFill>
                      <a:srgbClr val="2B4073"/>
                    </a:solidFill>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Abundant financial resources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Rapid market growth</a:t>
                      </a:r>
                    </a:p>
                  </a:txBody>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Well-known brand name</a:t>
                      </a:r>
                      <a:endParaRPr lang="en-US" sz="1500" b="0" i="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Mishap of a rival firm</a:t>
                      </a:r>
                    </a:p>
                  </a:txBody>
                  <a:tcPr/>
                </a:tc>
                <a:extLst>
                  <a:ext uri="{0D108BD9-81ED-4DB2-BD59-A6C34878D82A}">
                    <a16:rowId xmlns:a16="http://schemas.microsoft.com/office/drawing/2014/main" val="10002"/>
                  </a:ext>
                </a:extLst>
              </a:tr>
              <a:tr h="370840">
                <a:tc>
                  <a:txBody>
                    <a:bodyPr/>
                    <a:lstStyle/>
                    <a:p>
                      <a:r>
                        <a:rPr lang="en-US" sz="1500" b="0" i="0" kern="1200" dirty="0">
                          <a:solidFill>
                            <a:schemeClr val="dk1"/>
                          </a:solidFill>
                          <a:effectLst/>
                          <a:latin typeface="Arial" charset="0"/>
                          <a:ea typeface="Arial" charset="0"/>
                          <a:cs typeface="Arial" charset="0"/>
                        </a:rPr>
                        <a:t>Economies of scale</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Government deregulation</a:t>
                      </a:r>
                    </a:p>
                  </a:txBody>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Proprietary technology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New technology</a:t>
                      </a:r>
                      <a:endParaRPr lang="en-US" sz="1500" b="0" i="0" dirty="0">
                        <a:latin typeface="Arial" charset="0"/>
                        <a:ea typeface="Arial" charset="0"/>
                        <a:cs typeface="Arial" charset="0"/>
                      </a:endParaRPr>
                    </a:p>
                  </a:txBody>
                  <a:tcP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Better marketing skills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Demographic shifts</a:t>
                      </a:r>
                    </a:p>
                  </a:txBody>
                  <a:tcP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i="0" kern="1200" dirty="0">
                          <a:solidFill>
                            <a:schemeClr val="bg1"/>
                          </a:solidFill>
                          <a:effectLst/>
                          <a:latin typeface="Arial" charset="0"/>
                          <a:ea typeface="Arial" charset="0"/>
                          <a:cs typeface="Arial" charset="0"/>
                        </a:rPr>
                        <a:t>Potential internal weaknesses</a:t>
                      </a:r>
                    </a:p>
                  </a:txBody>
                  <a:tcPr>
                    <a:solidFill>
                      <a:srgbClr val="2B4073"/>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i="0" kern="1200" dirty="0">
                          <a:solidFill>
                            <a:schemeClr val="bg1"/>
                          </a:solidFill>
                          <a:effectLst/>
                          <a:latin typeface="Arial" charset="0"/>
                          <a:ea typeface="Arial" charset="0"/>
                          <a:cs typeface="Arial" charset="0"/>
                        </a:rPr>
                        <a:t>Potential external threats</a:t>
                      </a:r>
                    </a:p>
                  </a:txBody>
                  <a:tcPr>
                    <a:solidFill>
                      <a:srgbClr val="2B4073"/>
                    </a:solidFill>
                  </a:tcP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Lack of strategic direction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Entry of foreign competitors</a:t>
                      </a:r>
                    </a:p>
                  </a:txBody>
                  <a:tcP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Limited financial resources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Product life cycle in decline</a:t>
                      </a:r>
                    </a:p>
                  </a:txBody>
                  <a:tcPr/>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Weak spending on R&amp;D</a:t>
                      </a:r>
                    </a:p>
                  </a:txBody>
                  <a:tcPr/>
                </a:tc>
                <a:tc>
                  <a:txBody>
                    <a:bodyPr/>
                    <a:lstStyle/>
                    <a:p>
                      <a:r>
                        <a:rPr lang="en-US" sz="1500" b="0" i="0" kern="1200" dirty="0">
                          <a:solidFill>
                            <a:schemeClr val="dk1"/>
                          </a:solidFill>
                          <a:effectLst/>
                          <a:latin typeface="Arial" charset="0"/>
                          <a:ea typeface="Arial" charset="0"/>
                          <a:cs typeface="Arial" charset="0"/>
                        </a:rPr>
                        <a:t>Changing customer needs/tastes</a:t>
                      </a:r>
                    </a:p>
                  </a:txBody>
                  <a:tcPr/>
                </a:tc>
                <a:extLst>
                  <a:ext uri="{0D108BD9-81ED-4DB2-BD59-A6C34878D82A}">
                    <a16:rowId xmlns:a16="http://schemas.microsoft.com/office/drawing/2014/main" val="10009"/>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Very narrow product line</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Economic boom/downturn</a:t>
                      </a:r>
                    </a:p>
                  </a:txBody>
                  <a:tcPr/>
                </a:tc>
                <a:extLst>
                  <a:ext uri="{0D108BD9-81ED-4DB2-BD59-A6C34878D82A}">
                    <a16:rowId xmlns:a16="http://schemas.microsoft.com/office/drawing/2014/main" val="1001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Internal political problems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Arial" charset="0"/>
                          <a:ea typeface="Arial" charset="0"/>
                          <a:cs typeface="Arial" charset="0"/>
                        </a:rPr>
                        <a:t>New technology</a:t>
                      </a:r>
                    </a:p>
                  </a:txBody>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72822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SWOT Matrix</a:t>
            </a:r>
          </a:p>
        </p:txBody>
      </p:sp>
      <p:sp>
        <p:nvSpPr>
          <p:cNvPr id="21508" name="Content Placeholder 4"/>
          <p:cNvSpPr>
            <a:spLocks noGrp="1"/>
          </p:cNvSpPr>
          <p:nvPr>
            <p:ph idx="1"/>
          </p:nvPr>
        </p:nvSpPr>
        <p:spPr>
          <a:xfrm>
            <a:off x="727023" y="1710128"/>
            <a:ext cx="7772400" cy="4572000"/>
          </a:xfrm>
        </p:spPr>
        <p:txBody>
          <a:bodyPr/>
          <a:lstStyle/>
          <a:p>
            <a:r>
              <a:rPr lang="en-US">
                <a:latin typeface="Arial" charset="0"/>
                <a:ea typeface="Arial" charset="0"/>
                <a:cs typeface="Arial" charset="0"/>
              </a:rPr>
              <a:t>Four-cell array used to visually evaluate elements of SWOT analysis </a:t>
            </a:r>
          </a:p>
          <a:p>
            <a:r>
              <a:rPr lang="en-US">
                <a:latin typeface="Arial" charset="0"/>
                <a:ea typeface="Arial" charset="0"/>
                <a:cs typeface="Arial" charset="0"/>
              </a:rPr>
              <a:t>Should be based on customer perceptions, not perceptions of the manager </a:t>
            </a:r>
          </a:p>
          <a:p>
            <a:r>
              <a:rPr lang="en-US">
                <a:latin typeface="Arial" charset="0"/>
                <a:ea typeface="Arial" charset="0"/>
                <a:cs typeface="Arial" charset="0"/>
              </a:rPr>
              <a:t>Elements with the highest total ratings should have the greatest influence in developing the strategy</a:t>
            </a:r>
          </a:p>
          <a:p>
            <a:r>
              <a:rPr lang="en-US">
                <a:latin typeface="Arial" charset="0"/>
                <a:ea typeface="Arial" charset="0"/>
                <a:cs typeface="Arial" charset="0"/>
              </a:rPr>
              <a:t>Focus on competitive advantages by matching strengths with opportunities</a:t>
            </a:r>
            <a:endParaRPr lang="en-US" dirty="0">
              <a:latin typeface="Arial" charset="0"/>
              <a:ea typeface="Arial" charset="0"/>
              <a:cs typeface="Arial" charset="0"/>
            </a:endParaRPr>
          </a:p>
        </p:txBody>
      </p:sp>
    </p:spTree>
    <p:extLst>
      <p:ext uri="{BB962C8B-B14F-4D97-AF65-F5344CB8AC3E}">
        <p14:creationId xmlns:p14="http://schemas.microsoft.com/office/powerpoint/2010/main" val="1015202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This exhibit shows a box divided into four parts. The top left quadrant is labeled strengths. The top right quadrant is labeled opportunities. The bottom left quadrant is labeled weaknesses and the bottom right quadrant is labeled threats. The two quadrants also contain a point that reads minimize/avoid.&#10;From the two quadrants at the bottom there are arrows leading to the quadrants on top. These arrows are labeled convert. &#10;Between the two quadrants, there is a double-ended arrow. The two halves of the arrow in either quadrant is labeled match. &#10;The source given at the bottom reads Source: Adapted from Nigel Piercy, Market-Led Strategic Change (Oxford, UK: Butterworth-Heineman, 2002).&#10;" title="Exhibit 4.5 the SWOT Matrix"/>
          <p:cNvSpPr>
            <a:spLocks noGrp="1"/>
          </p:cNvSpPr>
          <p:nvPr>
            <p:ph type="title"/>
          </p:nvPr>
        </p:nvSpPr>
        <p:spPr/>
        <p:txBody>
          <a:bodyPr>
            <a:noAutofit/>
          </a:bodyPr>
          <a:lstStyle/>
          <a:p>
            <a:r>
              <a:rPr lang="en-US" dirty="0"/>
              <a:t>Exhibit 4.5 - The SWOT Matrix</a:t>
            </a:r>
          </a:p>
        </p:txBody>
      </p:sp>
      <p:pic>
        <p:nvPicPr>
          <p:cNvPr id="3" name="Picture 2" descr="This exhibit shows a matrix that is divided into four parts. The top-left quadrant is labeled strengths, the top-right quadrant is labeled opportunities, the bottom-left quadrant is labeled weaknesses, and the bottom-right quadrant is labeled threats. The quadrants at the bottom contain text that reads minimize/avoid.&#10;Arrows extend from the quadrants at the bottom and point to the quadrants on top. These arrows are labeled convert. &#10;There is a double-ended arrow between the quadrants labeled strengths and opportunities. The arrow is labeled match and it is placed in a manner that each of the top quadrants contains half of the arrow. &#10;The following source is mentioned at the bottom of the exhibit:&#10;Adapted from Nigel Piercy, Market-Led Strategic Change (Oxford, UK: Butterworth-Heineman, 2002).&#10;" title="Exhibit 4.5 The SWOT Matrix"/>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387" y="1701343"/>
            <a:ext cx="7689150" cy="4321175"/>
          </a:xfrm>
          <a:prstGeom prst="rect">
            <a:avLst/>
          </a:prstGeom>
        </p:spPr>
      </p:pic>
      <p:sp>
        <p:nvSpPr>
          <p:cNvPr id="4" name="TextBox 3"/>
          <p:cNvSpPr txBox="1"/>
          <p:nvPr/>
        </p:nvSpPr>
        <p:spPr>
          <a:xfrm>
            <a:off x="766490" y="5914651"/>
            <a:ext cx="6266329" cy="430887"/>
          </a:xfrm>
          <a:prstGeom prst="rect">
            <a:avLst/>
          </a:prstGeom>
          <a:noFill/>
        </p:spPr>
        <p:txBody>
          <a:bodyPr wrap="square" rtlCol="0">
            <a:spAutoFit/>
          </a:bodyPr>
          <a:lstStyle/>
          <a:p>
            <a:r>
              <a:rPr lang="en-US" sz="1100" dirty="0">
                <a:latin typeface="+mj-lt"/>
              </a:rPr>
              <a:t>Source: Adapted from Nigel Piercy, </a:t>
            </a:r>
            <a:r>
              <a:rPr lang="en-US" sz="1100" i="1" dirty="0">
                <a:latin typeface="+mj-lt"/>
              </a:rPr>
              <a:t>Market-Led Strategic Change</a:t>
            </a:r>
            <a:r>
              <a:rPr lang="en-US" sz="1100" dirty="0">
                <a:latin typeface="+mj-lt"/>
              </a:rPr>
              <a:t> (Oxford, UK: Butterworth-</a:t>
            </a:r>
            <a:r>
              <a:rPr lang="en-US" sz="1100" dirty="0" err="1">
                <a:latin typeface="+mj-lt"/>
              </a:rPr>
              <a:t>Heineman</a:t>
            </a:r>
            <a:r>
              <a:rPr lang="en-US" sz="1100" dirty="0">
                <a:latin typeface="+mj-lt"/>
              </a:rPr>
              <a:t>, 2002).</a:t>
            </a:r>
          </a:p>
        </p:txBody>
      </p:sp>
    </p:spTree>
    <p:extLst>
      <p:ext uri="{BB962C8B-B14F-4D97-AF65-F5344CB8AC3E}">
        <p14:creationId xmlns:p14="http://schemas.microsoft.com/office/powerpoint/2010/main" val="2146988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9482" y="586933"/>
            <a:ext cx="7772400" cy="1143000"/>
          </a:xfrm>
        </p:spPr>
        <p:txBody>
          <a:bodyPr>
            <a:noAutofit/>
          </a:bodyPr>
          <a:lstStyle/>
          <a:p>
            <a:r>
              <a:rPr lang="en-US" dirty="0"/>
              <a:t>Developing and Leveraging Competitive Advantages</a:t>
            </a:r>
          </a:p>
        </p:txBody>
      </p:sp>
      <p:sp>
        <p:nvSpPr>
          <p:cNvPr id="25604" name="Content Placeholder 4"/>
          <p:cNvSpPr>
            <a:spLocks noGrp="1"/>
          </p:cNvSpPr>
          <p:nvPr>
            <p:ph idx="1"/>
          </p:nvPr>
        </p:nvSpPr>
        <p:spPr>
          <a:xfrm>
            <a:off x="527154" y="1860029"/>
            <a:ext cx="7772400" cy="4572000"/>
          </a:xfrm>
        </p:spPr>
        <p:txBody>
          <a:bodyPr/>
          <a:lstStyle/>
          <a:p>
            <a:r>
              <a:rPr lang="en-US">
                <a:latin typeface="Arial" charset="0"/>
                <a:ea typeface="Arial" charset="0"/>
                <a:cs typeface="Arial" charset="0"/>
              </a:rPr>
              <a:t>Competitive advantages </a:t>
            </a:r>
          </a:p>
          <a:p>
            <a:pPr lvl="1"/>
            <a:r>
              <a:rPr lang="en-US">
                <a:latin typeface="Arial" charset="0"/>
                <a:ea typeface="Arial" charset="0"/>
                <a:cs typeface="Arial" charset="0"/>
              </a:rPr>
              <a:t>Can arise from many internal and external sources</a:t>
            </a:r>
          </a:p>
          <a:p>
            <a:pPr lvl="1"/>
            <a:r>
              <a:rPr lang="en-US">
                <a:latin typeface="Arial" charset="0"/>
                <a:ea typeface="Arial" charset="0"/>
                <a:cs typeface="Arial" charset="0"/>
              </a:rPr>
              <a:t>Refer to real differences between competing firms</a:t>
            </a:r>
          </a:p>
          <a:p>
            <a:pPr lvl="1"/>
            <a:r>
              <a:rPr lang="en-US">
                <a:latin typeface="Arial" charset="0"/>
                <a:ea typeface="Arial" charset="0"/>
                <a:cs typeface="Arial" charset="0"/>
              </a:rPr>
              <a:t>Can be based on perception rather than reality</a:t>
            </a:r>
          </a:p>
          <a:p>
            <a:pPr lvl="1"/>
            <a:r>
              <a:rPr lang="en-US">
                <a:latin typeface="Arial" charset="0"/>
                <a:ea typeface="Arial" charset="0"/>
                <a:cs typeface="Arial" charset="0"/>
              </a:rPr>
              <a:t>Should possess a specific benefit for customers to be of value to firms </a:t>
            </a:r>
            <a:endParaRPr lang="en-US" dirty="0">
              <a:latin typeface="Arial" charset="0"/>
              <a:ea typeface="Arial" charset="0"/>
              <a:cs typeface="Arial" charset="0"/>
            </a:endParaRPr>
          </a:p>
        </p:txBody>
      </p:sp>
    </p:spTree>
    <p:extLst>
      <p:ext uri="{BB962C8B-B14F-4D97-AF65-F5344CB8AC3E}">
        <p14:creationId xmlns:p14="http://schemas.microsoft.com/office/powerpoint/2010/main" val="12173554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400" dirty="0"/>
              <a:t>Developing and Leveraging Competitive Advantages </a:t>
            </a:r>
            <a:r>
              <a:rPr lang="en-US" sz="2200" dirty="0"/>
              <a:t>(Continued)</a:t>
            </a:r>
          </a:p>
        </p:txBody>
      </p:sp>
      <p:sp>
        <p:nvSpPr>
          <p:cNvPr id="25604" name="Content Placeholder 4"/>
          <p:cNvSpPr>
            <a:spLocks noGrp="1"/>
          </p:cNvSpPr>
          <p:nvPr>
            <p:ph idx="1"/>
          </p:nvPr>
        </p:nvSpPr>
        <p:spPr>
          <a:xfrm>
            <a:off x="914400" y="2059897"/>
            <a:ext cx="7772400" cy="4572000"/>
          </a:xfrm>
        </p:spPr>
        <p:txBody>
          <a:bodyPr/>
          <a:lstStyle/>
          <a:p>
            <a:r>
              <a:rPr lang="en-US">
                <a:latin typeface="Arial" charset="0"/>
                <a:ea typeface="Arial" charset="0"/>
                <a:cs typeface="Arial" charset="0"/>
              </a:rPr>
              <a:t>Based on one of the following strategies: </a:t>
            </a:r>
          </a:p>
          <a:p>
            <a:pPr lvl="1"/>
            <a:r>
              <a:rPr lang="en-US">
                <a:latin typeface="Arial" charset="0"/>
                <a:ea typeface="Arial" charset="0"/>
                <a:cs typeface="Arial" charset="0"/>
              </a:rPr>
              <a:t>Operational excellence</a:t>
            </a:r>
          </a:p>
          <a:p>
            <a:pPr lvl="1"/>
            <a:r>
              <a:rPr lang="en-US">
                <a:latin typeface="Arial" charset="0"/>
                <a:ea typeface="Arial" charset="0"/>
                <a:cs typeface="Arial" charset="0"/>
              </a:rPr>
              <a:t>Product leadership</a:t>
            </a:r>
          </a:p>
          <a:p>
            <a:pPr lvl="1"/>
            <a:r>
              <a:rPr lang="en-US">
                <a:latin typeface="Arial" charset="0"/>
                <a:ea typeface="Arial" charset="0"/>
                <a:cs typeface="Arial" charset="0"/>
              </a:rPr>
              <a:t>Customer intimacy</a:t>
            </a:r>
            <a:endParaRPr lang="en-US" dirty="0">
              <a:latin typeface="Arial" charset="0"/>
              <a:ea typeface="Arial" charset="0"/>
              <a:cs typeface="Arial" charset="0"/>
            </a:endParaRPr>
          </a:p>
        </p:txBody>
      </p:sp>
    </p:spTree>
    <p:extLst>
      <p:ext uri="{BB962C8B-B14F-4D97-AF65-F5344CB8AC3E}">
        <p14:creationId xmlns:p14="http://schemas.microsoft.com/office/powerpoint/2010/main" val="1609266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descr="This exhibit explain eight different common sources of competitive advantage. They are listed in two columns. &#10;&#10;In the column to the left, the content is listed as follows:&#10;&#10;Relational advantages&#10;• Brand-loyal customers&#10;• High customer-switching costs&#10;• Long-term relationships  with supply chain partners&#10;• Strategic alliance agreements&#10;• Comarketing or cobranding agreements&#10;• Tight coordination and integration with supply chain partners&#10;• Strong bargaining powers &#10;&#10;Legal advantages&#10;• Patents and trademarks&#10;• String and beneficial contracts &#10;• Tax advantages&#10;• Zoning laws&#10;• Global trade restrictions&#10;• Government subsidies&#10;&#10;Organizational advantages&#10;• Abundant financial resources&#10;• Modern plant and equipment&#10;• Effective competitor and customer intelligence systems &#10;• Culture, vision, and share goals&#10;• Strong organizational goodwill&#10;&#10;Human resources advantages&#10;• Superior management talent&#10;• Strong organization culture&#10;• Access to skilled labor&#10;• Committed employees&#10;• World-class employees training &#10;&#10;In the column to the right, the content is listed as follows:&#10;&#10;Product advantages &#10;• Brand equity and brand name&#10;• Exclusive products&#10;• Superior quality of features&#10;• Production expertise&#10;• Guarantees and warranties&#10;• Outstanding customer service&#10;• Research and development&#10;• Superior product image&#10;&#10;Pricing advantages&#10;• Lower production costs&#10;• Economies of scale&#10;• Large-volume buying&#10;• Low-cost distribution&#10;• Bargaining power with vendors&#10;&#10;Promotion advantages&#10;• Company image&#10;• Large promotion budget&#10;• Superior sales force&#10;• Creativity&#10;• Extensive marketing expertise&#10;&#10;Distribution advantages&#10;• Efficient distribution system&#10;• Real-time inventory control&#10;• Extensive supply chain integration&#10;• Superior information systems&#10;• Exclusive distribution outlets&#10;• Convenient location&#10;• Strong e-commerce capabilities&#10;&#10;" title="Exhibit 4.7 Common Sources of Competitive Advantage"/>
          <p:cNvSpPr>
            <a:spLocks noGrp="1"/>
          </p:cNvSpPr>
          <p:nvPr>
            <p:ph type="title"/>
          </p:nvPr>
        </p:nvSpPr>
        <p:spPr/>
        <p:txBody>
          <a:bodyPr/>
          <a:lstStyle/>
          <a:p>
            <a:r>
              <a:rPr lang="en-US" dirty="0"/>
              <a:t>Sources of Competitive Advantage</a:t>
            </a:r>
          </a:p>
        </p:txBody>
      </p:sp>
      <p:sp>
        <p:nvSpPr>
          <p:cNvPr id="6" name="Content Placeholder 5"/>
          <p:cNvSpPr>
            <a:spLocks noGrp="1"/>
          </p:cNvSpPr>
          <p:nvPr>
            <p:ph idx="1"/>
          </p:nvPr>
        </p:nvSpPr>
        <p:spPr/>
        <p:txBody>
          <a:bodyPr/>
          <a:lstStyle/>
          <a:p>
            <a:r>
              <a:rPr lang="en-IN" dirty="0">
                <a:latin typeface="Arial" charset="0"/>
                <a:ea typeface="Arial" charset="0"/>
                <a:cs typeface="Arial" charset="0"/>
              </a:rPr>
              <a:t>Relational advantages</a:t>
            </a:r>
          </a:p>
          <a:p>
            <a:r>
              <a:rPr lang="en-IN" dirty="0">
                <a:latin typeface="Arial" charset="0"/>
                <a:ea typeface="Arial" charset="0"/>
                <a:cs typeface="Arial" charset="0"/>
              </a:rPr>
              <a:t>Legal advantages</a:t>
            </a:r>
          </a:p>
          <a:p>
            <a:r>
              <a:rPr lang="en-IN" dirty="0">
                <a:latin typeface="Arial" charset="0"/>
                <a:ea typeface="Arial" charset="0"/>
                <a:cs typeface="Arial" charset="0"/>
              </a:rPr>
              <a:t>Organizational advantages</a:t>
            </a:r>
          </a:p>
          <a:p>
            <a:r>
              <a:rPr lang="en-IN" dirty="0">
                <a:latin typeface="Arial" charset="0"/>
                <a:ea typeface="Arial" charset="0"/>
                <a:cs typeface="Arial" charset="0"/>
              </a:rPr>
              <a:t>Human resource advantages</a:t>
            </a:r>
          </a:p>
          <a:p>
            <a:r>
              <a:rPr lang="en-IN" dirty="0">
                <a:latin typeface="Arial" charset="0"/>
                <a:ea typeface="Arial" charset="0"/>
                <a:cs typeface="Arial" charset="0"/>
              </a:rPr>
              <a:t>Product advantages</a:t>
            </a:r>
          </a:p>
          <a:p>
            <a:r>
              <a:rPr lang="en-IN" dirty="0">
                <a:latin typeface="Arial" charset="0"/>
                <a:ea typeface="Arial" charset="0"/>
                <a:cs typeface="Arial" charset="0"/>
              </a:rPr>
              <a:t>Pricing advantages</a:t>
            </a:r>
          </a:p>
          <a:p>
            <a:r>
              <a:rPr lang="en-IN" dirty="0">
                <a:latin typeface="Arial" charset="0"/>
                <a:ea typeface="Arial" charset="0"/>
                <a:cs typeface="Arial" charset="0"/>
              </a:rPr>
              <a:t>Promotion advantages</a:t>
            </a:r>
          </a:p>
          <a:p>
            <a:r>
              <a:rPr lang="en-IN" dirty="0">
                <a:latin typeface="Arial" charset="0"/>
                <a:ea typeface="Arial" charset="0"/>
                <a:cs typeface="Arial" charset="0"/>
              </a:rPr>
              <a:t>Distribution advantages</a:t>
            </a:r>
            <a:endParaRPr lang="en-US" dirty="0">
              <a:latin typeface="Arial" charset="0"/>
              <a:ea typeface="Arial" charset="0"/>
              <a:cs typeface="Arial" charset="0"/>
            </a:endParaRPr>
          </a:p>
        </p:txBody>
      </p:sp>
    </p:spTree>
    <p:extLst>
      <p:ext uri="{BB962C8B-B14F-4D97-AF65-F5344CB8AC3E}">
        <p14:creationId xmlns:p14="http://schemas.microsoft.com/office/powerpoint/2010/main" val="203023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The content in this exhibit is listed as follows:&#10;&#10;Operational Excellence—Example Firms: Walmart, Southwest Airlines, Dell&#10;&#10;Core competencies&#10;• Low cost operations&#10;• Totally dependable product supply&#10;• Expedient customer service&#10;• Effective demand management&#10;&#10;Common attributes of operationally excellent firms&#10;• Deliver compelling value through the use of low prices, standardized product offerings, and convenient buying processes&#10;• Target a broad, heterogeneous market of price-sensitive buyers&#10;• Invest to achieve scale economies and efficiency-driven systems that translate into lower prices for buyers&#10;• Develop information systems geared toward capturing and distributing information on inventories, shipments, customer transactions, and costs in real time&#10;• Maintain a system to avoid waste and highly reward efficiency improvement&#10;&#10;Product Leadership—Example Firms: 3M, Pfizer, Intel&#10;&#10;Core competencies&#10;• Basic research/rapid research interpretation&#10;• Applied research geared toward product development&#10;• Rapid exploitation of market opportunities&#10;• Excellent marketing skills&#10;&#10;Common attributes of product-leading firms&#10;• Focus their marketing plans on the rapid introduction of high quality, technologically sophisticated products in order to create customer loyalty&#10;• Constantly scan the environment in search of new opportunities; often making their own products obsolete through continuous innovation&#10;• Target narrow, homogeneous market segments&#10;• Maintain organizational cultures characterized by decentralization, adaptability, entrepreneurship, creativity, and the expectation of learning from failure&#10;• Have an attitude of &quot;How can we make this work?&quot; rather than &quot;Why can't we make this work?&quot;&#10;&#10;Customer Intimacy—Example Firms: Nordstrom, Amazon, Ritz-Carlton&#10;&#10;Core competencies&#10;• Exceptional skills in discovering customer needs&#10;• Problem solving proficiency&#10;• Flexible product/solution customization&#10;• A customer relationship management mind-set&#10;• A wide presence of collaborative (win-win) negotiation skills&#10;&#10;Common attributes of customer-intimate firms&#10;• See customer loyalty as their greatest asset as they focus their efforts on developing and maintaining an intimate knowledge of customer requirements&#10;• Consistently exceed customer expectations by offering high quality products and solutions without an apology for charging higher prices&#10;• Decentralize most decision-making authority to the customer-contact level&#10;• Regularly form strategic alliances with other companies to address customers' needs in a comprehensive fashion&#10;• Assess all relationships with customers or alliance partners on a long-term, even lifetime basis&#10;&#10;The source given at the bottom reads The Source: Adapted from Michael Treacy and Fred Wiersema, The Discipline of Market Leaders (Addison-Wesley, 1995).&#10;&#10;" title="Exhibit 4.8 Core Competencies Necessary for Competitive Advantage Strategies"/>
          <p:cNvSpPr>
            <a:spLocks noGrp="1"/>
          </p:cNvSpPr>
          <p:nvPr>
            <p:ph type="title"/>
          </p:nvPr>
        </p:nvSpPr>
        <p:spPr/>
        <p:txBody>
          <a:bodyPr>
            <a:noAutofit/>
          </a:bodyPr>
          <a:lstStyle/>
          <a:p>
            <a:r>
              <a:rPr lang="en-US" dirty="0"/>
              <a:t>Core Competencies Necessary for Competitive Advantage Strategies</a:t>
            </a:r>
          </a:p>
        </p:txBody>
      </p:sp>
      <p:sp>
        <p:nvSpPr>
          <p:cNvPr id="6" name="Content Placeholder 5"/>
          <p:cNvSpPr>
            <a:spLocks noGrp="1"/>
          </p:cNvSpPr>
          <p:nvPr>
            <p:ph idx="1"/>
          </p:nvPr>
        </p:nvSpPr>
        <p:spPr>
          <a:xfrm>
            <a:off x="639581" y="1685144"/>
            <a:ext cx="7772400" cy="4572000"/>
          </a:xfrm>
        </p:spPr>
        <p:txBody>
          <a:bodyPr/>
          <a:lstStyle/>
          <a:p>
            <a:r>
              <a:rPr lang="en-IN" dirty="0">
                <a:latin typeface="Arial" charset="0"/>
                <a:ea typeface="Arial" charset="0"/>
                <a:cs typeface="Arial" charset="0"/>
              </a:rPr>
              <a:t>Operational excellence - Walmart and Dell</a:t>
            </a:r>
          </a:p>
          <a:p>
            <a:pPr lvl="1"/>
            <a:r>
              <a:rPr lang="en-IN" dirty="0">
                <a:latin typeface="Arial" charset="0"/>
                <a:ea typeface="Arial" charset="0"/>
                <a:cs typeface="Arial" charset="0"/>
              </a:rPr>
              <a:t>Core competencies</a:t>
            </a:r>
          </a:p>
          <a:p>
            <a:pPr lvl="2"/>
            <a:r>
              <a:rPr lang="en-IN" dirty="0">
                <a:latin typeface="Arial" charset="0"/>
                <a:ea typeface="Arial" charset="0"/>
                <a:cs typeface="Arial" charset="0"/>
              </a:rPr>
              <a:t>Low cost operations and totally dependable product supply</a:t>
            </a:r>
          </a:p>
          <a:p>
            <a:pPr lvl="1"/>
            <a:r>
              <a:rPr lang="en-IN" dirty="0">
                <a:latin typeface="Arial" charset="0"/>
                <a:ea typeface="Arial" charset="0"/>
                <a:cs typeface="Arial" charset="0"/>
              </a:rPr>
              <a:t>Common attributes </a:t>
            </a:r>
          </a:p>
          <a:p>
            <a:pPr lvl="2"/>
            <a:r>
              <a:rPr lang="en-US" dirty="0">
                <a:latin typeface="Arial" charset="0"/>
                <a:ea typeface="Arial" charset="0"/>
                <a:cs typeface="Arial" charset="0"/>
              </a:rPr>
              <a:t>Target a broad, heterogeneous market of price-sensitive buyers</a:t>
            </a:r>
          </a:p>
          <a:p>
            <a:pPr lvl="2"/>
            <a:r>
              <a:rPr lang="en-US" dirty="0">
                <a:latin typeface="Arial" charset="0"/>
                <a:ea typeface="Arial" charset="0"/>
                <a:cs typeface="Arial" charset="0"/>
              </a:rPr>
              <a:t>Maintain a system to avoid waste and highly reward efficiency improvement</a:t>
            </a:r>
          </a:p>
        </p:txBody>
      </p:sp>
    </p:spTree>
    <p:extLst>
      <p:ext uri="{BB962C8B-B14F-4D97-AF65-F5344CB8AC3E}">
        <p14:creationId xmlns:p14="http://schemas.microsoft.com/office/powerpoint/2010/main" val="953556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99672" y="683317"/>
            <a:ext cx="5383967" cy="36173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p:cNvPicPr>
            <a:picLocks noChangeAspect="1"/>
          </p:cNvPicPr>
          <p:nvPr/>
        </p:nvPicPr>
        <p:blipFill>
          <a:blip r:embed="rId3"/>
          <a:stretch>
            <a:fillRect/>
          </a:stretch>
        </p:blipFill>
        <p:spPr>
          <a:xfrm>
            <a:off x="4072329" y="2994908"/>
            <a:ext cx="3934918" cy="29511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531146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The content in this exhibit is listed as follows:&#10;&#10;Operational Excellence—Example Firms: Walmart, Southwest Airlines, Dell&#10;&#10;Core competencies&#10;• Low cost operations&#10;• Totally dependable product supply&#10;• Expedient customer service&#10;• Effective demand management&#10;&#10;Common attributes of operationally excellent firms&#10;• Deliver compelling value through the use of low prices, standardized product offerings, and convenient buying processes&#10;• Target a broad, heterogeneous market of price-sensitive buyers&#10;• Invest to achieve scale economies and efficiency-driven systems that translate into lower prices for buyers&#10;• Develop information systems geared toward capturing and distributing information on inventories, shipments, customer transactions, and costs in real time&#10;• Maintain a system to avoid waste and highly reward efficiency improvement&#10;&#10;Product Leadership—Example Firms: 3M, Pfizer, Intel&#10;&#10;Core competencies&#10;• Basic research/rapid research interpretation&#10;• Applied research geared toward product development&#10;• Rapid exploitation of market opportunities&#10;• Excellent marketing skills&#10;&#10;Common attributes of product-leading firms&#10;• Focus their marketing plans on the rapid introduction of high quality, technologically sophisticated products in order to create customer loyalty&#10;• Constantly scan the environment in search of new opportunities; often making their own products obsolete through continuous innovation&#10;• Target narrow, homogeneous market segments&#10;• Maintain organizational cultures characterized by decentralization, adaptability, entrepreneurship, creativity, and the expectation of learning from failure&#10;• Have an attitude of &quot;How can we make this work?&quot; rather than &quot;Why can't we make this work?&quot;&#10;&#10;Customer Intimacy—Example Firms: Nordstrom, Amazon, Ritz-Carlton&#10;&#10;Core competencies&#10;• Exceptional skills in discovering customer needs&#10;• Problem solving proficiency&#10;• Flexible product/solution customization&#10;• A customer relationship management mind-set&#10;• A wide presence of collaborative (win-win) negotiation skills&#10;&#10;Common attributes of customer-intimate firms&#10;• See customer loyalty as their greatest asset as they focus their efforts on developing and maintaining an intimate knowledge of customer requirements&#10;• Consistently exceed customer expectations by offering high quality products and solutions without an apology for charging higher prices&#10;• Decentralize most decision-making authority to the customer-contact level&#10;• Regularly form strategic alliances with other companies to address customers' needs in a comprehensive fashion&#10;• Assess all relationships with customers or alliance partners on a long-term, even lifetime basis&#10;&#10;The source given at the bottom reads The Source: Adapted from Michael Treacy and Fred Wiersema, The Discipline of Market Leaders (Addison-Wesley, 1995).&#10;&#10;" title="Exhibit 4.8 Core Competencies Necessary for Competitive Advantage Strategies"/>
          <p:cNvSpPr>
            <a:spLocks noGrp="1"/>
          </p:cNvSpPr>
          <p:nvPr>
            <p:ph type="title"/>
          </p:nvPr>
        </p:nvSpPr>
        <p:spPr>
          <a:xfrm>
            <a:off x="889416" y="624409"/>
            <a:ext cx="7772400" cy="1143000"/>
          </a:xfrm>
        </p:spPr>
        <p:txBody>
          <a:bodyPr>
            <a:normAutofit fontScale="90000"/>
          </a:bodyPr>
          <a:lstStyle/>
          <a:p>
            <a:r>
              <a:rPr lang="en-US" dirty="0"/>
              <a:t>Core Competencies Necessary for Competitive Advantage Strategies </a:t>
            </a:r>
            <a:r>
              <a:rPr lang="en-US" sz="2200" dirty="0"/>
              <a:t>(Continued 1)</a:t>
            </a:r>
          </a:p>
        </p:txBody>
      </p:sp>
      <p:sp>
        <p:nvSpPr>
          <p:cNvPr id="6" name="Content Placeholder 5"/>
          <p:cNvSpPr>
            <a:spLocks noGrp="1"/>
          </p:cNvSpPr>
          <p:nvPr>
            <p:ph idx="1"/>
          </p:nvPr>
        </p:nvSpPr>
        <p:spPr>
          <a:xfrm>
            <a:off x="664563" y="1997440"/>
            <a:ext cx="7772400" cy="4572000"/>
          </a:xfrm>
        </p:spPr>
        <p:txBody>
          <a:bodyPr/>
          <a:lstStyle/>
          <a:p>
            <a:r>
              <a:rPr lang="en-IN" dirty="0">
                <a:latin typeface="Arial" charset="0"/>
                <a:ea typeface="Arial" charset="0"/>
                <a:cs typeface="Arial" charset="0"/>
              </a:rPr>
              <a:t>Product leadership - 3M and Pfizer</a:t>
            </a:r>
          </a:p>
          <a:p>
            <a:pPr lvl="1"/>
            <a:r>
              <a:rPr lang="en-IN" dirty="0">
                <a:latin typeface="Arial" charset="0"/>
                <a:ea typeface="Arial" charset="0"/>
                <a:cs typeface="Arial" charset="0"/>
              </a:rPr>
              <a:t>Core competencies</a:t>
            </a:r>
          </a:p>
          <a:p>
            <a:pPr lvl="2"/>
            <a:r>
              <a:rPr lang="en-IN" dirty="0">
                <a:latin typeface="Arial" charset="0"/>
                <a:ea typeface="Arial" charset="0"/>
                <a:cs typeface="Arial" charset="0"/>
              </a:rPr>
              <a:t>Basic research or rapid research interpretation</a:t>
            </a:r>
          </a:p>
          <a:p>
            <a:pPr lvl="2"/>
            <a:r>
              <a:rPr lang="en-IN" dirty="0">
                <a:latin typeface="Arial" charset="0"/>
                <a:ea typeface="Arial" charset="0"/>
                <a:cs typeface="Arial" charset="0"/>
              </a:rPr>
              <a:t>Excellent marketing skills</a:t>
            </a:r>
            <a:endParaRPr lang="en-US" dirty="0">
              <a:latin typeface="Arial" charset="0"/>
              <a:ea typeface="Arial" charset="0"/>
              <a:cs typeface="Arial" charset="0"/>
            </a:endParaRPr>
          </a:p>
          <a:p>
            <a:pPr lvl="2"/>
            <a:endParaRPr lang="en-US" dirty="0">
              <a:latin typeface="Arial" charset="0"/>
              <a:ea typeface="Arial" charset="0"/>
              <a:cs typeface="Arial" charset="0"/>
            </a:endParaRPr>
          </a:p>
          <a:p>
            <a:pPr lvl="1"/>
            <a:r>
              <a:rPr lang="en-IN" dirty="0">
                <a:latin typeface="Arial" charset="0"/>
                <a:ea typeface="Arial" charset="0"/>
                <a:cs typeface="Arial" charset="0"/>
              </a:rPr>
              <a:t>Common attributes</a:t>
            </a:r>
          </a:p>
          <a:p>
            <a:pPr lvl="2"/>
            <a:r>
              <a:rPr lang="en-US" dirty="0">
                <a:latin typeface="Arial" charset="0"/>
                <a:ea typeface="Arial" charset="0"/>
                <a:cs typeface="Arial" charset="0"/>
              </a:rPr>
              <a:t>Target narrow, homogeneous market segments</a:t>
            </a:r>
          </a:p>
          <a:p>
            <a:pPr lvl="2"/>
            <a:r>
              <a:rPr lang="en-US" dirty="0">
                <a:latin typeface="Arial" charset="0"/>
                <a:ea typeface="Arial" charset="0"/>
                <a:cs typeface="Arial" charset="0"/>
              </a:rPr>
              <a:t>Maintain organizational cultures characterized by decentralization, adaptability, entrepreneurship, creativity, and the expectation of learning from failure</a:t>
            </a:r>
          </a:p>
          <a:p>
            <a:pPr lvl="2"/>
            <a:endParaRPr lang="en-US" dirty="0">
              <a:latin typeface="Arial" charset="0"/>
              <a:ea typeface="Arial" charset="0"/>
              <a:cs typeface="Arial" charset="0"/>
            </a:endParaRPr>
          </a:p>
        </p:txBody>
      </p:sp>
    </p:spTree>
    <p:extLst>
      <p:ext uri="{BB962C8B-B14F-4D97-AF65-F5344CB8AC3E}">
        <p14:creationId xmlns:p14="http://schemas.microsoft.com/office/powerpoint/2010/main" val="1760144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4655" y="674556"/>
            <a:ext cx="7495083" cy="2225869"/>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3"/>
          <a:stretch>
            <a:fillRect/>
          </a:stretch>
        </p:blipFill>
        <p:spPr>
          <a:xfrm>
            <a:off x="3693618" y="3422754"/>
            <a:ext cx="4950710" cy="294161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48127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The content in this exhibit is listed as follows:&#10;&#10;Operational Excellence—Example Firms: Walmart, Southwest Airlines, Dell&#10;&#10;Core competencies&#10;• Low cost operations&#10;• Totally dependable product supply&#10;• Expedient customer service&#10;• Effective demand management&#10;&#10;Common attributes of operationally excellent firms&#10;• Deliver compelling value through the use of low prices, standardized product offerings, and convenient buying processes&#10;• Target a broad, heterogeneous market of price-sensitive buyers&#10;• Invest to achieve scale economies and efficiency-driven systems that translate into lower prices for buyers&#10;• Develop information systems geared toward capturing and distributing information on inventories, shipments, customer transactions, and costs in real time&#10;• Maintain a system to avoid waste and highly reward efficiency improvement&#10;&#10;Product Leadership—Example Firms: 3M, Pfizer, Intel&#10;&#10;Core competencies&#10;• Basic research/rapid research interpretation&#10;• Applied research geared toward product development&#10;• Rapid exploitation of market opportunities&#10;• Excellent marketing skills&#10;&#10;Common attributes of product-leading firms&#10;• Focus their marketing plans on the rapid introduction of high quality, technologically sophisticated products in order to create customer loyalty&#10;• Constantly scan the environment in search of new opportunities; often making their own products obsolete through continuous innovation&#10;• Target narrow, homogeneous market segments&#10;• Maintain organizational cultures characterized by decentralization, adaptability, entrepreneurship, creativity, and the expectation of learning from failure&#10;• Have an attitude of &quot;How can we make this work?&quot; rather than &quot;Why can't we make this work?&quot;&#10;&#10;Customer Intimacy—Example Firms: Nordstrom, Amazon, Ritz-Carlton&#10;&#10;Core competencies&#10;• Exceptional skills in discovering customer needs&#10;• Problem solving proficiency&#10;• Flexible product/solution customization&#10;• A customer relationship management mind-set&#10;• A wide presence of collaborative (win-win) negotiation skills&#10;&#10;Common attributes of customer-intimate firms&#10;• See customer loyalty as their greatest asset as they focus their efforts on developing and maintaining an intimate knowledge of customer requirements&#10;• Consistently exceed customer expectations by offering high quality products and solutions without an apology for charging higher prices&#10;• Decentralize most decision-making authority to the customer-contact level&#10;• Regularly form strategic alliances with other companies to address customers' needs in a comprehensive fashion&#10;• Assess all relationships with customers or alliance partners on a long-term, even lifetime basis&#10;&#10;The source given at the bottom reads The Source: Adapted from Michael Treacy and Fred Wiersema, The Discipline of Market Leaders (Addison-Wesley, 1995).&#10;&#10;" title="Exhibit 4.8 Core Competencies Necessary for Competitive Advantage Strategies"/>
          <p:cNvSpPr>
            <a:spLocks noGrp="1"/>
          </p:cNvSpPr>
          <p:nvPr>
            <p:ph type="title"/>
          </p:nvPr>
        </p:nvSpPr>
        <p:spPr>
          <a:xfrm>
            <a:off x="914400" y="449081"/>
            <a:ext cx="7772400" cy="1143000"/>
          </a:xfrm>
        </p:spPr>
        <p:txBody>
          <a:bodyPr>
            <a:normAutofit fontScale="90000"/>
          </a:bodyPr>
          <a:lstStyle/>
          <a:p>
            <a:r>
              <a:rPr lang="en-US" dirty="0"/>
              <a:t>Core Competencies Necessary for Competitive Advantage Strategies </a:t>
            </a:r>
            <a:r>
              <a:rPr lang="en-US" sz="2200" dirty="0"/>
              <a:t>(Continued 2)</a:t>
            </a:r>
          </a:p>
        </p:txBody>
      </p:sp>
      <p:sp>
        <p:nvSpPr>
          <p:cNvPr id="6" name="Content Placeholder 5"/>
          <p:cNvSpPr>
            <a:spLocks noGrp="1"/>
          </p:cNvSpPr>
          <p:nvPr>
            <p:ph idx="1"/>
          </p:nvPr>
        </p:nvSpPr>
        <p:spPr>
          <a:xfrm>
            <a:off x="776990" y="1950595"/>
            <a:ext cx="7772400" cy="4572000"/>
          </a:xfrm>
        </p:spPr>
        <p:txBody>
          <a:bodyPr>
            <a:noAutofit/>
          </a:bodyPr>
          <a:lstStyle/>
          <a:p>
            <a:r>
              <a:rPr lang="en-IN" dirty="0">
                <a:latin typeface="Arial" charset="0"/>
                <a:ea typeface="Arial" charset="0"/>
                <a:cs typeface="Arial" charset="0"/>
              </a:rPr>
              <a:t>Customer intimacy - Nordstrom and Amazon</a:t>
            </a:r>
          </a:p>
          <a:p>
            <a:pPr lvl="1"/>
            <a:r>
              <a:rPr lang="en-IN" dirty="0">
                <a:latin typeface="Arial" charset="0"/>
                <a:ea typeface="Arial" charset="0"/>
                <a:cs typeface="Arial" charset="0"/>
              </a:rPr>
              <a:t>Core competencies</a:t>
            </a:r>
          </a:p>
          <a:p>
            <a:pPr lvl="2"/>
            <a:r>
              <a:rPr lang="en-IN" dirty="0">
                <a:latin typeface="Arial" charset="0"/>
                <a:ea typeface="Arial" charset="0"/>
                <a:cs typeface="Arial" charset="0"/>
              </a:rPr>
              <a:t>Exceptional skills in discovering customer needs</a:t>
            </a:r>
          </a:p>
          <a:p>
            <a:pPr lvl="2"/>
            <a:r>
              <a:rPr lang="en-IN" dirty="0">
                <a:latin typeface="Arial" charset="0"/>
                <a:ea typeface="Arial" charset="0"/>
                <a:cs typeface="Arial" charset="0"/>
              </a:rPr>
              <a:t>Problem solving proficiency</a:t>
            </a:r>
            <a:endParaRPr lang="en-US" dirty="0">
              <a:latin typeface="Arial" charset="0"/>
              <a:ea typeface="Arial" charset="0"/>
              <a:cs typeface="Arial" charset="0"/>
            </a:endParaRPr>
          </a:p>
          <a:p>
            <a:pPr lvl="2"/>
            <a:endParaRPr lang="en-US" dirty="0">
              <a:latin typeface="Arial" charset="0"/>
              <a:ea typeface="Arial" charset="0"/>
              <a:cs typeface="Arial" charset="0"/>
            </a:endParaRPr>
          </a:p>
          <a:p>
            <a:pPr lvl="2"/>
            <a:endParaRPr lang="en-US" dirty="0">
              <a:latin typeface="Arial" charset="0"/>
              <a:ea typeface="Arial" charset="0"/>
              <a:cs typeface="Arial" charset="0"/>
            </a:endParaRPr>
          </a:p>
          <a:p>
            <a:pPr lvl="2"/>
            <a:endParaRPr lang="en-US" dirty="0">
              <a:latin typeface="Arial" charset="0"/>
              <a:ea typeface="Arial" charset="0"/>
              <a:cs typeface="Arial" charset="0"/>
            </a:endParaRPr>
          </a:p>
          <a:p>
            <a:pPr lvl="2"/>
            <a:endParaRPr lang="en-IN" dirty="0">
              <a:latin typeface="Arial" charset="0"/>
              <a:ea typeface="Arial" charset="0"/>
              <a:cs typeface="Arial" charset="0"/>
            </a:endParaRPr>
          </a:p>
          <a:p>
            <a:pPr lvl="2"/>
            <a:endParaRPr lang="en-US" dirty="0">
              <a:latin typeface="Arial" charset="0"/>
              <a:ea typeface="Arial" charset="0"/>
              <a:cs typeface="Arial" charset="0"/>
            </a:endParaRPr>
          </a:p>
        </p:txBody>
      </p:sp>
      <p:sp>
        <p:nvSpPr>
          <p:cNvPr id="7" name="Content Placeholder 5"/>
          <p:cNvSpPr txBox="1">
            <a:spLocks/>
          </p:cNvSpPr>
          <p:nvPr/>
        </p:nvSpPr>
        <p:spPr>
          <a:xfrm>
            <a:off x="776990" y="3810624"/>
            <a:ext cx="7772400" cy="2824397"/>
          </a:xfrm>
          <a:prstGeom prst="rect">
            <a:avLst/>
          </a:prstGeom>
        </p:spPr>
        <p:txBody>
          <a:bodyPr vert="horz">
            <a:noAutofit/>
          </a:bodyPr>
          <a:lst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a:lstStyle>
          <a:p>
            <a:pPr lvl="1" fontAlgn="auto">
              <a:spcAft>
                <a:spcPts val="0"/>
              </a:spcAft>
            </a:pPr>
            <a:r>
              <a:rPr lang="en-IN" dirty="0">
                <a:latin typeface="Arial" charset="0"/>
                <a:ea typeface="Arial" charset="0"/>
                <a:cs typeface="Arial" charset="0"/>
              </a:rPr>
              <a:t>Common attributes</a:t>
            </a:r>
          </a:p>
          <a:p>
            <a:pPr lvl="2" fontAlgn="auto">
              <a:spcAft>
                <a:spcPts val="0"/>
              </a:spcAft>
            </a:pPr>
            <a:r>
              <a:rPr lang="en-US" dirty="0">
                <a:latin typeface="Arial" charset="0"/>
                <a:ea typeface="Arial" charset="0"/>
                <a:cs typeface="Arial" charset="0"/>
              </a:rPr>
              <a:t>Decentralize most decision-making authority to the customer-contact level</a:t>
            </a:r>
          </a:p>
          <a:p>
            <a:pPr lvl="2" fontAlgn="auto">
              <a:spcAft>
                <a:spcPts val="0"/>
              </a:spcAft>
            </a:pPr>
            <a:r>
              <a:rPr lang="en-US" dirty="0">
                <a:latin typeface="Arial" charset="0"/>
                <a:ea typeface="Arial" charset="0"/>
                <a:cs typeface="Arial" charset="0"/>
              </a:rPr>
              <a:t>Assess all relationships with customers or alliance partners</a:t>
            </a:r>
            <a:endParaRPr lang="en-IN" dirty="0">
              <a:latin typeface="Arial" charset="0"/>
              <a:ea typeface="Arial" charset="0"/>
              <a:cs typeface="Arial" charset="0"/>
            </a:endParaRPr>
          </a:p>
          <a:p>
            <a:pPr lvl="2" fontAlgn="auto">
              <a:spcAft>
                <a:spcPts val="0"/>
              </a:spcAft>
            </a:pPr>
            <a:endParaRPr lang="en-IN" dirty="0">
              <a:latin typeface="Arial" charset="0"/>
              <a:ea typeface="Arial" charset="0"/>
              <a:cs typeface="Arial" charset="0"/>
            </a:endParaRPr>
          </a:p>
          <a:p>
            <a:pPr lvl="2" fontAlgn="auto">
              <a:spcAft>
                <a:spcPts val="0"/>
              </a:spcAft>
            </a:pPr>
            <a:endParaRPr lang="en-US" dirty="0">
              <a:latin typeface="Arial" charset="0"/>
              <a:ea typeface="Arial" charset="0"/>
              <a:cs typeface="Arial" charset="0"/>
            </a:endParaRPr>
          </a:p>
        </p:txBody>
      </p:sp>
    </p:spTree>
    <p:extLst>
      <p:ext uri="{BB962C8B-B14F-4D97-AF65-F5344CB8AC3E}">
        <p14:creationId xmlns:p14="http://schemas.microsoft.com/office/powerpoint/2010/main" val="3973367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87116" y="974359"/>
            <a:ext cx="8019738" cy="494675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981651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895100" y="3710066"/>
            <a:ext cx="5740839" cy="2761052"/>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a:blip r:embed="rId3"/>
          <a:stretch>
            <a:fillRect/>
          </a:stretch>
        </p:blipFill>
        <p:spPr>
          <a:xfrm>
            <a:off x="921270" y="457508"/>
            <a:ext cx="4197496" cy="29027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576622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4688" y="700998"/>
            <a:ext cx="8519411" cy="5143500"/>
          </a:xfrm>
          <a:prstGeom prst="rect">
            <a:avLst/>
          </a:prstGeom>
        </p:spPr>
      </p:pic>
    </p:spTree>
    <p:extLst>
      <p:ext uri="{BB962C8B-B14F-4D97-AF65-F5344CB8AC3E}">
        <p14:creationId xmlns:p14="http://schemas.microsoft.com/office/powerpoint/2010/main" val="5246212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547</TotalTime>
  <Words>1119</Words>
  <Application>Microsoft Office PowerPoint</Application>
  <PresentationFormat>On-screen Show (4:3)</PresentationFormat>
  <Paragraphs>94</Paragraphs>
  <Slides>18</Slides>
  <Notes>6</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Equity</vt:lpstr>
      <vt:lpstr>Marketing Planning 312 Chapter 4 Leveraging Competitive Advantage </vt:lpstr>
      <vt:lpstr>PowerPoint Presentation</vt:lpstr>
      <vt:lpstr>RBV vs. MOV</vt:lpstr>
      <vt:lpstr>Chapter 4 Developing Competitive Advantage and Strategic Focus</vt:lpstr>
      <vt:lpstr>Potential Issues to Consider in a SWOT Analysis</vt:lpstr>
      <vt:lpstr>The SWOT Matrix</vt:lpstr>
      <vt:lpstr>Exhibit 4.5 - The SWOT Matrix</vt:lpstr>
      <vt:lpstr>Developing and Leveraging Competitive Advantages</vt:lpstr>
      <vt:lpstr>Developing and Leveraging Competitive Advantages (Continued)</vt:lpstr>
      <vt:lpstr>Sources of Competitive Advantage</vt:lpstr>
      <vt:lpstr>Core Competencies Necessary for Competitive Advantage Strategies</vt:lpstr>
      <vt:lpstr>PowerPoint Presentation</vt:lpstr>
      <vt:lpstr>Core Competencies Necessary for Competitive Advantage Strategies (Continued 1)</vt:lpstr>
      <vt:lpstr>PowerPoint Presentation</vt:lpstr>
      <vt:lpstr>Core Competencies Necessary for Competitive Advantage Strategies (Continued 2)</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suwalyaja@gmail.com</cp:lastModifiedBy>
  <cp:revision>127</cp:revision>
  <cp:lastPrinted>2002-02-04T10:35:13Z</cp:lastPrinted>
  <dcterms:created xsi:type="dcterms:W3CDTF">2003-06-03T08:20:16Z</dcterms:created>
  <dcterms:modified xsi:type="dcterms:W3CDTF">2019-09-22T14:12:54Z</dcterms:modified>
</cp:coreProperties>
</file>