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sldIdLst>
    <p:sldId id="257" r:id="rId2"/>
    <p:sldId id="495" r:id="rId3"/>
    <p:sldId id="494" r:id="rId4"/>
    <p:sldId id="496" r:id="rId5"/>
    <p:sldId id="497" r:id="rId6"/>
    <p:sldId id="498" r:id="rId7"/>
    <p:sldId id="499" r:id="rId8"/>
    <p:sldId id="500" r:id="rId9"/>
    <p:sldId id="501" r:id="rId10"/>
    <p:sldId id="514" r:id="rId11"/>
    <p:sldId id="516" r:id="rId12"/>
    <p:sldId id="515" r:id="rId13"/>
    <p:sldId id="502" r:id="rId14"/>
    <p:sldId id="521" r:id="rId15"/>
    <p:sldId id="503" r:id="rId16"/>
    <p:sldId id="504" r:id="rId17"/>
    <p:sldId id="512" r:id="rId18"/>
    <p:sldId id="517" r:id="rId19"/>
    <p:sldId id="518" r:id="rId20"/>
    <p:sldId id="506" r:id="rId21"/>
    <p:sldId id="507" r:id="rId22"/>
    <p:sldId id="508" r:id="rId23"/>
    <p:sldId id="509" r:id="rId24"/>
    <p:sldId id="510" r:id="rId25"/>
    <p:sldId id="511" r:id="rId26"/>
    <p:sldId id="47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3196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5151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3244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7882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7492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8247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838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786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6628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303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7049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7447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7365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9941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1404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97956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2351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75940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971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61850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810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Managing the Merchandise Planning Process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Forecasting Category Sales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955" y="2721505"/>
            <a:ext cx="5159115" cy="371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563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Forecasting Staple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Use of Historical Data- sales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Adjustments for Controllable and Uncontrollable Factors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190" y="3398994"/>
            <a:ext cx="4846820" cy="272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1361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Forecasting Staple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Controllable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/>
              <a:t>Uncontrollable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4"/>
          </p:nvPr>
        </p:nvSpPr>
        <p:spPr>
          <a:xfrm>
            <a:off x="4648200" y="2247900"/>
            <a:ext cx="3733800" cy="3886200"/>
          </a:xfrm>
        </p:spPr>
        <p:txBody>
          <a:bodyPr>
            <a:norm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Weather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General economic conditions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Special Promotions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New Product introductions by vendors,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New product, pricing and promotion activities by competitors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85800" y="2247900"/>
            <a:ext cx="3733800" cy="3886200"/>
          </a:xfrm>
        </p:spPr>
        <p:txBody>
          <a:bodyPr>
            <a:norm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Opening and closing of stores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Price set for merchandise in category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Special promotions for category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Pricing and promotions of complementary categories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Placement of merchandise categories in store</a:t>
            </a:r>
          </a:p>
        </p:txBody>
      </p:sp>
    </p:spTree>
    <p:extLst>
      <p:ext uri="{BB962C8B-B14F-4D97-AF65-F5344CB8AC3E}">
        <p14:creationId xmlns:p14="http://schemas.microsoft.com/office/powerpoint/2010/main" val="76935230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7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Forecasting Fashion Merchandise Categories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60004"/>
            <a:ext cx="7772400" cy="4146029"/>
          </a:xfrm>
        </p:spPr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Challenging since need to place orders and commit to buying specific quantities between 3-6 months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No opportunity to increase or decrease quantity ordered before selling season has ended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Suppliers of popular merchandise usually have orders for for more merchandise than they can produce and excess inventory of unpopular items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or all items are new or different from the  previous season</a:t>
            </a:r>
          </a:p>
          <a:p>
            <a:pPr marL="514350" indent="-514350">
              <a:buAutoNum type="arabicPeriod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5532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Forecasting Fashion Merchandise Categories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Forecasting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Previous Sales Data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Market Research (In-depth interview or focus group)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Fashion Trend Services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Vendors - have proprietary information about their marketing plans, ie.new product launches, special promotions, etc. </a:t>
            </a:r>
          </a:p>
          <a:p>
            <a:pPr marL="514350" indent="-514350">
              <a:buAutoNum type="arabicPeriod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49570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49589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Sales Forecasting for Service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28594"/>
            <a:ext cx="7772400" cy="4021111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Perishable in nature is very challenging -events, concert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Match supply and demand by taking reservations and bookings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Ie. Restaurants, reservations help in staffing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4318417"/>
            <a:ext cx="3767528" cy="21585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4328" y="4318417"/>
            <a:ext cx="3535182" cy="217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5863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an Assortment Plan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936" y="2764071"/>
            <a:ext cx="6181153" cy="354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86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35208" y="1985051"/>
            <a:ext cx="3232879" cy="4572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Variety or breadth- is the number of different merchandising subcategories</a:t>
            </a: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Assortment or </a:t>
            </a:r>
            <a:r>
              <a:rPr lang="en-US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Depth 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– is the number of SKUs within a subcategory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4787" y="1985051"/>
            <a:ext cx="4552013" cy="395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733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399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" y="1567540"/>
            <a:ext cx="7772400" cy="497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4216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39384" y="-299804"/>
            <a:ext cx="7772400" cy="1467606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016" y="1661410"/>
            <a:ext cx="6589427" cy="481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7791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01842" y="-399738"/>
            <a:ext cx="7772400" cy="156754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949" y="1751975"/>
            <a:ext cx="7084102" cy="472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1919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841697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96855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Editing the assortment is the process of determining the variety and assortment for a category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254" y="3334270"/>
            <a:ext cx="3825615" cy="268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7584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49705" y="262146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49705" y="1962745"/>
            <a:ext cx="8237095" cy="4408075"/>
          </a:xfrm>
        </p:spPr>
      </p:pic>
    </p:spTree>
    <p:extLst>
      <p:ext uri="{BB962C8B-B14F-4D97-AF65-F5344CB8AC3E}">
        <p14:creationId xmlns:p14="http://schemas.microsoft.com/office/powerpoint/2010/main" val="29837635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14531" y="124736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95022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 strategy- number of SKU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Assortments and GMROI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Complementary Merchandise – Blu-Ray player low GMROI, but may buy complementary products such as accessories, cables, etc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Effects of Assortment Size on buying behavior – increases chance of finding goods, valued by providing more informative and stimulated shopping experience, appealing for customers who seek variety</a:t>
            </a:r>
          </a:p>
        </p:txBody>
      </p:sp>
    </p:spTree>
    <p:extLst>
      <p:ext uri="{BB962C8B-B14F-4D97-AF65-F5344CB8AC3E}">
        <p14:creationId xmlns:p14="http://schemas.microsoft.com/office/powerpoint/2010/main" val="149733032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1974" y="2035983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Physical Characteristic of the store- need to consider how much space to devote to a category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More space for large assortments, SKUs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display individual item ie.furniture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Multichannel retailers have space limitations, so they offer great assortment via internet or catelog channels</a:t>
            </a:r>
          </a:p>
        </p:txBody>
      </p:sp>
    </p:spTree>
    <p:extLst>
      <p:ext uri="{BB962C8B-B14F-4D97-AF65-F5344CB8AC3E}">
        <p14:creationId xmlns:p14="http://schemas.microsoft.com/office/powerpoint/2010/main" val="95925133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77911" y="1546263"/>
            <a:ext cx="6820525" cy="4702137"/>
          </a:xfrm>
        </p:spPr>
      </p:pic>
    </p:spTree>
    <p:extLst>
      <p:ext uri="{BB962C8B-B14F-4D97-AF65-F5344CB8AC3E}">
        <p14:creationId xmlns:p14="http://schemas.microsoft.com/office/powerpoint/2010/main" val="193360242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76003" y="0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390931" y="1416570"/>
            <a:ext cx="4866807" cy="4831830"/>
          </a:xfrm>
        </p:spPr>
      </p:pic>
    </p:spTree>
    <p:extLst>
      <p:ext uri="{BB962C8B-B14F-4D97-AF65-F5344CB8AC3E}">
        <p14:creationId xmlns:p14="http://schemas.microsoft.com/office/powerpoint/2010/main" val="148242847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79924" y="1540773"/>
            <a:ext cx="5984152" cy="4572000"/>
          </a:xfrm>
        </p:spPr>
      </p:pic>
    </p:spTree>
    <p:extLst>
      <p:ext uri="{BB962C8B-B14F-4D97-AF65-F5344CB8AC3E}">
        <p14:creationId xmlns:p14="http://schemas.microsoft.com/office/powerpoint/2010/main" val="78987601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 Inventory and Product Availability Levels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042" y="2679491"/>
            <a:ext cx="5042941" cy="374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959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Model Stock Plan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10718" y="20011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model stock plan is the number of each SKU in the assortment plan the buyer wants to have available for purchase in each store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have model stock plans for different store sizes in a chain, classify their store as A,B, and C stores on basis of sales volume. C is stocked with basic assortment</a:t>
            </a:r>
          </a:p>
        </p:txBody>
      </p:sp>
    </p:spTree>
    <p:extLst>
      <p:ext uri="{BB962C8B-B14F-4D97-AF65-F5344CB8AC3E}">
        <p14:creationId xmlns:p14="http://schemas.microsoft.com/office/powerpoint/2010/main" val="41150590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Model Stock Plan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799" y="2176406"/>
            <a:ext cx="8170889" cy="3819660"/>
          </a:xfrm>
        </p:spPr>
      </p:pic>
    </p:spTree>
    <p:extLst>
      <p:ext uri="{BB962C8B-B14F-4D97-AF65-F5344CB8AC3E}">
        <p14:creationId xmlns:p14="http://schemas.microsoft.com/office/powerpoint/2010/main" val="16135847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Product Availability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number of units of backup stock, also called  buffer or safety stock in the model stock determines product availability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Product Availability is defined as the percentage of the demand for a particular SKU that is satisfied – also called level of support or service level</a:t>
            </a:r>
          </a:p>
        </p:txBody>
      </p:sp>
    </p:spTree>
    <p:extLst>
      <p:ext uri="{BB962C8B-B14F-4D97-AF65-F5344CB8AC3E}">
        <p14:creationId xmlns:p14="http://schemas.microsoft.com/office/powerpoint/2010/main" val="146096989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Product Availability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709737"/>
            <a:ext cx="7772400" cy="4648591"/>
          </a:xfrm>
        </p:spPr>
      </p:pic>
    </p:spTree>
    <p:extLst>
      <p:ext uri="{BB962C8B-B14F-4D97-AF65-F5344CB8AC3E}">
        <p14:creationId xmlns:p14="http://schemas.microsoft.com/office/powerpoint/2010/main" val="214321648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9505" y="1409700"/>
            <a:ext cx="297304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Planning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80909" y="194614"/>
            <a:ext cx="4151321" cy="6388566"/>
          </a:xfrm>
        </p:spPr>
      </p:pic>
    </p:spTree>
    <p:extLst>
      <p:ext uri="{BB962C8B-B14F-4D97-AF65-F5344CB8AC3E}">
        <p14:creationId xmlns:p14="http://schemas.microsoft.com/office/powerpoint/2010/main" val="162908294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2438</TotalTime>
  <Words>558</Words>
  <Application>Microsoft Office PowerPoint</Application>
  <PresentationFormat>On-screen Show (4:3)</PresentationFormat>
  <Paragraphs>89</Paragraphs>
  <Slides>26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MK 322 Retail Management Chapter 12: Managing the Merchandise Planning Process Part II </vt:lpstr>
      <vt:lpstr>Forecasting Category Sales</vt:lpstr>
      <vt:lpstr>Forecasting Staple Merchandise</vt:lpstr>
      <vt:lpstr>Forecasting Staple Merchandise</vt:lpstr>
      <vt:lpstr>Forecasting Fashion Merchandise Categories</vt:lpstr>
      <vt:lpstr>Forecasting Fashion Merchandise Categories</vt:lpstr>
      <vt:lpstr>Sales Forecasting for Service Retailers</vt:lpstr>
      <vt:lpstr>Developing an Assortment Plan</vt:lpstr>
      <vt:lpstr>Category Variety and Assortment</vt:lpstr>
      <vt:lpstr>Category Variety and Assortment</vt:lpstr>
      <vt:lpstr>Category Variety and Assortment</vt:lpstr>
      <vt:lpstr>Category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Setting Inventory and Product Availability Levels</vt:lpstr>
      <vt:lpstr>Model Stock Plan</vt:lpstr>
      <vt:lpstr>Model Stock Plan</vt:lpstr>
      <vt:lpstr>Product Availability</vt:lpstr>
      <vt:lpstr>Product Availability</vt:lpstr>
      <vt:lpstr>Merchandise Planning Process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1513</cp:revision>
  <dcterms:created xsi:type="dcterms:W3CDTF">2015-02-03T09:41:51Z</dcterms:created>
  <dcterms:modified xsi:type="dcterms:W3CDTF">2018-03-19T08:55:17Z</dcterms:modified>
</cp:coreProperties>
</file>