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7" r:id="rId2"/>
    <p:sldId id="260" r:id="rId3"/>
    <p:sldId id="261" r:id="rId4"/>
    <p:sldId id="262" r:id="rId5"/>
    <p:sldId id="326" r:id="rId6"/>
    <p:sldId id="263" r:id="rId7"/>
    <p:sldId id="327" r:id="rId8"/>
    <p:sldId id="328" r:id="rId9"/>
    <p:sldId id="331" r:id="rId10"/>
    <p:sldId id="332" r:id="rId11"/>
    <p:sldId id="333" r:id="rId12"/>
    <p:sldId id="334" r:id="rId13"/>
    <p:sldId id="335" r:id="rId14"/>
    <p:sldId id="336" r:id="rId15"/>
    <p:sldId id="337" r:id="rId16"/>
    <p:sldId id="329" r:id="rId17"/>
    <p:sldId id="338" r:id="rId18"/>
    <p:sldId id="264" r:id="rId19"/>
    <p:sldId id="339" r:id="rId20"/>
    <p:sldId id="330" r:id="rId21"/>
    <p:sldId id="265" r:id="rId22"/>
    <p:sldId id="321" r:id="rId23"/>
    <p:sldId id="266" r:id="rId24"/>
    <p:sldId id="269" r:id="rId25"/>
    <p:sldId id="267" r:id="rId26"/>
    <p:sldId id="268" r:id="rId27"/>
    <p:sldId id="270" r:id="rId28"/>
    <p:sldId id="320"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2" autoAdjust="0"/>
    <p:restoredTop sz="92774" autoAdjust="0"/>
  </p:normalViewPr>
  <p:slideViewPr>
    <p:cSldViewPr>
      <p:cViewPr varScale="1">
        <p:scale>
          <a:sx n="68" d="100"/>
          <a:sy n="68" d="100"/>
        </p:scale>
        <p:origin x="-1440" y="-102"/>
      </p:cViewPr>
      <p:guideLst>
        <p:guide orient="horz" pos="2160"/>
        <p:guide pos="2880"/>
      </p:guideLst>
    </p:cSldViewPr>
  </p:slideViewPr>
  <p:notesTextViewPr>
    <p:cViewPr>
      <p:scale>
        <a:sx n="1" d="1"/>
        <a:sy n="1" d="1"/>
      </p:scale>
      <p:origin x="0" y="0"/>
    </p:cViewPr>
  </p:notesTextViewPr>
  <p:sorterViewPr>
    <p:cViewPr>
      <p:scale>
        <a:sx n="100" d="100"/>
        <a:sy n="100" d="100"/>
      </p:scale>
      <p:origin x="0" y="1225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4" Type="http://schemas.openxmlformats.org/officeDocument/2006/relationships/image" Target="../media/image2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5E54E4-4CB5-4315-AF7E-0C7EF97B06EC}" type="datetimeFigureOut">
              <a:rPr lang="en-US" smtClean="0"/>
              <a:t>3/24/2014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68B4506-8FCE-487B-8A6E-702A6FC53AF6}" type="slidenum">
              <a:rPr lang="en-US" smtClean="0"/>
              <a:t>‹#›</a:t>
            </a:fld>
            <a:endParaRPr lang="en-US"/>
          </a:p>
        </p:txBody>
      </p:sp>
    </p:spTree>
    <p:extLst>
      <p:ext uri="{BB962C8B-B14F-4D97-AF65-F5344CB8AC3E}">
        <p14:creationId xmlns:p14="http://schemas.microsoft.com/office/powerpoint/2010/main" val="3983973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Theoretically, the </a:t>
            </a:r>
            <a:r>
              <a:rPr lang="en-US" dirty="0" err="1" smtClean="0"/>
              <a:t>semiparametric</a:t>
            </a:r>
            <a:r>
              <a:rPr lang="en-US" dirty="0" smtClean="0"/>
              <a:t> models have been compared with parametric binary choice model by simulation. Horowitz (1992) found that </a:t>
            </a:r>
            <a:r>
              <a:rPr lang="en-US" dirty="0" err="1" smtClean="0"/>
              <a:t>semiparametric</a:t>
            </a:r>
            <a:r>
              <a:rPr lang="en-US" dirty="0" smtClean="0"/>
              <a:t> models will be more robust when the estimated model contains </a:t>
            </a:r>
            <a:r>
              <a:rPr lang="en-US" dirty="0" err="1" smtClean="0"/>
              <a:t>heteroskedasticity</a:t>
            </a:r>
            <a:r>
              <a:rPr lang="en-US" dirty="0" smtClean="0"/>
              <a:t>. </a:t>
            </a:r>
          </a:p>
          <a:p>
            <a:r>
              <a:rPr lang="en-US" dirty="0" smtClean="0"/>
              <a:t>Empirically, </a:t>
            </a:r>
            <a:r>
              <a:rPr lang="en-US" dirty="0" err="1" smtClean="0"/>
              <a:t>semipametric</a:t>
            </a:r>
            <a:r>
              <a:rPr lang="en-US" dirty="0" smtClean="0"/>
              <a:t> results are robust and can be used as a complementary procedure along with the parametric estimation.</a:t>
            </a:r>
            <a:endParaRPr lang="en-US" dirty="0"/>
          </a:p>
        </p:txBody>
      </p:sp>
      <p:sp>
        <p:nvSpPr>
          <p:cNvPr id="4" name="Slide Number Placeholder 3"/>
          <p:cNvSpPr>
            <a:spLocks noGrp="1"/>
          </p:cNvSpPr>
          <p:nvPr>
            <p:ph type="sldNum" sz="quarter" idx="10"/>
          </p:nvPr>
        </p:nvSpPr>
        <p:spPr/>
        <p:txBody>
          <a:bodyPr/>
          <a:lstStyle/>
          <a:p>
            <a:fld id="{DDFA09E2-5DA5-4F2A-8F99-660EC01E093A}" type="slidenum">
              <a:rPr lang="en-US" smtClean="0"/>
              <a:t>4</a:t>
            </a:fld>
            <a:endParaRPr lang="en-US"/>
          </a:p>
        </p:txBody>
      </p:sp>
    </p:spTree>
    <p:extLst>
      <p:ext uri="{BB962C8B-B14F-4D97-AF65-F5344CB8AC3E}">
        <p14:creationId xmlns:p14="http://schemas.microsoft.com/office/powerpoint/2010/main" val="3479644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Second bullet, during the presentation, when you mention this second bullet, let the audience know that you will provide more detail later (since they won’t really know what the criterion function of the sieves are).</a:t>
            </a:r>
          </a:p>
          <a:p>
            <a:pPr lvl="1"/>
            <a:endParaRPr lang="en-US" dirty="0" smtClean="0"/>
          </a:p>
          <a:p>
            <a:pPr lvl="1"/>
            <a:r>
              <a:rPr lang="en-US" dirty="0" smtClean="0"/>
              <a:t>1.</a:t>
            </a:r>
            <a:r>
              <a:rPr lang="en-US" baseline="0" dirty="0" smtClean="0"/>
              <a:t> </a:t>
            </a:r>
            <a:r>
              <a:rPr lang="en-US" dirty="0" smtClean="0"/>
              <a:t>Similar to how we choose the bandwidth and numbers in plotting the histogram.</a:t>
            </a:r>
          </a:p>
          <a:p>
            <a:r>
              <a:rPr lang="en-US" dirty="0" smtClean="0"/>
              <a:t>2.One of the solution is to allow either flexible functional form of distribution or conditional variance.</a:t>
            </a:r>
          </a:p>
          <a:p>
            <a:r>
              <a:rPr lang="en-US" dirty="0" smtClean="0"/>
              <a:t>Proposed estimation is computationally less time consuming than allowing fully flexible functional form.</a:t>
            </a:r>
          </a:p>
          <a:p>
            <a:endParaRPr lang="en-US" dirty="0"/>
          </a:p>
        </p:txBody>
      </p:sp>
      <p:sp>
        <p:nvSpPr>
          <p:cNvPr id="4" name="Slide Number Placeholder 3"/>
          <p:cNvSpPr>
            <a:spLocks noGrp="1"/>
          </p:cNvSpPr>
          <p:nvPr>
            <p:ph type="sldNum" sz="quarter" idx="10"/>
          </p:nvPr>
        </p:nvSpPr>
        <p:spPr/>
        <p:txBody>
          <a:bodyPr/>
          <a:lstStyle/>
          <a:p>
            <a:fld id="{DDFA09E2-5DA5-4F2A-8F99-660EC01E093A}" type="slidenum">
              <a:rPr lang="en-US" smtClean="0"/>
              <a:t>6</a:t>
            </a:fld>
            <a:endParaRPr lang="en-US"/>
          </a:p>
        </p:txBody>
      </p:sp>
    </p:spTree>
    <p:extLst>
      <p:ext uri="{BB962C8B-B14F-4D97-AF65-F5344CB8AC3E}">
        <p14:creationId xmlns:p14="http://schemas.microsoft.com/office/powerpoint/2010/main" val="1632889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By using parametric approximation since it requires less computation power to get the variance of the estimate of and willingness to pay. </a:t>
            </a:r>
          </a:p>
          <a:p>
            <a:endParaRPr lang="en-US" dirty="0"/>
          </a:p>
        </p:txBody>
      </p:sp>
      <p:sp>
        <p:nvSpPr>
          <p:cNvPr id="4" name="Slide Number Placeholder 3"/>
          <p:cNvSpPr>
            <a:spLocks noGrp="1"/>
          </p:cNvSpPr>
          <p:nvPr>
            <p:ph type="sldNum" sz="quarter" idx="10"/>
          </p:nvPr>
        </p:nvSpPr>
        <p:spPr/>
        <p:txBody>
          <a:bodyPr/>
          <a:lstStyle/>
          <a:p>
            <a:fld id="{DDFA09E2-5DA5-4F2A-8F99-660EC01E093A}" type="slidenum">
              <a:rPr lang="en-US" smtClean="0"/>
              <a:t>8</a:t>
            </a:fld>
            <a:endParaRPr lang="en-US"/>
          </a:p>
        </p:txBody>
      </p:sp>
    </p:spTree>
    <p:extLst>
      <p:ext uri="{BB962C8B-B14F-4D97-AF65-F5344CB8AC3E}">
        <p14:creationId xmlns:p14="http://schemas.microsoft.com/office/powerpoint/2010/main" val="1916134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130 KMs</a:t>
            </a:r>
            <a:r>
              <a:rPr lang="en-US" baseline="0" dirty="0" smtClean="0"/>
              <a:t> East of San Jose, Capital city.</a:t>
            </a:r>
            <a:endParaRPr lang="en-US" dirty="0"/>
          </a:p>
        </p:txBody>
      </p:sp>
      <p:sp>
        <p:nvSpPr>
          <p:cNvPr id="4" name="Slide Number Placeholder 3"/>
          <p:cNvSpPr>
            <a:spLocks noGrp="1"/>
          </p:cNvSpPr>
          <p:nvPr>
            <p:ph type="sldNum" sz="quarter" idx="10"/>
          </p:nvPr>
        </p:nvSpPr>
        <p:spPr/>
        <p:txBody>
          <a:bodyPr/>
          <a:lstStyle/>
          <a:p>
            <a:fld id="{DDFA09E2-5DA5-4F2A-8F99-660EC01E093A}" type="slidenum">
              <a:rPr lang="en-US" smtClean="0"/>
              <a:t>25</a:t>
            </a:fld>
            <a:endParaRPr lang="en-US"/>
          </a:p>
        </p:txBody>
      </p:sp>
    </p:spTree>
    <p:extLst>
      <p:ext uri="{BB962C8B-B14F-4D97-AF65-F5344CB8AC3E}">
        <p14:creationId xmlns:p14="http://schemas.microsoft.com/office/powerpoint/2010/main" val="2425596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C536970D-DCAD-4BE7-81EC-DA67932DC7B7}" type="datetimeFigureOut">
              <a:rPr lang="en-US" smtClean="0"/>
              <a:t>3/24/2014</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859B456D-36F7-49C1-9884-F55A2CE4A943}" type="slidenum">
              <a:rPr lang="en-US" smtClean="0"/>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536970D-DCAD-4BE7-81EC-DA67932DC7B7}" type="datetimeFigureOut">
              <a:rPr lang="en-US" smtClean="0"/>
              <a:t>3/24/2014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9B456D-36F7-49C1-9884-F55A2CE4A943}" type="slidenum">
              <a:rPr lang="en-US" smtClean="0"/>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C536970D-DCAD-4BE7-81EC-DA67932DC7B7}" type="datetimeFigureOut">
              <a:rPr lang="en-US" smtClean="0"/>
              <a:t>3/24/2014</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859B456D-36F7-49C1-9884-F55A2CE4A943}" type="slidenum">
              <a:rPr lang="en-US" smtClean="0"/>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536970D-DCAD-4BE7-81EC-DA67932DC7B7}" type="datetimeFigureOut">
              <a:rPr lang="en-US" smtClean="0"/>
              <a:t>3/24/2014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9B456D-36F7-49C1-9884-F55A2CE4A943}" type="slidenum">
              <a:rPr lang="en-US" smtClean="0"/>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C536970D-DCAD-4BE7-81EC-DA67932DC7B7}" type="datetimeFigureOut">
              <a:rPr lang="en-US" smtClean="0"/>
              <a:t>3/24/2014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9B456D-36F7-49C1-9884-F55A2CE4A943}" type="slidenum">
              <a:rPr lang="en-US" smtClean="0"/>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536970D-DCAD-4BE7-81EC-DA67932DC7B7}" type="datetimeFigureOut">
              <a:rPr lang="en-US" smtClean="0"/>
              <a:t>3/24/2014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9B456D-36F7-49C1-9884-F55A2CE4A943}" type="slidenum">
              <a:rPr lang="en-US" smtClean="0"/>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36970D-DCAD-4BE7-81EC-DA67932DC7B7}" type="datetimeFigureOut">
              <a:rPr lang="en-US" smtClean="0"/>
              <a:t>3/24/2014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9B456D-36F7-49C1-9884-F55A2CE4A943}" type="slidenum">
              <a:rPr lang="en-US" smtClean="0"/>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536970D-DCAD-4BE7-81EC-DA67932DC7B7}" type="datetimeFigureOut">
              <a:rPr lang="en-US" smtClean="0"/>
              <a:t>3/24/2014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9B456D-36F7-49C1-9884-F55A2CE4A943}"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536970D-DCAD-4BE7-81EC-DA67932DC7B7}" type="datetimeFigureOut">
              <a:rPr lang="en-US" smtClean="0"/>
              <a:t>3/24/2014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9B456D-36F7-49C1-9884-F55A2CE4A943}"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536970D-DCAD-4BE7-81EC-DA67932DC7B7}" type="datetimeFigureOut">
              <a:rPr lang="en-US" smtClean="0"/>
              <a:t>3/24/2014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9B456D-36F7-49C1-9884-F55A2CE4A94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536970D-DCAD-4BE7-81EC-DA67932DC7B7}" type="datetimeFigureOut">
              <a:rPr lang="en-US" smtClean="0"/>
              <a:t>3/24/2014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9B456D-36F7-49C1-9884-F55A2CE4A943}" type="slidenum">
              <a:rPr lang="en-US" smtClean="0"/>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56D458AB-B43A-4F19-9889-5429A4AC61F0}" type="slidenum">
              <a:rPr lang="en-US" altLang="en-US"/>
              <a:pPr/>
              <a:t>‹#›</a:t>
            </a:fld>
            <a:endParaRPr lang="en-US" altLang="en-US"/>
          </a:p>
        </p:txBody>
      </p:sp>
    </p:spTree>
    <p:extLst>
      <p:ext uri="{BB962C8B-B14F-4D97-AF65-F5344CB8AC3E}">
        <p14:creationId xmlns:p14="http://schemas.microsoft.com/office/powerpoint/2010/main" val="4239704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C536970D-DCAD-4BE7-81EC-DA67932DC7B7}" type="datetimeFigureOut">
              <a:rPr lang="en-US" smtClean="0"/>
              <a:t>3/24/2014</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859B456D-36F7-49C1-9884-F55A2CE4A943}" type="slidenum">
              <a:rPr lang="en-US" smtClean="0"/>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gi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6.wmf"/></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3.wmf"/><Relationship Id="rId5" Type="http://schemas.openxmlformats.org/officeDocument/2006/relationships/oleObject" Target="../embeddings/oleObject5.bin"/><Relationship Id="rId4" Type="http://schemas.openxmlformats.org/officeDocument/2006/relationships/image" Target="../media/image12.wm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4.wmf"/><Relationship Id="rId4" Type="http://schemas.openxmlformats.org/officeDocument/2006/relationships/oleObject" Target="../embeddings/oleObject6.bin"/></Relationships>
</file>

<file path=ppt/slides/_rels/slide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9.wmf"/><Relationship Id="rId5" Type="http://schemas.openxmlformats.org/officeDocument/2006/relationships/oleObject" Target="../embeddings/oleObject8.bin"/><Relationship Id="rId10" Type="http://schemas.openxmlformats.org/officeDocument/2006/relationships/image" Target="../media/image21.wmf"/><Relationship Id="rId4" Type="http://schemas.openxmlformats.org/officeDocument/2006/relationships/image" Target="../media/image18.wmf"/><Relationship Id="rId9" Type="http://schemas.openxmlformats.org/officeDocument/2006/relationships/oleObject" Target="../embeddings/oleObject10.bin"/></Relationships>
</file>

<file path=ppt/slides/_rels/slide1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22.wmf"/><Relationship Id="rId4" Type="http://schemas.openxmlformats.org/officeDocument/2006/relationships/oleObject" Target="../embeddings/oleObject11.bin"/></Relationships>
</file>

<file path=ppt/slides/_rels/slide14.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25.wmf"/><Relationship Id="rId5" Type="http://schemas.openxmlformats.org/officeDocument/2006/relationships/oleObject" Target="../embeddings/oleObject13.bin"/><Relationship Id="rId4" Type="http://schemas.openxmlformats.org/officeDocument/2006/relationships/image" Target="../media/image24.wmf"/></Relationships>
</file>

<file path=ppt/slides/_rels/slide15.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898740" y="1600200"/>
            <a:ext cx="7483259" cy="1219200"/>
          </a:xfrm>
        </p:spPr>
        <p:txBody>
          <a:bodyPr>
            <a:noAutofit/>
          </a:bodyPr>
          <a:lstStyle/>
          <a:p>
            <a:r>
              <a:rPr lang="en-US" sz="2800" b="1" dirty="0"/>
              <a:t>Comparative Approaches to </a:t>
            </a:r>
            <a:br>
              <a:rPr lang="en-US" sz="2800" b="1" dirty="0"/>
            </a:br>
            <a:r>
              <a:rPr lang="en-US" sz="2800" b="1" dirty="0" smtClean="0"/>
              <a:t>Estimating </a:t>
            </a:r>
            <a:r>
              <a:rPr lang="en-US" sz="2800" b="1" dirty="0"/>
              <a:t>Demand for Payment for Environmental Services Payment</a:t>
            </a:r>
            <a:endParaRPr lang="en-US" sz="2800" dirty="0"/>
          </a:p>
        </p:txBody>
      </p:sp>
      <p:sp>
        <p:nvSpPr>
          <p:cNvPr id="2051" name="Rectangle 3"/>
          <p:cNvSpPr>
            <a:spLocks noGrp="1" noChangeArrowheads="1"/>
          </p:cNvSpPr>
          <p:nvPr>
            <p:ph type="subTitle" idx="1"/>
          </p:nvPr>
        </p:nvSpPr>
        <p:spPr>
          <a:xfrm>
            <a:off x="1129144" y="3581400"/>
            <a:ext cx="7024256" cy="1447800"/>
          </a:xfrm>
        </p:spPr>
        <p:txBody>
          <a:bodyPr>
            <a:noAutofit/>
          </a:bodyPr>
          <a:lstStyle/>
          <a:p>
            <a:pPr algn="ctr"/>
            <a:r>
              <a:rPr lang="en-US" sz="2400" dirty="0"/>
              <a:t>	</a:t>
            </a:r>
            <a:r>
              <a:rPr lang="en-US" sz="2400" dirty="0" smtClean="0"/>
              <a:t>	</a:t>
            </a:r>
          </a:p>
          <a:p>
            <a:pPr algn="ctr"/>
            <a:r>
              <a:rPr lang="en-US" sz="2400" dirty="0" err="1" smtClean="0"/>
              <a:t>Monthien</a:t>
            </a:r>
            <a:r>
              <a:rPr lang="en-US" sz="2400" dirty="0" smtClean="0"/>
              <a:t> </a:t>
            </a:r>
            <a:r>
              <a:rPr lang="en-US" sz="2400" dirty="0" err="1" smtClean="0"/>
              <a:t>Satimanon</a:t>
            </a:r>
            <a:r>
              <a:rPr lang="en-US" sz="2400" dirty="0" smtClean="0"/>
              <a:t>, </a:t>
            </a:r>
          </a:p>
          <a:p>
            <a:pPr algn="ctr"/>
            <a:r>
              <a:rPr lang="en-US" sz="2400" dirty="0" smtClean="0"/>
              <a:t>March 24</a:t>
            </a:r>
            <a:r>
              <a:rPr lang="en-US" sz="2400" baseline="30000" dirty="0" smtClean="0"/>
              <a:t>th</a:t>
            </a:r>
            <a:r>
              <a:rPr lang="en-US" sz="2400" dirty="0" smtClean="0"/>
              <a:t> </a:t>
            </a:r>
            <a:r>
              <a:rPr lang="en-US" sz="2400" dirty="0" smtClean="0"/>
              <a:t>,</a:t>
            </a:r>
            <a:r>
              <a:rPr lang="en-US" sz="2400" dirty="0" smtClean="0"/>
              <a:t>2014</a:t>
            </a:r>
            <a:endParaRPr lang="en-US" sz="2400" dirty="0" smtClean="0"/>
          </a:p>
          <a:p>
            <a:pPr algn="ctr"/>
            <a:endParaRPr lang="en-US" sz="2400" dirty="0" smtClean="0"/>
          </a:p>
        </p:txBody>
      </p:sp>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0"/>
            <a:ext cx="22860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57" y="5573688"/>
            <a:ext cx="181133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http://www.econ.tu.ac.th/images/news/1453/LOGO_EC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8332" y="5506257"/>
            <a:ext cx="905668" cy="135174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econ.tu.ac.th/images/logo/0.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758" y="9525"/>
            <a:ext cx="2635541" cy="630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6321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000" dirty="0" smtClean="0"/>
              <a:t/>
            </a:r>
            <a:br>
              <a:rPr lang="en-US" sz="2000" dirty="0" smtClean="0"/>
            </a:br>
            <a:r>
              <a:rPr lang="en-US" sz="2000" dirty="0"/>
              <a:t/>
            </a:r>
            <a:br>
              <a:rPr lang="en-US" sz="2000" dirty="0"/>
            </a:br>
            <a:r>
              <a:rPr lang="en-US" sz="2000" dirty="0" smtClean="0"/>
              <a:t/>
            </a:r>
            <a:br>
              <a:rPr lang="en-US" sz="2000" dirty="0" smtClean="0"/>
            </a:br>
            <a:r>
              <a:rPr lang="en-US" sz="2000" b="1" dirty="0" smtClean="0"/>
              <a:t>Introduction</a:t>
            </a:r>
            <a:r>
              <a:rPr lang="en-US" dirty="0"/>
              <a:t/>
            </a:r>
            <a:br>
              <a:rPr lang="en-US" dirty="0"/>
            </a:br>
            <a:endParaRPr lang="en-US" dirty="0"/>
          </a:p>
        </p:txBody>
      </p:sp>
      <p:sp>
        <p:nvSpPr>
          <p:cNvPr id="3" name="Content Placeholder 2"/>
          <p:cNvSpPr>
            <a:spLocks noGrp="1"/>
          </p:cNvSpPr>
          <p:nvPr>
            <p:ph sz="quarter" idx="1"/>
          </p:nvPr>
        </p:nvSpPr>
        <p:spPr/>
        <p:txBody>
          <a:bodyPr/>
          <a:lstStyle/>
          <a:p>
            <a:r>
              <a:rPr lang="en-US" dirty="0"/>
              <a:t>Policy interest in Payment for Environmental Services (PES).</a:t>
            </a:r>
          </a:p>
          <a:p>
            <a:endParaRPr lang="en-US" dirty="0"/>
          </a:p>
          <a:p>
            <a:r>
              <a:rPr lang="en-US" dirty="0"/>
              <a:t>Estimation of willingness to pay for and of choices to join programs are often estimated by </a:t>
            </a:r>
            <a:r>
              <a:rPr lang="en-US" dirty="0" err="1"/>
              <a:t>Probit</a:t>
            </a:r>
            <a:r>
              <a:rPr lang="en-US" dirty="0"/>
              <a:t> models.</a:t>
            </a:r>
          </a:p>
          <a:p>
            <a:endParaRPr lang="en-US" dirty="0"/>
          </a:p>
          <a:p>
            <a:r>
              <a:rPr lang="en-US" dirty="0"/>
              <a:t>Results can be inconsistent if there is conditional heterogeneity or if the underlying distribution is </a:t>
            </a:r>
            <a:r>
              <a:rPr lang="en-US" dirty="0" err="1"/>
              <a:t>misspecified</a:t>
            </a:r>
            <a:r>
              <a:rPr lang="en-US" dirty="0"/>
              <a:t>.</a:t>
            </a:r>
          </a:p>
          <a:p>
            <a:endParaRPr lang="en-US" dirty="0"/>
          </a:p>
        </p:txBody>
      </p:sp>
    </p:spTree>
    <p:extLst>
      <p:ext uri="{BB962C8B-B14F-4D97-AF65-F5344CB8AC3E}">
        <p14:creationId xmlns:p14="http://schemas.microsoft.com/office/powerpoint/2010/main" val="7143512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71872"/>
          </a:xfrm>
        </p:spPr>
        <p:txBody>
          <a:bodyPr>
            <a:normAutofit lnSpcReduction="10000"/>
          </a:bodyPr>
          <a:lstStyle/>
          <a:p>
            <a:r>
              <a:rPr lang="en-US" dirty="0" smtClean="0"/>
              <a:t>Objective</a:t>
            </a:r>
          </a:p>
          <a:p>
            <a:pPr lvl="1"/>
            <a:r>
              <a:rPr lang="en-US" dirty="0" smtClean="0"/>
              <a:t>Compare </a:t>
            </a:r>
            <a:r>
              <a:rPr lang="en-US" dirty="0"/>
              <a:t>several parametric and </a:t>
            </a:r>
            <a:r>
              <a:rPr lang="en-US" dirty="0" err="1"/>
              <a:t>semiparametric</a:t>
            </a:r>
            <a:r>
              <a:rPr lang="en-US" dirty="0"/>
              <a:t> methods for estimating willingness to </a:t>
            </a:r>
            <a:r>
              <a:rPr lang="en-US" dirty="0" smtClean="0"/>
              <a:t>pay.</a:t>
            </a:r>
            <a:endParaRPr lang="en-US" dirty="0"/>
          </a:p>
          <a:p>
            <a:pPr lvl="1"/>
            <a:endParaRPr lang="en-US" dirty="0" smtClean="0"/>
          </a:p>
          <a:p>
            <a:r>
              <a:rPr lang="en-US" dirty="0" smtClean="0"/>
              <a:t>Methods</a:t>
            </a:r>
          </a:p>
          <a:p>
            <a:pPr lvl="1"/>
            <a:r>
              <a:rPr lang="en-US" b="1" dirty="0" smtClean="0"/>
              <a:t>Parametric </a:t>
            </a:r>
          </a:p>
          <a:p>
            <a:pPr lvl="2"/>
            <a:r>
              <a:rPr lang="en-US" dirty="0" err="1" smtClean="0"/>
              <a:t>Probit</a:t>
            </a:r>
            <a:r>
              <a:rPr lang="en-US" dirty="0" smtClean="0"/>
              <a:t> (P)</a:t>
            </a:r>
          </a:p>
          <a:p>
            <a:pPr lvl="2"/>
            <a:r>
              <a:rPr lang="en-US" dirty="0" err="1" smtClean="0"/>
              <a:t>Heteroskedasticity</a:t>
            </a:r>
            <a:r>
              <a:rPr lang="en-US" dirty="0" smtClean="0"/>
              <a:t> </a:t>
            </a:r>
            <a:r>
              <a:rPr lang="en-US" dirty="0" err="1" smtClean="0"/>
              <a:t>Probit</a:t>
            </a:r>
            <a:r>
              <a:rPr lang="en-US" dirty="0" smtClean="0"/>
              <a:t> (HP</a:t>
            </a:r>
            <a:r>
              <a:rPr lang="en-US" dirty="0"/>
              <a:t>)</a:t>
            </a:r>
            <a:endParaRPr lang="en-US" dirty="0" smtClean="0"/>
          </a:p>
          <a:p>
            <a:pPr lvl="1"/>
            <a:r>
              <a:rPr lang="en-US" b="1" dirty="0" err="1" smtClean="0"/>
              <a:t>Semiparametric</a:t>
            </a:r>
            <a:r>
              <a:rPr lang="en-US" b="1" dirty="0" smtClean="0"/>
              <a:t> </a:t>
            </a:r>
          </a:p>
          <a:p>
            <a:pPr lvl="2"/>
            <a:r>
              <a:rPr lang="en-US" dirty="0"/>
              <a:t>Sieve Estimator (S</a:t>
            </a:r>
            <a:r>
              <a:rPr lang="en-US" dirty="0" smtClean="0"/>
              <a:t>)</a:t>
            </a:r>
          </a:p>
          <a:p>
            <a:pPr lvl="2"/>
            <a:r>
              <a:rPr lang="en-US" dirty="0" err="1" smtClean="0"/>
              <a:t>Wananabe</a:t>
            </a:r>
            <a:r>
              <a:rPr lang="en-US" dirty="0" smtClean="0"/>
              <a:t> (2010)</a:t>
            </a:r>
          </a:p>
          <a:p>
            <a:pPr lvl="2"/>
            <a:r>
              <a:rPr lang="en-US" dirty="0" smtClean="0"/>
              <a:t>An (2000)</a:t>
            </a:r>
          </a:p>
          <a:p>
            <a:pPr lvl="2"/>
            <a:r>
              <a:rPr lang="en-US" dirty="0"/>
              <a:t>Turnbull (T)</a:t>
            </a:r>
          </a:p>
          <a:p>
            <a:pPr lvl="2"/>
            <a:endParaRPr lang="en-US" dirty="0" smtClean="0"/>
          </a:p>
          <a:p>
            <a:endParaRPr lang="en-US" dirty="0"/>
          </a:p>
        </p:txBody>
      </p:sp>
      <p:sp>
        <p:nvSpPr>
          <p:cNvPr id="3" name="Title 2"/>
          <p:cNvSpPr>
            <a:spLocks noGrp="1"/>
          </p:cNvSpPr>
          <p:nvPr>
            <p:ph type="title"/>
          </p:nvPr>
        </p:nvSpPr>
        <p:spPr/>
        <p:txBody>
          <a:bodyPr/>
          <a:lstStyle/>
          <a:p>
            <a:r>
              <a:rPr lang="en-US" dirty="0" smtClean="0"/>
              <a:t>Objective and Methodology</a:t>
            </a:r>
            <a:endParaRPr lang="en-US" dirty="0"/>
          </a:p>
        </p:txBody>
      </p:sp>
    </p:spTree>
    <p:extLst>
      <p:ext uri="{BB962C8B-B14F-4D97-AF65-F5344CB8AC3E}">
        <p14:creationId xmlns:p14="http://schemas.microsoft.com/office/powerpoint/2010/main" val="24314981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err="1" smtClean="0"/>
              <a:t>Semiparametric</a:t>
            </a:r>
            <a:r>
              <a:rPr lang="en-US" dirty="0" smtClean="0"/>
              <a:t> and binary choice model</a:t>
            </a:r>
          </a:p>
          <a:p>
            <a:pPr marL="109728" indent="0">
              <a:buNone/>
            </a:pPr>
            <a:r>
              <a:rPr lang="en-US" dirty="0" smtClean="0">
                <a:sym typeface="Wingdings" pitchFamily="2" charset="2"/>
              </a:rPr>
              <a:t>	 Robust</a:t>
            </a:r>
            <a:endParaRPr lang="en-US" dirty="0" smtClean="0"/>
          </a:p>
          <a:p>
            <a:pPr lvl="1"/>
            <a:r>
              <a:rPr lang="en-US" dirty="0" smtClean="0"/>
              <a:t>Gallant and </a:t>
            </a:r>
            <a:r>
              <a:rPr lang="en-US" dirty="0" err="1" smtClean="0"/>
              <a:t>Nychka</a:t>
            </a:r>
            <a:r>
              <a:rPr lang="en-US" dirty="0" smtClean="0"/>
              <a:t>(1987), Horowitz(1992)</a:t>
            </a:r>
          </a:p>
          <a:p>
            <a:pPr lvl="1"/>
            <a:r>
              <a:rPr lang="en-US" dirty="0" smtClean="0"/>
              <a:t>Klein and </a:t>
            </a:r>
            <a:r>
              <a:rPr lang="en-US" dirty="0" err="1" smtClean="0"/>
              <a:t>Spady</a:t>
            </a:r>
            <a:r>
              <a:rPr lang="en-US" dirty="0" smtClean="0"/>
              <a:t>(1993) </a:t>
            </a:r>
            <a:r>
              <a:rPr lang="en-US" dirty="0" err="1" smtClean="0"/>
              <a:t>Ichimura</a:t>
            </a:r>
            <a:r>
              <a:rPr lang="en-US" dirty="0" smtClean="0"/>
              <a:t>(1993)</a:t>
            </a:r>
          </a:p>
          <a:p>
            <a:pPr lvl="1"/>
            <a:r>
              <a:rPr lang="en-US" dirty="0" smtClean="0"/>
              <a:t>Li (1998)</a:t>
            </a:r>
          </a:p>
          <a:p>
            <a:pPr lvl="1"/>
            <a:r>
              <a:rPr lang="en-US" dirty="0" smtClean="0"/>
              <a:t>Li and Racine(2008)</a:t>
            </a:r>
          </a:p>
          <a:p>
            <a:pPr lvl="1"/>
            <a:endParaRPr lang="en-US" dirty="0" smtClean="0"/>
          </a:p>
          <a:p>
            <a:r>
              <a:rPr lang="en-US" dirty="0" err="1" smtClean="0"/>
              <a:t>Semiparametric</a:t>
            </a:r>
            <a:r>
              <a:rPr lang="en-US" dirty="0" smtClean="0"/>
              <a:t> Estimation of Willingness to Pay	</a:t>
            </a:r>
            <a:r>
              <a:rPr lang="en-US" dirty="0" smtClean="0">
                <a:sym typeface="Wingdings" pitchFamily="2" charset="2"/>
              </a:rPr>
              <a:t> Flexible Functional Form of Distribution or WTP</a:t>
            </a:r>
            <a:endParaRPr lang="en-US" dirty="0" smtClean="0"/>
          </a:p>
          <a:p>
            <a:pPr lvl="1"/>
            <a:r>
              <a:rPr lang="en-US" dirty="0"/>
              <a:t>Chen and Randall (1997), Creel and </a:t>
            </a:r>
            <a:r>
              <a:rPr lang="en-US" dirty="0" smtClean="0"/>
              <a:t>Loomis (</a:t>
            </a:r>
            <a:r>
              <a:rPr lang="en-US" dirty="0"/>
              <a:t>1997), </a:t>
            </a:r>
            <a:r>
              <a:rPr lang="en-US" dirty="0" smtClean="0"/>
              <a:t>An (</a:t>
            </a:r>
            <a:r>
              <a:rPr lang="en-US" dirty="0"/>
              <a:t>2000), </a:t>
            </a:r>
            <a:r>
              <a:rPr lang="en-US" dirty="0" smtClean="0"/>
              <a:t>Cooper (</a:t>
            </a:r>
            <a:r>
              <a:rPr lang="en-US" dirty="0"/>
              <a:t>2002</a:t>
            </a:r>
            <a:r>
              <a:rPr lang="en-US" dirty="0" smtClean="0"/>
              <a:t>), </a:t>
            </a:r>
            <a:r>
              <a:rPr lang="en-US" dirty="0" err="1" smtClean="0"/>
              <a:t>Beluzzo</a:t>
            </a:r>
            <a:r>
              <a:rPr lang="en-US" dirty="0" smtClean="0"/>
              <a:t> (2004), Huang et.al (</a:t>
            </a:r>
            <a:r>
              <a:rPr lang="en-US" dirty="0"/>
              <a:t>2009</a:t>
            </a:r>
            <a:r>
              <a:rPr lang="en-US" dirty="0" smtClean="0"/>
              <a:t>), and Watanabe (2010)</a:t>
            </a:r>
          </a:p>
          <a:p>
            <a:pPr lvl="1"/>
            <a:endParaRPr lang="en-US" dirty="0" smtClean="0"/>
          </a:p>
          <a:p>
            <a:endParaRPr lang="en-US" dirty="0"/>
          </a:p>
        </p:txBody>
      </p:sp>
      <p:sp>
        <p:nvSpPr>
          <p:cNvPr id="3" name="Title 2"/>
          <p:cNvSpPr>
            <a:spLocks noGrp="1"/>
          </p:cNvSpPr>
          <p:nvPr>
            <p:ph type="title"/>
          </p:nvPr>
        </p:nvSpPr>
        <p:spPr/>
        <p:txBody>
          <a:bodyPr/>
          <a:lstStyle/>
          <a:p>
            <a:r>
              <a:rPr lang="en-US" dirty="0" smtClean="0"/>
              <a:t>Review Literature</a:t>
            </a:r>
            <a:endParaRPr lang="en-US" dirty="0"/>
          </a:p>
        </p:txBody>
      </p:sp>
    </p:spTree>
    <p:extLst>
      <p:ext uri="{BB962C8B-B14F-4D97-AF65-F5344CB8AC3E}">
        <p14:creationId xmlns:p14="http://schemas.microsoft.com/office/powerpoint/2010/main" val="40674905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noChangeArrowheads="1"/>
          </p:cNvSpPr>
          <p:nvPr>
            <p:ph idx="1"/>
          </p:nvPr>
        </p:nvSpPr>
        <p:spPr/>
        <p:txBody>
          <a:bodyPr/>
          <a:lstStyle/>
          <a:p>
            <a:r>
              <a:rPr lang="en-US" dirty="0"/>
              <a:t>Dichotomous Choice </a:t>
            </a:r>
            <a:r>
              <a:rPr lang="en-US" dirty="0" smtClean="0"/>
              <a:t>Contingent Valuation Method </a:t>
            </a:r>
          </a:p>
          <a:p>
            <a:endParaRPr lang="en-US" dirty="0"/>
          </a:p>
          <a:p>
            <a:endParaRPr lang="en-US" dirty="0" smtClean="0"/>
          </a:p>
          <a:p>
            <a:r>
              <a:rPr lang="en-US" dirty="0" err="1" smtClean="0"/>
              <a:t>Probit</a:t>
            </a:r>
            <a:r>
              <a:rPr lang="en-US" dirty="0" smtClean="0"/>
              <a:t> (P) and </a:t>
            </a:r>
            <a:r>
              <a:rPr lang="en-US" dirty="0" err="1" smtClean="0"/>
              <a:t>Hetroskedasticity</a:t>
            </a:r>
            <a:r>
              <a:rPr lang="en-US" dirty="0" smtClean="0"/>
              <a:t> </a:t>
            </a:r>
            <a:r>
              <a:rPr lang="en-US" dirty="0" err="1" smtClean="0"/>
              <a:t>Probit</a:t>
            </a:r>
            <a:r>
              <a:rPr lang="en-US" dirty="0" smtClean="0"/>
              <a:t> (HP)</a:t>
            </a:r>
          </a:p>
          <a:p>
            <a:endParaRPr lang="en-US" dirty="0" smtClean="0"/>
          </a:p>
          <a:p>
            <a:endParaRPr lang="en-US" dirty="0"/>
          </a:p>
        </p:txBody>
      </p:sp>
      <p:sp>
        <p:nvSpPr>
          <p:cNvPr id="26626" name="Rectangle 2"/>
          <p:cNvSpPr>
            <a:spLocks noGrp="1" noChangeArrowheads="1"/>
          </p:cNvSpPr>
          <p:nvPr>
            <p:ph type="title"/>
          </p:nvPr>
        </p:nvSpPr>
        <p:spPr/>
        <p:txBody>
          <a:bodyPr/>
          <a:lstStyle/>
          <a:p>
            <a:r>
              <a:rPr lang="en-US" dirty="0" smtClean="0"/>
              <a:t>Methods : </a:t>
            </a:r>
            <a:r>
              <a:rPr lang="en-US" dirty="0" err="1" smtClean="0"/>
              <a:t>Probit</a:t>
            </a:r>
            <a:r>
              <a:rPr lang="en-US" dirty="0" smtClean="0"/>
              <a:t> and </a:t>
            </a:r>
            <a:r>
              <a:rPr lang="en-US" dirty="0" err="1" smtClean="0"/>
              <a:t>Hetprob</a:t>
            </a:r>
            <a:endParaRPr lang="en-US" dirty="0"/>
          </a:p>
        </p:txBody>
      </p:sp>
      <p:sp>
        <p:nvSpPr>
          <p:cNvPr id="2"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809171494"/>
              </p:ext>
            </p:extLst>
          </p:nvPr>
        </p:nvGraphicFramePr>
        <p:xfrm>
          <a:off x="914400" y="1828800"/>
          <a:ext cx="6665976" cy="685800"/>
        </p:xfrm>
        <a:graphic>
          <a:graphicData uri="http://schemas.openxmlformats.org/presentationml/2006/ole">
            <mc:AlternateContent xmlns:mc="http://schemas.openxmlformats.org/markup-compatibility/2006">
              <mc:Choice xmlns:v="urn:schemas-microsoft-com:vml" Requires="v">
                <p:oleObj spid="_x0000_s8238" name="Equation" r:id="rId3" imgW="2311400" imgH="241300" progId="Equation.3">
                  <p:embed/>
                </p:oleObj>
              </mc:Choice>
              <mc:Fallback>
                <p:oleObj name="Equation" r:id="rId3" imgW="23114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1828800"/>
                        <a:ext cx="6665976" cy="685800"/>
                      </a:xfrm>
                      <a:prstGeom prst="rect">
                        <a:avLst/>
                      </a:prstGeom>
                      <a:noFill/>
                    </p:spPr>
                  </p:pic>
                </p:oleObj>
              </mc:Fallback>
            </mc:AlternateContent>
          </a:graphicData>
        </a:graphic>
      </p:graphicFrame>
      <p:sp>
        <p:nvSpPr>
          <p:cNvPr id="6"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396501907"/>
              </p:ext>
            </p:extLst>
          </p:nvPr>
        </p:nvGraphicFramePr>
        <p:xfrm>
          <a:off x="685800" y="5105401"/>
          <a:ext cx="8229600" cy="1057835"/>
        </p:xfrm>
        <a:graphic>
          <a:graphicData uri="http://schemas.openxmlformats.org/presentationml/2006/ole">
            <mc:AlternateContent xmlns:mc="http://schemas.openxmlformats.org/markup-compatibility/2006">
              <mc:Choice xmlns:v="urn:schemas-microsoft-com:vml" Requires="v">
                <p:oleObj spid="_x0000_s8239" name="Equation" r:id="rId5" imgW="4368800" imgH="558800" progId="Equation.3">
                  <p:embed/>
                </p:oleObj>
              </mc:Choice>
              <mc:Fallback>
                <p:oleObj name="Equation" r:id="rId5" imgW="4368800" imgH="558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5105401"/>
                        <a:ext cx="8229600" cy="1057835"/>
                      </a:xfrm>
                      <a:prstGeom prst="rect">
                        <a:avLst/>
                      </a:prstGeom>
                      <a:noFill/>
                    </p:spPr>
                  </p:pic>
                </p:oleObj>
              </mc:Fallback>
            </mc:AlternateContent>
          </a:graphicData>
        </a:graphic>
      </p:graphicFrame>
      <p:sp>
        <p:nvSpPr>
          <p:cNvPr id="8"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075509447"/>
              </p:ext>
            </p:extLst>
          </p:nvPr>
        </p:nvGraphicFramePr>
        <p:xfrm>
          <a:off x="609600" y="3771900"/>
          <a:ext cx="8229600" cy="1028700"/>
        </p:xfrm>
        <a:graphic>
          <a:graphicData uri="http://schemas.openxmlformats.org/presentationml/2006/ole">
            <mc:AlternateContent xmlns:mc="http://schemas.openxmlformats.org/markup-compatibility/2006">
              <mc:Choice xmlns:v="urn:schemas-microsoft-com:vml" Requires="v">
                <p:oleObj spid="_x0000_s8240" name="Equation" r:id="rId7" imgW="3886200" imgH="482600" progId="Equation.3">
                  <p:embed/>
                </p:oleObj>
              </mc:Choice>
              <mc:Fallback>
                <p:oleObj name="Equation" r:id="rId7" imgW="3886200" imgH="4826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9600" y="3771900"/>
                        <a:ext cx="8229600" cy="1028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8294511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447800"/>
            <a:ext cx="8229600" cy="4525963"/>
          </a:xfrm>
        </p:spPr>
        <p:txBody>
          <a:bodyPr>
            <a:normAutofit fontScale="92500" lnSpcReduction="10000"/>
          </a:bodyPr>
          <a:lstStyle/>
          <a:p>
            <a:r>
              <a:rPr lang="en-US" dirty="0" smtClean="0"/>
              <a:t>Sieve Estimator</a:t>
            </a:r>
            <a:r>
              <a:rPr lang="en-US" dirty="0" smtClean="0">
                <a:sym typeface="Wingdings" pitchFamily="2" charset="2"/>
              </a:rPr>
              <a:t>	</a:t>
            </a:r>
            <a:endParaRPr lang="en-US" dirty="0" smtClean="0"/>
          </a:p>
          <a:p>
            <a:pPr lvl="1"/>
            <a:r>
              <a:rPr lang="en-US" dirty="0" smtClean="0"/>
              <a:t>One </a:t>
            </a:r>
            <a:r>
              <a:rPr lang="en-US" dirty="0"/>
              <a:t>class of </a:t>
            </a:r>
            <a:r>
              <a:rPr lang="en-US" dirty="0" err="1"/>
              <a:t>semiparametric</a:t>
            </a:r>
            <a:r>
              <a:rPr lang="en-US" dirty="0"/>
              <a:t> estimation that solves the problem of infinite dimensional </a:t>
            </a:r>
            <a:r>
              <a:rPr lang="en-US" dirty="0" smtClean="0"/>
              <a:t>parameter space. </a:t>
            </a:r>
          </a:p>
          <a:p>
            <a:pPr lvl="1"/>
            <a:endParaRPr lang="en-US" dirty="0" smtClean="0"/>
          </a:p>
          <a:p>
            <a:pPr lvl="1"/>
            <a:r>
              <a:rPr lang="en-US" dirty="0" smtClean="0"/>
              <a:t>The </a:t>
            </a:r>
            <a:r>
              <a:rPr lang="en-US" dirty="0"/>
              <a:t>sieve method employs the optimization routine that tries to optimize the </a:t>
            </a:r>
            <a:r>
              <a:rPr lang="en-US" b="1" dirty="0">
                <a:solidFill>
                  <a:srgbClr val="FF0000"/>
                </a:solidFill>
              </a:rPr>
              <a:t>criterion function </a:t>
            </a:r>
            <a:r>
              <a:rPr lang="en-US" dirty="0"/>
              <a:t>over finite approximated parameter spaces (sieves). </a:t>
            </a:r>
            <a:endParaRPr lang="en-US" dirty="0" smtClean="0"/>
          </a:p>
          <a:p>
            <a:pPr lvl="1"/>
            <a:endParaRPr lang="en-US" dirty="0"/>
          </a:p>
          <a:p>
            <a:pPr lvl="1"/>
            <a:r>
              <a:rPr lang="en-US" dirty="0" err="1" smtClean="0"/>
              <a:t>Geman</a:t>
            </a:r>
            <a:r>
              <a:rPr lang="en-US" dirty="0" smtClean="0"/>
              <a:t> and Hwang (1982), </a:t>
            </a:r>
            <a:r>
              <a:rPr lang="en-US" dirty="0" err="1" smtClean="0"/>
              <a:t>Xue</a:t>
            </a:r>
            <a:r>
              <a:rPr lang="en-US" dirty="0" smtClean="0"/>
              <a:t> et.al. (2004), Chen (2007), Khan (2012), Blevins and Khan (2011), </a:t>
            </a:r>
            <a:r>
              <a:rPr lang="en-US" b="1" dirty="0" err="1" smtClean="0">
                <a:solidFill>
                  <a:srgbClr val="FF0000"/>
                </a:solidFill>
              </a:rPr>
              <a:t>Ackeberg</a:t>
            </a:r>
            <a:r>
              <a:rPr lang="en-US" b="1" dirty="0" smtClean="0">
                <a:solidFill>
                  <a:srgbClr val="FF0000"/>
                </a:solidFill>
              </a:rPr>
              <a:t> et.al. (2012).</a:t>
            </a:r>
          </a:p>
          <a:p>
            <a:pPr lvl="1"/>
            <a:endParaRPr lang="en-US" b="1" dirty="0" smtClean="0">
              <a:solidFill>
                <a:srgbClr val="FF0000"/>
              </a:solidFill>
            </a:endParaRPr>
          </a:p>
          <a:p>
            <a:pPr lvl="1"/>
            <a:r>
              <a:rPr lang="en-US" b="1" dirty="0" smtClean="0">
                <a:solidFill>
                  <a:srgbClr val="FF0000"/>
                </a:solidFill>
              </a:rPr>
              <a:t>The estimator is a key in doing statistical inference for two-step estimation.</a:t>
            </a:r>
            <a:endParaRPr lang="en-US" b="1" dirty="0">
              <a:solidFill>
                <a:srgbClr val="FF0000"/>
              </a:solidFill>
            </a:endParaRPr>
          </a:p>
          <a:p>
            <a:pPr lvl="1"/>
            <a:endParaRPr lang="en-US" dirty="0" smtClean="0"/>
          </a:p>
          <a:p>
            <a:pPr lvl="1"/>
            <a:endParaRPr lang="en-US" dirty="0"/>
          </a:p>
          <a:p>
            <a:pPr lvl="1"/>
            <a:endParaRPr lang="en-US" dirty="0"/>
          </a:p>
        </p:txBody>
      </p:sp>
      <p:sp>
        <p:nvSpPr>
          <p:cNvPr id="3" name="Title 2"/>
          <p:cNvSpPr>
            <a:spLocks noGrp="1"/>
          </p:cNvSpPr>
          <p:nvPr>
            <p:ph type="title"/>
          </p:nvPr>
        </p:nvSpPr>
        <p:spPr/>
        <p:txBody>
          <a:bodyPr/>
          <a:lstStyle/>
          <a:p>
            <a:r>
              <a:rPr lang="en-US" dirty="0" smtClean="0"/>
              <a:t>Sieve</a:t>
            </a:r>
            <a:endParaRPr lang="en-US" dirty="0"/>
          </a:p>
        </p:txBody>
      </p:sp>
      <p:pic>
        <p:nvPicPr>
          <p:cNvPr id="2355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03220" y="0"/>
            <a:ext cx="1285360" cy="1276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5943600"/>
            <a:ext cx="9144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5943600"/>
            <a:ext cx="1318664"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9441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t>Sieve estimator, </a:t>
            </a:r>
            <a:r>
              <a:rPr lang="en-US" dirty="0" err="1"/>
              <a:t>Probit</a:t>
            </a:r>
            <a:r>
              <a:rPr lang="en-US" dirty="0"/>
              <a:t> model with </a:t>
            </a:r>
            <a:r>
              <a:rPr lang="en-US" dirty="0" smtClean="0"/>
              <a:t>distribution-free </a:t>
            </a:r>
            <a:r>
              <a:rPr lang="en-US" dirty="0" err="1"/>
              <a:t>heteroskedasticity</a:t>
            </a:r>
            <a:r>
              <a:rPr lang="en-US" dirty="0"/>
              <a:t> (S</a:t>
            </a:r>
            <a:r>
              <a:rPr lang="en-US" dirty="0" smtClean="0"/>
              <a:t>)</a:t>
            </a:r>
          </a:p>
          <a:p>
            <a:r>
              <a:rPr lang="en-US" dirty="0" smtClean="0"/>
              <a:t>Goal Estimate</a:t>
            </a:r>
          </a:p>
          <a:p>
            <a:endParaRPr lang="en-US" dirty="0" smtClean="0"/>
          </a:p>
          <a:p>
            <a:endParaRPr lang="en-US" dirty="0"/>
          </a:p>
          <a:p>
            <a:endParaRPr lang="en-US" dirty="0" smtClean="0"/>
          </a:p>
          <a:p>
            <a:r>
              <a:rPr lang="en-US" dirty="0" smtClean="0"/>
              <a:t>Two-step estimation</a:t>
            </a:r>
          </a:p>
          <a:p>
            <a:pPr lvl="1"/>
            <a:r>
              <a:rPr lang="en-US" dirty="0" smtClean="0"/>
              <a:t>Estimate conditional variance  by sieve estimation</a:t>
            </a:r>
            <a:endParaRPr lang="en-US" dirty="0"/>
          </a:p>
        </p:txBody>
      </p:sp>
      <p:sp>
        <p:nvSpPr>
          <p:cNvPr id="3" name="Title 2"/>
          <p:cNvSpPr>
            <a:spLocks noGrp="1"/>
          </p:cNvSpPr>
          <p:nvPr>
            <p:ph type="title"/>
          </p:nvPr>
        </p:nvSpPr>
        <p:spPr/>
        <p:txBody>
          <a:bodyPr/>
          <a:lstStyle/>
          <a:p>
            <a:r>
              <a:rPr lang="en-US" dirty="0" smtClean="0"/>
              <a:t>Methods : Sieve</a:t>
            </a:r>
            <a:endParaRPr lang="en-US"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326141259"/>
              </p:ext>
            </p:extLst>
          </p:nvPr>
        </p:nvGraphicFramePr>
        <p:xfrm>
          <a:off x="609600" y="2438400"/>
          <a:ext cx="5094288" cy="1335088"/>
        </p:xfrm>
        <a:graphic>
          <a:graphicData uri="http://schemas.openxmlformats.org/presentationml/2006/ole">
            <mc:AlternateContent xmlns:mc="http://schemas.openxmlformats.org/markup-compatibility/2006">
              <mc:Choice xmlns:v="urn:schemas-microsoft-com:vml" Requires="v">
                <p:oleObj spid="_x0000_s7199" name="Equation" r:id="rId3" imgW="2374560" imgH="622080" progId="Equation.3">
                  <p:embed/>
                </p:oleObj>
              </mc:Choice>
              <mc:Fallback>
                <p:oleObj name="Equation" r:id="rId3" imgW="2374560" imgH="622080" progId="Equation.3">
                  <p:embed/>
                  <p:pic>
                    <p:nvPicPr>
                      <p:cNvPr id="0" name=""/>
                      <p:cNvPicPr>
                        <a:picLocks noChangeAspect="1" noChangeArrowheads="1"/>
                      </p:cNvPicPr>
                      <p:nvPr/>
                    </p:nvPicPr>
                    <p:blipFill>
                      <a:blip r:embed="rId4"/>
                      <a:srcRect/>
                      <a:stretch>
                        <a:fillRect/>
                      </a:stretch>
                    </p:blipFill>
                    <p:spPr bwMode="auto">
                      <a:xfrm>
                        <a:off x="609600" y="2438400"/>
                        <a:ext cx="5094288" cy="1335088"/>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501192643"/>
              </p:ext>
            </p:extLst>
          </p:nvPr>
        </p:nvGraphicFramePr>
        <p:xfrm>
          <a:off x="1219200" y="5257800"/>
          <a:ext cx="6126694" cy="1066800"/>
        </p:xfrm>
        <a:graphic>
          <a:graphicData uri="http://schemas.openxmlformats.org/presentationml/2006/ole">
            <mc:AlternateContent xmlns:mc="http://schemas.openxmlformats.org/markup-compatibility/2006">
              <mc:Choice xmlns:v="urn:schemas-microsoft-com:vml" Requires="v">
                <p:oleObj spid="_x0000_s7200" name="Equation" r:id="rId5" imgW="2628720" imgH="457200" progId="Equation.3">
                  <p:embed/>
                </p:oleObj>
              </mc:Choice>
              <mc:Fallback>
                <p:oleObj name="Equation" r:id="rId5" imgW="2628720" imgH="457200" progId="Equation.3">
                  <p:embed/>
                  <p:pic>
                    <p:nvPicPr>
                      <p:cNvPr id="0" name=""/>
                      <p:cNvPicPr>
                        <a:picLocks noChangeAspect="1" noChangeArrowheads="1"/>
                      </p:cNvPicPr>
                      <p:nvPr/>
                    </p:nvPicPr>
                    <p:blipFill>
                      <a:blip r:embed="rId6"/>
                      <a:srcRect/>
                      <a:stretch>
                        <a:fillRect/>
                      </a:stretch>
                    </p:blipFill>
                    <p:spPr bwMode="auto">
                      <a:xfrm>
                        <a:off x="1219200" y="5257800"/>
                        <a:ext cx="6126694" cy="1066800"/>
                      </a:xfrm>
                      <a:prstGeom prst="rect">
                        <a:avLst/>
                      </a:prstGeom>
                      <a:noFill/>
                    </p:spPr>
                  </p:pic>
                </p:oleObj>
              </mc:Fallback>
            </mc:AlternateContent>
          </a:graphicData>
        </a:graphic>
      </p:graphicFrame>
    </p:spTree>
    <p:extLst>
      <p:ext uri="{BB962C8B-B14F-4D97-AF65-F5344CB8AC3E}">
        <p14:creationId xmlns:p14="http://schemas.microsoft.com/office/powerpoint/2010/main" val="25975039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Two-step estimation (cont.)</a:t>
            </a:r>
          </a:p>
          <a:p>
            <a:pPr lvl="1"/>
            <a:r>
              <a:rPr lang="en-US" dirty="0" smtClean="0"/>
              <a:t>Plug the estimated conditional variance on the </a:t>
            </a:r>
            <a:r>
              <a:rPr lang="en-US" dirty="0" err="1" smtClean="0"/>
              <a:t>probit</a:t>
            </a:r>
            <a:r>
              <a:rPr lang="en-US" dirty="0" smtClean="0"/>
              <a:t> criterion function.</a:t>
            </a:r>
          </a:p>
          <a:p>
            <a:pPr lvl="1"/>
            <a:endParaRPr lang="en-US" dirty="0"/>
          </a:p>
          <a:p>
            <a:pPr lvl="1"/>
            <a:endParaRPr lang="en-US" dirty="0" smtClean="0"/>
          </a:p>
          <a:p>
            <a:pPr lvl="1"/>
            <a:endParaRPr lang="en-US" dirty="0"/>
          </a:p>
          <a:p>
            <a:pPr lvl="1"/>
            <a:endParaRPr lang="en-US" dirty="0" smtClean="0"/>
          </a:p>
          <a:p>
            <a:pPr lvl="1"/>
            <a:r>
              <a:rPr lang="en-US" dirty="0" smtClean="0"/>
              <a:t>Apply </a:t>
            </a:r>
            <a:r>
              <a:rPr lang="en-US" dirty="0"/>
              <a:t>the results from </a:t>
            </a:r>
            <a:r>
              <a:rPr lang="en-US" dirty="0" err="1"/>
              <a:t>Ackerberg</a:t>
            </a:r>
            <a:r>
              <a:rPr lang="en-US" dirty="0"/>
              <a:t> et.al.(</a:t>
            </a:r>
            <a:r>
              <a:rPr lang="en-US" dirty="0" smtClean="0"/>
              <a:t>2012) </a:t>
            </a:r>
            <a:r>
              <a:rPr lang="en-US" dirty="0"/>
              <a:t>in order to estimate the asymptotic </a:t>
            </a:r>
            <a:r>
              <a:rPr lang="en-US" dirty="0" smtClean="0"/>
              <a:t>variance of estimated parameter and WTP.</a:t>
            </a:r>
            <a:endParaRPr lang="en-US" dirty="0"/>
          </a:p>
        </p:txBody>
      </p:sp>
      <p:sp>
        <p:nvSpPr>
          <p:cNvPr id="3" name="Title 2"/>
          <p:cNvSpPr>
            <a:spLocks noGrp="1"/>
          </p:cNvSpPr>
          <p:nvPr>
            <p:ph type="title"/>
          </p:nvPr>
        </p:nvSpPr>
        <p:spPr/>
        <p:txBody>
          <a:bodyPr/>
          <a:lstStyle/>
          <a:p>
            <a:r>
              <a:rPr lang="en-US" dirty="0" smtClean="0"/>
              <a:t>Methods : Sieve</a:t>
            </a:r>
            <a:endParaRPr lang="en-US"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636774437"/>
              </p:ext>
            </p:extLst>
          </p:nvPr>
        </p:nvGraphicFramePr>
        <p:xfrm>
          <a:off x="914400" y="2971800"/>
          <a:ext cx="6637866" cy="1066800"/>
        </p:xfrm>
        <a:graphic>
          <a:graphicData uri="http://schemas.openxmlformats.org/presentationml/2006/ole">
            <mc:AlternateContent xmlns:mc="http://schemas.openxmlformats.org/markup-compatibility/2006">
              <mc:Choice xmlns:v="urn:schemas-microsoft-com:vml" Requires="v">
                <p:oleObj spid="_x0000_s6160" name="Equation" r:id="rId4" imgW="2666880" imgH="431640" progId="Equation.3">
                  <p:embed/>
                </p:oleObj>
              </mc:Choice>
              <mc:Fallback>
                <p:oleObj name="Equation" r:id="rId4" imgW="2666880" imgH="431640" progId="Equation.3">
                  <p:embed/>
                  <p:pic>
                    <p:nvPicPr>
                      <p:cNvPr id="0" name=""/>
                      <p:cNvPicPr>
                        <a:picLocks noChangeAspect="1" noChangeArrowheads="1"/>
                      </p:cNvPicPr>
                      <p:nvPr/>
                    </p:nvPicPr>
                    <p:blipFill>
                      <a:blip r:embed="rId5"/>
                      <a:srcRect/>
                      <a:stretch>
                        <a:fillRect/>
                      </a:stretch>
                    </p:blipFill>
                    <p:spPr bwMode="auto">
                      <a:xfrm>
                        <a:off x="914400" y="2971800"/>
                        <a:ext cx="6637866" cy="1066800"/>
                      </a:xfrm>
                      <a:prstGeom prst="rect">
                        <a:avLst/>
                      </a:prstGeom>
                      <a:noFill/>
                    </p:spPr>
                  </p:pic>
                </p:oleObj>
              </mc:Fallback>
            </mc:AlternateContent>
          </a:graphicData>
        </a:graphic>
      </p:graphicFrame>
    </p:spTree>
    <p:extLst>
      <p:ext uri="{BB962C8B-B14F-4D97-AF65-F5344CB8AC3E}">
        <p14:creationId xmlns:p14="http://schemas.microsoft.com/office/powerpoint/2010/main" val="3033369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 Turnbull Estimator</a:t>
            </a:r>
            <a:endParaRPr lang="en-US" dirty="0"/>
          </a:p>
        </p:txBody>
      </p:sp>
      <p:sp>
        <p:nvSpPr>
          <p:cNvPr id="4" name="Content Placeholder 3"/>
          <p:cNvSpPr>
            <a:spLocks noGrp="1"/>
          </p:cNvSpPr>
          <p:nvPr>
            <p:ph sz="quarter" idx="1"/>
          </p:nvPr>
        </p:nvSpPr>
        <p:spPr/>
        <p:txBody>
          <a:bodyPr/>
          <a:lstStyle/>
          <a:p>
            <a:endParaRPr lang="en-US"/>
          </a:p>
        </p:txBody>
      </p:sp>
      <p:pic>
        <p:nvPicPr>
          <p:cNvPr id="10243"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295400"/>
            <a:ext cx="92202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86466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Methods : Turnbull Estimator</a:t>
            </a:r>
          </a:p>
        </p:txBody>
      </p:sp>
      <p:sp>
        <p:nvSpPr>
          <p:cNvPr id="3" name="Content Placeholder 2"/>
          <p:cNvSpPr>
            <a:spLocks noGrp="1"/>
          </p:cNvSpPr>
          <p:nvPr>
            <p:ph sz="quarter" idx="1"/>
          </p:nvPr>
        </p:nvSpPr>
        <p:spPr/>
        <p:txBody>
          <a:bodyPr/>
          <a:lstStyle/>
          <a:p>
            <a:endParaRPr lang="en-US"/>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066800"/>
            <a:ext cx="8763000" cy="593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16793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Methods : Turnbull Estimator</a:t>
            </a:r>
          </a:p>
        </p:txBody>
      </p:sp>
      <p:sp>
        <p:nvSpPr>
          <p:cNvPr id="3" name="Content Placeholder 2"/>
          <p:cNvSpPr>
            <a:spLocks noGrp="1"/>
          </p:cNvSpPr>
          <p:nvPr>
            <p:ph sz="quarter" idx="1"/>
          </p:nvPr>
        </p:nvSpPr>
        <p:spPr/>
        <p:txBody>
          <a:bodyPr/>
          <a:lstStyle/>
          <a:p>
            <a:endParaRPr lang="en-US"/>
          </a:p>
        </p:txBody>
      </p:sp>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1169213"/>
            <a:ext cx="8305799" cy="485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21915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Methods : An(2000)</a:t>
            </a:r>
            <a:br>
              <a:rPr lang="en-US" dirty="0" smtClean="0"/>
            </a:br>
            <a:endParaRPr lang="en-US" dirty="0"/>
          </a:p>
        </p:txBody>
      </p:sp>
      <p:sp>
        <p:nvSpPr>
          <p:cNvPr id="3" name="Content Placeholder 2"/>
          <p:cNvSpPr>
            <a:spLocks noGrp="1"/>
          </p:cNvSpPr>
          <p:nvPr>
            <p:ph sz="quarter" idx="1"/>
          </p:nvPr>
        </p:nvSpPr>
        <p:spPr/>
        <p:txBody>
          <a:bodyPr/>
          <a:lstStyle/>
          <a:p>
            <a:r>
              <a:rPr lang="en-US" dirty="0"/>
              <a:t>D</a:t>
            </a:r>
            <a:r>
              <a:rPr lang="en-US" dirty="0" smtClean="0"/>
              <a:t>iscrete </a:t>
            </a:r>
            <a:r>
              <a:rPr lang="en-US" dirty="0"/>
              <a:t>choice proportional hazard model with shared frailty</a:t>
            </a:r>
            <a:endParaRPr lang="en-US" dirty="0"/>
          </a:p>
        </p:txBody>
      </p:sp>
      <p:sp>
        <p:nvSpPr>
          <p:cNvPr id="4"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056742179"/>
              </p:ext>
            </p:extLst>
          </p:nvPr>
        </p:nvGraphicFramePr>
        <p:xfrm>
          <a:off x="837028" y="4953000"/>
          <a:ext cx="7392572" cy="888980"/>
        </p:xfrm>
        <a:graphic>
          <a:graphicData uri="http://schemas.openxmlformats.org/presentationml/2006/ole">
            <mc:AlternateContent xmlns:mc="http://schemas.openxmlformats.org/markup-compatibility/2006">
              <mc:Choice xmlns:v="urn:schemas-microsoft-com:vml" Requires="v">
                <p:oleObj spid="_x0000_s13355" name="Equation" r:id="rId3" imgW="2997200" imgH="368300" progId="Equation.3">
                  <p:embed/>
                </p:oleObj>
              </mc:Choice>
              <mc:Fallback>
                <p:oleObj name="Equation" r:id="rId3" imgW="2997200" imgH="3683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7028" y="4953000"/>
                        <a:ext cx="7392572" cy="888980"/>
                      </a:xfrm>
                      <a:prstGeom prst="rect">
                        <a:avLst/>
                      </a:prstGeom>
                      <a:noFill/>
                    </p:spPr>
                  </p:pic>
                </p:oleObj>
              </mc:Fallback>
            </mc:AlternateContent>
          </a:graphicData>
        </a:graphic>
      </p:graphicFrame>
      <p:sp>
        <p:nvSpPr>
          <p:cNvPr id="6"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197600472"/>
              </p:ext>
            </p:extLst>
          </p:nvPr>
        </p:nvGraphicFramePr>
        <p:xfrm>
          <a:off x="914400" y="2285999"/>
          <a:ext cx="1828800" cy="597159"/>
        </p:xfrm>
        <a:graphic>
          <a:graphicData uri="http://schemas.openxmlformats.org/presentationml/2006/ole">
            <mc:AlternateContent xmlns:mc="http://schemas.openxmlformats.org/markup-compatibility/2006">
              <mc:Choice xmlns:v="urn:schemas-microsoft-com:vml" Requires="v">
                <p:oleObj spid="_x0000_s13356" name="Equation" r:id="rId5" imgW="926698" imgH="304668" progId="Equation.3">
                  <p:embed/>
                </p:oleObj>
              </mc:Choice>
              <mc:Fallback>
                <p:oleObj name="Equation" r:id="rId5" imgW="926698" imgH="304668" progId="Equation.3">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400" y="2285999"/>
                        <a:ext cx="1828800" cy="597159"/>
                      </a:xfrm>
                      <a:prstGeom prst="rect">
                        <a:avLst/>
                      </a:prstGeom>
                      <a:noFill/>
                    </p:spPr>
                  </p:pic>
                </p:oleObj>
              </mc:Fallback>
            </mc:AlternateContent>
          </a:graphicData>
        </a:graphic>
      </p:graphicFrame>
      <p:sp>
        <p:nvSpPr>
          <p:cNvPr id="8" name="Rectangle 1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480289907"/>
              </p:ext>
            </p:extLst>
          </p:nvPr>
        </p:nvGraphicFramePr>
        <p:xfrm>
          <a:off x="685800" y="3048000"/>
          <a:ext cx="8452883" cy="685800"/>
        </p:xfrm>
        <a:graphic>
          <a:graphicData uri="http://schemas.openxmlformats.org/presentationml/2006/ole">
            <mc:AlternateContent xmlns:mc="http://schemas.openxmlformats.org/markup-compatibility/2006">
              <mc:Choice xmlns:v="urn:schemas-microsoft-com:vml" Requires="v">
                <p:oleObj spid="_x0000_s13357" name="Equation" r:id="rId7" imgW="5130800" imgH="406400" progId="Equation.3">
                  <p:embed/>
                </p:oleObj>
              </mc:Choice>
              <mc:Fallback>
                <p:oleObj name="Equation" r:id="rId7" imgW="5130800" imgH="406400" progId="Equation.3">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5800" y="3048000"/>
                        <a:ext cx="8452883" cy="685800"/>
                      </a:xfrm>
                      <a:prstGeom prst="rect">
                        <a:avLst/>
                      </a:prstGeom>
                      <a:noFill/>
                    </p:spPr>
                  </p:pic>
                </p:oleObj>
              </mc:Fallback>
            </mc:AlternateContent>
          </a:graphicData>
        </a:graphic>
      </p:graphicFrame>
      <p:sp>
        <p:nvSpPr>
          <p:cNvPr id="10"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3220809102"/>
              </p:ext>
            </p:extLst>
          </p:nvPr>
        </p:nvGraphicFramePr>
        <p:xfrm>
          <a:off x="838200" y="3962400"/>
          <a:ext cx="4972050" cy="762000"/>
        </p:xfrm>
        <a:graphic>
          <a:graphicData uri="http://schemas.openxmlformats.org/presentationml/2006/ole">
            <mc:AlternateContent xmlns:mc="http://schemas.openxmlformats.org/markup-compatibility/2006">
              <mc:Choice xmlns:v="urn:schemas-microsoft-com:vml" Requires="v">
                <p:oleObj spid="_x0000_s13358" name="Equation" r:id="rId9" imgW="2489200" imgH="381000" progId="Equation.3">
                  <p:embed/>
                </p:oleObj>
              </mc:Choice>
              <mc:Fallback>
                <p:oleObj name="Equation" r:id="rId9" imgW="2489200" imgH="381000" progId="Equation.3">
                  <p:embed/>
                  <p:pic>
                    <p:nvPicPr>
                      <p:cNvPr id="0" name="Object 1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200" y="3962400"/>
                        <a:ext cx="4972050" cy="762000"/>
                      </a:xfrm>
                      <a:prstGeom prst="rect">
                        <a:avLst/>
                      </a:prstGeom>
                      <a:noFill/>
                    </p:spPr>
                  </p:pic>
                </p:oleObj>
              </mc:Fallback>
            </mc:AlternateContent>
          </a:graphicData>
        </a:graphic>
      </p:graphicFrame>
    </p:spTree>
    <p:extLst>
      <p:ext uri="{BB962C8B-B14F-4D97-AF65-F5344CB8AC3E}">
        <p14:creationId xmlns:p14="http://schemas.microsoft.com/office/powerpoint/2010/main" val="26425101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Methods : </a:t>
            </a:r>
            <a:r>
              <a:rPr lang="en-US" dirty="0" smtClean="0"/>
              <a:t>Watanabe(2010)</a:t>
            </a:r>
            <a:r>
              <a:rPr lang="en-US" dirty="0"/>
              <a:t/>
            </a:r>
            <a:br>
              <a:rPr lang="en-US" dirty="0"/>
            </a:br>
            <a:endParaRPr lang="en-US" dirty="0"/>
          </a:p>
        </p:txBody>
      </p:sp>
      <p:sp>
        <p:nvSpPr>
          <p:cNvPr id="3" name="Content Placeholder 2"/>
          <p:cNvSpPr>
            <a:spLocks noGrp="1"/>
          </p:cNvSpPr>
          <p:nvPr>
            <p:ph sz="quarter" idx="1"/>
          </p:nvPr>
        </p:nvSpPr>
        <p:spPr/>
        <p:txBody>
          <a:bodyPr/>
          <a:lstStyle/>
          <a:p>
            <a:r>
              <a:rPr lang="en-US" dirty="0"/>
              <a:t>S</a:t>
            </a:r>
            <a:r>
              <a:rPr lang="en-US" dirty="0" smtClean="0"/>
              <a:t>urvival </a:t>
            </a:r>
            <a:r>
              <a:rPr lang="en-US" dirty="0"/>
              <a:t>function is defined as </a:t>
            </a:r>
            <a:endParaRPr lang="en-US" dirty="0" smtClean="0"/>
          </a:p>
          <a:p>
            <a:endParaRPr lang="en-US" dirty="0"/>
          </a:p>
          <a:p>
            <a:endParaRPr lang="en-US" dirty="0" smtClean="0"/>
          </a:p>
          <a:p>
            <a:r>
              <a:rPr lang="en-US" dirty="0"/>
              <a:t>Then he assume the distribution of the </a:t>
            </a:r>
            <a:r>
              <a:rPr lang="en-US" dirty="0" err="1"/>
              <a:t>the</a:t>
            </a:r>
            <a:r>
              <a:rPr lang="en-US" dirty="0"/>
              <a:t> bid  follows</a:t>
            </a:r>
          </a:p>
          <a:p>
            <a:endParaRPr lang="en-US" dirty="0"/>
          </a:p>
        </p:txBody>
      </p:sp>
      <p:pic>
        <p:nvPicPr>
          <p:cNvPr id="143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3429000"/>
            <a:ext cx="8610600" cy="243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360350917"/>
              </p:ext>
            </p:extLst>
          </p:nvPr>
        </p:nvGraphicFramePr>
        <p:xfrm>
          <a:off x="914400" y="1981201"/>
          <a:ext cx="3048000" cy="545910"/>
        </p:xfrm>
        <a:graphic>
          <a:graphicData uri="http://schemas.openxmlformats.org/presentationml/2006/ole">
            <mc:AlternateContent xmlns:mc="http://schemas.openxmlformats.org/markup-compatibility/2006">
              <mc:Choice xmlns:v="urn:schemas-microsoft-com:vml" Requires="v">
                <p:oleObj spid="_x0000_s14349" name="Equation" r:id="rId4" imgW="1282700" imgH="228600" progId="Equation.3">
                  <p:embed/>
                </p:oleObj>
              </mc:Choice>
              <mc:Fallback>
                <p:oleObj name="Equation" r:id="rId4" imgW="1282700" imgH="228600"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 y="1981201"/>
                        <a:ext cx="3048000" cy="545910"/>
                      </a:xfrm>
                      <a:prstGeom prst="rect">
                        <a:avLst/>
                      </a:prstGeom>
                      <a:noFill/>
                    </p:spPr>
                  </p:pic>
                </p:oleObj>
              </mc:Fallback>
            </mc:AlternateContent>
          </a:graphicData>
        </a:graphic>
      </p:graphicFrame>
    </p:spTree>
    <p:extLst>
      <p:ext uri="{BB962C8B-B14F-4D97-AF65-F5344CB8AC3E}">
        <p14:creationId xmlns:p14="http://schemas.microsoft.com/office/powerpoint/2010/main" val="24593120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Methods : Watanabe(2010)</a:t>
            </a:r>
            <a:br>
              <a:rPr lang="en-US" dirty="0"/>
            </a:br>
            <a:endParaRPr lang="en-US" dirty="0"/>
          </a:p>
        </p:txBody>
      </p:sp>
      <p:sp>
        <p:nvSpPr>
          <p:cNvPr id="3" name="Content Placeholder 2"/>
          <p:cNvSpPr>
            <a:spLocks noGrp="1"/>
          </p:cNvSpPr>
          <p:nvPr>
            <p:ph sz="quarter" idx="1"/>
          </p:nvPr>
        </p:nvSpPr>
        <p:spPr/>
        <p:txBody>
          <a:bodyPr/>
          <a:lstStyle/>
          <a:p>
            <a:endParaRPr lang="en-US" dirty="0"/>
          </a:p>
        </p:txBody>
      </p:sp>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906772698"/>
              </p:ext>
            </p:extLst>
          </p:nvPr>
        </p:nvGraphicFramePr>
        <p:xfrm>
          <a:off x="609600" y="1524000"/>
          <a:ext cx="7696200" cy="762000"/>
        </p:xfrm>
        <a:graphic>
          <a:graphicData uri="http://schemas.openxmlformats.org/presentationml/2006/ole">
            <mc:AlternateContent xmlns:mc="http://schemas.openxmlformats.org/markup-compatibility/2006">
              <mc:Choice xmlns:v="urn:schemas-microsoft-com:vml" Requires="v">
                <p:oleObj spid="_x0000_s15393" name="Equation" r:id="rId3" imgW="2235200" imgH="381000" progId="Equation.3">
                  <p:embed/>
                </p:oleObj>
              </mc:Choice>
              <mc:Fallback>
                <p:oleObj name="Equation" r:id="rId3" imgW="2235200" imgH="3810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524000"/>
                        <a:ext cx="7696200" cy="762000"/>
                      </a:xfrm>
                      <a:prstGeom prst="rect">
                        <a:avLst/>
                      </a:prstGeom>
                      <a:noFill/>
                    </p:spPr>
                  </p:pic>
                </p:oleObj>
              </mc:Fallback>
            </mc:AlternateContent>
          </a:graphicData>
        </a:graphic>
      </p:graphicFrame>
      <p:sp>
        <p:nvSpPr>
          <p:cNvPr id="6"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64675667"/>
              </p:ext>
            </p:extLst>
          </p:nvPr>
        </p:nvGraphicFramePr>
        <p:xfrm>
          <a:off x="3305761" y="2743199"/>
          <a:ext cx="4708932" cy="762001"/>
        </p:xfrm>
        <a:graphic>
          <a:graphicData uri="http://schemas.openxmlformats.org/presentationml/2006/ole">
            <mc:AlternateContent xmlns:mc="http://schemas.openxmlformats.org/markup-compatibility/2006">
              <mc:Choice xmlns:v="urn:schemas-microsoft-com:vml" Requires="v">
                <p:oleObj spid="_x0000_s15394" name="Equation" r:id="rId5" imgW="1231366" imgH="380835" progId="Equation.3">
                  <p:embed/>
                </p:oleObj>
              </mc:Choice>
              <mc:Fallback>
                <p:oleObj name="Equation" r:id="rId5" imgW="1231366" imgH="380835"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05761" y="2743199"/>
                        <a:ext cx="4708932" cy="762001"/>
                      </a:xfrm>
                      <a:prstGeom prst="rect">
                        <a:avLst/>
                      </a:prstGeom>
                      <a:noFill/>
                    </p:spPr>
                  </p:pic>
                </p:oleObj>
              </mc:Fallback>
            </mc:AlternateContent>
          </a:graphicData>
        </a:graphic>
      </p:graphicFrame>
      <p:sp>
        <p:nvSpPr>
          <p:cNvPr id="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990085118"/>
              </p:ext>
            </p:extLst>
          </p:nvPr>
        </p:nvGraphicFramePr>
        <p:xfrm>
          <a:off x="3352800" y="4191000"/>
          <a:ext cx="3383276" cy="914399"/>
        </p:xfrm>
        <a:graphic>
          <a:graphicData uri="http://schemas.openxmlformats.org/presentationml/2006/ole">
            <mc:AlternateContent xmlns:mc="http://schemas.openxmlformats.org/markup-compatibility/2006">
              <mc:Choice xmlns:v="urn:schemas-microsoft-com:vml" Requires="v">
                <p:oleObj spid="_x0000_s15395" name="Equation" r:id="rId7" imgW="1079032" imgH="482391" progId="Equation.3">
                  <p:embed/>
                </p:oleObj>
              </mc:Choice>
              <mc:Fallback>
                <p:oleObj name="Equation" r:id="rId7" imgW="1079032" imgH="482391"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52800" y="4191000"/>
                        <a:ext cx="3383276" cy="914399"/>
                      </a:xfrm>
                      <a:prstGeom prst="rect">
                        <a:avLst/>
                      </a:prstGeom>
                      <a:noFill/>
                    </p:spPr>
                  </p:pic>
                </p:oleObj>
              </mc:Fallback>
            </mc:AlternateContent>
          </a:graphicData>
        </a:graphic>
      </p:graphicFrame>
    </p:spTree>
    <p:extLst>
      <p:ext uri="{BB962C8B-B14F-4D97-AF65-F5344CB8AC3E}">
        <p14:creationId xmlns:p14="http://schemas.microsoft.com/office/powerpoint/2010/main" val="20886039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464653"/>
                </a:solidFill>
              </a:rPr>
              <a:t>Monte Carlo Result 1</a:t>
            </a:r>
            <a:endParaRPr lang="en-US" dirty="0"/>
          </a:p>
        </p:txBody>
      </p:sp>
      <p:sp>
        <p:nvSpPr>
          <p:cNvPr id="3" name="Content Placeholder 2"/>
          <p:cNvSpPr>
            <a:spLocks noGrp="1"/>
          </p:cNvSpPr>
          <p:nvPr>
            <p:ph sz="quarter" idx="1"/>
          </p:nvPr>
        </p:nvSpPr>
        <p:spPr/>
        <p:txBody>
          <a:bodyPr/>
          <a:lstStyle/>
          <a:p>
            <a:endParaRPr lang="en-US" dirty="0"/>
          </a:p>
        </p:txBody>
      </p:sp>
      <p:pic>
        <p:nvPicPr>
          <p:cNvPr id="16394" name="Picture 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1295400"/>
            <a:ext cx="8229600"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33664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Monte Carlo </a:t>
            </a:r>
            <a:r>
              <a:rPr lang="en-US" dirty="0" smtClean="0"/>
              <a:t>Result 1</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732019589"/>
              </p:ext>
            </p:extLst>
          </p:nvPr>
        </p:nvGraphicFramePr>
        <p:xfrm>
          <a:off x="152401" y="1142999"/>
          <a:ext cx="8762998" cy="5105400"/>
        </p:xfrm>
        <a:graphic>
          <a:graphicData uri="http://schemas.openxmlformats.org/drawingml/2006/table">
            <a:tbl>
              <a:tblPr firstRow="1" firstCol="1" bandRow="1">
                <a:tableStyleId>{5C22544A-7EE6-4342-B048-85BDC9FD1C3A}</a:tableStyleId>
              </a:tblPr>
              <a:tblGrid>
                <a:gridCol w="2743199"/>
                <a:gridCol w="1219200"/>
                <a:gridCol w="1143000"/>
                <a:gridCol w="914400"/>
                <a:gridCol w="838200"/>
                <a:gridCol w="1155382"/>
                <a:gridCol w="749617"/>
              </a:tblGrid>
              <a:tr h="359075">
                <a:tc gridSpan="7">
                  <a:txBody>
                    <a:bodyPr/>
                    <a:lstStyle/>
                    <a:p>
                      <a:pPr marL="0" marR="0" algn="ctr">
                        <a:spcBef>
                          <a:spcPts val="0"/>
                        </a:spcBef>
                        <a:spcAft>
                          <a:spcPts val="0"/>
                        </a:spcAft>
                      </a:pPr>
                      <a:r>
                        <a:rPr lang="en-US" sz="1200" dirty="0">
                          <a:effectLst/>
                        </a:rPr>
                        <a:t>True Model mean willingness to pay =  47.746</a:t>
                      </a:r>
                      <a:endParaRPr lang="en-US" sz="1000" dirty="0">
                        <a:effectLst/>
                        <a:latin typeface="Times New Roman"/>
                        <a:ea typeface="Times New Roman"/>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26750">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Turnbull</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Watanabe</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An</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err="1">
                          <a:solidFill>
                            <a:srgbClr val="FF0000"/>
                          </a:solidFill>
                          <a:effectLst/>
                        </a:rPr>
                        <a:t>Probit</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Hetprob</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Sieve</a:t>
                      </a:r>
                      <a:endParaRPr lang="en-US" sz="1000">
                        <a:effectLst/>
                        <a:latin typeface="Times New Roman"/>
                        <a:ea typeface="Times New Roman"/>
                      </a:endParaRPr>
                    </a:p>
                  </a:txBody>
                  <a:tcPr marL="68580" marR="68580" marT="0" marB="0" anchor="ctr"/>
                </a:tc>
              </a:tr>
              <a:tr h="626750">
                <a:tc>
                  <a:txBody>
                    <a:bodyPr/>
                    <a:lstStyle/>
                    <a:p>
                      <a:pPr marL="0" marR="0">
                        <a:spcBef>
                          <a:spcPts val="0"/>
                        </a:spcBef>
                        <a:spcAft>
                          <a:spcPts val="0"/>
                        </a:spcAft>
                      </a:pPr>
                      <a:r>
                        <a:rPr lang="en-US" sz="1200">
                          <a:effectLst/>
                        </a:rPr>
                        <a:t>Mean willingness to pay</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28.920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19.990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23.970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a:solidFill>
                            <a:srgbClr val="FF0000"/>
                          </a:solidFill>
                          <a:effectLst/>
                        </a:rPr>
                        <a:t>48.008</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37.292</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36.048</a:t>
                      </a:r>
                      <a:endParaRPr lang="en-US" sz="1000">
                        <a:effectLst/>
                        <a:latin typeface="Times New Roman"/>
                        <a:ea typeface="Times New Roman"/>
                      </a:endParaRPr>
                    </a:p>
                  </a:txBody>
                  <a:tcPr marL="68580" marR="68580" marT="0" marB="0" anchor="ctr"/>
                </a:tc>
              </a:tr>
              <a:tr h="626750">
                <a:tc>
                  <a:txBody>
                    <a:bodyPr/>
                    <a:lstStyle/>
                    <a:p>
                      <a:pPr marL="0" marR="0">
                        <a:spcBef>
                          <a:spcPts val="0"/>
                        </a:spcBef>
                        <a:spcAft>
                          <a:spcPts val="0"/>
                        </a:spcAft>
                      </a:pPr>
                      <a:r>
                        <a:rPr lang="en-US" sz="1200">
                          <a:effectLst/>
                        </a:rPr>
                        <a:t>Bias</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18.556</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27.486</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23.506</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a:solidFill>
                            <a:srgbClr val="FF0000"/>
                          </a:solidFill>
                          <a:effectLst/>
                        </a:rPr>
                        <a:t>-0.532</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10.184</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11.428</a:t>
                      </a:r>
                      <a:endParaRPr lang="en-US" sz="1000">
                        <a:effectLst/>
                        <a:latin typeface="Times New Roman"/>
                        <a:ea typeface="Times New Roman"/>
                      </a:endParaRPr>
                    </a:p>
                  </a:txBody>
                  <a:tcPr marL="68580" marR="68580" marT="0" marB="0" anchor="ctr"/>
                </a:tc>
              </a:tr>
              <a:tr h="626750">
                <a:tc>
                  <a:txBody>
                    <a:bodyPr/>
                    <a:lstStyle/>
                    <a:p>
                      <a:pPr marL="0" marR="0">
                        <a:spcBef>
                          <a:spcPts val="0"/>
                        </a:spcBef>
                        <a:spcAft>
                          <a:spcPts val="0"/>
                        </a:spcAft>
                      </a:pPr>
                      <a:r>
                        <a:rPr lang="en-US" sz="1200">
                          <a:effectLst/>
                        </a:rPr>
                        <a:t>Variance </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10.910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11.029</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8.209</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a:solidFill>
                            <a:srgbClr val="FF0000"/>
                          </a:solidFill>
                          <a:effectLst/>
                        </a:rPr>
                        <a:t>60.203</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40.590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40.918</a:t>
                      </a:r>
                      <a:endParaRPr lang="en-US" sz="1000">
                        <a:effectLst/>
                        <a:latin typeface="Times New Roman"/>
                        <a:ea typeface="Times New Roman"/>
                      </a:endParaRPr>
                    </a:p>
                  </a:txBody>
                  <a:tcPr marL="68580" marR="68580" marT="0" marB="0" anchor="ctr"/>
                </a:tc>
              </a:tr>
              <a:tr h="626750">
                <a:tc>
                  <a:txBody>
                    <a:bodyPr/>
                    <a:lstStyle/>
                    <a:p>
                      <a:pPr marL="0" marR="0">
                        <a:spcBef>
                          <a:spcPts val="0"/>
                        </a:spcBef>
                        <a:spcAft>
                          <a:spcPts val="0"/>
                        </a:spcAft>
                      </a:pPr>
                      <a:r>
                        <a:rPr lang="en-US" sz="1200">
                          <a:effectLst/>
                        </a:rPr>
                        <a:t>Root mean squared errors(RMSE)</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18.848</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27.686</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23.680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a:solidFill>
                            <a:srgbClr val="FF0000"/>
                          </a:solidFill>
                          <a:effectLst/>
                        </a:rPr>
                        <a:t>7.777</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12.013</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13.096</a:t>
                      </a:r>
                      <a:endParaRPr lang="en-US" sz="1000">
                        <a:effectLst/>
                        <a:latin typeface="Times New Roman"/>
                        <a:ea typeface="Times New Roman"/>
                      </a:endParaRPr>
                    </a:p>
                  </a:txBody>
                  <a:tcPr marL="68580" marR="68580" marT="0" marB="0" anchor="ctr"/>
                </a:tc>
              </a:tr>
              <a:tr h="626750">
                <a:tc>
                  <a:txBody>
                    <a:bodyPr/>
                    <a:lstStyle/>
                    <a:p>
                      <a:pPr marL="0" marR="0">
                        <a:spcBef>
                          <a:spcPts val="0"/>
                        </a:spcBef>
                        <a:spcAft>
                          <a:spcPts val="0"/>
                        </a:spcAft>
                      </a:pPr>
                      <a:r>
                        <a:rPr lang="en-US" sz="1200">
                          <a:effectLst/>
                        </a:rPr>
                        <a:t>Maximum WTP</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41.400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32.000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44.085</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a:solidFill>
                            <a:srgbClr val="FF0000"/>
                          </a:solidFill>
                          <a:effectLst/>
                        </a:rPr>
                        <a:t>77.511</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164.072</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57.258</a:t>
                      </a:r>
                      <a:endParaRPr lang="en-US" sz="1000">
                        <a:effectLst/>
                        <a:latin typeface="Times New Roman"/>
                        <a:ea typeface="Times New Roman"/>
                      </a:endParaRPr>
                    </a:p>
                  </a:txBody>
                  <a:tcPr marL="68580" marR="68580" marT="0" marB="0" anchor="ctr"/>
                </a:tc>
              </a:tr>
              <a:tr h="626750">
                <a:tc>
                  <a:txBody>
                    <a:bodyPr/>
                    <a:lstStyle/>
                    <a:p>
                      <a:pPr marL="0" marR="0">
                        <a:spcBef>
                          <a:spcPts val="0"/>
                        </a:spcBef>
                        <a:spcAft>
                          <a:spcPts val="0"/>
                        </a:spcAft>
                      </a:pPr>
                      <a:r>
                        <a:rPr lang="en-US" sz="1200">
                          <a:effectLst/>
                        </a:rPr>
                        <a:t>Minimum WTP</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19.800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10.400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19.812</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a:solidFill>
                            <a:srgbClr val="FF0000"/>
                          </a:solidFill>
                          <a:effectLst/>
                        </a:rPr>
                        <a:t>18.569</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12.557</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12.870</a:t>
                      </a:r>
                      <a:endParaRPr lang="en-US" sz="1000">
                        <a:effectLst/>
                        <a:latin typeface="Times New Roman"/>
                        <a:ea typeface="Times New Roman"/>
                      </a:endParaRPr>
                    </a:p>
                  </a:txBody>
                  <a:tcPr marL="68580" marR="68580" marT="0" marB="0" anchor="ctr"/>
                </a:tc>
              </a:tr>
              <a:tr h="359075">
                <a:tc>
                  <a:txBody>
                    <a:bodyPr/>
                    <a:lstStyle/>
                    <a:p>
                      <a:pPr marL="0" marR="0">
                        <a:spcBef>
                          <a:spcPts val="0"/>
                        </a:spcBef>
                        <a:spcAft>
                          <a:spcPts val="0"/>
                        </a:spcAft>
                      </a:pPr>
                      <a:r>
                        <a:rPr lang="en-US" sz="1200">
                          <a:effectLst/>
                        </a:rPr>
                        <a:t>Frequency of rejection</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800" dirty="0">
                          <a:solidFill>
                            <a:srgbClr val="FF0000"/>
                          </a:solidFill>
                          <a:effectLst/>
                        </a:rPr>
                        <a:t> </a:t>
                      </a:r>
                      <a:endParaRPr lang="en-US" sz="1200"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58</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dirty="0">
                          <a:effectLst/>
                        </a:rPr>
                        <a:t> </a:t>
                      </a:r>
                      <a:endParaRPr lang="en-US" sz="1000" dirty="0">
                        <a:effectLst/>
                        <a:latin typeface="Times New Roman"/>
                        <a:ea typeface="Times New Roman"/>
                      </a:endParaRPr>
                    </a:p>
                  </a:txBody>
                  <a:tcPr marL="68580" marR="68580" marT="0" marB="0" anchor="ctr"/>
                </a:tc>
              </a:tr>
            </a:tbl>
          </a:graphicData>
        </a:graphic>
      </p:graphicFrame>
    </p:spTree>
    <p:extLst>
      <p:ext uri="{BB962C8B-B14F-4D97-AF65-F5344CB8AC3E}">
        <p14:creationId xmlns:p14="http://schemas.microsoft.com/office/powerpoint/2010/main" val="14554476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464653"/>
                </a:solidFill>
              </a:rPr>
              <a:t>Monte Carlo Result 2</a:t>
            </a:r>
            <a:endParaRPr lang="en-US" dirty="0"/>
          </a:p>
        </p:txBody>
      </p:sp>
      <p:sp>
        <p:nvSpPr>
          <p:cNvPr id="3" name="Content Placeholder 2"/>
          <p:cNvSpPr>
            <a:spLocks noGrp="1"/>
          </p:cNvSpPr>
          <p:nvPr>
            <p:ph sz="quarter" idx="1"/>
          </p:nvPr>
        </p:nvSpPr>
        <p:spPr/>
        <p:txBody>
          <a:bodyPr/>
          <a:lstStyle/>
          <a:p>
            <a:endParaRPr lang="en-US"/>
          </a:p>
        </p:txBody>
      </p:sp>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1143000"/>
            <a:ext cx="9448800"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18371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Monte Carlo </a:t>
            </a:r>
            <a:r>
              <a:rPr lang="en-US" dirty="0" smtClean="0"/>
              <a:t>Result 2</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1455629782"/>
              </p:ext>
            </p:extLst>
          </p:nvPr>
        </p:nvGraphicFramePr>
        <p:xfrm>
          <a:off x="152400" y="1295400"/>
          <a:ext cx="8763001" cy="5029201"/>
        </p:xfrm>
        <a:graphic>
          <a:graphicData uri="http://schemas.openxmlformats.org/drawingml/2006/table">
            <a:tbl>
              <a:tblPr firstRow="1" firstCol="1" bandRow="1">
                <a:tableStyleId>{5C22544A-7EE6-4342-B048-85BDC9FD1C3A}</a:tableStyleId>
              </a:tblPr>
              <a:tblGrid>
                <a:gridCol w="2956796"/>
                <a:gridCol w="852643"/>
                <a:gridCol w="949534"/>
                <a:gridCol w="775937"/>
                <a:gridCol w="799352"/>
                <a:gridCol w="717802"/>
                <a:gridCol w="906740"/>
                <a:gridCol w="804197"/>
              </a:tblGrid>
              <a:tr h="471909">
                <a:tc gridSpan="8">
                  <a:txBody>
                    <a:bodyPr/>
                    <a:lstStyle/>
                    <a:p>
                      <a:pPr marL="0" marR="0" algn="ctr">
                        <a:spcBef>
                          <a:spcPts val="0"/>
                        </a:spcBef>
                        <a:spcAft>
                          <a:spcPts val="0"/>
                        </a:spcAft>
                      </a:pPr>
                      <a:r>
                        <a:rPr lang="en-US" sz="1200" dirty="0">
                          <a:effectLst/>
                        </a:rPr>
                        <a:t>True Model mean willingness to pay =  37.773</a:t>
                      </a:r>
                      <a:endParaRPr lang="en-US" sz="1200" dirty="0">
                        <a:effectLst/>
                        <a:latin typeface="Times New Roman"/>
                        <a:ea typeface="Times New Roman"/>
                        <a:cs typeface="Angsana New"/>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62919">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Turnbull</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Watanabe</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An</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Probit</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400" b="1" dirty="0" err="1">
                          <a:solidFill>
                            <a:srgbClr val="FF0000"/>
                          </a:solidFill>
                          <a:effectLst/>
                        </a:rPr>
                        <a:t>Hetprob</a:t>
                      </a:r>
                      <a:endParaRPr lang="en-US" sz="1400" b="1" dirty="0">
                        <a:solidFill>
                          <a:srgbClr val="FF0000"/>
                        </a:solidFill>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Hetprob1</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Sieve1</a:t>
                      </a:r>
                      <a:endParaRPr lang="en-US" sz="1200">
                        <a:effectLst/>
                        <a:latin typeface="Times New Roman"/>
                        <a:ea typeface="Times New Roman"/>
                        <a:cs typeface="Angsana New"/>
                      </a:endParaRPr>
                    </a:p>
                  </a:txBody>
                  <a:tcPr marL="68580" marR="68580" marT="0" marB="0" anchor="ctr"/>
                </a:tc>
              </a:tr>
              <a:tr h="471909">
                <a:tc>
                  <a:txBody>
                    <a:bodyPr/>
                    <a:lstStyle/>
                    <a:p>
                      <a:pPr marL="0" marR="0" algn="ctr">
                        <a:spcBef>
                          <a:spcPts val="0"/>
                        </a:spcBef>
                        <a:spcAft>
                          <a:spcPts val="0"/>
                        </a:spcAft>
                      </a:pPr>
                      <a:r>
                        <a:rPr lang="en-US" sz="1200">
                          <a:effectLst/>
                        </a:rPr>
                        <a:t>Mean willingness to pay</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38.395</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30.178</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27.682</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52.035</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39.223</a:t>
                      </a:r>
                      <a:endParaRPr lang="en-US" sz="1400" b="1" dirty="0">
                        <a:solidFill>
                          <a:srgbClr val="FF0000"/>
                        </a:solidFill>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42.193</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53.327</a:t>
                      </a:r>
                      <a:endParaRPr lang="en-US" sz="1200">
                        <a:effectLst/>
                        <a:latin typeface="Times New Roman"/>
                        <a:ea typeface="Times New Roman"/>
                        <a:cs typeface="Angsana New"/>
                      </a:endParaRPr>
                    </a:p>
                  </a:txBody>
                  <a:tcPr marL="68580" marR="68580" marT="0" marB="0" anchor="ctr"/>
                </a:tc>
              </a:tr>
              <a:tr h="471909">
                <a:tc>
                  <a:txBody>
                    <a:bodyPr/>
                    <a:lstStyle/>
                    <a:p>
                      <a:pPr marL="0" marR="0" algn="ctr">
                        <a:spcBef>
                          <a:spcPts val="0"/>
                        </a:spcBef>
                        <a:spcAft>
                          <a:spcPts val="0"/>
                        </a:spcAft>
                      </a:pPr>
                      <a:r>
                        <a:rPr lang="en-US" sz="1200">
                          <a:effectLst/>
                        </a:rPr>
                        <a:t>Bias</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0.622</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-7.595</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-10.091</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14.262</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1.450</a:t>
                      </a:r>
                      <a:endParaRPr lang="en-US" sz="1400" b="1" dirty="0">
                        <a:solidFill>
                          <a:srgbClr val="FF0000"/>
                        </a:solidFill>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4.420</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15.554</a:t>
                      </a:r>
                      <a:endParaRPr lang="en-US" sz="1200">
                        <a:effectLst/>
                        <a:latin typeface="Times New Roman"/>
                        <a:ea typeface="Times New Roman"/>
                        <a:cs typeface="Angsana New"/>
                      </a:endParaRPr>
                    </a:p>
                  </a:txBody>
                  <a:tcPr marL="68580" marR="68580" marT="0" marB="0" anchor="ctr"/>
                </a:tc>
              </a:tr>
              <a:tr h="471909">
                <a:tc>
                  <a:txBody>
                    <a:bodyPr/>
                    <a:lstStyle/>
                    <a:p>
                      <a:pPr marL="0" marR="0" algn="ctr">
                        <a:spcBef>
                          <a:spcPts val="0"/>
                        </a:spcBef>
                        <a:spcAft>
                          <a:spcPts val="0"/>
                        </a:spcAft>
                      </a:pPr>
                      <a:r>
                        <a:rPr lang="en-US" sz="1200">
                          <a:effectLst/>
                        </a:rPr>
                        <a:t>Variance </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23.394</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18.050</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11.958</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98.292</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57.737</a:t>
                      </a:r>
                      <a:endParaRPr lang="en-US" sz="1400" b="1" dirty="0">
                        <a:solidFill>
                          <a:srgbClr val="FF0000"/>
                        </a:solidFill>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82.785</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403.976</a:t>
                      </a:r>
                      <a:endParaRPr lang="en-US" sz="1200">
                        <a:effectLst/>
                        <a:latin typeface="Times New Roman"/>
                        <a:ea typeface="Times New Roman"/>
                        <a:cs typeface="Angsana New"/>
                      </a:endParaRPr>
                    </a:p>
                  </a:txBody>
                  <a:tcPr marL="68580" marR="68580" marT="0" marB="0" anchor="ctr"/>
                </a:tc>
              </a:tr>
              <a:tr h="862919">
                <a:tc>
                  <a:txBody>
                    <a:bodyPr/>
                    <a:lstStyle/>
                    <a:p>
                      <a:pPr marL="0" marR="0" algn="ctr">
                        <a:spcBef>
                          <a:spcPts val="0"/>
                        </a:spcBef>
                        <a:spcAft>
                          <a:spcPts val="0"/>
                        </a:spcAft>
                      </a:pPr>
                      <a:r>
                        <a:rPr lang="en-US" sz="1200">
                          <a:effectLst/>
                        </a:rPr>
                        <a:t>Root mean squared errors(RMSE)</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4.877</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8.702</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10.667</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17.369</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7.736</a:t>
                      </a:r>
                      <a:endParaRPr lang="en-US" sz="1400" b="1" dirty="0">
                        <a:solidFill>
                          <a:srgbClr val="FF0000"/>
                        </a:solidFill>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10.115</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25.415</a:t>
                      </a:r>
                      <a:endParaRPr lang="en-US" sz="1200">
                        <a:effectLst/>
                        <a:latin typeface="Times New Roman"/>
                        <a:ea typeface="Times New Roman"/>
                        <a:cs typeface="Angsana New"/>
                      </a:endParaRPr>
                    </a:p>
                  </a:txBody>
                  <a:tcPr marL="68580" marR="68580" marT="0" marB="0" anchor="ctr"/>
                </a:tc>
              </a:tr>
              <a:tr h="471909">
                <a:tc>
                  <a:txBody>
                    <a:bodyPr/>
                    <a:lstStyle/>
                    <a:p>
                      <a:pPr marL="0" marR="0" algn="ctr">
                        <a:spcBef>
                          <a:spcPts val="0"/>
                        </a:spcBef>
                        <a:spcAft>
                          <a:spcPts val="0"/>
                        </a:spcAft>
                      </a:pPr>
                      <a:r>
                        <a:rPr lang="en-US" sz="1200">
                          <a:effectLst/>
                        </a:rPr>
                        <a:t>Maximum WTP</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55.927</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46.400</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48.711</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89.358</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66.803</a:t>
                      </a:r>
                      <a:endParaRPr lang="en-US" sz="1400" b="1" dirty="0">
                        <a:solidFill>
                          <a:srgbClr val="FF0000"/>
                        </a:solidFill>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80.388</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221.391</a:t>
                      </a:r>
                      <a:endParaRPr lang="en-US" sz="1200">
                        <a:effectLst/>
                        <a:latin typeface="Times New Roman"/>
                        <a:ea typeface="Times New Roman"/>
                        <a:cs typeface="Angsana New"/>
                      </a:endParaRPr>
                    </a:p>
                  </a:txBody>
                  <a:tcPr marL="68580" marR="68580" marT="0" marB="0" anchor="ctr"/>
                </a:tc>
              </a:tr>
              <a:tr h="471909">
                <a:tc>
                  <a:txBody>
                    <a:bodyPr/>
                    <a:lstStyle/>
                    <a:p>
                      <a:pPr marL="0" marR="0" algn="ctr">
                        <a:spcBef>
                          <a:spcPts val="0"/>
                        </a:spcBef>
                        <a:spcAft>
                          <a:spcPts val="0"/>
                        </a:spcAft>
                      </a:pPr>
                      <a:r>
                        <a:rPr lang="en-US" sz="1200">
                          <a:effectLst/>
                        </a:rPr>
                        <a:t>Minimum WTP</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19.800</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18.400</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21.107</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a:effectLst/>
                        </a:rPr>
                        <a:t>22.335</a:t>
                      </a:r>
                      <a:endParaRPr lang="en-US" sz="120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12.557</a:t>
                      </a:r>
                      <a:endParaRPr lang="en-US" sz="1400" b="1" dirty="0">
                        <a:solidFill>
                          <a:srgbClr val="FF0000"/>
                        </a:solidFill>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14.122</a:t>
                      </a:r>
                      <a:endParaRPr lang="en-US" sz="1200" dirty="0">
                        <a:effectLst/>
                        <a:latin typeface="Times New Roman"/>
                        <a:ea typeface="Times New Roman"/>
                        <a:cs typeface="Angsana New"/>
                      </a:endParaRPr>
                    </a:p>
                  </a:txBody>
                  <a:tcPr marL="68580" marR="68580" marT="0" marB="0" anchor="ctr"/>
                </a:tc>
                <a:tc>
                  <a:txBody>
                    <a:bodyPr/>
                    <a:lstStyle/>
                    <a:p>
                      <a:pPr marL="0" marR="0" algn="ctr">
                        <a:spcBef>
                          <a:spcPts val="0"/>
                        </a:spcBef>
                        <a:spcAft>
                          <a:spcPts val="0"/>
                        </a:spcAft>
                      </a:pPr>
                      <a:r>
                        <a:rPr lang="en-US" sz="1200" dirty="0">
                          <a:effectLst/>
                        </a:rPr>
                        <a:t>12.896</a:t>
                      </a:r>
                      <a:endParaRPr lang="en-US" sz="1200" dirty="0">
                        <a:effectLst/>
                        <a:latin typeface="Times New Roman"/>
                        <a:ea typeface="Times New Roman"/>
                        <a:cs typeface="Angsana New"/>
                      </a:endParaRPr>
                    </a:p>
                  </a:txBody>
                  <a:tcPr marL="68580" marR="68580" marT="0" marB="0" anchor="ctr"/>
                </a:tc>
              </a:tr>
              <a:tr h="471909">
                <a:tc>
                  <a:txBody>
                    <a:bodyPr/>
                    <a:lstStyle/>
                    <a:p>
                      <a:pPr marL="0" marR="0" algn="ctr">
                        <a:spcBef>
                          <a:spcPts val="0"/>
                        </a:spcBef>
                        <a:spcAft>
                          <a:spcPts val="0"/>
                        </a:spcAft>
                      </a:pPr>
                      <a:r>
                        <a:rPr lang="en-US" sz="1200">
                          <a:effectLst/>
                        </a:rPr>
                        <a:t>Frequency of rejection</a:t>
                      </a:r>
                      <a:endParaRPr lang="en-US" sz="1200">
                        <a:effectLst/>
                        <a:latin typeface="Times New Roman"/>
                        <a:ea typeface="Times New Roman"/>
                        <a:cs typeface="Angsana New"/>
                      </a:endParaRPr>
                    </a:p>
                  </a:txBody>
                  <a:tcPr marL="68580" marR="68580"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8580" marR="68580"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8580" marR="68580"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8580" marR="68580"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8580" marR="68580" marT="0" marB="0" anchor="b"/>
                </a:tc>
                <a:tc>
                  <a:txBody>
                    <a:bodyPr/>
                    <a:lstStyle/>
                    <a:p>
                      <a:pPr marL="0" marR="0" algn="ctr">
                        <a:spcBef>
                          <a:spcPts val="0"/>
                        </a:spcBef>
                        <a:spcAft>
                          <a:spcPts val="0"/>
                        </a:spcAft>
                      </a:pPr>
                      <a:r>
                        <a:rPr lang="en-US" sz="1400" b="1" dirty="0">
                          <a:solidFill>
                            <a:srgbClr val="FF0000"/>
                          </a:solidFill>
                          <a:effectLst/>
                        </a:rPr>
                        <a:t>125</a:t>
                      </a:r>
                      <a:endParaRPr lang="en-US" sz="1400" b="1" dirty="0">
                        <a:solidFill>
                          <a:srgbClr val="FF0000"/>
                        </a:solidFill>
                        <a:effectLst/>
                        <a:latin typeface="Times New Roman"/>
                        <a:ea typeface="Times New Roman"/>
                        <a:cs typeface="Angsana New"/>
                      </a:endParaRPr>
                    </a:p>
                  </a:txBody>
                  <a:tcPr marL="68580" marR="68580" marT="0" marB="0" anchor="b"/>
                </a:tc>
                <a:tc>
                  <a:txBody>
                    <a:bodyPr/>
                    <a:lstStyle/>
                    <a:p>
                      <a:pPr marL="0" marR="0" algn="ctr">
                        <a:spcBef>
                          <a:spcPts val="0"/>
                        </a:spcBef>
                        <a:spcAft>
                          <a:spcPts val="0"/>
                        </a:spcAft>
                      </a:pPr>
                      <a:r>
                        <a:rPr lang="en-US" sz="1200" dirty="0">
                          <a:effectLst/>
                        </a:rPr>
                        <a:t>213</a:t>
                      </a:r>
                      <a:endParaRPr lang="en-US" sz="1200" dirty="0">
                        <a:effectLst/>
                        <a:latin typeface="Times New Roman"/>
                        <a:ea typeface="Times New Roman"/>
                        <a:cs typeface="Angsana New"/>
                      </a:endParaRPr>
                    </a:p>
                  </a:txBody>
                  <a:tcPr marL="68580" marR="68580" marT="0" marB="0" anchor="b"/>
                </a:tc>
                <a:tc>
                  <a:txBody>
                    <a:bodyPr/>
                    <a:lstStyle/>
                    <a:p>
                      <a:pPr marL="0" marR="0" algn="ctr">
                        <a:spcBef>
                          <a:spcPts val="0"/>
                        </a:spcBef>
                        <a:spcAft>
                          <a:spcPts val="0"/>
                        </a:spcAft>
                      </a:pPr>
                      <a:r>
                        <a:rPr lang="en-US" sz="1200" dirty="0">
                          <a:effectLst/>
                        </a:rPr>
                        <a:t> </a:t>
                      </a:r>
                      <a:endParaRPr lang="en-US" sz="1200" dirty="0">
                        <a:effectLst/>
                        <a:latin typeface="Times New Roman"/>
                        <a:ea typeface="Times New Roman"/>
                        <a:cs typeface="Angsana New"/>
                      </a:endParaRPr>
                    </a:p>
                  </a:txBody>
                  <a:tcPr marL="68580" marR="68580" marT="0" marB="0" anchor="b"/>
                </a:tc>
              </a:tr>
            </a:tbl>
          </a:graphicData>
        </a:graphic>
      </p:graphicFrame>
    </p:spTree>
    <p:extLst>
      <p:ext uri="{BB962C8B-B14F-4D97-AF65-F5344CB8AC3E}">
        <p14:creationId xmlns:p14="http://schemas.microsoft.com/office/powerpoint/2010/main" val="2747953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464653"/>
                </a:solidFill>
              </a:rPr>
              <a:t>Monte Carlo Result 3</a:t>
            </a:r>
            <a:endParaRPr lang="en-US" dirty="0"/>
          </a:p>
        </p:txBody>
      </p:sp>
      <p:sp>
        <p:nvSpPr>
          <p:cNvPr id="3" name="Content Placeholder 2"/>
          <p:cNvSpPr>
            <a:spLocks noGrp="1"/>
          </p:cNvSpPr>
          <p:nvPr>
            <p:ph sz="quarter" idx="1"/>
          </p:nvPr>
        </p:nvSpPr>
        <p:spPr/>
        <p:txBody>
          <a:bodyPr/>
          <a:lstStyle/>
          <a:p>
            <a:endParaRPr lang="en-US" dirty="0"/>
          </a:p>
        </p:txBody>
      </p:sp>
      <p:pic>
        <p:nvPicPr>
          <p:cNvPr id="1843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1" y="1143000"/>
            <a:ext cx="9211153"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76216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Monte Carlo Result </a:t>
            </a:r>
            <a:r>
              <a:rPr lang="en-US" dirty="0" smtClean="0"/>
              <a:t>3</a:t>
            </a:r>
            <a:endParaRPr lang="en-US" dirty="0"/>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1063107738"/>
              </p:ext>
            </p:extLst>
          </p:nvPr>
        </p:nvGraphicFramePr>
        <p:xfrm>
          <a:off x="-1" y="1143000"/>
          <a:ext cx="9144002" cy="5257797"/>
        </p:xfrm>
        <a:graphic>
          <a:graphicData uri="http://schemas.openxmlformats.org/drawingml/2006/table">
            <a:tbl>
              <a:tblPr firstRow="1" firstCol="1" bandRow="1">
                <a:tableStyleId>{5C22544A-7EE6-4342-B048-85BDC9FD1C3A}</a:tableStyleId>
              </a:tblPr>
              <a:tblGrid>
                <a:gridCol w="2596857"/>
                <a:gridCol w="749462"/>
                <a:gridCol w="834628"/>
                <a:gridCol w="684168"/>
                <a:gridCol w="559258"/>
                <a:gridCol w="711847"/>
                <a:gridCol w="797013"/>
                <a:gridCol w="797013"/>
                <a:gridCol w="706878"/>
                <a:gridCol w="706878"/>
              </a:tblGrid>
              <a:tr h="376325">
                <a:tc gridSpan="10">
                  <a:txBody>
                    <a:bodyPr/>
                    <a:lstStyle/>
                    <a:p>
                      <a:pPr marL="0" marR="0" algn="ctr">
                        <a:spcBef>
                          <a:spcPts val="0"/>
                        </a:spcBef>
                        <a:spcAft>
                          <a:spcPts val="0"/>
                        </a:spcAft>
                      </a:pPr>
                      <a:r>
                        <a:rPr lang="en-US" sz="1200" dirty="0">
                          <a:effectLst/>
                        </a:rPr>
                        <a:t>True Model mean willingness to pay = 44.986</a:t>
                      </a:r>
                      <a:endParaRPr lang="en-US" sz="1000" dirty="0">
                        <a:effectLst/>
                        <a:latin typeface="Times New Roman"/>
                        <a:ea typeface="Times New Roman"/>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88137">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Turnbull</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Watanabe</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An</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Probit</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Hetprob</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Hetprob1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Hetprob2</a:t>
                      </a:r>
                      <a:endParaRPr lang="en-US" sz="1050" b="1" dirty="0">
                        <a:solidFill>
                          <a:srgbClr val="FF0000"/>
                        </a:solidFill>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Sieve1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Sieve2</a:t>
                      </a:r>
                      <a:endParaRPr lang="en-US" sz="1000">
                        <a:effectLst/>
                        <a:latin typeface="Times New Roman"/>
                        <a:ea typeface="Times New Roman"/>
                      </a:endParaRPr>
                    </a:p>
                  </a:txBody>
                  <a:tcPr marL="68580" marR="68580" marT="0" marB="0" anchor="ctr"/>
                </a:tc>
              </a:tr>
              <a:tr h="688137">
                <a:tc>
                  <a:txBody>
                    <a:bodyPr/>
                    <a:lstStyle/>
                    <a:p>
                      <a:pPr marL="0" marR="0" algn="ctr">
                        <a:spcBef>
                          <a:spcPts val="0"/>
                        </a:spcBef>
                        <a:spcAft>
                          <a:spcPts val="0"/>
                        </a:spcAft>
                      </a:pPr>
                      <a:r>
                        <a:rPr lang="en-US" sz="1200">
                          <a:effectLst/>
                        </a:rPr>
                        <a:t>Mean willingness to pay</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37.552</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29.390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26.541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52.253</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39.138</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41.885</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400" b="1" dirty="0">
                          <a:solidFill>
                            <a:srgbClr val="FF0000"/>
                          </a:solidFill>
                          <a:effectLst/>
                        </a:rPr>
                        <a:t>42.1929</a:t>
                      </a:r>
                      <a:endParaRPr lang="en-US" sz="1050" b="1" dirty="0">
                        <a:solidFill>
                          <a:srgbClr val="FF0000"/>
                        </a:solidFill>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43.341</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51.120</a:t>
                      </a:r>
                      <a:endParaRPr lang="en-US" sz="1000">
                        <a:effectLst/>
                        <a:latin typeface="Times New Roman"/>
                        <a:ea typeface="Times New Roman"/>
                      </a:endParaRPr>
                    </a:p>
                  </a:txBody>
                  <a:tcPr marL="68580" marR="68580" marT="0" marB="0" anchor="b"/>
                </a:tc>
              </a:tr>
              <a:tr h="376325">
                <a:tc>
                  <a:txBody>
                    <a:bodyPr/>
                    <a:lstStyle/>
                    <a:p>
                      <a:pPr marL="0" marR="0" algn="ctr">
                        <a:spcBef>
                          <a:spcPts val="0"/>
                        </a:spcBef>
                        <a:spcAft>
                          <a:spcPts val="0"/>
                        </a:spcAft>
                      </a:pPr>
                      <a:r>
                        <a:rPr lang="en-US" sz="1200">
                          <a:effectLst/>
                        </a:rPr>
                        <a:t>Bias</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-7.434</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-15.596</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-18.445</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7.267</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-5.848</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-3.101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-2.793</a:t>
                      </a:r>
                      <a:endParaRPr lang="en-US" sz="1050" b="1"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dirty="0">
                          <a:effectLst/>
                        </a:rPr>
                        <a:t>-1.645</a:t>
                      </a:r>
                      <a:endParaRPr lang="en-US" sz="1000" dirty="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6.134</a:t>
                      </a:r>
                      <a:endParaRPr lang="en-US" sz="1000">
                        <a:effectLst/>
                        <a:latin typeface="Times New Roman"/>
                        <a:ea typeface="Times New Roman"/>
                      </a:endParaRPr>
                    </a:p>
                  </a:txBody>
                  <a:tcPr marL="68580" marR="68580" marT="0" marB="0" anchor="ctr"/>
                </a:tc>
              </a:tr>
              <a:tr h="688137">
                <a:tc>
                  <a:txBody>
                    <a:bodyPr/>
                    <a:lstStyle/>
                    <a:p>
                      <a:pPr marL="0" marR="0" algn="ctr">
                        <a:spcBef>
                          <a:spcPts val="0"/>
                        </a:spcBef>
                        <a:spcAft>
                          <a:spcPts val="0"/>
                        </a:spcAft>
                      </a:pPr>
                      <a:r>
                        <a:rPr lang="en-US" sz="1200">
                          <a:effectLst/>
                        </a:rPr>
                        <a:t>Variance </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20.129</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17.015</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11.853</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92.106</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53.508</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69.425</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400" b="1" dirty="0">
                          <a:solidFill>
                            <a:srgbClr val="FF0000"/>
                          </a:solidFill>
                          <a:effectLst/>
                        </a:rPr>
                        <a:t>82.785</a:t>
                      </a:r>
                      <a:endParaRPr lang="en-US" sz="1050" b="1" dirty="0">
                        <a:solidFill>
                          <a:srgbClr val="FF0000"/>
                        </a:solidFill>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dirty="0">
                          <a:effectLst/>
                        </a:rPr>
                        <a:t>111.529</a:t>
                      </a:r>
                      <a:endParaRPr lang="en-US" sz="1000" dirty="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342.966</a:t>
                      </a:r>
                      <a:endParaRPr lang="en-US" sz="1000">
                        <a:effectLst/>
                        <a:latin typeface="Times New Roman"/>
                        <a:ea typeface="Times New Roman"/>
                      </a:endParaRPr>
                    </a:p>
                  </a:txBody>
                  <a:tcPr marL="68580" marR="68580" marT="0" marB="0" anchor="b"/>
                </a:tc>
              </a:tr>
              <a:tr h="688137">
                <a:tc>
                  <a:txBody>
                    <a:bodyPr/>
                    <a:lstStyle/>
                    <a:p>
                      <a:pPr marL="0" marR="0" algn="ctr">
                        <a:spcBef>
                          <a:spcPts val="0"/>
                        </a:spcBef>
                        <a:spcAft>
                          <a:spcPts val="0"/>
                        </a:spcAft>
                      </a:pPr>
                      <a:r>
                        <a:rPr lang="en-US" sz="1200">
                          <a:effectLst/>
                        </a:rPr>
                        <a:t>Root mean squared errors(RMSE)</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8.683</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16.133</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18.764</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12.038</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9.365</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8.891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400" b="1" dirty="0">
                          <a:solidFill>
                            <a:srgbClr val="FF0000"/>
                          </a:solidFill>
                          <a:effectLst/>
                        </a:rPr>
                        <a:t>9.518</a:t>
                      </a:r>
                      <a:endParaRPr lang="en-US" sz="1050" b="1" dirty="0">
                        <a:solidFill>
                          <a:srgbClr val="FF0000"/>
                        </a:solidFill>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dirty="0">
                          <a:effectLst/>
                        </a:rPr>
                        <a:t>10.688</a:t>
                      </a:r>
                      <a:endParaRPr lang="en-US" sz="1000" dirty="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19.509</a:t>
                      </a:r>
                      <a:endParaRPr lang="en-US" sz="1000">
                        <a:effectLst/>
                        <a:latin typeface="Times New Roman"/>
                        <a:ea typeface="Times New Roman"/>
                      </a:endParaRPr>
                    </a:p>
                  </a:txBody>
                  <a:tcPr marL="68580" marR="68580" marT="0" marB="0" anchor="ctr"/>
                </a:tc>
              </a:tr>
              <a:tr h="688137">
                <a:tc>
                  <a:txBody>
                    <a:bodyPr/>
                    <a:lstStyle/>
                    <a:p>
                      <a:pPr marL="0" marR="0" algn="ctr">
                        <a:spcBef>
                          <a:spcPts val="0"/>
                        </a:spcBef>
                        <a:spcAft>
                          <a:spcPts val="0"/>
                        </a:spcAft>
                      </a:pPr>
                      <a:r>
                        <a:rPr lang="en-US" sz="1200">
                          <a:effectLst/>
                        </a:rPr>
                        <a:t>Maximum WTP</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53.787</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44.800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54.703</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90.071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66.606</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87.964</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400" b="1" dirty="0">
                          <a:solidFill>
                            <a:srgbClr val="FF0000"/>
                          </a:solidFill>
                          <a:effectLst/>
                        </a:rPr>
                        <a:t>80.388</a:t>
                      </a:r>
                      <a:endParaRPr lang="en-US" sz="1050" b="1" dirty="0">
                        <a:solidFill>
                          <a:srgbClr val="FF0000"/>
                        </a:solidFill>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dirty="0">
                          <a:effectLst/>
                        </a:rPr>
                        <a:t>131.567</a:t>
                      </a:r>
                      <a:endParaRPr lang="en-US" sz="1000" dirty="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149.185</a:t>
                      </a:r>
                      <a:endParaRPr lang="en-US" sz="1000">
                        <a:effectLst/>
                        <a:latin typeface="Times New Roman"/>
                        <a:ea typeface="Times New Roman"/>
                      </a:endParaRPr>
                    </a:p>
                  </a:txBody>
                  <a:tcPr marL="68580" marR="68580" marT="0" marB="0" anchor="b"/>
                </a:tc>
              </a:tr>
              <a:tr h="688137">
                <a:tc>
                  <a:txBody>
                    <a:bodyPr/>
                    <a:lstStyle/>
                    <a:p>
                      <a:pPr marL="0" marR="0" algn="ctr">
                        <a:spcBef>
                          <a:spcPts val="0"/>
                        </a:spcBef>
                        <a:spcAft>
                          <a:spcPts val="0"/>
                        </a:spcAft>
                      </a:pPr>
                      <a:r>
                        <a:rPr lang="en-US" sz="1200">
                          <a:effectLst/>
                        </a:rPr>
                        <a:t>Minimum WTP</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24.051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18.400</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20.391</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15.155</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14.495</a:t>
                      </a:r>
                      <a:endParaRPr lang="en-US" sz="1000">
                        <a:effectLst/>
                        <a:latin typeface="Times New Roman"/>
                        <a:ea typeface="Times New Roman"/>
                      </a:endParaRPr>
                    </a:p>
                  </a:txBody>
                  <a:tcPr marL="68580" marR="68580" marT="0" marB="0" anchor="ctr"/>
                </a:tc>
                <a:tc>
                  <a:txBody>
                    <a:bodyPr/>
                    <a:lstStyle/>
                    <a:p>
                      <a:pPr marL="0" marR="0" algn="ctr">
                        <a:spcBef>
                          <a:spcPts val="0"/>
                        </a:spcBef>
                        <a:spcAft>
                          <a:spcPts val="0"/>
                        </a:spcAft>
                      </a:pPr>
                      <a:r>
                        <a:rPr lang="en-US" sz="1200">
                          <a:effectLst/>
                        </a:rPr>
                        <a:t>17.343</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400" b="1" dirty="0">
                          <a:solidFill>
                            <a:srgbClr val="FF0000"/>
                          </a:solidFill>
                          <a:effectLst/>
                        </a:rPr>
                        <a:t>14.122</a:t>
                      </a:r>
                      <a:endParaRPr lang="en-US" sz="1050" b="1" dirty="0">
                        <a:solidFill>
                          <a:srgbClr val="FF0000"/>
                        </a:solidFill>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dirty="0">
                          <a:effectLst/>
                        </a:rPr>
                        <a:t>20.212</a:t>
                      </a:r>
                      <a:endParaRPr lang="en-US" sz="1000" dirty="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12.896</a:t>
                      </a:r>
                      <a:endParaRPr lang="en-US" sz="1000">
                        <a:effectLst/>
                        <a:latin typeface="Times New Roman"/>
                        <a:ea typeface="Times New Roman"/>
                      </a:endParaRPr>
                    </a:p>
                  </a:txBody>
                  <a:tcPr marL="68580" marR="68580" marT="0" marB="0" anchor="b"/>
                </a:tc>
              </a:tr>
              <a:tr h="376325">
                <a:tc>
                  <a:txBody>
                    <a:bodyPr/>
                    <a:lstStyle/>
                    <a:p>
                      <a:pPr marL="0" marR="0" algn="ctr">
                        <a:spcBef>
                          <a:spcPts val="0"/>
                        </a:spcBef>
                        <a:spcAft>
                          <a:spcPts val="0"/>
                        </a:spcAft>
                      </a:pPr>
                      <a:r>
                        <a:rPr lang="en-US" sz="1200">
                          <a:effectLst/>
                        </a:rPr>
                        <a:t>Frequency of rejection</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 </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124</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a:effectLst/>
                        </a:rPr>
                        <a:t>177</a:t>
                      </a:r>
                      <a:endParaRPr lang="en-US" sz="100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400" b="1" dirty="0">
                          <a:solidFill>
                            <a:srgbClr val="FF0000"/>
                          </a:solidFill>
                          <a:effectLst/>
                        </a:rPr>
                        <a:t>135</a:t>
                      </a:r>
                      <a:endParaRPr lang="en-US" sz="1050" b="1" dirty="0">
                        <a:solidFill>
                          <a:srgbClr val="FF0000"/>
                        </a:solidFill>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dirty="0">
                          <a:effectLst/>
                        </a:rPr>
                        <a:t> </a:t>
                      </a:r>
                      <a:endParaRPr lang="en-US" sz="1000" dirty="0">
                        <a:effectLst/>
                        <a:latin typeface="Times New Roman"/>
                        <a:ea typeface="Times New Roman"/>
                      </a:endParaRPr>
                    </a:p>
                  </a:txBody>
                  <a:tcPr marL="68580" marR="68580" marT="0" marB="0" anchor="b"/>
                </a:tc>
                <a:tc>
                  <a:txBody>
                    <a:bodyPr/>
                    <a:lstStyle/>
                    <a:p>
                      <a:pPr marL="0" marR="0" algn="ctr">
                        <a:spcBef>
                          <a:spcPts val="0"/>
                        </a:spcBef>
                        <a:spcAft>
                          <a:spcPts val="0"/>
                        </a:spcAft>
                      </a:pPr>
                      <a:r>
                        <a:rPr lang="en-US" sz="1200" dirty="0">
                          <a:effectLst/>
                        </a:rPr>
                        <a:t> </a:t>
                      </a:r>
                      <a:endParaRPr lang="en-US" sz="1000" dirty="0">
                        <a:effectLst/>
                        <a:latin typeface="Times New Roman"/>
                        <a:ea typeface="Times New Roman"/>
                      </a:endParaRPr>
                    </a:p>
                  </a:txBody>
                  <a:tcPr marL="68580" marR="68580" marT="0" marB="0" anchor="b"/>
                </a:tc>
              </a:tr>
            </a:tbl>
          </a:graphicData>
        </a:graphic>
      </p:graphicFrame>
    </p:spTree>
    <p:extLst>
      <p:ext uri="{BB962C8B-B14F-4D97-AF65-F5344CB8AC3E}">
        <p14:creationId xmlns:p14="http://schemas.microsoft.com/office/powerpoint/2010/main" val="10280744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457200" y="1295401"/>
            <a:ext cx="8458200" cy="4191000"/>
          </a:xfrm>
        </p:spPr>
        <p:txBody>
          <a:bodyPr>
            <a:normAutofit fontScale="92500" lnSpcReduction="10000"/>
          </a:bodyPr>
          <a:lstStyle/>
          <a:p>
            <a:r>
              <a:rPr lang="en-US" dirty="0"/>
              <a:t>Estimate WTP of community </a:t>
            </a:r>
            <a:r>
              <a:rPr lang="en-US" dirty="0" smtClean="0"/>
              <a:t>water user’s </a:t>
            </a:r>
            <a:r>
              <a:rPr lang="en-US" dirty="0"/>
              <a:t>to protect water supply via </a:t>
            </a:r>
            <a:r>
              <a:rPr lang="en-US" dirty="0" smtClean="0"/>
              <a:t>PES.</a:t>
            </a:r>
          </a:p>
          <a:p>
            <a:endParaRPr lang="en-US" dirty="0"/>
          </a:p>
          <a:p>
            <a:r>
              <a:rPr lang="en-US" dirty="0" smtClean="0"/>
              <a:t>Good </a:t>
            </a:r>
            <a:r>
              <a:rPr lang="en-US" dirty="0"/>
              <a:t>is clearly defined: </a:t>
            </a:r>
            <a:endParaRPr lang="en-US" dirty="0" smtClean="0"/>
          </a:p>
          <a:p>
            <a:pPr lvl="1"/>
            <a:r>
              <a:rPr lang="en-US" dirty="0"/>
              <a:t>Payment from downstream water users to upstream farmers to protect water source (quality and quantity</a:t>
            </a:r>
            <a:r>
              <a:rPr lang="en-US" dirty="0" smtClean="0"/>
              <a:t>).</a:t>
            </a:r>
          </a:p>
          <a:p>
            <a:pPr lvl="1"/>
            <a:endParaRPr lang="en-US" dirty="0" smtClean="0"/>
          </a:p>
          <a:p>
            <a:r>
              <a:rPr lang="en-US" dirty="0"/>
              <a:t>Program &amp; payment is realistic.</a:t>
            </a:r>
          </a:p>
          <a:p>
            <a:pPr lvl="1"/>
            <a:r>
              <a:rPr lang="en-US" dirty="0"/>
              <a:t>River water is polluted, so communities financed their own projects to build aqueduct to get upstream water; they pay monthly for water; and they vote on aqueduct management.</a:t>
            </a:r>
          </a:p>
        </p:txBody>
      </p:sp>
      <p:sp>
        <p:nvSpPr>
          <p:cNvPr id="16386" name="Rectangle 2"/>
          <p:cNvSpPr>
            <a:spLocks noGrp="1" noChangeArrowheads="1"/>
          </p:cNvSpPr>
          <p:nvPr>
            <p:ph type="title"/>
          </p:nvPr>
        </p:nvSpPr>
        <p:spPr>
          <a:xfrm>
            <a:off x="457200" y="0"/>
            <a:ext cx="8229600" cy="1143000"/>
          </a:xfrm>
        </p:spPr>
        <p:txBody>
          <a:bodyPr>
            <a:normAutofit/>
          </a:bodyPr>
          <a:lstStyle/>
          <a:p>
            <a:r>
              <a:rPr lang="en-US" sz="2800" dirty="0"/>
              <a:t>Application: PES in a Costa Rican Watershed</a:t>
            </a:r>
          </a:p>
        </p:txBody>
      </p:sp>
      <p:pic>
        <p:nvPicPr>
          <p:cNvPr id="2253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64576" y="5486400"/>
            <a:ext cx="1879424"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4800" y="5486400"/>
            <a:ext cx="1877252"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27" y="5486400"/>
            <a:ext cx="1874520" cy="1399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58925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627"/>
            <a:ext cx="9144000" cy="6870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 name="Group 5"/>
          <p:cNvGrpSpPr>
            <a:grpSpLocks/>
          </p:cNvGrpSpPr>
          <p:nvPr/>
        </p:nvGrpSpPr>
        <p:grpSpPr bwMode="auto">
          <a:xfrm>
            <a:off x="-152399" y="152400"/>
            <a:ext cx="9143999" cy="6858000"/>
            <a:chOff x="0" y="0"/>
            <a:chExt cx="5960" cy="4107"/>
          </a:xfrm>
        </p:grpSpPr>
        <p:pic>
          <p:nvPicPr>
            <p:cNvPr id="7" name="Picture 6" descr="provincia_sobre_cuenca"/>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0"/>
              <a:ext cx="5960" cy="4107"/>
            </a:xfrm>
            <a:prstGeom prst="rect">
              <a:avLst/>
            </a:prstGeom>
            <a:noFill/>
          </p:spPr>
        </p:pic>
        <p:pic>
          <p:nvPicPr>
            <p:cNvPr id="8" name="Picture 7" descr="Cut_cuenca_Parismina"/>
            <p:cNvPicPr>
              <a:picLocks noChangeAspect="1" noChangeArrowheads="1"/>
            </p:cNvPicPr>
            <p:nvPr/>
          </p:nvPicPr>
          <p:blipFill>
            <a:blip r:embed="rId4">
              <a:clrChange>
                <a:clrFrom>
                  <a:srgbClr val="FFFFFF"/>
                </a:clrFrom>
                <a:clrTo>
                  <a:srgbClr val="FFFFFF">
                    <a:alpha val="0"/>
                  </a:srgbClr>
                </a:clrTo>
              </a:clrChange>
              <a:lum bright="-30000"/>
            </a:blip>
            <a:srcRect/>
            <a:stretch>
              <a:fillRect/>
            </a:stretch>
          </p:blipFill>
          <p:spPr bwMode="auto">
            <a:xfrm>
              <a:off x="3141" y="1176"/>
              <a:ext cx="828" cy="966"/>
            </a:xfrm>
            <a:prstGeom prst="rect">
              <a:avLst/>
            </a:prstGeom>
            <a:noFill/>
          </p:spPr>
        </p:pic>
        <p:sp>
          <p:nvSpPr>
            <p:cNvPr id="9" name="Oval 8"/>
            <p:cNvSpPr>
              <a:spLocks noChangeArrowheads="1"/>
            </p:cNvSpPr>
            <p:nvPr/>
          </p:nvSpPr>
          <p:spPr bwMode="auto">
            <a:xfrm>
              <a:off x="3480" y="1440"/>
              <a:ext cx="336" cy="304"/>
            </a:xfrm>
            <a:prstGeom prst="ellipse">
              <a:avLst/>
            </a:prstGeom>
            <a:noFill/>
            <a:ln w="34925">
              <a:solidFill>
                <a:srgbClr val="FF0000"/>
              </a:solidFill>
              <a:round/>
              <a:headEnd/>
              <a:tailEnd/>
            </a:ln>
            <a:effectLst/>
          </p:spPr>
          <p:txBody>
            <a:bodyPr wrap="none" anchor="ctr"/>
            <a:ls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ysClr val="windowText" lastClr="000000"/>
                </a:solidFill>
                <a:effectLst/>
                <a:uLnTx/>
                <a:uFillTx/>
                <a:latin typeface="Arial" charset="0"/>
                <a:ea typeface="+mn-ea"/>
                <a:cs typeface="+mn-cs"/>
              </a:endParaRPr>
            </a:p>
          </p:txBody>
        </p:sp>
      </p:grpSp>
    </p:spTree>
    <p:extLst>
      <p:ext uri="{BB962C8B-B14F-4D97-AF65-F5344CB8AC3E}">
        <p14:creationId xmlns:p14="http://schemas.microsoft.com/office/powerpoint/2010/main" val="339705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fade">
                                      <p:cBhvr>
                                        <p:cTn id="7" dur="1000"/>
                                        <p:tgtEl>
                                          <p:spTgt spid="29698"/>
                                        </p:tgtEl>
                                      </p:cBhvr>
                                    </p:animEffect>
                                    <p:anim calcmode="lin" valueType="num">
                                      <p:cBhvr>
                                        <p:cTn id="8" dur="1000" fill="hold"/>
                                        <p:tgtEl>
                                          <p:spTgt spid="29698"/>
                                        </p:tgtEl>
                                        <p:attrNameLst>
                                          <p:attrName>ppt_x</p:attrName>
                                        </p:attrNameLst>
                                      </p:cBhvr>
                                      <p:tavLst>
                                        <p:tav tm="0">
                                          <p:val>
                                            <p:strVal val="#ppt_x"/>
                                          </p:val>
                                        </p:tav>
                                        <p:tav tm="100000">
                                          <p:val>
                                            <p:strVal val="#ppt_x"/>
                                          </p:val>
                                        </p:tav>
                                      </p:tavLst>
                                    </p:anim>
                                    <p:anim calcmode="lin" valueType="num">
                                      <p:cBhvr>
                                        <p:cTn id="9" dur="1000" fill="hold"/>
                                        <p:tgtEl>
                                          <p:spTgt spid="29698"/>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29698"/>
                                        </p:tgtEl>
                                        <p:attrNameLst>
                                          <p:attrName>style.visibility</p:attrName>
                                        </p:attrNameLst>
                                      </p:cBhvr>
                                      <p:to>
                                        <p:strVal val="hidden"/>
                                      </p:to>
                                    </p:set>
                                  </p:sub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22238"/>
            <a:ext cx="7543800" cy="944562"/>
          </a:xfrm>
        </p:spPr>
        <p:txBody>
          <a:bodyPr/>
          <a:lstStyle/>
          <a:p>
            <a:r>
              <a:rPr lang="en-US" dirty="0"/>
              <a:t>Data</a:t>
            </a:r>
          </a:p>
        </p:txBody>
      </p:sp>
      <p:sp>
        <p:nvSpPr>
          <p:cNvPr id="18435" name="Rectangle 3"/>
          <p:cNvSpPr>
            <a:spLocks noGrp="1" noChangeArrowheads="1"/>
          </p:cNvSpPr>
          <p:nvPr>
            <p:ph type="body" sz="half" idx="1"/>
          </p:nvPr>
        </p:nvSpPr>
        <p:spPr>
          <a:xfrm>
            <a:off x="457200" y="1719263"/>
            <a:ext cx="8305800" cy="4529137"/>
          </a:xfrm>
        </p:spPr>
        <p:txBody>
          <a:bodyPr>
            <a:normAutofit/>
          </a:bodyPr>
          <a:lstStyle/>
          <a:p>
            <a:r>
              <a:rPr lang="en-US" sz="2600" dirty="0" smtClean="0"/>
              <a:t>1141 Observations</a:t>
            </a:r>
          </a:p>
          <a:p>
            <a:r>
              <a:rPr lang="en-US" sz="2600" dirty="0" smtClean="0"/>
              <a:t>Survey Data from 6 communities in the Costa Rica</a:t>
            </a:r>
          </a:p>
          <a:p>
            <a:pPr lvl="1"/>
            <a:r>
              <a:rPr lang="en-US" sz="1800" dirty="0" err="1" smtClean="0"/>
              <a:t>Herediana</a:t>
            </a:r>
            <a:endParaRPr lang="en-US" sz="1800" dirty="0" smtClean="0"/>
          </a:p>
          <a:p>
            <a:pPr lvl="1"/>
            <a:r>
              <a:rPr lang="en-US" sz="1800" dirty="0" err="1" smtClean="0"/>
              <a:t>Cariro-Francia</a:t>
            </a:r>
            <a:endParaRPr lang="en-US" sz="1800" dirty="0" smtClean="0"/>
          </a:p>
          <a:p>
            <a:pPr lvl="1"/>
            <a:r>
              <a:rPr lang="en-US" sz="1800" dirty="0" smtClean="0"/>
              <a:t>Florida</a:t>
            </a:r>
          </a:p>
          <a:p>
            <a:pPr lvl="1"/>
            <a:r>
              <a:rPr lang="en-US" sz="1800" dirty="0" err="1" smtClean="0"/>
              <a:t>Alegria</a:t>
            </a:r>
            <a:endParaRPr lang="en-US" sz="1800" dirty="0" smtClean="0"/>
          </a:p>
          <a:p>
            <a:pPr lvl="1"/>
            <a:r>
              <a:rPr lang="en-US" sz="1800" dirty="0" smtClean="0"/>
              <a:t>Milano</a:t>
            </a:r>
          </a:p>
          <a:p>
            <a:pPr lvl="1"/>
            <a:r>
              <a:rPr lang="en-US" sz="1800" dirty="0" smtClean="0"/>
              <a:t>Iberia</a:t>
            </a:r>
          </a:p>
          <a:p>
            <a:pPr lvl="1"/>
            <a:endParaRPr lang="en-US" sz="1800" dirty="0" smtClean="0"/>
          </a:p>
          <a:p>
            <a:r>
              <a:rPr lang="en-US" sz="2600" dirty="0" smtClean="0"/>
              <a:t>Thanks to </a:t>
            </a:r>
            <a:r>
              <a:rPr lang="en-US" sz="2600" dirty="0"/>
              <a:t>Michael </a:t>
            </a:r>
            <a:r>
              <a:rPr lang="en-US" sz="2600" dirty="0" err="1"/>
              <a:t>Kaplowitz</a:t>
            </a:r>
            <a:r>
              <a:rPr lang="en-US" sz="2600" dirty="0"/>
              <a:t>, Daniel Ortega-Pacheco, Oscar </a:t>
            </a:r>
            <a:r>
              <a:rPr lang="en-US" sz="2600" dirty="0" err="1"/>
              <a:t>Arreola</a:t>
            </a:r>
            <a:r>
              <a:rPr lang="en-US" sz="2600" dirty="0"/>
              <a:t> and Earth </a:t>
            </a:r>
            <a:r>
              <a:rPr lang="en-US" sz="2600" dirty="0" smtClean="0"/>
              <a:t>University for the data.</a:t>
            </a:r>
            <a:endParaRPr lang="en-US" sz="2600" dirty="0"/>
          </a:p>
        </p:txBody>
      </p:sp>
    </p:spTree>
    <p:extLst>
      <p:ext uri="{BB962C8B-B14F-4D97-AF65-F5344CB8AC3E}">
        <p14:creationId xmlns:p14="http://schemas.microsoft.com/office/powerpoint/2010/main" val="11230006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Data description and descriptive statistics (N=1141)</a:t>
            </a:r>
          </a:p>
        </p:txBody>
      </p:sp>
      <p:graphicFrame>
        <p:nvGraphicFramePr>
          <p:cNvPr id="6" name="Table 5"/>
          <p:cNvGraphicFramePr>
            <a:graphicFrameLocks noGrp="1"/>
          </p:cNvGraphicFramePr>
          <p:nvPr>
            <p:extLst>
              <p:ext uri="{D42A27DB-BD31-4B8C-83A1-F6EECF244321}">
                <p14:modId xmlns:p14="http://schemas.microsoft.com/office/powerpoint/2010/main" val="1380966400"/>
              </p:ext>
            </p:extLst>
          </p:nvPr>
        </p:nvGraphicFramePr>
        <p:xfrm>
          <a:off x="838200" y="1295400"/>
          <a:ext cx="7543800" cy="4985316"/>
        </p:xfrm>
        <a:graphic>
          <a:graphicData uri="http://schemas.openxmlformats.org/drawingml/2006/table">
            <a:tbl>
              <a:tblPr>
                <a:tableStyleId>{5C22544A-7EE6-4342-B048-85BDC9FD1C3A}</a:tableStyleId>
              </a:tblPr>
              <a:tblGrid>
                <a:gridCol w="3216489"/>
                <a:gridCol w="1050711"/>
                <a:gridCol w="969725"/>
                <a:gridCol w="913617"/>
                <a:gridCol w="569782"/>
                <a:gridCol w="121890"/>
                <a:gridCol w="701586"/>
              </a:tblGrid>
              <a:tr h="701448">
                <a:tc>
                  <a:txBody>
                    <a:bodyPr/>
                    <a:lstStyle/>
                    <a:p>
                      <a:pPr marL="0" marR="0">
                        <a:lnSpc>
                          <a:spcPct val="200000"/>
                        </a:lnSpc>
                        <a:spcBef>
                          <a:spcPts val="0"/>
                        </a:spcBef>
                        <a:spcAft>
                          <a:spcPts val="0"/>
                        </a:spcAft>
                      </a:pPr>
                      <a:r>
                        <a:rPr lang="en-US" sz="1200" dirty="0">
                          <a:effectLst/>
                        </a:rPr>
                        <a:t>Description</a:t>
                      </a:r>
                      <a:endParaRPr lang="en-US" sz="1200" dirty="0">
                        <a:effectLst/>
                        <a:latin typeface="Times New Roman"/>
                        <a:ea typeface="Times New Roman"/>
                        <a:cs typeface="Angsana New"/>
                      </a:endParaRPr>
                    </a:p>
                  </a:txBody>
                  <a:tcPr marL="65761" marR="65761" marT="0" marB="0" anchor="b"/>
                </a:tc>
                <a:tc>
                  <a:txBody>
                    <a:bodyPr/>
                    <a:lstStyle/>
                    <a:p>
                      <a:pPr marL="0" marR="0" indent="-68580">
                        <a:lnSpc>
                          <a:spcPct val="200000"/>
                        </a:lnSpc>
                        <a:spcBef>
                          <a:spcPts val="0"/>
                        </a:spcBef>
                        <a:spcAft>
                          <a:spcPts val="0"/>
                        </a:spcAft>
                      </a:pPr>
                      <a:r>
                        <a:rPr lang="en-US" sz="1200">
                          <a:effectLst/>
                        </a:rPr>
                        <a:t>Measurement</a:t>
                      </a:r>
                      <a:endParaRPr lang="en-US" sz="1200">
                        <a:effectLst/>
                        <a:latin typeface="Times New Roman"/>
                        <a:ea typeface="Times New Roman"/>
                        <a:cs typeface="Angsana New"/>
                      </a:endParaRPr>
                    </a:p>
                  </a:txBody>
                  <a:tcPr marL="65761" marR="65761" marT="0" marB="0" anchor="b"/>
                </a:tc>
                <a:tc>
                  <a:txBody>
                    <a:bodyPr/>
                    <a:lstStyle/>
                    <a:p>
                      <a:pPr marL="0" marR="0">
                        <a:lnSpc>
                          <a:spcPct val="200000"/>
                        </a:lnSpc>
                        <a:spcBef>
                          <a:spcPts val="0"/>
                        </a:spcBef>
                        <a:spcAft>
                          <a:spcPts val="0"/>
                        </a:spcAft>
                      </a:pPr>
                      <a:r>
                        <a:rPr lang="en-US" sz="1200">
                          <a:effectLst/>
                        </a:rPr>
                        <a:t>Mean</a:t>
                      </a:r>
                      <a:endParaRPr lang="en-US" sz="1200">
                        <a:effectLst/>
                        <a:latin typeface="Times New Roman"/>
                        <a:ea typeface="Times New Roman"/>
                        <a:cs typeface="Angsana New"/>
                      </a:endParaRPr>
                    </a:p>
                  </a:txBody>
                  <a:tcPr marL="65761" marR="65761" marT="0" marB="0" anchor="b"/>
                </a:tc>
                <a:tc>
                  <a:txBody>
                    <a:bodyPr/>
                    <a:lstStyle/>
                    <a:p>
                      <a:pPr marL="0" marR="0">
                        <a:lnSpc>
                          <a:spcPct val="200000"/>
                        </a:lnSpc>
                        <a:spcBef>
                          <a:spcPts val="0"/>
                        </a:spcBef>
                        <a:spcAft>
                          <a:spcPts val="0"/>
                        </a:spcAft>
                      </a:pPr>
                      <a:r>
                        <a:rPr lang="en-US" sz="1200">
                          <a:effectLst/>
                        </a:rPr>
                        <a:t>Std. Dev.</a:t>
                      </a:r>
                      <a:endParaRPr lang="en-US" sz="1200">
                        <a:effectLst/>
                        <a:latin typeface="Times New Roman"/>
                        <a:ea typeface="Times New Roman"/>
                        <a:cs typeface="Angsana New"/>
                      </a:endParaRPr>
                    </a:p>
                  </a:txBody>
                  <a:tcPr marL="65761" marR="65761" marT="0" marB="0" anchor="b"/>
                </a:tc>
                <a:tc gridSpan="2">
                  <a:txBody>
                    <a:bodyPr/>
                    <a:lstStyle/>
                    <a:p>
                      <a:pPr marL="0" marR="0">
                        <a:lnSpc>
                          <a:spcPct val="200000"/>
                        </a:lnSpc>
                        <a:spcBef>
                          <a:spcPts val="0"/>
                        </a:spcBef>
                        <a:spcAft>
                          <a:spcPts val="0"/>
                        </a:spcAft>
                      </a:pPr>
                      <a:r>
                        <a:rPr lang="en-US" sz="1200">
                          <a:effectLst/>
                        </a:rPr>
                        <a:t>Min</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c>
                  <a:txBody>
                    <a:bodyPr/>
                    <a:lstStyle/>
                    <a:p>
                      <a:pPr marL="0" marR="0">
                        <a:lnSpc>
                          <a:spcPct val="200000"/>
                        </a:lnSpc>
                        <a:spcBef>
                          <a:spcPts val="0"/>
                        </a:spcBef>
                        <a:spcAft>
                          <a:spcPts val="0"/>
                        </a:spcAft>
                      </a:pPr>
                      <a:r>
                        <a:rPr lang="en-US" sz="1200">
                          <a:effectLst/>
                        </a:rPr>
                        <a:t>Max</a:t>
                      </a:r>
                      <a:endParaRPr lang="en-US" sz="1200">
                        <a:effectLst/>
                        <a:latin typeface="Times New Roman"/>
                        <a:ea typeface="Times New Roman"/>
                        <a:cs typeface="Angsana New"/>
                      </a:endParaRPr>
                    </a:p>
                  </a:txBody>
                  <a:tcPr marL="65761" marR="65761" marT="0" marB="0" anchor="b"/>
                </a:tc>
              </a:tr>
              <a:tr h="876810">
                <a:tc>
                  <a:txBody>
                    <a:bodyPr/>
                    <a:lstStyle/>
                    <a:p>
                      <a:pPr marL="0" marR="0">
                        <a:spcBef>
                          <a:spcPts val="0"/>
                        </a:spcBef>
                        <a:spcAft>
                          <a:spcPts val="0"/>
                        </a:spcAft>
                      </a:pPr>
                      <a:r>
                        <a:rPr lang="en-US" sz="1200" dirty="0">
                          <a:effectLst/>
                        </a:rPr>
                        <a:t>Response to " Would you vote for or against the program if you would have to pay [cost] </a:t>
                      </a:r>
                      <a:r>
                        <a:rPr lang="en-US" sz="1200" dirty="0" err="1">
                          <a:effectLst/>
                        </a:rPr>
                        <a:t>Colones</a:t>
                      </a:r>
                      <a:r>
                        <a:rPr lang="en-US" sz="1200" dirty="0">
                          <a:effectLst/>
                        </a:rPr>
                        <a:t> more on your water bill  (yes or for = 1, no or against = 0)</a:t>
                      </a:r>
                      <a:endParaRPr lang="en-US" sz="1200" dirty="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 Or 0</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0.659</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0.474</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1</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175362">
                <a:tc>
                  <a:txBody>
                    <a:bodyPr/>
                    <a:lstStyle/>
                    <a:p>
                      <a:pPr marL="0" marR="0">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876810">
                <a:tc>
                  <a:txBody>
                    <a:bodyPr/>
                    <a:lstStyle/>
                    <a:p>
                      <a:pPr marL="0" marR="0">
                        <a:spcBef>
                          <a:spcPts val="0"/>
                        </a:spcBef>
                        <a:spcAft>
                          <a:spcPts val="0"/>
                        </a:spcAft>
                      </a:pPr>
                      <a:r>
                        <a:rPr lang="en-US" sz="1200">
                          <a:effectLst/>
                        </a:rPr>
                        <a:t>Monthly cost of program (on top of current water bill) from the vote question. Defined in the preamble to the vote question and varied across respondents</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Colones</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1243.087</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758.098</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400</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2400</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175362">
                <a:tc>
                  <a:txBody>
                    <a:bodyPr/>
                    <a:lstStyle/>
                    <a:p>
                      <a:pPr marL="0" marR="0">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350724">
                <a:tc>
                  <a:txBody>
                    <a:bodyPr/>
                    <a:lstStyle/>
                    <a:p>
                      <a:pPr marL="0" marR="0">
                        <a:spcBef>
                          <a:spcPts val="0"/>
                        </a:spcBef>
                        <a:spcAft>
                          <a:spcPts val="0"/>
                        </a:spcAft>
                      </a:pPr>
                      <a:r>
                        <a:rPr lang="en-US" sz="1200">
                          <a:effectLst/>
                        </a:rPr>
                        <a:t>A dummy for sex of the respondent (female = 1 male = 0)</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 Or 0</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0.725</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0.447</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1</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175362">
                <a:tc>
                  <a:txBody>
                    <a:bodyPr/>
                    <a:lstStyle/>
                    <a:p>
                      <a:pPr marL="0" marR="0">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175362">
                <a:tc>
                  <a:txBody>
                    <a:bodyPr/>
                    <a:lstStyle/>
                    <a:p>
                      <a:pPr marL="0" marR="0">
                        <a:spcBef>
                          <a:spcPts val="0"/>
                        </a:spcBef>
                        <a:spcAft>
                          <a:spcPts val="0"/>
                        </a:spcAft>
                      </a:pPr>
                      <a:r>
                        <a:rPr lang="en-US" sz="1200">
                          <a:effectLst/>
                        </a:rPr>
                        <a:t>Age of respondents</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43.176</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15.113</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18</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93</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350724">
                <a:tc>
                  <a:txBody>
                    <a:bodyPr/>
                    <a:lstStyle/>
                    <a:p>
                      <a:pPr marL="0" marR="0">
                        <a:spcBef>
                          <a:spcPts val="0"/>
                        </a:spcBef>
                        <a:spcAft>
                          <a:spcPts val="0"/>
                        </a:spcAft>
                      </a:pPr>
                      <a:r>
                        <a:rPr lang="en-US" sz="1200">
                          <a:effectLst/>
                        </a:rPr>
                        <a:t>Number of household member under age 18</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1.515</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1.418</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9</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175362">
                <a:tc>
                  <a:txBody>
                    <a:bodyPr/>
                    <a:lstStyle/>
                    <a:p>
                      <a:pPr marL="0" marR="0">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350724">
                <a:tc>
                  <a:txBody>
                    <a:bodyPr/>
                    <a:lstStyle/>
                    <a:p>
                      <a:pPr marL="0" marR="0">
                        <a:spcBef>
                          <a:spcPts val="0"/>
                        </a:spcBef>
                        <a:spcAft>
                          <a:spcPts val="0"/>
                        </a:spcAft>
                      </a:pPr>
                      <a:r>
                        <a:rPr lang="en-US" sz="1200">
                          <a:effectLst/>
                        </a:rPr>
                        <a:t>A dummy for schooling (high school or more = 1 otherwise = 0)</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 Or 0</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0.120</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0.326</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0</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1</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175362">
                <a:tc>
                  <a:txBody>
                    <a:bodyPr/>
                    <a:lstStyle/>
                    <a:p>
                      <a:pPr marL="0" marR="0">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5761" marR="65761" marT="0" marB="0" anchor="b"/>
                </a:tc>
                <a:tc hMerge="1">
                  <a:txBody>
                    <a:bodyPr/>
                    <a:lstStyle/>
                    <a:p>
                      <a:endParaRPr lang="en-US"/>
                    </a:p>
                  </a:txBody>
                  <a:tcPr/>
                </a:tc>
              </a:tr>
              <a:tr h="350724">
                <a:tc>
                  <a:txBody>
                    <a:bodyPr/>
                    <a:lstStyle/>
                    <a:p>
                      <a:pPr marL="0" marR="0">
                        <a:spcBef>
                          <a:spcPts val="0"/>
                        </a:spcBef>
                        <a:spcAft>
                          <a:spcPts val="0"/>
                        </a:spcAft>
                      </a:pPr>
                      <a:r>
                        <a:rPr lang="en-US" sz="1200">
                          <a:effectLst/>
                        </a:rPr>
                        <a:t>Monthly household income</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Colones</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142364.4</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141374.8</a:t>
                      </a:r>
                      <a:endParaRPr lang="en-US" sz="1200">
                        <a:effectLst/>
                        <a:latin typeface="Times New Roman"/>
                        <a:ea typeface="Times New Roman"/>
                        <a:cs typeface="Angsana New"/>
                      </a:endParaRPr>
                    </a:p>
                  </a:txBody>
                  <a:tcPr marL="65761" marR="65761" marT="0" marB="0" anchor="b"/>
                </a:tc>
                <a:tc>
                  <a:txBody>
                    <a:bodyPr/>
                    <a:lstStyle/>
                    <a:p>
                      <a:pPr marL="0" marR="0" algn="ctr">
                        <a:spcBef>
                          <a:spcPts val="0"/>
                        </a:spcBef>
                        <a:spcAft>
                          <a:spcPts val="0"/>
                        </a:spcAft>
                      </a:pPr>
                      <a:r>
                        <a:rPr lang="en-US" sz="1200">
                          <a:effectLst/>
                        </a:rPr>
                        <a:t>7000</a:t>
                      </a:r>
                      <a:endParaRPr lang="en-US" sz="1200">
                        <a:effectLst/>
                        <a:latin typeface="Times New Roman"/>
                        <a:ea typeface="Times New Roman"/>
                        <a:cs typeface="Angsana New"/>
                      </a:endParaRPr>
                    </a:p>
                  </a:txBody>
                  <a:tcPr marL="65761" marR="65761" marT="0" marB="0" anchor="b"/>
                </a:tc>
                <a:tc gridSpan="2">
                  <a:txBody>
                    <a:bodyPr/>
                    <a:lstStyle/>
                    <a:p>
                      <a:pPr marL="0" marR="0" algn="ctr">
                        <a:spcBef>
                          <a:spcPts val="0"/>
                        </a:spcBef>
                        <a:spcAft>
                          <a:spcPts val="0"/>
                        </a:spcAft>
                      </a:pPr>
                      <a:r>
                        <a:rPr lang="en-US" sz="1200" dirty="0">
                          <a:effectLst/>
                        </a:rPr>
                        <a:t>2000000</a:t>
                      </a:r>
                      <a:endParaRPr lang="en-US" sz="1200" dirty="0">
                        <a:effectLst/>
                        <a:latin typeface="Times New Roman"/>
                        <a:ea typeface="Times New Roman"/>
                        <a:cs typeface="Angsana New"/>
                      </a:endParaRPr>
                    </a:p>
                  </a:txBody>
                  <a:tcPr marL="65761" marR="65761" marT="0" marB="0" anchor="b"/>
                </a:tc>
                <a:tc hMerge="1">
                  <a:txBody>
                    <a:bodyPr/>
                    <a:lstStyle/>
                    <a:p>
                      <a:endParaRPr lang="en-US"/>
                    </a:p>
                  </a:txBody>
                  <a:tcPr/>
                </a:tc>
              </a:tr>
            </a:tbl>
          </a:graphicData>
        </a:graphic>
      </p:graphicFrame>
    </p:spTree>
    <p:extLst>
      <p:ext uri="{BB962C8B-B14F-4D97-AF65-F5344CB8AC3E}">
        <p14:creationId xmlns:p14="http://schemas.microsoft.com/office/powerpoint/2010/main" val="38480042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81328"/>
            <a:ext cx="8229600" cy="4843272"/>
          </a:xfrm>
        </p:spPr>
        <p:txBody>
          <a:bodyPr>
            <a:normAutofit/>
          </a:bodyPr>
          <a:lstStyle/>
          <a:p>
            <a:r>
              <a:rPr lang="en-US" dirty="0" smtClean="0"/>
              <a:t>Dependent Variable</a:t>
            </a:r>
          </a:p>
          <a:p>
            <a:pPr marL="603504" lvl="2" indent="-256032">
              <a:spcBef>
                <a:spcPts val="400"/>
              </a:spcBef>
              <a:buSzPct val="68000"/>
              <a:buFont typeface="Wingdings 3"/>
              <a:buChar char=""/>
            </a:pPr>
            <a:r>
              <a:rPr lang="en-US" dirty="0"/>
              <a:t>Response to " Would you vote for or against the program if you would have to pay [cost] </a:t>
            </a:r>
            <a:r>
              <a:rPr lang="en-US" dirty="0" err="1"/>
              <a:t>c</a:t>
            </a:r>
            <a:r>
              <a:rPr lang="en-US" dirty="0" err="1" smtClean="0"/>
              <a:t>olones</a:t>
            </a:r>
            <a:r>
              <a:rPr lang="en-US" dirty="0" smtClean="0"/>
              <a:t> </a:t>
            </a:r>
            <a:r>
              <a:rPr lang="en-US" dirty="0"/>
              <a:t>more on your water </a:t>
            </a:r>
            <a:r>
              <a:rPr lang="en-US" dirty="0" smtClean="0"/>
              <a:t>bill? ”  </a:t>
            </a:r>
            <a:r>
              <a:rPr lang="en-US" dirty="0"/>
              <a:t>(yes or for = 1, no or against = 0</a:t>
            </a:r>
            <a:r>
              <a:rPr lang="en-US" dirty="0" smtClean="0"/>
              <a:t>)</a:t>
            </a:r>
          </a:p>
          <a:p>
            <a:pPr marL="365760" lvl="1" indent="-256032">
              <a:spcBef>
                <a:spcPts val="400"/>
              </a:spcBef>
              <a:buSzPct val="68000"/>
              <a:buFont typeface="Wingdings 3"/>
              <a:buChar char=""/>
            </a:pPr>
            <a:endParaRPr lang="en-US" dirty="0" smtClean="0"/>
          </a:p>
          <a:p>
            <a:r>
              <a:rPr lang="en-US" dirty="0" smtClean="0"/>
              <a:t>Independent Variables</a:t>
            </a:r>
          </a:p>
          <a:p>
            <a:pPr lvl="1"/>
            <a:r>
              <a:rPr lang="en-US" dirty="0" smtClean="0"/>
              <a:t>Monthly cost of the programs </a:t>
            </a:r>
            <a:r>
              <a:rPr lang="en-US" dirty="0" smtClean="0">
                <a:solidFill>
                  <a:srgbClr val="FF0000"/>
                </a:solidFill>
              </a:rPr>
              <a:t>(-)</a:t>
            </a:r>
          </a:p>
          <a:p>
            <a:pPr lvl="1"/>
            <a:r>
              <a:rPr lang="en-US" dirty="0" smtClean="0"/>
              <a:t>Female dummy </a:t>
            </a:r>
            <a:r>
              <a:rPr lang="en-US" dirty="0" smtClean="0">
                <a:solidFill>
                  <a:srgbClr val="FF0000"/>
                </a:solidFill>
              </a:rPr>
              <a:t>(?)</a:t>
            </a:r>
          </a:p>
          <a:p>
            <a:pPr lvl="1"/>
            <a:r>
              <a:rPr lang="en-US" dirty="0" smtClean="0"/>
              <a:t>Age </a:t>
            </a:r>
            <a:r>
              <a:rPr lang="en-US" dirty="0" smtClean="0">
                <a:solidFill>
                  <a:srgbClr val="FF0000"/>
                </a:solidFill>
              </a:rPr>
              <a:t>(-)</a:t>
            </a:r>
          </a:p>
          <a:p>
            <a:pPr lvl="1"/>
            <a:r>
              <a:rPr lang="en-US" dirty="0" smtClean="0"/>
              <a:t>Numbers of Household member with age&lt;18 </a:t>
            </a:r>
            <a:r>
              <a:rPr lang="en-US" dirty="0" smtClean="0">
                <a:solidFill>
                  <a:srgbClr val="FF0000"/>
                </a:solidFill>
              </a:rPr>
              <a:t>(?)</a:t>
            </a:r>
          </a:p>
          <a:p>
            <a:pPr lvl="1"/>
            <a:r>
              <a:rPr lang="en-US" dirty="0" smtClean="0"/>
              <a:t>High school dummy </a:t>
            </a:r>
            <a:r>
              <a:rPr lang="en-US" dirty="0" smtClean="0">
                <a:solidFill>
                  <a:srgbClr val="FF0000"/>
                </a:solidFill>
              </a:rPr>
              <a:t>(+)</a:t>
            </a:r>
          </a:p>
          <a:p>
            <a:pPr lvl="1"/>
            <a:r>
              <a:rPr lang="en-US" dirty="0"/>
              <a:t>Household </a:t>
            </a:r>
            <a:r>
              <a:rPr lang="en-US" dirty="0" smtClean="0"/>
              <a:t>Income </a:t>
            </a:r>
            <a:r>
              <a:rPr lang="en-US" dirty="0" smtClean="0">
                <a:solidFill>
                  <a:srgbClr val="FF0000"/>
                </a:solidFill>
              </a:rPr>
              <a:t>(+)</a:t>
            </a:r>
            <a:endParaRPr lang="en-US" dirty="0">
              <a:solidFill>
                <a:srgbClr val="FF0000"/>
              </a:solidFill>
            </a:endParaRPr>
          </a:p>
          <a:p>
            <a:pPr lvl="1"/>
            <a:endParaRPr lang="en-US" dirty="0" smtClean="0"/>
          </a:p>
          <a:p>
            <a:pPr marL="393192" lvl="1" indent="0">
              <a:buNone/>
            </a:pPr>
            <a:endParaRPr lang="en-US" dirty="0" smtClean="0"/>
          </a:p>
          <a:p>
            <a:pPr lvl="1"/>
            <a:endParaRPr lang="en-US" dirty="0"/>
          </a:p>
        </p:txBody>
      </p:sp>
      <p:sp>
        <p:nvSpPr>
          <p:cNvPr id="20486" name="Rectangle 6"/>
          <p:cNvSpPr>
            <a:spLocks noGrp="1" noChangeArrowheads="1"/>
          </p:cNvSpPr>
          <p:nvPr>
            <p:ph type="title"/>
          </p:nvPr>
        </p:nvSpPr>
        <p:spPr/>
        <p:txBody>
          <a:bodyPr/>
          <a:lstStyle/>
          <a:p>
            <a:r>
              <a:rPr lang="en-US" dirty="0" smtClean="0"/>
              <a:t>Model Specification</a:t>
            </a:r>
            <a:endParaRPr lang="en-US" dirty="0"/>
          </a:p>
        </p:txBody>
      </p:sp>
    </p:spTree>
    <p:extLst>
      <p:ext uri="{BB962C8B-B14F-4D97-AF65-F5344CB8AC3E}">
        <p14:creationId xmlns:p14="http://schemas.microsoft.com/office/powerpoint/2010/main" val="24627774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sz="2400" dirty="0" smtClean="0"/>
              <a:t>Empirical Results</a:t>
            </a:r>
            <a:endParaRPr lang="en-US" sz="2400" dirty="0"/>
          </a:p>
        </p:txBody>
      </p:sp>
      <p:graphicFrame>
        <p:nvGraphicFramePr>
          <p:cNvPr id="9" name="Table 8"/>
          <p:cNvGraphicFramePr>
            <a:graphicFrameLocks noGrp="1"/>
          </p:cNvGraphicFramePr>
          <p:nvPr>
            <p:extLst>
              <p:ext uri="{D42A27DB-BD31-4B8C-83A1-F6EECF244321}">
                <p14:modId xmlns:p14="http://schemas.microsoft.com/office/powerpoint/2010/main" val="2649479753"/>
              </p:ext>
            </p:extLst>
          </p:nvPr>
        </p:nvGraphicFramePr>
        <p:xfrm>
          <a:off x="152401" y="1219199"/>
          <a:ext cx="8839199" cy="5105403"/>
        </p:xfrm>
        <a:graphic>
          <a:graphicData uri="http://schemas.openxmlformats.org/drawingml/2006/table">
            <a:tbl>
              <a:tblPr firstRow="1" firstCol="1" bandRow="1">
                <a:tableStyleId>{5C22544A-7EE6-4342-B048-85BDC9FD1C3A}</a:tableStyleId>
              </a:tblPr>
              <a:tblGrid>
                <a:gridCol w="3220336"/>
                <a:gridCol w="1032036"/>
                <a:gridCol w="1089373"/>
                <a:gridCol w="1032036"/>
                <a:gridCol w="1016746"/>
                <a:gridCol w="760648"/>
                <a:gridCol w="688024"/>
              </a:tblGrid>
              <a:tr h="747131">
                <a:tc>
                  <a:txBody>
                    <a:bodyPr/>
                    <a:lstStyle/>
                    <a:p>
                      <a:pPr marL="0" marR="0" algn="ctr">
                        <a:spcBef>
                          <a:spcPts val="0"/>
                        </a:spcBef>
                        <a:spcAft>
                          <a:spcPts val="0"/>
                        </a:spcAft>
                      </a:pPr>
                      <a:r>
                        <a:rPr lang="en-US" sz="1200" dirty="0">
                          <a:effectLst/>
                        </a:rPr>
                        <a:t>Dependent variable =1 if respondent </a:t>
                      </a:r>
                    </a:p>
                    <a:p>
                      <a:pPr marL="0" marR="0" algn="ctr">
                        <a:spcBef>
                          <a:spcPts val="0"/>
                        </a:spcBef>
                        <a:spcAft>
                          <a:spcPts val="0"/>
                        </a:spcAft>
                      </a:pPr>
                      <a:r>
                        <a:rPr lang="en-US" sz="1200" dirty="0">
                          <a:effectLst/>
                        </a:rPr>
                        <a:t>vote "Yes", </a:t>
                      </a:r>
                    </a:p>
                    <a:p>
                      <a:pPr marL="0" marR="0" algn="ctr">
                        <a:spcBef>
                          <a:spcPts val="0"/>
                        </a:spcBef>
                        <a:spcAft>
                          <a:spcPts val="0"/>
                        </a:spcAft>
                      </a:pPr>
                      <a:r>
                        <a:rPr lang="en-US" sz="1200" dirty="0">
                          <a:effectLst/>
                        </a:rPr>
                        <a:t>0 if the vote is "No".</a:t>
                      </a:r>
                      <a:endParaRPr lang="en-US" sz="1200" dirty="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Probit</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HP</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Sieve</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Watanabe</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Turnbull</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An</a:t>
                      </a:r>
                      <a:endParaRPr lang="en-US" sz="1200">
                        <a:effectLst/>
                        <a:latin typeface="Times New Roman"/>
                        <a:ea typeface="Times New Roman"/>
                        <a:cs typeface="Angsana New"/>
                      </a:endParaRPr>
                    </a:p>
                  </a:txBody>
                  <a:tcPr marL="64057" marR="64057" marT="0" marB="0" anchor="ctr"/>
                </a:tc>
              </a:tr>
              <a:tr h="272392">
                <a:tc>
                  <a:txBody>
                    <a:bodyPr/>
                    <a:lstStyle/>
                    <a:p>
                      <a:pPr marL="0" marR="0" algn="ctr">
                        <a:spcBef>
                          <a:spcPts val="0"/>
                        </a:spcBef>
                        <a:spcAft>
                          <a:spcPts val="0"/>
                        </a:spcAft>
                      </a:pPr>
                      <a:r>
                        <a:rPr lang="en-US" sz="1200">
                          <a:effectLst/>
                        </a:rPr>
                        <a:t>Monthly Cost</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-0.0004***</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-0.0007***</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-0.0003***</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-0.3552***</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(-8.29)</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(-3.10)</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(-2.36)</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(-8.42)</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Female</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-0.2420***</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-0.2250</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-0.1298</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-198.4140***</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(-2.53)</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(-1.41)</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(-0.56)</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(-2.82)</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Age</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-0.0150***</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-0.0203***</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-0.2490***</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-13.3100***</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(-4.85)</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(-3.19)</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(-2.63)</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(-5.73)</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Household members</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-0.0608**</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-0.0363</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-0.0860***</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-45.5040**</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(-1.95)</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(-0.33)</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(-2.53)</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(-1.81)</a:t>
                      </a:r>
                      <a:endParaRPr lang="en-US" sz="1200">
                        <a:effectLst/>
                        <a:latin typeface="Times New Roman"/>
                        <a:ea typeface="Times New Roman"/>
                        <a:cs typeface="Angsana New"/>
                      </a:endParaRPr>
                    </a:p>
                  </a:txBody>
                  <a:tcPr marL="64057" marR="64057" marT="0" marB="0" anchor="ctr"/>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Education</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0.0955</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0.7335</a:t>
                      </a:r>
                      <a:endParaRPr lang="en-US" sz="1200">
                        <a:effectLst/>
                        <a:latin typeface="Times New Roman"/>
                        <a:ea typeface="Times New Roman"/>
                        <a:cs typeface="Angsana New"/>
                      </a:endParaRPr>
                    </a:p>
                  </a:txBody>
                  <a:tcPr marL="64057" marR="64057" marT="0" marB="0" anchor="ctr"/>
                </a:tc>
                <a:tc>
                  <a:txBody>
                    <a:bodyPr/>
                    <a:lstStyle/>
                    <a:p>
                      <a:endParaRPr lang="en-US" sz="1000">
                        <a:effectLst/>
                        <a:latin typeface="Times New Roman"/>
                      </a:endParaRPr>
                    </a:p>
                  </a:txBody>
                  <a:tcPr marL="64057" marR="64057" marT="0" marB="0" anchor="ctr"/>
                </a:tc>
                <a:tc>
                  <a:txBody>
                    <a:bodyPr/>
                    <a:lstStyle/>
                    <a:p>
                      <a:pPr marL="0" marR="0">
                        <a:spcBef>
                          <a:spcPts val="0"/>
                        </a:spcBef>
                        <a:spcAft>
                          <a:spcPts val="0"/>
                        </a:spcAft>
                      </a:pPr>
                      <a:r>
                        <a:rPr lang="en-US" sz="1200">
                          <a:effectLst/>
                        </a:rPr>
                        <a:t>121.4693</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dirty="0">
                          <a:effectLst/>
                        </a:rPr>
                        <a:t>(0.65)</a:t>
                      </a:r>
                      <a:endParaRPr lang="en-US" sz="1200" dirty="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(0.94)</a:t>
                      </a:r>
                      <a:endParaRPr lang="en-US" sz="1200">
                        <a:effectLst/>
                        <a:latin typeface="Times New Roman"/>
                        <a:ea typeface="Times New Roman"/>
                        <a:cs typeface="Angsana New"/>
                      </a:endParaRPr>
                    </a:p>
                  </a:txBody>
                  <a:tcPr marL="64057" marR="64057" marT="0" marB="0" anchor="ctr"/>
                </a:tc>
                <a:tc>
                  <a:txBody>
                    <a:bodyPr/>
                    <a:lstStyle/>
                    <a:p>
                      <a:endParaRPr lang="en-US" sz="1000">
                        <a:effectLst/>
                        <a:latin typeface="Times New Roman"/>
                      </a:endParaRPr>
                    </a:p>
                  </a:txBody>
                  <a:tcPr marL="64057" marR="64057" marT="0" marB="0" anchor="ctr"/>
                </a:tc>
                <a:tc>
                  <a:txBody>
                    <a:bodyPr/>
                    <a:lstStyle/>
                    <a:p>
                      <a:pPr marL="0" marR="0">
                        <a:spcBef>
                          <a:spcPts val="0"/>
                        </a:spcBef>
                        <a:spcAft>
                          <a:spcPts val="0"/>
                        </a:spcAft>
                      </a:pPr>
                      <a:r>
                        <a:rPr lang="en-US" sz="1200">
                          <a:effectLst/>
                        </a:rPr>
                        <a:t>(-1.22)</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Income</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2.56E-06***</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6.60E-06***</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4.31E-06***</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dirty="0">
                          <a:effectLst/>
                        </a:rPr>
                        <a:t>0.0011***</a:t>
                      </a:r>
                      <a:endParaRPr lang="en-US" sz="1200" dirty="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dirty="0">
                          <a:effectLst/>
                        </a:rPr>
                        <a:t> </a:t>
                      </a:r>
                      <a:endParaRPr lang="en-US" sz="1200" dirty="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(4.95)</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(2.10)</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(3.37)</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(4.53)</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Intercept</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1.5679***</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1.9731***</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1.3856**</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2643.5690***</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(7.02)</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(3.58)</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(1.82)</a:t>
                      </a:r>
                      <a:endParaRPr lang="en-US" sz="1200">
                        <a:effectLst/>
                        <a:latin typeface="Times New Roman"/>
                        <a:ea typeface="Times New Roman"/>
                        <a:cs typeface="Angsana New"/>
                      </a:endParaRPr>
                    </a:p>
                  </a:txBody>
                  <a:tcPr marL="64057" marR="64057" marT="0" marB="0" anchor="ctr"/>
                </a:tc>
                <a:tc>
                  <a:txBody>
                    <a:bodyPr/>
                    <a:lstStyle/>
                    <a:p>
                      <a:pPr marL="0" marR="0">
                        <a:spcBef>
                          <a:spcPts val="0"/>
                        </a:spcBef>
                        <a:spcAft>
                          <a:spcPts val="0"/>
                        </a:spcAft>
                      </a:pPr>
                      <a:r>
                        <a:rPr lang="en-US" sz="1200">
                          <a:effectLst/>
                        </a:rPr>
                        <a:t>(17.58)</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endParaRPr lang="en-US" sz="1000">
                        <a:effectLst/>
                        <a:latin typeface="Times New Roman"/>
                      </a:endParaRPr>
                    </a:p>
                  </a:txBody>
                  <a:tcPr marL="64057" marR="64057" marT="0" marB="0" anchor="b"/>
                </a:tc>
                <a:tc>
                  <a:txBody>
                    <a:bodyPr/>
                    <a:lstStyle/>
                    <a:p>
                      <a:endParaRPr lang="en-US" sz="1000">
                        <a:effectLst/>
                        <a:latin typeface="Times New Roman"/>
                      </a:endParaRPr>
                    </a:p>
                  </a:txBody>
                  <a:tcPr marL="64057" marR="64057" marT="0" marB="0" anchor="b"/>
                </a:tc>
                <a:tc>
                  <a:txBody>
                    <a:bodyPr/>
                    <a:lstStyle/>
                    <a:p>
                      <a:endParaRPr lang="en-US" sz="1000">
                        <a:effectLst/>
                        <a:latin typeface="Times New Roman"/>
                      </a:endParaRPr>
                    </a:p>
                  </a:txBody>
                  <a:tcPr marL="64057" marR="64057" marT="0" marB="0" anchor="b"/>
                </a:tc>
                <a:tc>
                  <a:txBody>
                    <a:bodyPr/>
                    <a:lstStyle/>
                    <a:p>
                      <a:endParaRPr lang="en-US" sz="1000">
                        <a:effectLst/>
                        <a:latin typeface="Times New Roman"/>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a:effectLst/>
                        </a:rPr>
                        <a:t> </a:t>
                      </a:r>
                      <a:endParaRPr lang="en-US" sz="1200">
                        <a:effectLst/>
                        <a:latin typeface="Times New Roman"/>
                        <a:ea typeface="Times New Roman"/>
                        <a:cs typeface="Angsana New"/>
                      </a:endParaRPr>
                    </a:p>
                  </a:txBody>
                  <a:tcPr marL="64057" marR="64057" marT="0" marB="0" anchor="b"/>
                </a:tc>
              </a:tr>
              <a:tr h="272392">
                <a:tc>
                  <a:txBody>
                    <a:bodyPr/>
                    <a:lstStyle/>
                    <a:p>
                      <a:pPr marL="0" marR="0" algn="ctr">
                        <a:spcBef>
                          <a:spcPts val="0"/>
                        </a:spcBef>
                        <a:spcAft>
                          <a:spcPts val="0"/>
                        </a:spcAft>
                      </a:pPr>
                      <a:r>
                        <a:rPr lang="en-US" sz="1200">
                          <a:effectLst/>
                        </a:rPr>
                        <a:t>Mean Willingness to Pay</a:t>
                      </a:r>
                      <a:endParaRPr lang="en-US" sz="1200">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dirty="0">
                          <a:solidFill>
                            <a:srgbClr val="FF0000"/>
                          </a:solidFill>
                          <a:effectLst/>
                        </a:rPr>
                        <a:t>2340.69</a:t>
                      </a:r>
                      <a:endParaRPr lang="en-US" sz="1200" dirty="0">
                        <a:solidFill>
                          <a:srgbClr val="FF0000"/>
                        </a:solidFill>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dirty="0">
                          <a:solidFill>
                            <a:srgbClr val="FF0000"/>
                          </a:solidFill>
                          <a:effectLst/>
                        </a:rPr>
                        <a:t>2492.7</a:t>
                      </a:r>
                      <a:endParaRPr lang="en-US" sz="1200" dirty="0">
                        <a:solidFill>
                          <a:srgbClr val="FF0000"/>
                        </a:solidFill>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dirty="0">
                          <a:solidFill>
                            <a:srgbClr val="FF0000"/>
                          </a:solidFill>
                          <a:effectLst/>
                        </a:rPr>
                        <a:t>2426.02</a:t>
                      </a:r>
                      <a:endParaRPr lang="en-US" sz="1200" dirty="0">
                        <a:solidFill>
                          <a:srgbClr val="FF0000"/>
                        </a:solidFill>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dirty="0">
                          <a:solidFill>
                            <a:srgbClr val="FF0000"/>
                          </a:solidFill>
                          <a:effectLst/>
                        </a:rPr>
                        <a:t>1592.29</a:t>
                      </a:r>
                      <a:endParaRPr lang="en-US" sz="1200" dirty="0">
                        <a:solidFill>
                          <a:srgbClr val="FF0000"/>
                        </a:solidFill>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dirty="0">
                          <a:solidFill>
                            <a:srgbClr val="FF0000"/>
                          </a:solidFill>
                          <a:effectLst/>
                        </a:rPr>
                        <a:t>1630.99</a:t>
                      </a:r>
                      <a:endParaRPr lang="en-US" sz="1200" dirty="0">
                        <a:solidFill>
                          <a:srgbClr val="FF0000"/>
                        </a:solidFill>
                        <a:effectLst/>
                        <a:latin typeface="Times New Roman"/>
                        <a:ea typeface="Times New Roman"/>
                        <a:cs typeface="Angsana New"/>
                      </a:endParaRPr>
                    </a:p>
                  </a:txBody>
                  <a:tcPr marL="64057" marR="64057" marT="0" marB="0" anchor="b"/>
                </a:tc>
                <a:tc>
                  <a:txBody>
                    <a:bodyPr/>
                    <a:lstStyle/>
                    <a:p>
                      <a:pPr marL="0" marR="0" algn="ctr">
                        <a:spcBef>
                          <a:spcPts val="0"/>
                        </a:spcBef>
                        <a:spcAft>
                          <a:spcPts val="0"/>
                        </a:spcAft>
                      </a:pPr>
                      <a:r>
                        <a:rPr lang="en-US" sz="1200" dirty="0">
                          <a:solidFill>
                            <a:srgbClr val="FF0000"/>
                          </a:solidFill>
                          <a:effectLst/>
                        </a:rPr>
                        <a:t>1407.28</a:t>
                      </a:r>
                      <a:endParaRPr lang="en-US" sz="1200" dirty="0">
                        <a:solidFill>
                          <a:srgbClr val="FF0000"/>
                        </a:solidFill>
                        <a:effectLst/>
                        <a:latin typeface="Times New Roman"/>
                        <a:ea typeface="Times New Roman"/>
                        <a:cs typeface="Angsana New"/>
                      </a:endParaRPr>
                    </a:p>
                  </a:txBody>
                  <a:tcPr marL="64057" marR="64057" marT="0" marB="0" anchor="b"/>
                </a:tc>
              </a:tr>
            </a:tbl>
          </a:graphicData>
        </a:graphic>
      </p:graphicFrame>
    </p:spTree>
    <p:extLst>
      <p:ext uri="{BB962C8B-B14F-4D97-AF65-F5344CB8AC3E}">
        <p14:creationId xmlns:p14="http://schemas.microsoft.com/office/powerpoint/2010/main" val="37286017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sz="quarter" idx="1"/>
          </p:nvPr>
        </p:nvSpPr>
        <p:spPr/>
        <p:txBody>
          <a:bodyPr/>
          <a:lstStyle/>
          <a:p>
            <a:r>
              <a:rPr lang="en-US" dirty="0" smtClean="0"/>
              <a:t>Neglecting conditional variance can lead to biased WTP</a:t>
            </a:r>
          </a:p>
          <a:p>
            <a:r>
              <a:rPr lang="en-US" dirty="0" smtClean="0"/>
              <a:t>Using survival models tend to provide the lower bound for WTP.</a:t>
            </a:r>
          </a:p>
          <a:p>
            <a:r>
              <a:rPr lang="en-US" dirty="0" smtClean="0"/>
              <a:t>Empirical results are not different from previous study</a:t>
            </a:r>
          </a:p>
          <a:p>
            <a:r>
              <a:rPr lang="en-US" dirty="0" smtClean="0"/>
              <a:t>There is still no specification test telling which model is the best given that the first three models are parametric model and the last three are nonparametric.</a:t>
            </a:r>
          </a:p>
          <a:p>
            <a:endParaRPr lang="en-US" dirty="0"/>
          </a:p>
        </p:txBody>
      </p:sp>
    </p:spTree>
    <p:extLst>
      <p:ext uri="{BB962C8B-B14F-4D97-AF65-F5344CB8AC3E}">
        <p14:creationId xmlns:p14="http://schemas.microsoft.com/office/powerpoint/2010/main" val="286086844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a:xfrm>
            <a:off x="457200" y="1951037"/>
            <a:ext cx="8229600" cy="4525963"/>
          </a:xfrm>
          <a:prstGeom prst="rect">
            <a:avLst/>
          </a:prstGeom>
        </p:spPr>
        <p:txBody>
          <a:bodyPr>
            <a:normAutofit/>
          </a:bodyPr>
          <a:lst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a:lstStyle>
          <a:p>
            <a:pPr marL="109728" indent="0" algn="ctr">
              <a:buFont typeface="Wingdings 3"/>
              <a:buNone/>
            </a:pPr>
            <a:r>
              <a:rPr lang="en-US" sz="5400" dirty="0" smtClean="0"/>
              <a:t>Thank you</a:t>
            </a:r>
          </a:p>
          <a:p>
            <a:pPr algn="ctr"/>
            <a:endParaRPr lang="en-US" sz="5400" dirty="0" smtClean="0"/>
          </a:p>
          <a:p>
            <a:pPr marL="109728" indent="0" algn="ctr">
              <a:buFont typeface="Wingdings 3"/>
              <a:buNone/>
            </a:pPr>
            <a:r>
              <a:rPr lang="en-US" sz="5400" dirty="0" smtClean="0"/>
              <a:t>Question &amp; Comment</a:t>
            </a:r>
            <a:endParaRPr lang="en-US" sz="5400" dirty="0"/>
          </a:p>
        </p:txBody>
      </p:sp>
    </p:spTree>
    <p:extLst>
      <p:ext uri="{BB962C8B-B14F-4D97-AF65-F5344CB8AC3E}">
        <p14:creationId xmlns:p14="http://schemas.microsoft.com/office/powerpoint/2010/main" val="2309769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equalityVF">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InequalityVF</Template>
  <TotalTime>2317</TotalTime>
  <Words>1296</Words>
  <Application>Microsoft Office PowerPoint</Application>
  <PresentationFormat>On-screen Show (4:3)</PresentationFormat>
  <Paragraphs>531</Paragraphs>
  <Slides>28</Slides>
  <Notes>4</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28</vt:i4>
      </vt:variant>
    </vt:vector>
  </HeadingPairs>
  <TitlesOfParts>
    <vt:vector size="31" baseType="lpstr">
      <vt:lpstr>InequalityVF</vt:lpstr>
      <vt:lpstr>Equation</vt:lpstr>
      <vt:lpstr>Microsoft Equation 3.0</vt:lpstr>
      <vt:lpstr>Comparative Approaches to  Estimating Demand for Payment for Environmental Services Payment</vt:lpstr>
      <vt:lpstr>   Introduction </vt:lpstr>
      <vt:lpstr>Objective and Methodology</vt:lpstr>
      <vt:lpstr>Review Literature</vt:lpstr>
      <vt:lpstr>Methods : Probit and Hetprob</vt:lpstr>
      <vt:lpstr>Sieve</vt:lpstr>
      <vt:lpstr>Methods : Sieve</vt:lpstr>
      <vt:lpstr>Methods : Sieve</vt:lpstr>
      <vt:lpstr>Methods : Turnbull Estimator</vt:lpstr>
      <vt:lpstr>Methods : Turnbull Estimator</vt:lpstr>
      <vt:lpstr>Methods : Turnbull Estimator</vt:lpstr>
      <vt:lpstr>Methods : An(2000) </vt:lpstr>
      <vt:lpstr>Methods : Watanabe(2010) </vt:lpstr>
      <vt:lpstr>Methods : Watanabe(2010) </vt:lpstr>
      <vt:lpstr>Monte Carlo Result 1</vt:lpstr>
      <vt:lpstr>Monte Carlo Result 1</vt:lpstr>
      <vt:lpstr>Monte Carlo Result 2</vt:lpstr>
      <vt:lpstr>Monte Carlo Result 2</vt:lpstr>
      <vt:lpstr>Monte Carlo Result 3</vt:lpstr>
      <vt:lpstr>Monte Carlo Result 3</vt:lpstr>
      <vt:lpstr>Application: PES in a Costa Rican Watershed</vt:lpstr>
      <vt:lpstr>PowerPoint Presentation</vt:lpstr>
      <vt:lpstr>Data</vt:lpstr>
      <vt:lpstr>Data description and descriptive statistics (N=1141)</vt:lpstr>
      <vt:lpstr>Model Specification</vt:lpstr>
      <vt:lpstr>Empirical Results</vt:lpstr>
      <vt:lpstr>Conclusion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Comparison of Approaches to Measuring the Causes of Income Inequality</dc:title>
  <dc:creator>Monthien</dc:creator>
  <cp:lastModifiedBy>Monthien</cp:lastModifiedBy>
  <cp:revision>112</cp:revision>
  <dcterms:created xsi:type="dcterms:W3CDTF">2013-06-03T18:03:08Z</dcterms:created>
  <dcterms:modified xsi:type="dcterms:W3CDTF">2014-03-24T03:07:20Z</dcterms:modified>
</cp:coreProperties>
</file>