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58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84" y="1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BBF34E9-9CCE-42DC-B0F7-F33493A5A7A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7EC0DF2-65B0-409E-8B70-421F090F0B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26FF90F-9D77-4939-88C7-53EEB0DC9F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3E09EA-DB50-4F0A-AC65-6803878CD2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D5F1DC4-D300-4430-9AD3-B062A3307E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4816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F7D0-5123-49C9-9A97-153195D6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D2CF60-5309-4843-9334-7F83CFDDFC7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D1DEBA8-A464-498A-BBBA-FD4DA8DF0B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2F4FEA-DBAE-4E1A-8076-72E6B2DC33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C4C653-196F-458B-95CB-A7CD93F0B2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69328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CF8259-D50D-4A3B-8EBD-6F03BDAA21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DEB689-F297-40AD-BBBB-47BB289168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BE1C0C-DBB8-4CAE-BBCC-347EDCC1F2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EE5219E-4F57-4DAD-B63C-9620565FBA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F75F83-5AFA-4303-9B6A-0806BA15E6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9266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3C6E2-E5E1-47A5-9F49-FF6402B3C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50A490-1268-4886-814F-DA462E00C8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E1B8F71-1D1B-4AD8-89EB-A5787EC15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6638B56-CB2C-4332-95E1-CBDDED8B93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4BAED9-97BD-450C-BF91-8A48DCA0EA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EA8C83-F2A9-4ABC-808B-ED904F50D0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01147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3E04F-3480-420C-8416-627A4CB539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BDF876C-512E-4214-8913-32AC0545A35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28E54F9-8219-4F39-A6C9-7C3B10239D9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09483E-85EE-441A-991B-B42846C331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3F7299B-48BB-473F-87FF-B9D41E53BAA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EE5BA91-6403-4617-948B-7AB534FAE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0C63704-0DE2-48C9-967F-6045785C58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91CF50-ADF9-4987-8223-EC8D5B1910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4724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21F8BF-C0A6-4C2D-877C-74D0270646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55F7507-68CF-49D8-8F67-E0D6F0089A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796905-34D7-402B-BFBC-84918F3F29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CC14C9-24FC-477E-AB5A-1C5352C67C3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3914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5C4B357-A3A2-473D-BAE4-E0040FCF0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B741929-A250-49C1-8856-DA2CEE949E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C4AEB2-E874-482F-97EA-0A217ECA12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89946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CF050-D144-4030-9763-3E21F76539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73D3BC-37B2-4A91-BBDB-365E5315B2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FA9E7C0-A119-4D37-ABDC-2D7EBC9EEC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4E697A-9FB6-4F3C-915D-C6767B34E3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336DF7-68F4-4FA4-AFA0-9384C8EE0F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3F2C551-B434-4284-97F5-2BB24F8CE3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886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C60157-5E22-42C9-BD80-7F0D4BF20F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A080040-A1B1-4496-B73D-17C0AB287C7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01800B0-3DCE-40C3-B6C4-7B8259245A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DF6F06B-A740-4FA2-AA2F-0F6396F38A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F53888-229A-4016-A8F2-29E8C2D845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EBEAADC-3BDD-44DC-A601-45D2A1117B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9665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9B020F-7AC1-483D-9B3F-922DCBBE02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7585B79-A270-4D89-8BE4-E15F8BE232B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083AF2-F1D8-4A17-8C0C-E383D59E7C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643799D-CF8E-4A5C-BEFC-9E0948BD6C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70F8FA-B920-4331-961B-43AC76EF9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01073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3D4BBE1-BD1B-4011-82FB-552B47EF22A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E2B724F-CB83-4CF6-8B47-3F1BF4052D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8C1484-49DC-4E13-9AA6-98786082772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55756D-B291-4B2B-AEB5-BA009E2553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438ECA-F967-4C2F-8648-0C337957BB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66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5288780-BE1A-4E10-BF3F-3386CD0378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741312-31C8-4029-90AC-3253C09682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CF938C2-A829-4087-98F7-B6FDEEC3C0A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DE3986-3949-439B-B079-3E9C23A98481}" type="datetimeFigureOut">
              <a:rPr lang="en-US" smtClean="0"/>
              <a:t>1/8/2018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84D7B-60AD-41AA-914B-1F57DE976DD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646E78B-D1FD-482E-A6B4-DD98ABE0BD9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EA2150-BC7B-44C1-A255-29DCCE0401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172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klounkaew@econ.tu.ac.th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lumOff val="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blur, transport&#10;&#10;Description generated with high confidence">
            <a:extLst>
              <a:ext uri="{FF2B5EF4-FFF2-40B4-BE49-F238E27FC236}">
                <a16:creationId xmlns:a16="http://schemas.microsoft.com/office/drawing/2014/main" id="{6F7F3A88-842A-4C5F-83C3-248B6A3B6EF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76" b="26322"/>
          <a:stretch/>
        </p:blipFill>
        <p:spPr>
          <a:xfrm>
            <a:off x="20" y="10"/>
            <a:ext cx="12191980" cy="4571990"/>
          </a:xfrm>
          <a:prstGeom prst="rect">
            <a:avLst/>
          </a:prstGeom>
        </p:spPr>
      </p:pic>
      <p:cxnSp>
        <p:nvCxnSpPr>
          <p:cNvPr id="17" name="Straight Connector 9">
            <a:extLst>
              <a:ext uri="{FF2B5EF4-FFF2-40B4-BE49-F238E27FC236}">
                <a16:creationId xmlns:a16="http://schemas.microsoft.com/office/drawing/2014/main" id="{E126E481-B945-4179-BD79-05E96E9B29E1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rgbClr val="FFFFFF">
                <a:alpha val="8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4C577D26-340D-483E-B2FC-3EC0A965D53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3136" y="5091762"/>
            <a:ext cx="7834193" cy="1264588"/>
          </a:xfrm>
        </p:spPr>
        <p:txBody>
          <a:bodyPr anchor="ctr">
            <a:normAutofit fontScale="90000"/>
          </a:bodyPr>
          <a:lstStyle/>
          <a:p>
            <a:pPr algn="l"/>
            <a:r>
              <a:rPr lang="en-US" dirty="0">
                <a:latin typeface="+mn-lt"/>
              </a:rPr>
              <a:t>EE460 Thai Economy</a:t>
            </a:r>
            <a:br>
              <a:rPr lang="en-US" dirty="0">
                <a:latin typeface="+mn-lt"/>
              </a:rPr>
            </a:br>
            <a:r>
              <a:rPr lang="en-US" sz="3900" dirty="0">
                <a:latin typeface="+mn-lt"/>
              </a:rPr>
              <a:t>Lecture 1: Prelude to the Thai Economy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3EEA28B-6E4F-4B09-A0ED-9F1EBEA60D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99107" y="5091763"/>
            <a:ext cx="3692891" cy="1264587"/>
          </a:xfrm>
        </p:spPr>
        <p:txBody>
          <a:bodyPr anchor="ctr">
            <a:normAutofit/>
          </a:bodyPr>
          <a:lstStyle/>
          <a:p>
            <a:pPr algn="l"/>
            <a:r>
              <a:rPr lang="en-US" sz="2000" dirty="0"/>
              <a:t>Kiatanantha Lounkaew</a:t>
            </a:r>
          </a:p>
          <a:p>
            <a:pPr algn="l"/>
            <a:r>
              <a:rPr lang="en-US" sz="2000" u="sng" dirty="0">
                <a:hlinkClick r:id="rId3"/>
              </a:rPr>
              <a:t>Email: klounkaew@econ.tu.ac.th</a:t>
            </a:r>
            <a:endParaRPr lang="en-US" sz="2000" u="sng" dirty="0"/>
          </a:p>
          <a:p>
            <a:pPr algn="l"/>
            <a:r>
              <a:rPr lang="en-US" sz="2000" dirty="0"/>
              <a:t>Line: </a:t>
            </a:r>
            <a:r>
              <a:rPr lang="en-US" sz="2000" dirty="0" err="1"/>
              <a:t>k_lounkaew</a:t>
            </a:r>
            <a:endParaRPr lang="en-US" sz="2000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84737F0-DF15-4DE8-8661-94155F383E06}"/>
              </a:ext>
            </a:extLst>
          </p:cNvPr>
          <p:cNvSpPr/>
          <p:nvPr/>
        </p:nvSpPr>
        <p:spPr>
          <a:xfrm>
            <a:off x="141388" y="6580991"/>
            <a:ext cx="4208844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200" dirty="0"/>
              <a:t>ที่มาของรูป </a:t>
            </a:r>
            <a:r>
              <a:rPr lang="en-US" sz="1200" dirty="0"/>
              <a:t>https://www.worldtravelguide.net/guides/asia/thailand/</a:t>
            </a:r>
          </a:p>
        </p:txBody>
      </p:sp>
    </p:spTree>
    <p:extLst>
      <p:ext uri="{BB962C8B-B14F-4D97-AF65-F5344CB8AC3E}">
        <p14:creationId xmlns:p14="http://schemas.microsoft.com/office/powerpoint/2010/main" val="193718210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E4A809D5-3600-46D4-A466-67F2349A54FB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655320" y="2316480"/>
            <a:ext cx="4937760" cy="0"/>
          </a:xfrm>
          <a:prstGeom prst="straightConnector1">
            <a:avLst/>
          </a:prstGeom>
          <a:ln w="19050" cap="sq">
            <a:solidFill>
              <a:schemeClr val="tx1"/>
            </a:solidFill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Content Placeholder 6" descr="A penguin standing in the snow&#10;&#10;Description generated with very high confidence">
            <a:extLst>
              <a:ext uri="{FF2B5EF4-FFF2-40B4-BE49-F238E27FC236}">
                <a16:creationId xmlns:a16="http://schemas.microsoft.com/office/drawing/2014/main" id="{A79D96DF-1B1B-473F-AF28-C8FA6FA4B8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523" r="11436"/>
          <a:stretch/>
        </p:blipFill>
        <p:spPr>
          <a:xfrm>
            <a:off x="5878849" y="10"/>
            <a:ext cx="6313150" cy="6857987"/>
          </a:xfrm>
          <a:custGeom>
            <a:avLst/>
            <a:gdLst>
              <a:gd name="connsiteX0" fmla="*/ 65565 w 6313150"/>
              <a:gd name="connsiteY0" fmla="*/ 0 h 6857997"/>
              <a:gd name="connsiteX1" fmla="*/ 6313150 w 6313150"/>
              <a:gd name="connsiteY1" fmla="*/ 0 h 6857997"/>
              <a:gd name="connsiteX2" fmla="*/ 6313150 w 6313150"/>
              <a:gd name="connsiteY2" fmla="*/ 6857997 h 6857997"/>
              <a:gd name="connsiteX3" fmla="*/ 3293946 w 6313150"/>
              <a:gd name="connsiteY3" fmla="*/ 6857997 h 6857997"/>
              <a:gd name="connsiteX4" fmla="*/ 3235857 w 6313150"/>
              <a:gd name="connsiteY4" fmla="*/ 6823061 h 6857997"/>
              <a:gd name="connsiteX5" fmla="*/ 0 w 6313150"/>
              <a:gd name="connsiteY5" fmla="*/ 951803 h 6857997"/>
              <a:gd name="connsiteX6" fmla="*/ 31536 w 6313150"/>
              <a:gd name="connsiteY6" fmla="*/ 285771 h 685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313150" h="6857997">
                <a:moveTo>
                  <a:pt x="65565" y="0"/>
                </a:moveTo>
                <a:lnTo>
                  <a:pt x="6313150" y="0"/>
                </a:lnTo>
                <a:lnTo>
                  <a:pt x="6313150" y="6857997"/>
                </a:lnTo>
                <a:lnTo>
                  <a:pt x="3293946" y="6857997"/>
                </a:lnTo>
                <a:lnTo>
                  <a:pt x="3235857" y="6823061"/>
                </a:lnTo>
                <a:cubicBezTo>
                  <a:pt x="1291240" y="5592803"/>
                  <a:pt x="0" y="3423096"/>
                  <a:pt x="0" y="951803"/>
                </a:cubicBezTo>
                <a:cubicBezTo>
                  <a:pt x="0" y="727140"/>
                  <a:pt x="10673" y="504970"/>
                  <a:pt x="31536" y="285771"/>
                </a:cubicBezTo>
                <a:close/>
              </a:path>
            </a:pathLst>
          </a:cu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DE90639-BFCA-43BB-997D-155275838890}"/>
              </a:ext>
            </a:extLst>
          </p:cNvPr>
          <p:cNvSpPr txBox="1"/>
          <p:nvPr/>
        </p:nvSpPr>
        <p:spPr>
          <a:xfrm>
            <a:off x="655320" y="365125"/>
            <a:ext cx="5120114" cy="169279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dirty="0">
                <a:latin typeface="+mj-lt"/>
                <a:ea typeface="+mj-ea"/>
                <a:cs typeface="+mj-cs"/>
              </a:rPr>
              <a:t>Care for a talk?</a:t>
            </a:r>
          </a:p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500" dirty="0">
                <a:latin typeface="+mj-lt"/>
                <a:ea typeface="+mj-ea"/>
                <a:cs typeface="+mj-cs"/>
              </a:rPr>
              <a:t>Let’s get familiar.</a:t>
            </a:r>
          </a:p>
        </p:txBody>
      </p:sp>
      <p:pic>
        <p:nvPicPr>
          <p:cNvPr id="5" name="Picture 4" descr="A dog looking at the camera&#10;&#10;Description generated with very high confidence">
            <a:extLst>
              <a:ext uri="{FF2B5EF4-FFF2-40B4-BE49-F238E27FC236}">
                <a16:creationId xmlns:a16="http://schemas.microsoft.com/office/drawing/2014/main" id="{BF363A6E-5EF1-4CBC-9964-7D269C0C3A1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7601" y="2973300"/>
            <a:ext cx="4702307" cy="313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73141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3A6ECA-7B5D-4892-9A75-8F94DB78BC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+mn-lt"/>
              </a:rPr>
              <a:t>First things first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C854BBE7-8D00-4A00-AFDD-BDC8CD227A0F}"/>
              </a:ext>
            </a:extLst>
          </p:cNvPr>
          <p:cNvSpPr/>
          <p:nvPr/>
        </p:nvSpPr>
        <p:spPr>
          <a:xfrm>
            <a:off x="569844" y="1955732"/>
            <a:ext cx="3803374" cy="1631216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Midterm: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 </a:t>
            </a:r>
            <a:r>
              <a:rPr lang="th-TH" sz="2500" dirty="0">
                <a:ea typeface="Cordia New" panose="020B0304020202020204" pitchFamily="34" charset="-34"/>
              </a:rPr>
              <a:t>	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30%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Final:</a:t>
            </a:r>
            <a:r>
              <a:rPr lang="th-TH" sz="2500" dirty="0">
                <a:ea typeface="Cordia New" panose="020B0304020202020204" pitchFamily="34" charset="-34"/>
                <a:cs typeface="Times New Roman" panose="02020603050405020304" pitchFamily="18" charset="0"/>
              </a:rPr>
              <a:t> 	  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40%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 err="1">
                <a:ea typeface="Cordia New" panose="020B0304020202020204" pitchFamily="34" charset="-34"/>
                <a:cs typeface="Cordia New" panose="020B0304020202020204" pitchFamily="34" charset="-34"/>
              </a:rPr>
              <a:t>Quizes</a:t>
            </a:r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: 		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20%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  <a:p>
            <a:pPr indent="457200" algn="just"/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Group works:</a:t>
            </a:r>
            <a:r>
              <a:rPr lang="en-US" sz="2500" dirty="0">
                <a:ea typeface="Cordia New" panose="020B0304020202020204" pitchFamily="34" charset="-34"/>
                <a:cs typeface="Cordia New" panose="020B0304020202020204" pitchFamily="34" charset="-34"/>
              </a:rPr>
              <a:t>	10%</a:t>
            </a:r>
            <a:r>
              <a:rPr lang="en-US" sz="2500" b="1" dirty="0">
                <a:ea typeface="Cordia New" panose="020B0304020202020204" pitchFamily="34" charset="-34"/>
                <a:cs typeface="Cordia New" panose="020B0304020202020204" pitchFamily="34" charset="-34"/>
              </a:rPr>
              <a:t> </a:t>
            </a:r>
            <a:endParaRPr lang="en-US" sz="2500" dirty="0">
              <a:effectLst/>
              <a:ea typeface="Cordia New" panose="020B0304020202020204" pitchFamily="34" charset="-34"/>
              <a:cs typeface="Cordia New" panose="020B0304020202020204" pitchFamily="34" charset="-34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5D4C854-BD1D-454F-864E-D15204C858F9}"/>
              </a:ext>
            </a:extLst>
          </p:cNvPr>
          <p:cNvSpPr txBox="1"/>
          <p:nvPr/>
        </p:nvSpPr>
        <p:spPr>
          <a:xfrm>
            <a:off x="4592861" y="2246479"/>
            <a:ext cx="5393635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/>
              <a:t>Enrollment key: 2814</a:t>
            </a:r>
          </a:p>
        </p:txBody>
      </p:sp>
      <p:pic>
        <p:nvPicPr>
          <p:cNvPr id="7" name="Picture 6" descr="A picture containing person, man, holding, indoor&#10;&#10;Description generated with very high confidence">
            <a:extLst>
              <a:ext uri="{FF2B5EF4-FFF2-40B4-BE49-F238E27FC236}">
                <a16:creationId xmlns:a16="http://schemas.microsoft.com/office/drawing/2014/main" id="{2D151C3C-9193-4A7B-8DB0-B0D60DCF8F5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830" y="4669037"/>
            <a:ext cx="2475396" cy="164093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A3DDD2E-3E59-4918-B944-A89FE10CF12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251" y="4427461"/>
            <a:ext cx="4016013" cy="188250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FC2E406-A376-4697-871B-40A5183508D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9679" y="4093751"/>
            <a:ext cx="4064121" cy="2216216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71E8847-571A-4174-81FF-9EDAACC0E737}"/>
              </a:ext>
            </a:extLst>
          </p:cNvPr>
          <p:cNvSpPr txBox="1"/>
          <p:nvPr/>
        </p:nvSpPr>
        <p:spPr>
          <a:xfrm>
            <a:off x="838200" y="4002221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dirty="0"/>
              <a:t>Phone is OK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B23E68F-3146-4740-94DC-B1380AFD72EF}"/>
              </a:ext>
            </a:extLst>
          </p:cNvPr>
          <p:cNvSpPr txBox="1"/>
          <p:nvPr/>
        </p:nvSpPr>
        <p:spPr>
          <a:xfrm>
            <a:off x="3892034" y="3890318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Chat is OK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69C75A6-4D45-43B1-A872-D7E1C4E22D40}"/>
              </a:ext>
            </a:extLst>
          </p:cNvPr>
          <p:cNvSpPr txBox="1"/>
          <p:nvPr/>
        </p:nvSpPr>
        <p:spPr>
          <a:xfrm>
            <a:off x="8021622" y="3543442"/>
            <a:ext cx="2116843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dirty="0"/>
              <a:t>Selfie is OK</a:t>
            </a:r>
          </a:p>
        </p:txBody>
      </p:sp>
      <p:pic>
        <p:nvPicPr>
          <p:cNvPr id="18" name="Picture 17" descr="A picture containing clipart&#10;&#10;Description generated with very high confidence">
            <a:extLst>
              <a:ext uri="{FF2B5EF4-FFF2-40B4-BE49-F238E27FC236}">
                <a16:creationId xmlns:a16="http://schemas.microsoft.com/office/drawing/2014/main" id="{6E80B206-7026-4D38-8BEB-A17BEE392A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89679" y="503344"/>
            <a:ext cx="4538868" cy="151295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23C71A1-F505-4A1E-8E8A-2C7DC3377C2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80944" y="2141178"/>
            <a:ext cx="3147603" cy="1356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68394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close up of a logo&#10;&#10;Description generated with very high confidence">
            <a:extLst>
              <a:ext uri="{FF2B5EF4-FFF2-40B4-BE49-F238E27FC236}">
                <a16:creationId xmlns:a16="http://schemas.microsoft.com/office/drawing/2014/main" id="{3F1A58FB-0E62-4A62-BB4D-B87A2C0CBD8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822" y="705058"/>
            <a:ext cx="6553545" cy="5455826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AB45A142-4255-493C-8284-5D566C121B1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127000" cap="sq" cmpd="thinThick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38FB9660-F42F-4313-BBC4-47C007FE484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chemeClr val="bg1">
                <a:lumMod val="8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>
            <a:extLst>
              <a:ext uri="{FF2B5EF4-FFF2-40B4-BE49-F238E27FC236}">
                <a16:creationId xmlns:a16="http://schemas.microsoft.com/office/drawing/2014/main" id="{24F6DB8C-D0E1-47F5-A775-9B9CDBBC36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 dirty="0">
                <a:solidFill>
                  <a:schemeClr val="bg1"/>
                </a:solidFill>
                <a:latin typeface="+mn-lt"/>
                <a:ea typeface="+mj-ea"/>
                <a:cs typeface="+mj-cs"/>
              </a:rPr>
              <a:t>Why?</a:t>
            </a:r>
          </a:p>
        </p:txBody>
      </p:sp>
    </p:spTree>
    <p:extLst>
      <p:ext uri="{BB962C8B-B14F-4D97-AF65-F5344CB8AC3E}">
        <p14:creationId xmlns:p14="http://schemas.microsoft.com/office/powerpoint/2010/main" val="34562761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233F6408-E1FB-40EE-933F-488D38CCC73F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21" name="Freeform 23">
            <a:extLst>
              <a:ext uri="{FF2B5EF4-FFF2-40B4-BE49-F238E27FC236}">
                <a16:creationId xmlns:a16="http://schemas.microsoft.com/office/drawing/2014/main" id="{F055C0C5-567C-4C02-83F3-B427BC74069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4637005" cy="6858000"/>
          </a:xfrm>
          <a:custGeom>
            <a:avLst/>
            <a:gdLst>
              <a:gd name="connsiteX0" fmla="*/ 0 w 4637005"/>
              <a:gd name="connsiteY0" fmla="*/ 0 h 6858000"/>
              <a:gd name="connsiteX1" fmla="*/ 4637005 w 4637005"/>
              <a:gd name="connsiteY1" fmla="*/ 0 h 6858000"/>
              <a:gd name="connsiteX2" fmla="*/ 4637005 w 4637005"/>
              <a:gd name="connsiteY2" fmla="*/ 1900238 h 6858000"/>
              <a:gd name="connsiteX3" fmla="*/ 4266589 w 4637005"/>
              <a:gd name="connsiteY3" fmla="*/ 2178050 h 6858000"/>
              <a:gd name="connsiteX4" fmla="*/ 4262355 w 4637005"/>
              <a:gd name="connsiteY4" fmla="*/ 2184400 h 6858000"/>
              <a:gd name="connsiteX5" fmla="*/ 4256005 w 4637005"/>
              <a:gd name="connsiteY5" fmla="*/ 2193925 h 6858000"/>
              <a:gd name="connsiteX6" fmla="*/ 4249655 w 4637005"/>
              <a:gd name="connsiteY6" fmla="*/ 2201863 h 6858000"/>
              <a:gd name="connsiteX7" fmla="*/ 4249655 w 4637005"/>
              <a:gd name="connsiteY7" fmla="*/ 2211388 h 6858000"/>
              <a:gd name="connsiteX8" fmla="*/ 4249655 w 4637005"/>
              <a:gd name="connsiteY8" fmla="*/ 2220913 h 6858000"/>
              <a:gd name="connsiteX9" fmla="*/ 4256005 w 4637005"/>
              <a:gd name="connsiteY9" fmla="*/ 2228850 h 6858000"/>
              <a:gd name="connsiteX10" fmla="*/ 4262355 w 4637005"/>
              <a:gd name="connsiteY10" fmla="*/ 2238375 h 6858000"/>
              <a:gd name="connsiteX11" fmla="*/ 4266589 w 4637005"/>
              <a:gd name="connsiteY11" fmla="*/ 2244725 h 6858000"/>
              <a:gd name="connsiteX12" fmla="*/ 4637005 w 4637005"/>
              <a:gd name="connsiteY12" fmla="*/ 2522538 h 6858000"/>
              <a:gd name="connsiteX13" fmla="*/ 4637005 w 4637005"/>
              <a:gd name="connsiteY13" fmla="*/ 6858000 h 6858000"/>
              <a:gd name="connsiteX14" fmla="*/ 0 w 4637005"/>
              <a:gd name="connsiteY14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4637005" h="6858000">
                <a:moveTo>
                  <a:pt x="0" y="0"/>
                </a:moveTo>
                <a:lnTo>
                  <a:pt x="4637005" y="0"/>
                </a:lnTo>
                <a:lnTo>
                  <a:pt x="4637005" y="1900238"/>
                </a:lnTo>
                <a:lnTo>
                  <a:pt x="4266589" y="2178050"/>
                </a:lnTo>
                <a:lnTo>
                  <a:pt x="4262355" y="2184400"/>
                </a:lnTo>
                <a:lnTo>
                  <a:pt x="4256005" y="2193925"/>
                </a:lnTo>
                <a:lnTo>
                  <a:pt x="4249655" y="2201863"/>
                </a:lnTo>
                <a:lnTo>
                  <a:pt x="4249655" y="2211388"/>
                </a:lnTo>
                <a:lnTo>
                  <a:pt x="4249655" y="2220913"/>
                </a:lnTo>
                <a:lnTo>
                  <a:pt x="4256005" y="2228850"/>
                </a:lnTo>
                <a:lnTo>
                  <a:pt x="4262355" y="2238375"/>
                </a:lnTo>
                <a:lnTo>
                  <a:pt x="4266589" y="2244725"/>
                </a:lnTo>
                <a:lnTo>
                  <a:pt x="4637005" y="2522538"/>
                </a:lnTo>
                <a:lnTo>
                  <a:pt x="4637005" y="6858000"/>
                </a:lnTo>
                <a:lnTo>
                  <a:pt x="0" y="6858000"/>
                </a:lnTo>
                <a:close/>
              </a:path>
            </a:pathLst>
          </a:cu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3" name="Rounded Rectangle 17">
            <a:extLst>
              <a:ext uri="{FF2B5EF4-FFF2-40B4-BE49-F238E27FC236}">
                <a16:creationId xmlns:a16="http://schemas.microsoft.com/office/drawing/2014/main" id="{E48B6BD6-5DED-4B86-A4B3-D35037F68FC4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78945" y="958640"/>
            <a:ext cx="6269591" cy="4945244"/>
          </a:xfrm>
          <a:prstGeom prst="roundRect">
            <a:avLst>
              <a:gd name="adj" fmla="val 3513"/>
            </a:avLst>
          </a:prstGeom>
          <a:solidFill>
            <a:srgbClr val="FFFFFF"/>
          </a:solidFill>
          <a:ln>
            <a:solidFill>
              <a:schemeClr val="accent1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9CF1630-AA62-450C-87B0-6130FCACC77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406" r="-1" b="-1"/>
          <a:stretch/>
        </p:blipFill>
        <p:spPr>
          <a:xfrm>
            <a:off x="5603706" y="1258529"/>
            <a:ext cx="5638853" cy="4330205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E3278E-CEF8-4DE2-93A5-D477B0DB2B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1" y="1825625"/>
            <a:ext cx="32004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4500" dirty="0"/>
              <a:t>What does the captain mean?</a:t>
            </a:r>
          </a:p>
        </p:txBody>
      </p:sp>
    </p:spTree>
    <p:extLst>
      <p:ext uri="{BB962C8B-B14F-4D97-AF65-F5344CB8AC3E}">
        <p14:creationId xmlns:p14="http://schemas.microsoft.com/office/powerpoint/2010/main" val="39997487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>
            <a:extLst>
              <a:ext uri="{FF2B5EF4-FFF2-40B4-BE49-F238E27FC236}">
                <a16:creationId xmlns:a16="http://schemas.microsoft.com/office/drawing/2014/main" id="{EC7D91CA-A182-4773-A1E5-963396751C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9504" y="714082"/>
            <a:ext cx="10426773" cy="6143918"/>
          </a:xfrm>
          <a:prstGeom prst="rect">
            <a:avLst/>
          </a:prstGeom>
        </p:spPr>
      </p:pic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A4D1609B-102A-4C77-86A2-ACB29FB96D59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7839950" y="0"/>
            <a:ext cx="4352050" cy="6858478"/>
          </a:xfrm>
          <a:custGeom>
            <a:avLst/>
            <a:gdLst>
              <a:gd name="connsiteX0" fmla="*/ 4352050 w 4352050"/>
              <a:gd name="connsiteY0" fmla="*/ 6858478 h 6858478"/>
              <a:gd name="connsiteX1" fmla="*/ 0 w 4352050"/>
              <a:gd name="connsiteY1" fmla="*/ 6858478 h 6858478"/>
              <a:gd name="connsiteX2" fmla="*/ 0 w 4352050"/>
              <a:gd name="connsiteY2" fmla="*/ 0 h 6858478"/>
              <a:gd name="connsiteX3" fmla="*/ 103870 w 4352050"/>
              <a:gd name="connsiteY3" fmla="*/ 0 h 6858478"/>
              <a:gd name="connsiteX4" fmla="*/ 1170098 w 4352050"/>
              <a:gd name="connsiteY4" fmla="*/ 0 h 6858478"/>
              <a:gd name="connsiteX5" fmla="*/ 1175675 w 4352050"/>
              <a:gd name="connsiteY5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352050" h="6858478">
                <a:moveTo>
                  <a:pt x="4352050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103870" y="0"/>
                </a:lnTo>
                <a:lnTo>
                  <a:pt x="1170098" y="0"/>
                </a:lnTo>
                <a:lnTo>
                  <a:pt x="1175675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C651F706-C94E-46D4-BAAE-BAFD1AD976F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8667950" y="0"/>
            <a:ext cx="3524051" cy="6858478"/>
          </a:xfrm>
          <a:custGeom>
            <a:avLst/>
            <a:gdLst>
              <a:gd name="connsiteX0" fmla="*/ 3524051 w 3524051"/>
              <a:gd name="connsiteY0" fmla="*/ 6858478 h 6858478"/>
              <a:gd name="connsiteX1" fmla="*/ 0 w 3524051"/>
              <a:gd name="connsiteY1" fmla="*/ 6858478 h 6858478"/>
              <a:gd name="connsiteX2" fmla="*/ 0 w 3524051"/>
              <a:gd name="connsiteY2" fmla="*/ 0 h 6858478"/>
              <a:gd name="connsiteX3" fmla="*/ 342099 w 3524051"/>
              <a:gd name="connsiteY3" fmla="*/ 0 h 6858478"/>
              <a:gd name="connsiteX4" fmla="*/ 347676 w 3524051"/>
              <a:gd name="connsiteY4" fmla="*/ 0 h 68584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24051" h="6858478">
                <a:moveTo>
                  <a:pt x="3524051" y="6858478"/>
                </a:moveTo>
                <a:lnTo>
                  <a:pt x="0" y="6858478"/>
                </a:lnTo>
                <a:lnTo>
                  <a:pt x="0" y="0"/>
                </a:lnTo>
                <a:lnTo>
                  <a:pt x="342099" y="0"/>
                </a:lnTo>
                <a:lnTo>
                  <a:pt x="347676" y="0"/>
                </a:lnTo>
                <a:close/>
              </a:path>
            </a:pathLst>
          </a:cu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994162-D435-4734-A2A9-92EA78BD07E8}"/>
              </a:ext>
            </a:extLst>
          </p:cNvPr>
          <p:cNvSpPr txBox="1"/>
          <p:nvPr/>
        </p:nvSpPr>
        <p:spPr>
          <a:xfrm>
            <a:off x="9594166" y="351692"/>
            <a:ext cx="212422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500" dirty="0">
                <a:solidFill>
                  <a:schemeClr val="bg1"/>
                </a:solidFill>
              </a:rPr>
              <a:t>Any words on this?</a:t>
            </a:r>
          </a:p>
        </p:txBody>
      </p:sp>
    </p:spTree>
    <p:extLst>
      <p:ext uri="{BB962C8B-B14F-4D97-AF65-F5344CB8AC3E}">
        <p14:creationId xmlns:p14="http://schemas.microsoft.com/office/powerpoint/2010/main" val="34524022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sky&#10;&#10;Description generated with very high confidence">
            <a:extLst>
              <a:ext uri="{FF2B5EF4-FFF2-40B4-BE49-F238E27FC236}">
                <a16:creationId xmlns:a16="http://schemas.microsoft.com/office/drawing/2014/main" id="{CB3938A2-DFCC-4A3B-9ED8-7905C1E2BF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421" b="11792"/>
          <a:stretch/>
        </p:blipFill>
        <p:spPr>
          <a:xfrm>
            <a:off x="-1" y="10"/>
            <a:ext cx="12192000" cy="6857990"/>
          </a:xfrm>
          <a:prstGeom prst="rect">
            <a:avLst/>
          </a:prstGeom>
        </p:spPr>
      </p:pic>
      <p:sp>
        <p:nvSpPr>
          <p:cNvPr id="9" name="Freeform 5">
            <a:extLst>
              <a:ext uri="{FF2B5EF4-FFF2-40B4-BE49-F238E27FC236}">
                <a16:creationId xmlns:a16="http://schemas.microsoft.com/office/drawing/2014/main" id="{3CD9DF72-87A3-404E-A828-84CBF11A8303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grayWhite">
          <a:xfrm flipH="1">
            <a:off x="0" y="998175"/>
            <a:ext cx="6017172" cy="5859825"/>
          </a:xfrm>
          <a:custGeom>
            <a:avLst/>
            <a:gdLst>
              <a:gd name="T0" fmla="*/ 1333 w 1333"/>
              <a:gd name="T1" fmla="*/ 1031 h 1298"/>
              <a:gd name="T2" fmla="*/ 1333 w 1333"/>
              <a:gd name="T3" fmla="*/ 380 h 1298"/>
              <a:gd name="T4" fmla="*/ 706 w 1333"/>
              <a:gd name="T5" fmla="*/ 0 h 1298"/>
              <a:gd name="T6" fmla="*/ 0 w 1333"/>
              <a:gd name="T7" fmla="*/ 706 h 1298"/>
              <a:gd name="T8" fmla="*/ 323 w 1333"/>
              <a:gd name="T9" fmla="*/ 1298 h 1298"/>
              <a:gd name="T10" fmla="*/ 1090 w 1333"/>
              <a:gd name="T11" fmla="*/ 1298 h 1298"/>
              <a:gd name="T12" fmla="*/ 1333 w 1333"/>
              <a:gd name="T13" fmla="*/ 1031 h 12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333" h="1298">
                <a:moveTo>
                  <a:pt x="1333" y="1031"/>
                </a:moveTo>
                <a:cubicBezTo>
                  <a:pt x="1333" y="380"/>
                  <a:pt x="1333" y="380"/>
                  <a:pt x="1333" y="380"/>
                </a:cubicBezTo>
                <a:cubicBezTo>
                  <a:pt x="1215" y="154"/>
                  <a:pt x="979" y="0"/>
                  <a:pt x="706" y="0"/>
                </a:cubicBezTo>
                <a:cubicBezTo>
                  <a:pt x="317" y="0"/>
                  <a:pt x="0" y="316"/>
                  <a:pt x="0" y="706"/>
                </a:cubicBezTo>
                <a:cubicBezTo>
                  <a:pt x="0" y="954"/>
                  <a:pt x="129" y="1172"/>
                  <a:pt x="323" y="1298"/>
                </a:cubicBezTo>
                <a:cubicBezTo>
                  <a:pt x="1090" y="1298"/>
                  <a:pt x="1090" y="1298"/>
                  <a:pt x="1090" y="1298"/>
                </a:cubicBezTo>
                <a:cubicBezTo>
                  <a:pt x="1193" y="1232"/>
                  <a:pt x="1276" y="1140"/>
                  <a:pt x="1333" y="1031"/>
                </a:cubicBezTo>
                <a:close/>
              </a:path>
            </a:pathLst>
          </a:custGeom>
          <a:solidFill>
            <a:schemeClr val="bg1">
              <a:alpha val="75000"/>
            </a:schemeClr>
          </a:solidFill>
          <a:ln w="50800" cap="sq" cmpd="dbl">
            <a:noFill/>
            <a:miter lim="800000"/>
          </a:ln>
          <a:effectLst/>
          <a:extLst/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spcAft>
                <a:spcPts val="1000"/>
              </a:spcAft>
              <a:buClr>
                <a:schemeClr val="tx1"/>
              </a:buClr>
              <a:buSzPct val="100000"/>
              <a:buFont typeface="Arial"/>
              <a:buNone/>
            </a:pPr>
            <a:endParaRPr lang="en-US" sz="1600" cap="all"/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20E3A342-4D61-4E3F-AF90-1AB42AEB96CC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2287051" y="3337139"/>
            <a:ext cx="935420" cy="0"/>
          </a:xfrm>
          <a:prstGeom prst="line">
            <a:avLst/>
          </a:prstGeom>
          <a:ln w="25400" cap="sq">
            <a:solidFill>
              <a:schemeClr val="tx1">
                <a:lumMod val="85000"/>
                <a:lumOff val="15000"/>
              </a:schemeClr>
            </a:solidFill>
            <a:beve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0AA4DF-1F84-4049-834D-D0536C4930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9351" y="1308248"/>
            <a:ext cx="4593021" cy="2619839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US" sz="4500" dirty="0"/>
              <a:t>What does this picture says?</a:t>
            </a:r>
          </a:p>
        </p:txBody>
      </p:sp>
    </p:spTree>
    <p:extLst>
      <p:ext uri="{BB962C8B-B14F-4D97-AF65-F5344CB8AC3E}">
        <p14:creationId xmlns:p14="http://schemas.microsoft.com/office/powerpoint/2010/main" val="33168220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3">
            <a:extLst>
              <a:ext uri="{FF2B5EF4-FFF2-40B4-BE49-F238E27FC236}">
                <a16:creationId xmlns:a16="http://schemas.microsoft.com/office/drawing/2014/main" id="{53D4A05B-2C19-4C04-9B19-8D17CC7DA1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01763" y="1080788"/>
            <a:ext cx="7188473" cy="557106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A78D664-6CE8-4867-AF19-7B993262E968}"/>
              </a:ext>
            </a:extLst>
          </p:cNvPr>
          <p:cNvSpPr txBox="1"/>
          <p:nvPr/>
        </p:nvSpPr>
        <p:spPr>
          <a:xfrm>
            <a:off x="1606163" y="206145"/>
            <a:ext cx="8736037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500" dirty="0"/>
              <a:t>What is the implication of this?</a:t>
            </a:r>
          </a:p>
        </p:txBody>
      </p:sp>
    </p:spTree>
    <p:extLst>
      <p:ext uri="{BB962C8B-B14F-4D97-AF65-F5344CB8AC3E}">
        <p14:creationId xmlns:p14="http://schemas.microsoft.com/office/powerpoint/2010/main" val="7492848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Rectangle 15">
            <a:extLst>
              <a:ext uri="{FF2B5EF4-FFF2-40B4-BE49-F238E27FC236}">
                <a16:creationId xmlns:a16="http://schemas.microsoft.com/office/drawing/2014/main" id="{32BC26D8-82FB-445E-AA49-62A77D7C1EE0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5061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17">
            <a:extLst>
              <a:ext uri="{FF2B5EF4-FFF2-40B4-BE49-F238E27FC236}">
                <a16:creationId xmlns:a16="http://schemas.microsoft.com/office/drawing/2014/main" id="{CB44330D-EA18-4254-AA95-EB49948539B8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77012" y="480060"/>
            <a:ext cx="11237976" cy="589788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A close up of text on a white background&#10;&#10;Description generated with high confidence">
            <a:extLst>
              <a:ext uri="{FF2B5EF4-FFF2-40B4-BE49-F238E27FC236}">
                <a16:creationId xmlns:a16="http://schemas.microsoft.com/office/drawing/2014/main" id="{777F9912-DDEE-43C3-9F67-8A8F6DF79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1765" y="643467"/>
            <a:ext cx="5508469" cy="55710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5924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2">
            <a:extLst>
              <a:ext uri="{FF2B5EF4-FFF2-40B4-BE49-F238E27FC236}">
                <a16:creationId xmlns:a16="http://schemas.microsoft.com/office/drawing/2014/main" id="{559AE206-7EBA-4D33-8BC9-9D8158553F0E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30" name="Straight Connector 24">
            <a:extLst>
              <a:ext uri="{FF2B5EF4-FFF2-40B4-BE49-F238E27FC236}">
                <a16:creationId xmlns:a16="http://schemas.microsoft.com/office/drawing/2014/main" id="{9E8E38ED-369A-44C2-B635-0BED0E48A6E8}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Oval 26">
            <a:extLst>
              <a:ext uri="{FF2B5EF4-FFF2-40B4-BE49-F238E27FC236}">
                <a16:creationId xmlns:a16="http://schemas.microsoft.com/office/drawing/2014/main" id="{B672F332-AF08-46C6-94F0-77684310D7B7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rgbClr val="607E3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34244EF8-D73A-40E1-BE73-D46E6B4B04ED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rgbClr val="66A41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6437D937-A7F1-4011-92B4-328E5BE1B166}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08F280-52AE-448D-A7A9-CDF654D4FFC3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" r="2569"/>
          <a:stretch/>
        </p:blipFill>
        <p:spPr>
          <a:xfrm>
            <a:off x="6492113" y="10"/>
            <a:ext cx="5699887" cy="405923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743C784-E445-46DD-A44C-05B291FAEF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257" y="4525347"/>
            <a:ext cx="6939722" cy="1737360"/>
          </a:xfrm>
        </p:spPr>
        <p:txBody>
          <a:bodyPr vert="horz" lIns="91440" tIns="45720" rIns="91440" bIns="45720" rtlCol="0" anchor="ctr">
            <a:normAutofit/>
          </a:bodyPr>
          <a:lstStyle/>
          <a:p>
            <a:pPr algn="r"/>
            <a:r>
              <a:rPr lang="en-US" sz="3800" dirty="0"/>
              <a:t>Choose three pictures to best capture what you think are the key features of the Thai Economy</a:t>
            </a:r>
          </a:p>
        </p:txBody>
      </p:sp>
    </p:spTree>
    <p:extLst>
      <p:ext uri="{BB962C8B-B14F-4D97-AF65-F5344CB8AC3E}">
        <p14:creationId xmlns:p14="http://schemas.microsoft.com/office/powerpoint/2010/main" val="33351158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108</Words>
  <Application>Microsoft Office PowerPoint</Application>
  <PresentationFormat>Widescreen</PresentationFormat>
  <Paragraphs>22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Calibri</vt:lpstr>
      <vt:lpstr>Calibri Light</vt:lpstr>
      <vt:lpstr>Cordia New</vt:lpstr>
      <vt:lpstr>Times New Roman</vt:lpstr>
      <vt:lpstr>Office Theme</vt:lpstr>
      <vt:lpstr>EE460 Thai Economy Lecture 1: Prelude to the Thai Economy</vt:lpstr>
      <vt:lpstr>PowerPoint Presentation</vt:lpstr>
      <vt:lpstr>First things first</vt:lpstr>
      <vt:lpstr>Why?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Choose three pictures to best capture what you think are the key features of the Thai Economy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Kiatanantha Lounkaew</dc:creator>
  <cp:lastModifiedBy>Kiatanantha Lounkaew</cp:lastModifiedBy>
  <cp:revision>16</cp:revision>
  <dcterms:created xsi:type="dcterms:W3CDTF">2018-01-08T07:28:28Z</dcterms:created>
  <dcterms:modified xsi:type="dcterms:W3CDTF">2018-01-08T14:56:50Z</dcterms:modified>
</cp:coreProperties>
</file>