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23"/>
  </p:handoutMasterIdLst>
  <p:sldIdLst>
    <p:sldId id="290" r:id="rId2"/>
    <p:sldId id="261" r:id="rId3"/>
    <p:sldId id="265" r:id="rId4"/>
    <p:sldId id="270" r:id="rId5"/>
    <p:sldId id="271" r:id="rId6"/>
    <p:sldId id="272" r:id="rId7"/>
    <p:sldId id="273" r:id="rId8"/>
    <p:sldId id="292" r:id="rId9"/>
    <p:sldId id="282" r:id="rId10"/>
    <p:sldId id="283" r:id="rId11"/>
    <p:sldId id="275" r:id="rId12"/>
    <p:sldId id="288" r:id="rId13"/>
    <p:sldId id="284" r:id="rId14"/>
    <p:sldId id="286" r:id="rId15"/>
    <p:sldId id="277" r:id="rId16"/>
    <p:sldId id="278" r:id="rId17"/>
    <p:sldId id="279" r:id="rId18"/>
    <p:sldId id="281" r:id="rId19"/>
    <p:sldId id="289" r:id="rId20"/>
    <p:sldId id="287" r:id="rId21"/>
    <p:sldId id="291"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1" d="100"/>
          <a:sy n="111" d="100"/>
        </p:scale>
        <p:origin x="-2104"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handoutMaster" Target="handoutMasters/handout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BE612D4-FCDD-6341-BDC7-33E4350D458D}" type="datetimeFigureOut">
              <a:rPr lang="en-US" smtClean="0"/>
              <a:t>8/27/18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FA3637B-59F0-0F40-BE12-2DAEA16575A9}" type="slidenum">
              <a:rPr lang="en-US" smtClean="0"/>
              <a:t>‹#›</a:t>
            </a:fld>
            <a:endParaRPr lang="en-US"/>
          </a:p>
        </p:txBody>
      </p:sp>
    </p:spTree>
    <p:extLst>
      <p:ext uri="{BB962C8B-B14F-4D97-AF65-F5344CB8AC3E}">
        <p14:creationId xmlns:p14="http://schemas.microsoft.com/office/powerpoint/2010/main" val="96204904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7DE6999-AFF2-8F49-BAC4-4194D2465CD5}" type="datetimeFigureOut">
              <a:rPr lang="en-US" smtClean="0"/>
              <a:t>8/27/18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2935417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DE6999-AFF2-8F49-BAC4-4194D2465CD5}" type="datetimeFigureOut">
              <a:rPr lang="en-US" smtClean="0"/>
              <a:t>8/27/18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362261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DE6999-AFF2-8F49-BAC4-4194D2465CD5}" type="datetimeFigureOut">
              <a:rPr lang="en-US" smtClean="0"/>
              <a:t>8/27/18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753652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7DE6999-AFF2-8F49-BAC4-4194D2465CD5}" type="datetimeFigureOut">
              <a:rPr lang="en-US" smtClean="0"/>
              <a:t>8/27/18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2446553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7DE6999-AFF2-8F49-BAC4-4194D2465CD5}" type="datetimeFigureOut">
              <a:rPr lang="en-US" smtClean="0"/>
              <a:t>8/27/18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20349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7DE6999-AFF2-8F49-BAC4-4194D2465CD5}" type="datetimeFigureOut">
              <a:rPr lang="en-US" smtClean="0"/>
              <a:t>8/27/18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2891501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DE6999-AFF2-8F49-BAC4-4194D2465CD5}" type="datetimeFigureOut">
              <a:rPr lang="en-US" smtClean="0"/>
              <a:t>8/27/18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2588229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DE6999-AFF2-8F49-BAC4-4194D2465CD5}" type="datetimeFigureOut">
              <a:rPr lang="en-US" smtClean="0"/>
              <a:t>8/27/18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1919448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DE6999-AFF2-8F49-BAC4-4194D2465CD5}" type="datetimeFigureOut">
              <a:rPr lang="en-US" smtClean="0"/>
              <a:t>8/27/18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2926265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DE6999-AFF2-8F49-BAC4-4194D2465CD5}" type="datetimeFigureOut">
              <a:rPr lang="en-US" smtClean="0"/>
              <a:t>8/27/18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147784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DE6999-AFF2-8F49-BAC4-4194D2465CD5}" type="datetimeFigureOut">
              <a:rPr lang="en-US" smtClean="0"/>
              <a:t>8/27/18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37608-3336-6D43-92FE-A077C358E42E}" type="slidenum">
              <a:rPr lang="en-US" smtClean="0"/>
              <a:t>‹#›</a:t>
            </a:fld>
            <a:endParaRPr lang="en-US"/>
          </a:p>
        </p:txBody>
      </p:sp>
    </p:spTree>
    <p:extLst>
      <p:ext uri="{BB962C8B-B14F-4D97-AF65-F5344CB8AC3E}">
        <p14:creationId xmlns:p14="http://schemas.microsoft.com/office/powerpoint/2010/main" val="38306328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DE6999-AFF2-8F49-BAC4-4194D2465CD5}" type="datetimeFigureOut">
              <a:rPr lang="en-US" smtClean="0"/>
              <a:t>8/27/18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937608-3336-6D43-92FE-A077C358E42E}" type="slidenum">
              <a:rPr lang="en-US" smtClean="0"/>
              <a:t>‹#›</a:t>
            </a:fld>
            <a:endParaRPr lang="en-US"/>
          </a:p>
        </p:txBody>
      </p:sp>
    </p:spTree>
    <p:extLst>
      <p:ext uri="{BB962C8B-B14F-4D97-AF65-F5344CB8AC3E}">
        <p14:creationId xmlns:p14="http://schemas.microsoft.com/office/powerpoint/2010/main" val="1696197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emf"/><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2800" dirty="0" smtClean="0"/>
              <a:t>Lecture 3</a:t>
            </a:r>
            <a:br>
              <a:rPr lang="en-US" sz="2800" dirty="0" smtClean="0"/>
            </a:br>
            <a:r>
              <a:rPr lang="en-US" sz="2800" dirty="0" smtClean="0"/>
              <a:t/>
            </a:r>
            <a:br>
              <a:rPr lang="en-US" sz="2800" dirty="0" smtClean="0"/>
            </a:br>
            <a:r>
              <a:rPr lang="en-US" sz="2800" dirty="0" smtClean="0"/>
              <a:t>Growth Theory:</a:t>
            </a:r>
            <a:br>
              <a:rPr lang="en-US" sz="2800" dirty="0" smtClean="0"/>
            </a:br>
            <a:r>
              <a:rPr lang="en-US" sz="2800" dirty="0" smtClean="0"/>
              <a:t>Solow Model</a:t>
            </a:r>
            <a:endParaRPr lang="en-US" sz="4000" dirty="0"/>
          </a:p>
        </p:txBody>
      </p:sp>
      <p:sp>
        <p:nvSpPr>
          <p:cNvPr id="3" name="Subtitle 2"/>
          <p:cNvSpPr>
            <a:spLocks noGrp="1"/>
          </p:cNvSpPr>
          <p:nvPr>
            <p:ph type="subTitle" idx="1"/>
          </p:nvPr>
        </p:nvSpPr>
        <p:spPr>
          <a:xfrm>
            <a:off x="1371600" y="4073940"/>
            <a:ext cx="6400800" cy="1752600"/>
          </a:xfrm>
        </p:spPr>
        <p:txBody>
          <a:bodyPr>
            <a:normAutofit fontScale="55000" lnSpcReduction="20000"/>
          </a:bodyPr>
          <a:lstStyle/>
          <a:p>
            <a:r>
              <a:rPr lang="en-US" dirty="0" smtClean="0">
                <a:latin typeface="+mj-lt"/>
              </a:rPr>
              <a:t>EE 462 Development Macroeconomics</a:t>
            </a:r>
          </a:p>
          <a:p>
            <a:r>
              <a:rPr lang="en-US" dirty="0" smtClean="0">
                <a:latin typeface="+mj-lt"/>
              </a:rPr>
              <a:t>Paul Vandenberg</a:t>
            </a:r>
          </a:p>
          <a:p>
            <a:r>
              <a:rPr lang="en-US" dirty="0" smtClean="0">
                <a:latin typeface="+mj-lt"/>
              </a:rPr>
              <a:t>Semester 1/2018</a:t>
            </a:r>
          </a:p>
          <a:p>
            <a:r>
              <a:rPr lang="en-US" dirty="0" smtClean="0">
                <a:latin typeface="+mj-lt"/>
              </a:rPr>
              <a:t>Bachelor of Economics, International Program</a:t>
            </a:r>
          </a:p>
          <a:p>
            <a:r>
              <a:rPr lang="en-US" dirty="0" smtClean="0">
                <a:latin typeface="+mj-lt"/>
              </a:rPr>
              <a:t>Faculty of Economics</a:t>
            </a:r>
          </a:p>
          <a:p>
            <a:r>
              <a:rPr lang="en-US" dirty="0" smtClean="0">
                <a:latin typeface="+mj-lt"/>
              </a:rPr>
              <a:t>Thammasat University</a:t>
            </a:r>
            <a:endParaRPr lang="en-US" dirty="0">
              <a:latin typeface="+mj-lt"/>
            </a:endParaRPr>
          </a:p>
        </p:txBody>
      </p:sp>
      <p:pic>
        <p:nvPicPr>
          <p:cNvPr id="7" name="Picture 6"/>
          <p:cNvPicPr>
            <a:picLocks noChangeAspect="1"/>
          </p:cNvPicPr>
          <p:nvPr/>
        </p:nvPicPr>
        <p:blipFill>
          <a:blip r:embed="rId2"/>
          <a:stretch>
            <a:fillRect/>
          </a:stretch>
        </p:blipFill>
        <p:spPr>
          <a:xfrm>
            <a:off x="685800" y="662057"/>
            <a:ext cx="1369392" cy="1314726"/>
          </a:xfrm>
          <a:prstGeom prst="rect">
            <a:avLst/>
          </a:prstGeom>
        </p:spPr>
      </p:pic>
      <p:pic>
        <p:nvPicPr>
          <p:cNvPr id="6" name="Picture 5"/>
          <p:cNvPicPr>
            <a:picLocks noChangeAspect="1"/>
          </p:cNvPicPr>
          <p:nvPr/>
        </p:nvPicPr>
        <p:blipFill>
          <a:blip r:embed="rId3"/>
          <a:stretch>
            <a:fillRect/>
          </a:stretch>
        </p:blipFill>
        <p:spPr>
          <a:xfrm>
            <a:off x="7288695" y="662057"/>
            <a:ext cx="1169505" cy="1314726"/>
          </a:xfrm>
          <a:prstGeom prst="rect">
            <a:avLst/>
          </a:prstGeom>
        </p:spPr>
      </p:pic>
    </p:spTree>
    <p:extLst>
      <p:ext uri="{BB962C8B-B14F-4D97-AF65-F5344CB8AC3E}">
        <p14:creationId xmlns:p14="http://schemas.microsoft.com/office/powerpoint/2010/main" val="299700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Growth</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What do we mean by growth?</a:t>
            </a:r>
          </a:p>
          <a:p>
            <a:pPr lvl="1"/>
            <a:r>
              <a:rPr lang="en-US" dirty="0" smtClean="0"/>
              <a:t>Economy produces more</a:t>
            </a:r>
          </a:p>
          <a:p>
            <a:pPr lvl="1"/>
            <a:r>
              <a:rPr lang="en-US" dirty="0" smtClean="0"/>
              <a:t>3 ways it can do this</a:t>
            </a:r>
          </a:p>
          <a:p>
            <a:endParaRPr lang="en-US" dirty="0" smtClean="0"/>
          </a:p>
          <a:p>
            <a:r>
              <a:rPr lang="en-US" dirty="0" smtClean="0"/>
              <a:t>1. M</a:t>
            </a:r>
            <a:r>
              <a:rPr lang="en-US" dirty="0" smtClean="0"/>
              <a:t>ore factories</a:t>
            </a:r>
            <a:r>
              <a:rPr lang="en-US" dirty="0" smtClean="0"/>
              <a:t>, </a:t>
            </a:r>
            <a:r>
              <a:rPr lang="en-US" dirty="0" smtClean="0"/>
              <a:t>machines</a:t>
            </a:r>
            <a:r>
              <a:rPr lang="en-US" dirty="0" smtClean="0"/>
              <a:t>, </a:t>
            </a:r>
            <a:r>
              <a:rPr lang="en-US" dirty="0" smtClean="0"/>
              <a:t>offices, stores, </a:t>
            </a:r>
            <a:r>
              <a:rPr lang="en-US" dirty="0" smtClean="0"/>
              <a:t>ships catching fish</a:t>
            </a:r>
          </a:p>
          <a:p>
            <a:pPr lvl="1"/>
            <a:r>
              <a:rPr lang="en-US" dirty="0" smtClean="0"/>
              <a:t>This we call </a:t>
            </a:r>
            <a:r>
              <a:rPr lang="en-US" dirty="0" smtClean="0"/>
              <a:t>capital or the capital stock</a:t>
            </a:r>
            <a:r>
              <a:rPr lang="en-US" dirty="0" smtClean="0"/>
              <a:t>, K</a:t>
            </a:r>
          </a:p>
          <a:p>
            <a:pPr lvl="1"/>
            <a:r>
              <a:rPr lang="en-US" dirty="0" smtClean="0"/>
              <a:t>Investment, I, is what adds to capital</a:t>
            </a:r>
          </a:p>
          <a:p>
            <a:pPr lvl="2"/>
            <a:r>
              <a:rPr lang="en-US" dirty="0" smtClean="0"/>
              <a:t>It is the new capital we add this year </a:t>
            </a:r>
            <a:endParaRPr lang="en-US" dirty="0" smtClean="0"/>
          </a:p>
          <a:p>
            <a:pPr lvl="1"/>
            <a:r>
              <a:rPr lang="en-US" dirty="0" smtClean="0"/>
              <a:t>Where does the money for </a:t>
            </a:r>
            <a:r>
              <a:rPr lang="en-US" dirty="0" smtClean="0"/>
              <a:t>I comes from?</a:t>
            </a:r>
          </a:p>
          <a:p>
            <a:pPr lvl="2"/>
            <a:r>
              <a:rPr lang="en-US" dirty="0" smtClean="0"/>
              <a:t>It comes from </a:t>
            </a:r>
            <a:r>
              <a:rPr lang="en-US" dirty="0" smtClean="0"/>
              <a:t>savings, S </a:t>
            </a:r>
          </a:p>
          <a:p>
            <a:pPr lvl="2"/>
            <a:endParaRPr lang="en-US" dirty="0" smtClean="0"/>
          </a:p>
          <a:p>
            <a:r>
              <a:rPr lang="en-US" dirty="0" smtClean="0"/>
              <a:t>2. More </a:t>
            </a:r>
            <a:r>
              <a:rPr lang="en-US" dirty="0" smtClean="0"/>
              <a:t>people engaged in </a:t>
            </a:r>
            <a:r>
              <a:rPr lang="en-US" dirty="0" smtClean="0"/>
              <a:t>production</a:t>
            </a:r>
          </a:p>
          <a:p>
            <a:pPr lvl="1"/>
            <a:r>
              <a:rPr lang="en-US" dirty="0" smtClean="0"/>
              <a:t>W</a:t>
            </a:r>
            <a:r>
              <a:rPr lang="en-US" dirty="0" smtClean="0"/>
              <a:t>orkers</a:t>
            </a:r>
            <a:r>
              <a:rPr lang="en-US" dirty="0" smtClean="0"/>
              <a:t>, </a:t>
            </a:r>
            <a:r>
              <a:rPr lang="en-US" dirty="0" smtClean="0"/>
              <a:t>L</a:t>
            </a:r>
          </a:p>
          <a:p>
            <a:pPr lvl="1"/>
            <a:r>
              <a:rPr lang="en-US" dirty="0" smtClean="0"/>
              <a:t>L</a:t>
            </a:r>
            <a:r>
              <a:rPr lang="en-US" dirty="0" smtClean="0"/>
              <a:t>arger </a:t>
            </a:r>
            <a:r>
              <a:rPr lang="en-US" dirty="0" smtClean="0"/>
              <a:t>workforce </a:t>
            </a:r>
            <a:r>
              <a:rPr lang="en-US" dirty="0" smtClean="0"/>
              <a:t>can create greater </a:t>
            </a:r>
            <a:r>
              <a:rPr lang="en-US" dirty="0" smtClean="0"/>
              <a:t>output</a:t>
            </a:r>
          </a:p>
          <a:p>
            <a:pPr lvl="1"/>
            <a:endParaRPr lang="en-US" dirty="0"/>
          </a:p>
          <a:p>
            <a:r>
              <a:rPr lang="en-US" dirty="0" smtClean="0"/>
              <a:t>3. Produce more efficiently</a:t>
            </a:r>
          </a:p>
          <a:p>
            <a:pPr lvl="1"/>
            <a:r>
              <a:rPr lang="en-US" dirty="0" smtClean="0"/>
              <a:t>Same inputs but produce more output</a:t>
            </a:r>
          </a:p>
          <a:p>
            <a:pPr lvl="1"/>
            <a:r>
              <a:rPr lang="en-US" dirty="0" smtClean="0"/>
              <a:t>Higher productivity, more technology and innovation</a:t>
            </a:r>
          </a:p>
          <a:p>
            <a:endParaRPr lang="en-US" dirty="0"/>
          </a:p>
        </p:txBody>
      </p:sp>
    </p:spTree>
    <p:extLst>
      <p:ext uri="{BB962C8B-B14F-4D97-AF65-F5344CB8AC3E}">
        <p14:creationId xmlns:p14="http://schemas.microsoft.com/office/powerpoint/2010/main" val="751313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 blocks</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sz="3000" dirty="0" smtClean="0"/>
              <a:t>Y = F(K, L)				</a:t>
            </a:r>
            <a:r>
              <a:rPr lang="en-US" sz="3000" dirty="0" smtClean="0"/>
              <a:t>Y </a:t>
            </a:r>
            <a:r>
              <a:rPr lang="en-US" sz="3000" dirty="0" smtClean="0"/>
              <a:t>= output, income (GDP)</a:t>
            </a:r>
          </a:p>
          <a:p>
            <a:pPr marL="0" indent="0">
              <a:buNone/>
            </a:pPr>
            <a:endParaRPr lang="en-US" sz="3000" dirty="0" smtClean="0"/>
          </a:p>
          <a:p>
            <a:pPr marL="0" indent="0">
              <a:buNone/>
            </a:pPr>
            <a:r>
              <a:rPr lang="en-US" sz="3000" dirty="0"/>
              <a:t>W</a:t>
            </a:r>
            <a:r>
              <a:rPr lang="en-US" sz="3000" dirty="0" smtClean="0"/>
              <a:t>here does investment come from</a:t>
            </a:r>
            <a:r>
              <a:rPr lang="en-US" sz="3000" dirty="0" smtClean="0"/>
              <a:t>?</a:t>
            </a:r>
          </a:p>
          <a:p>
            <a:pPr marL="0" indent="0">
              <a:buNone/>
            </a:pPr>
            <a:endParaRPr lang="en-US" sz="3000" dirty="0" smtClean="0"/>
          </a:p>
          <a:p>
            <a:pPr marL="0" indent="0">
              <a:buNone/>
            </a:pPr>
            <a:r>
              <a:rPr lang="en-US" sz="3000" dirty="0" smtClean="0"/>
              <a:t>I = S</a:t>
            </a:r>
            <a:r>
              <a:rPr lang="en-US" sz="3000" dirty="0"/>
              <a:t>						I = </a:t>
            </a:r>
            <a:r>
              <a:rPr lang="en-US" sz="3000" dirty="0" smtClean="0"/>
              <a:t>investment, S = savings</a:t>
            </a:r>
            <a:endParaRPr lang="en-US" sz="3000" dirty="0"/>
          </a:p>
          <a:p>
            <a:pPr marL="0" indent="0">
              <a:buNone/>
            </a:pPr>
            <a:r>
              <a:rPr lang="en-US" sz="3000" dirty="0" smtClean="0"/>
              <a:t>S = sY</a:t>
            </a:r>
            <a:r>
              <a:rPr lang="en-US" sz="3000" dirty="0"/>
              <a:t>	</a:t>
            </a:r>
            <a:r>
              <a:rPr lang="en-US" sz="3000" dirty="0" smtClean="0"/>
              <a:t>				S = total savings,								                    						s = savings rate</a:t>
            </a:r>
          </a:p>
          <a:p>
            <a:pPr marL="0" indent="0">
              <a:buNone/>
            </a:pPr>
            <a:endParaRPr lang="en-US" sz="3000" dirty="0" smtClean="0"/>
          </a:p>
          <a:p>
            <a:pPr marL="0" indent="0">
              <a:buNone/>
            </a:pPr>
            <a:r>
              <a:rPr lang="en-US" sz="3000" dirty="0"/>
              <a:t>C</a:t>
            </a:r>
            <a:r>
              <a:rPr lang="en-US" sz="3000" dirty="0" smtClean="0"/>
              <a:t>hange in the capital stock</a:t>
            </a:r>
          </a:p>
          <a:p>
            <a:pPr marL="0" indent="0">
              <a:buNone/>
            </a:pPr>
            <a:endParaRPr lang="en-US" sz="3000" dirty="0" smtClean="0"/>
          </a:p>
          <a:p>
            <a:pPr marL="0" indent="0">
              <a:buNone/>
            </a:pPr>
            <a:r>
              <a:rPr lang="en-US" sz="3000" dirty="0" smtClean="0"/>
              <a:t>ΔK = I – (dK)				d = depreciation</a:t>
            </a:r>
          </a:p>
          <a:p>
            <a:pPr marL="0" indent="0">
              <a:buNone/>
            </a:pPr>
            <a:r>
              <a:rPr lang="en-US" sz="3000" dirty="0" smtClean="0"/>
              <a:t>ΔK = sY – dK				</a:t>
            </a:r>
            <a:r>
              <a:rPr lang="en-US" sz="3000" b="1" dirty="0" err="1" smtClean="0"/>
              <a:t>Equ</a:t>
            </a:r>
            <a:r>
              <a:rPr lang="en-US" sz="3000" b="1" dirty="0" smtClean="0"/>
              <a:t>. 1</a:t>
            </a:r>
          </a:p>
          <a:p>
            <a:pPr marL="0" indent="0">
              <a:buNone/>
            </a:pPr>
            <a:endParaRPr lang="en-US" sz="3000" b="1" dirty="0" smtClean="0"/>
          </a:p>
          <a:p>
            <a:pPr marL="0" indent="0">
              <a:buNone/>
            </a:pPr>
            <a:r>
              <a:rPr lang="en-US" dirty="0"/>
              <a:t>ΔL = </a:t>
            </a:r>
            <a:r>
              <a:rPr lang="en-US" dirty="0" err="1"/>
              <a:t>nL</a:t>
            </a:r>
            <a:r>
              <a:rPr lang="en-US" dirty="0"/>
              <a:t>				</a:t>
            </a:r>
            <a:r>
              <a:rPr lang="en-US" dirty="0" smtClean="0"/>
              <a:t>	n </a:t>
            </a:r>
            <a:r>
              <a:rPr lang="en-US" dirty="0"/>
              <a:t>= growth rate of labor force</a:t>
            </a:r>
          </a:p>
          <a:p>
            <a:pPr marL="0" indent="0">
              <a:buNone/>
            </a:pPr>
            <a:endParaRPr lang="en-US" dirty="0"/>
          </a:p>
          <a:p>
            <a:pPr marL="0" indent="0">
              <a:buNone/>
            </a:pPr>
            <a:endParaRPr lang="en-US" dirty="0" smtClean="0"/>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2636885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Solow </a:t>
            </a:r>
            <a:r>
              <a:rPr lang="en-US" dirty="0" smtClean="0"/>
              <a:t>model</a:t>
            </a:r>
            <a:endParaRPr lang="en-US" dirty="0"/>
          </a:p>
        </p:txBody>
      </p:sp>
      <p:sp>
        <p:nvSpPr>
          <p:cNvPr id="3" name="Content Placeholder 2"/>
          <p:cNvSpPr>
            <a:spLocks noGrp="1"/>
          </p:cNvSpPr>
          <p:nvPr>
            <p:ph idx="1"/>
          </p:nvPr>
        </p:nvSpPr>
        <p:spPr/>
        <p:txBody>
          <a:bodyPr>
            <a:normAutofit/>
          </a:bodyPr>
          <a:lstStyle/>
          <a:p>
            <a:r>
              <a:rPr lang="en-US" dirty="0" smtClean="0"/>
              <a:t>Robert Solow (</a:t>
            </a:r>
            <a:r>
              <a:rPr lang="en-US" dirty="0" smtClean="0"/>
              <a:t>U.S.)</a:t>
            </a:r>
            <a:endParaRPr lang="en-US" dirty="0" smtClean="0"/>
          </a:p>
          <a:p>
            <a:pPr lvl="1"/>
            <a:r>
              <a:rPr lang="en-US" dirty="0" smtClean="0"/>
              <a:t>Two papers on growth in 1956 and 1957</a:t>
            </a:r>
          </a:p>
          <a:p>
            <a:pPr lvl="1"/>
            <a:r>
              <a:rPr lang="en-US" dirty="0" smtClean="0"/>
              <a:t>Trevor Swan (Australia) arrived at similar </a:t>
            </a:r>
            <a:r>
              <a:rPr lang="en-US" dirty="0" smtClean="0"/>
              <a:t>model</a:t>
            </a:r>
          </a:p>
          <a:p>
            <a:pPr lvl="2"/>
            <a:r>
              <a:rPr lang="en-US" dirty="0" smtClean="0"/>
              <a:t>Sometimes called the Solow-Swan model</a:t>
            </a:r>
          </a:p>
          <a:p>
            <a:pPr lvl="2"/>
            <a:endParaRPr lang="en-US" dirty="0" smtClean="0"/>
          </a:p>
          <a:p>
            <a:r>
              <a:rPr lang="en-US" dirty="0"/>
              <a:t>N</a:t>
            </a:r>
            <a:r>
              <a:rPr lang="en-US" dirty="0" smtClean="0"/>
              <a:t>eoclassical production function</a:t>
            </a:r>
          </a:p>
          <a:p>
            <a:pPr lvl="1"/>
            <a:r>
              <a:rPr lang="en-US" dirty="0" smtClean="0"/>
              <a:t>Diminishing </a:t>
            </a:r>
            <a:r>
              <a:rPr lang="en-US" dirty="0" smtClean="0"/>
              <a:t>returns to capital</a:t>
            </a:r>
          </a:p>
          <a:p>
            <a:pPr lvl="2"/>
            <a:r>
              <a:rPr lang="en-US" dirty="0" smtClean="0"/>
              <a:t>As capital increases, output increases at a slowing rate</a:t>
            </a:r>
          </a:p>
          <a:p>
            <a:pPr lvl="2"/>
            <a:r>
              <a:rPr lang="en-US" dirty="0" smtClean="0"/>
              <a:t>Concave curve in graphs further below</a:t>
            </a:r>
          </a:p>
          <a:p>
            <a:endParaRPr lang="en-US" dirty="0"/>
          </a:p>
        </p:txBody>
      </p:sp>
    </p:spTree>
    <p:extLst>
      <p:ext uri="{BB962C8B-B14F-4D97-AF65-F5344CB8AC3E}">
        <p14:creationId xmlns:p14="http://schemas.microsoft.com/office/powerpoint/2010/main" val="3966215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
            </a:r>
            <a:r>
              <a:rPr lang="en-US" dirty="0" smtClean="0"/>
              <a:t>er worker</a:t>
            </a:r>
            <a:endParaRPr lang="en-US" dirty="0"/>
          </a:p>
        </p:txBody>
      </p:sp>
      <p:sp>
        <p:nvSpPr>
          <p:cNvPr id="3" name="Content Placeholder 2"/>
          <p:cNvSpPr>
            <a:spLocks noGrp="1"/>
          </p:cNvSpPr>
          <p:nvPr>
            <p:ph idx="1"/>
          </p:nvPr>
        </p:nvSpPr>
        <p:spPr>
          <a:xfrm>
            <a:off x="457200" y="1417638"/>
            <a:ext cx="8229600" cy="5035604"/>
          </a:xfrm>
        </p:spPr>
        <p:txBody>
          <a:bodyPr>
            <a:normAutofit fontScale="55000" lnSpcReduction="20000"/>
          </a:bodyPr>
          <a:lstStyle/>
          <a:p>
            <a:pPr marL="0" indent="0">
              <a:buNone/>
            </a:pPr>
            <a:r>
              <a:rPr lang="en-US" dirty="0" smtClean="0"/>
              <a:t>Y = F(K,L)</a:t>
            </a:r>
          </a:p>
          <a:p>
            <a:pPr marL="0" indent="0">
              <a:buNone/>
            </a:pPr>
            <a:endParaRPr lang="en-US" dirty="0" smtClean="0"/>
          </a:p>
          <a:p>
            <a:pPr marL="0" indent="0">
              <a:buNone/>
            </a:pPr>
            <a:r>
              <a:rPr lang="en-US" dirty="0" smtClean="0"/>
              <a:t>Change to “per worker” basis</a:t>
            </a:r>
          </a:p>
          <a:p>
            <a:pPr marL="0" indent="0">
              <a:buNone/>
            </a:pPr>
            <a:endParaRPr lang="en-US" dirty="0" smtClean="0"/>
          </a:p>
          <a:p>
            <a:pPr marL="0" indent="0">
              <a:buNone/>
            </a:pPr>
            <a:r>
              <a:rPr lang="en-US" dirty="0" smtClean="0"/>
              <a:t>Y/L = F(K/L, L/L)   		Divide through by </a:t>
            </a:r>
            <a:r>
              <a:rPr lang="en-US" dirty="0" smtClean="0"/>
              <a:t>L</a:t>
            </a:r>
          </a:p>
          <a:p>
            <a:pPr marL="0" indent="0">
              <a:buNone/>
            </a:pPr>
            <a:endParaRPr lang="en-US" dirty="0" smtClean="0"/>
          </a:p>
          <a:p>
            <a:pPr marL="0" indent="0">
              <a:buNone/>
            </a:pPr>
            <a:r>
              <a:rPr lang="en-US" dirty="0" smtClean="0"/>
              <a:t>y = f(k) 			</a:t>
            </a:r>
            <a:r>
              <a:rPr lang="en-US" dirty="0" smtClean="0"/>
              <a:t>Use </a:t>
            </a:r>
            <a:r>
              <a:rPr lang="en-US" dirty="0" smtClean="0"/>
              <a:t>lower case</a:t>
            </a:r>
          </a:p>
          <a:p>
            <a:pPr marL="0" indent="0">
              <a:buNone/>
            </a:pPr>
            <a:r>
              <a:rPr lang="en-US" dirty="0"/>
              <a:t>	</a:t>
            </a:r>
            <a:r>
              <a:rPr lang="en-US" dirty="0" smtClean="0"/>
              <a:t>					</a:t>
            </a:r>
            <a:endParaRPr lang="en-US" dirty="0" smtClean="0"/>
          </a:p>
          <a:p>
            <a:pPr marL="0" indent="0">
              <a:buNone/>
            </a:pPr>
            <a:r>
              <a:rPr lang="en-US" b="1" dirty="0" smtClean="0"/>
              <a:t>What does this mean?</a:t>
            </a:r>
          </a:p>
          <a:p>
            <a:pPr marL="0" indent="0">
              <a:buNone/>
            </a:pPr>
            <a:endParaRPr lang="en-US" dirty="0"/>
          </a:p>
          <a:p>
            <a:pPr marL="0" indent="0">
              <a:buNone/>
            </a:pPr>
            <a:r>
              <a:rPr lang="en-US" dirty="0" smtClean="0"/>
              <a:t>If a country wants to become richer, it needs to increase the income per person (GDP per capita).  Income per person is similar to income per worker, which is LHS of the equation</a:t>
            </a:r>
          </a:p>
          <a:p>
            <a:pPr marL="0" indent="0">
              <a:buNone/>
            </a:pPr>
            <a:endParaRPr lang="en-US" dirty="0"/>
          </a:p>
          <a:p>
            <a:pPr marL="0" indent="0">
              <a:buNone/>
            </a:pPr>
            <a:r>
              <a:rPr lang="en-US" dirty="0" smtClean="0"/>
              <a:t>So </a:t>
            </a:r>
            <a:r>
              <a:rPr lang="en-US" dirty="0" smtClean="0"/>
              <a:t>to raise </a:t>
            </a:r>
            <a:r>
              <a:rPr lang="en-US" dirty="0" smtClean="0"/>
              <a:t>GDP per capita, must increase the capital per worker, k</a:t>
            </a:r>
          </a:p>
          <a:p>
            <a:pPr marL="0" indent="0">
              <a:buNone/>
            </a:pPr>
            <a:endParaRPr lang="en-US" dirty="0"/>
          </a:p>
          <a:p>
            <a:pPr marL="0" indent="0">
              <a:buNone/>
            </a:pPr>
            <a:r>
              <a:rPr lang="en-US" dirty="0" smtClean="0"/>
              <a:t>So we focus on increasing k, </a:t>
            </a:r>
            <a:r>
              <a:rPr lang="en-US" dirty="0"/>
              <a:t>or </a:t>
            </a:r>
            <a:r>
              <a:rPr lang="en-US" dirty="0" smtClean="0"/>
              <a:t>Δk (see following slides)  </a:t>
            </a:r>
            <a:endParaRPr lang="en-US" dirty="0" smtClean="0"/>
          </a:p>
        </p:txBody>
      </p:sp>
    </p:spTree>
    <p:extLst>
      <p:ext uri="{BB962C8B-B14F-4D97-AF65-F5344CB8AC3E}">
        <p14:creationId xmlns:p14="http://schemas.microsoft.com/office/powerpoint/2010/main" val="3030130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Solow model – main equation</a:t>
            </a:r>
            <a:endParaRPr lang="en-US" dirty="0"/>
          </a:p>
        </p:txBody>
      </p:sp>
      <p:sp>
        <p:nvSpPr>
          <p:cNvPr id="3" name="Content Placeholder 2"/>
          <p:cNvSpPr>
            <a:spLocks noGrp="1"/>
          </p:cNvSpPr>
          <p:nvPr>
            <p:ph idx="1"/>
          </p:nvPr>
        </p:nvSpPr>
        <p:spPr>
          <a:xfrm>
            <a:off x="572647" y="1726155"/>
            <a:ext cx="8229600" cy="4525963"/>
          </a:xfrm>
        </p:spPr>
        <p:txBody>
          <a:bodyPr>
            <a:normAutofit fontScale="85000" lnSpcReduction="20000"/>
          </a:bodyPr>
          <a:lstStyle/>
          <a:p>
            <a:pPr marL="0" indent="0">
              <a:buNone/>
            </a:pPr>
            <a:r>
              <a:rPr lang="en-US" dirty="0" smtClean="0"/>
              <a:t>ΔK </a:t>
            </a:r>
            <a:r>
              <a:rPr lang="en-US" dirty="0"/>
              <a:t>= sY – </a:t>
            </a:r>
            <a:r>
              <a:rPr lang="en-US" dirty="0" err="1" smtClean="0"/>
              <a:t>dK</a:t>
            </a:r>
            <a:r>
              <a:rPr lang="en-US" dirty="0" smtClean="0"/>
              <a:t>				</a:t>
            </a:r>
            <a:r>
              <a:rPr lang="en-US" dirty="0" err="1" smtClean="0"/>
              <a:t>Equ</a:t>
            </a:r>
            <a:r>
              <a:rPr lang="en-US" dirty="0" smtClean="0"/>
              <a:t>. 1</a:t>
            </a:r>
          </a:p>
          <a:p>
            <a:endParaRPr lang="en-US" dirty="0" smtClean="0"/>
          </a:p>
          <a:p>
            <a:pPr marL="0" indent="0">
              <a:buNone/>
            </a:pPr>
            <a:r>
              <a:rPr lang="en-US" dirty="0" smtClean="0"/>
              <a:t>Derive </a:t>
            </a:r>
            <a:r>
              <a:rPr lang="en-US" dirty="0" smtClean="0"/>
              <a:t>on </a:t>
            </a:r>
            <a:r>
              <a:rPr lang="en-US" dirty="0" smtClean="0"/>
              <a:t>a per worker </a:t>
            </a:r>
            <a:r>
              <a:rPr lang="en-US" dirty="0" smtClean="0"/>
              <a:t>basis (see appendix slide):</a:t>
            </a:r>
            <a:endParaRPr lang="en-US" dirty="0"/>
          </a:p>
          <a:p>
            <a:pPr marL="457200" lvl="1" indent="0">
              <a:buNone/>
            </a:pPr>
            <a:endParaRPr lang="en-US" dirty="0" smtClean="0"/>
          </a:p>
          <a:p>
            <a:pPr marL="457200" lvl="1" indent="0">
              <a:buNone/>
            </a:pPr>
            <a:r>
              <a:rPr lang="en-US" dirty="0" smtClean="0"/>
              <a:t>Δk </a:t>
            </a:r>
            <a:r>
              <a:rPr lang="en-US" dirty="0"/>
              <a:t>= sy – (n+d)</a:t>
            </a:r>
            <a:r>
              <a:rPr lang="en-US" dirty="0" smtClean="0"/>
              <a:t>k		</a:t>
            </a:r>
            <a:r>
              <a:rPr lang="en-US" dirty="0" smtClean="0"/>
              <a:t>	</a:t>
            </a:r>
            <a:r>
              <a:rPr lang="en-US" dirty="0" err="1" smtClean="0"/>
              <a:t>Equ</a:t>
            </a:r>
            <a:r>
              <a:rPr lang="en-US" dirty="0" smtClean="0"/>
              <a:t>. </a:t>
            </a:r>
            <a:r>
              <a:rPr lang="en-US" dirty="0" smtClean="0"/>
              <a:t>3</a:t>
            </a:r>
          </a:p>
          <a:p>
            <a:pPr marL="0" indent="0">
              <a:buNone/>
            </a:pPr>
            <a:endParaRPr lang="en-US" dirty="0" smtClean="0"/>
          </a:p>
          <a:p>
            <a:pPr marL="0" indent="0">
              <a:buNone/>
            </a:pPr>
            <a:r>
              <a:rPr lang="en-US" dirty="0" smtClean="0"/>
              <a:t>k increases due to</a:t>
            </a:r>
            <a:r>
              <a:rPr lang="en-US" dirty="0" smtClean="0"/>
              <a:t>: </a:t>
            </a:r>
          </a:p>
          <a:p>
            <a:pPr marL="0" indent="0">
              <a:buNone/>
            </a:pPr>
            <a:endParaRPr lang="en-US" dirty="0" smtClean="0"/>
          </a:p>
          <a:p>
            <a:pPr marL="457200" lvl="1" indent="0">
              <a:buNone/>
            </a:pPr>
            <a:r>
              <a:rPr lang="en-US" dirty="0"/>
              <a:t>s</a:t>
            </a:r>
            <a:r>
              <a:rPr lang="en-US" dirty="0" smtClean="0"/>
              <a:t> 		increase in the </a:t>
            </a:r>
            <a:r>
              <a:rPr lang="en-US" dirty="0" smtClean="0"/>
              <a:t>savings </a:t>
            </a:r>
            <a:r>
              <a:rPr lang="en-US" dirty="0" smtClean="0"/>
              <a:t>rate</a:t>
            </a:r>
            <a:endParaRPr lang="en-US" dirty="0" smtClean="0"/>
          </a:p>
          <a:p>
            <a:pPr marL="457200" lvl="1" indent="0">
              <a:buNone/>
            </a:pPr>
            <a:r>
              <a:rPr lang="en-US" dirty="0" smtClean="0"/>
              <a:t>n 		</a:t>
            </a:r>
            <a:r>
              <a:rPr lang="en-US" dirty="0" smtClean="0"/>
              <a:t>decrease </a:t>
            </a:r>
            <a:r>
              <a:rPr lang="en-US" dirty="0" smtClean="0"/>
              <a:t>in population or </a:t>
            </a:r>
            <a:r>
              <a:rPr lang="en-US" dirty="0" smtClean="0"/>
              <a:t>labor </a:t>
            </a:r>
            <a:r>
              <a:rPr lang="en-US" dirty="0" smtClean="0"/>
              <a:t>force </a:t>
            </a:r>
            <a:r>
              <a:rPr lang="en-US" dirty="0" smtClean="0"/>
              <a:t>growth </a:t>
            </a:r>
            <a:endParaRPr lang="en-US" dirty="0" smtClean="0"/>
          </a:p>
          <a:p>
            <a:pPr marL="457200" lvl="1" indent="0">
              <a:buNone/>
            </a:pPr>
            <a:r>
              <a:rPr lang="en-US" dirty="0"/>
              <a:t>d</a:t>
            </a:r>
            <a:r>
              <a:rPr lang="en-US" dirty="0" smtClean="0"/>
              <a:t>		increase in rate of depreciation </a:t>
            </a:r>
            <a:endParaRPr lang="en-US" dirty="0"/>
          </a:p>
          <a:p>
            <a:endParaRPr lang="en-US" dirty="0"/>
          </a:p>
        </p:txBody>
      </p:sp>
    </p:spTree>
    <p:extLst>
      <p:ext uri="{BB962C8B-B14F-4D97-AF65-F5344CB8AC3E}">
        <p14:creationId xmlns:p14="http://schemas.microsoft.com/office/powerpoint/2010/main" val="2760388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8425"/>
            <a:ext cx="8229600" cy="1143000"/>
          </a:xfrm>
        </p:spPr>
        <p:txBody>
          <a:bodyPr/>
          <a:lstStyle/>
          <a:p>
            <a:r>
              <a:rPr lang="en-US" dirty="0" smtClean="0"/>
              <a:t>Solow diagram</a:t>
            </a:r>
            <a:endParaRPr lang="en-US" dirty="0"/>
          </a:p>
        </p:txBody>
      </p:sp>
      <p:sp>
        <p:nvSpPr>
          <p:cNvPr id="3" name="Content Placeholder 2"/>
          <p:cNvSpPr>
            <a:spLocks noGrp="1"/>
          </p:cNvSpPr>
          <p:nvPr>
            <p:ph idx="1"/>
          </p:nvPr>
        </p:nvSpPr>
        <p:spPr>
          <a:xfrm>
            <a:off x="472513" y="1249146"/>
            <a:ext cx="8229600" cy="4947595"/>
          </a:xfrm>
        </p:spPr>
        <p:txBody>
          <a:bodyPr/>
          <a:lstStyle/>
          <a:p>
            <a:pPr marL="0" indent="0">
              <a:buNone/>
            </a:pPr>
            <a:r>
              <a:rPr lang="en-US" dirty="0" smtClean="0"/>
              <a:t>    </a:t>
            </a:r>
            <a:endParaRPr lang="en-US" dirty="0"/>
          </a:p>
        </p:txBody>
      </p:sp>
      <p:sp>
        <p:nvSpPr>
          <p:cNvPr id="5" name="Arc 4"/>
          <p:cNvSpPr/>
          <p:nvPr/>
        </p:nvSpPr>
        <p:spPr>
          <a:xfrm flipH="1">
            <a:off x="1644247" y="3862359"/>
            <a:ext cx="11056146" cy="3887669"/>
          </a:xfrm>
          <a:prstGeom prst="arc">
            <a:avLst>
              <a:gd name="adj1" fmla="val 15922169"/>
              <a:gd name="adj2" fmla="val 21594211"/>
            </a:avLst>
          </a:prstGeom>
          <a:ln>
            <a:solidFill>
              <a:schemeClr val="accent3"/>
            </a:solidFill>
          </a:ln>
        </p:spPr>
        <p:style>
          <a:lnRef idx="2">
            <a:schemeClr val="accent1"/>
          </a:lnRef>
          <a:fillRef idx="0">
            <a:schemeClr val="accent1"/>
          </a:fillRef>
          <a:effectRef idx="1">
            <a:schemeClr val="accent1"/>
          </a:effectRef>
          <a:fontRef idx="minor">
            <a:schemeClr val="tx1"/>
          </a:fontRef>
        </p:style>
        <p:txBody>
          <a:bodyPr/>
          <a:lstStyle/>
          <a:p>
            <a:endParaRPr lang="en-US"/>
          </a:p>
        </p:txBody>
      </p:sp>
      <p:cxnSp>
        <p:nvCxnSpPr>
          <p:cNvPr id="7" name="Straight Arrow Connector 6"/>
          <p:cNvCxnSpPr/>
          <p:nvPr/>
        </p:nvCxnSpPr>
        <p:spPr>
          <a:xfrm flipH="1">
            <a:off x="1644247" y="1939178"/>
            <a:ext cx="11340" cy="386701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1655587" y="5806194"/>
            <a:ext cx="51595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1644247" y="2392787"/>
            <a:ext cx="5692498" cy="341340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Arc 15"/>
          <p:cNvSpPr/>
          <p:nvPr/>
        </p:nvSpPr>
        <p:spPr>
          <a:xfrm flipH="1">
            <a:off x="1655587" y="2900132"/>
            <a:ext cx="11056146" cy="4838246"/>
          </a:xfrm>
          <a:prstGeom prst="arc">
            <a:avLst>
              <a:gd name="adj1" fmla="val 15922169"/>
              <a:gd name="adj2" fmla="val 204087"/>
            </a:avLst>
          </a:prstGeom>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17" name="TextBox 16"/>
          <p:cNvSpPr txBox="1"/>
          <p:nvPr/>
        </p:nvSpPr>
        <p:spPr>
          <a:xfrm>
            <a:off x="7491185" y="2023455"/>
            <a:ext cx="1025386" cy="369332"/>
          </a:xfrm>
          <a:prstGeom prst="rect">
            <a:avLst/>
          </a:prstGeom>
          <a:noFill/>
        </p:spPr>
        <p:txBody>
          <a:bodyPr wrap="square" rtlCol="0">
            <a:spAutoFit/>
          </a:bodyPr>
          <a:lstStyle/>
          <a:p>
            <a:r>
              <a:rPr lang="en-US" dirty="0" smtClean="0"/>
              <a:t>(</a:t>
            </a:r>
            <a:r>
              <a:rPr lang="en-US" dirty="0" err="1" smtClean="0"/>
              <a:t>n+d</a:t>
            </a:r>
            <a:r>
              <a:rPr lang="en-US" dirty="0" smtClean="0"/>
              <a:t>)k</a:t>
            </a:r>
            <a:endParaRPr lang="en-US" dirty="0"/>
          </a:p>
        </p:txBody>
      </p:sp>
      <p:sp>
        <p:nvSpPr>
          <p:cNvPr id="18" name="TextBox 17"/>
          <p:cNvSpPr txBox="1"/>
          <p:nvPr/>
        </p:nvSpPr>
        <p:spPr>
          <a:xfrm>
            <a:off x="7591501" y="2772910"/>
            <a:ext cx="1000663" cy="369332"/>
          </a:xfrm>
          <a:prstGeom prst="rect">
            <a:avLst/>
          </a:prstGeom>
          <a:noFill/>
        </p:spPr>
        <p:txBody>
          <a:bodyPr wrap="square" rtlCol="0">
            <a:spAutoFit/>
          </a:bodyPr>
          <a:lstStyle/>
          <a:p>
            <a:r>
              <a:rPr lang="en-US" dirty="0"/>
              <a:t>y</a:t>
            </a:r>
            <a:r>
              <a:rPr lang="en-US" dirty="0" smtClean="0"/>
              <a:t> = f(k)</a:t>
            </a:r>
            <a:endParaRPr lang="en-US" dirty="0"/>
          </a:p>
        </p:txBody>
      </p:sp>
      <p:sp>
        <p:nvSpPr>
          <p:cNvPr id="19" name="TextBox 18"/>
          <p:cNvSpPr txBox="1"/>
          <p:nvPr/>
        </p:nvSpPr>
        <p:spPr>
          <a:xfrm>
            <a:off x="7591501" y="3539193"/>
            <a:ext cx="728994" cy="646331"/>
          </a:xfrm>
          <a:prstGeom prst="rect">
            <a:avLst/>
          </a:prstGeom>
          <a:noFill/>
        </p:spPr>
        <p:txBody>
          <a:bodyPr wrap="square" rtlCol="0">
            <a:spAutoFit/>
          </a:bodyPr>
          <a:lstStyle/>
          <a:p>
            <a:r>
              <a:rPr lang="en-US" dirty="0"/>
              <a:t>s</a:t>
            </a:r>
            <a:r>
              <a:rPr lang="en-US" dirty="0" smtClean="0"/>
              <a:t>y</a:t>
            </a:r>
          </a:p>
          <a:p>
            <a:endParaRPr lang="en-US" dirty="0"/>
          </a:p>
        </p:txBody>
      </p:sp>
      <p:cxnSp>
        <p:nvCxnSpPr>
          <p:cNvPr id="21" name="Straight Connector 20"/>
          <p:cNvCxnSpPr/>
          <p:nvPr/>
        </p:nvCxnSpPr>
        <p:spPr>
          <a:xfrm flipH="1">
            <a:off x="4474414" y="4185524"/>
            <a:ext cx="34956" cy="162067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V="1">
            <a:off x="4521023" y="3227294"/>
            <a:ext cx="0" cy="95823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flipH="1">
            <a:off x="1644247" y="3227294"/>
            <a:ext cx="2830167"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587313" y="4185524"/>
            <a:ext cx="318229" cy="369332"/>
          </a:xfrm>
          <a:prstGeom prst="rect">
            <a:avLst/>
          </a:prstGeom>
          <a:noFill/>
        </p:spPr>
        <p:txBody>
          <a:bodyPr wrap="none" rtlCol="0">
            <a:spAutoFit/>
          </a:bodyPr>
          <a:lstStyle/>
          <a:p>
            <a:r>
              <a:rPr lang="en-US" dirty="0" smtClean="0"/>
              <a:t>A</a:t>
            </a:r>
            <a:endParaRPr lang="en-US" dirty="0"/>
          </a:p>
        </p:txBody>
      </p:sp>
      <p:sp>
        <p:nvSpPr>
          <p:cNvPr id="27" name="TextBox 26"/>
          <p:cNvSpPr txBox="1"/>
          <p:nvPr/>
        </p:nvSpPr>
        <p:spPr>
          <a:xfrm>
            <a:off x="1238104" y="3042628"/>
            <a:ext cx="367145" cy="369332"/>
          </a:xfrm>
          <a:prstGeom prst="rect">
            <a:avLst/>
          </a:prstGeom>
          <a:noFill/>
        </p:spPr>
        <p:txBody>
          <a:bodyPr wrap="none" rtlCol="0">
            <a:spAutoFit/>
          </a:bodyPr>
          <a:lstStyle/>
          <a:p>
            <a:r>
              <a:rPr lang="en-US" dirty="0" smtClean="0"/>
              <a:t>y</a:t>
            </a:r>
            <a:r>
              <a:rPr lang="en-US" baseline="-25000" dirty="0" smtClean="0"/>
              <a:t>1</a:t>
            </a:r>
            <a:endParaRPr lang="en-US" baseline="-25000" dirty="0"/>
          </a:p>
        </p:txBody>
      </p:sp>
      <p:sp>
        <p:nvSpPr>
          <p:cNvPr id="29" name="TextBox 28"/>
          <p:cNvSpPr txBox="1"/>
          <p:nvPr/>
        </p:nvSpPr>
        <p:spPr>
          <a:xfrm>
            <a:off x="1238104" y="2057470"/>
            <a:ext cx="289149" cy="369332"/>
          </a:xfrm>
          <a:prstGeom prst="rect">
            <a:avLst/>
          </a:prstGeom>
          <a:noFill/>
        </p:spPr>
        <p:txBody>
          <a:bodyPr wrap="none" rtlCol="0">
            <a:spAutoFit/>
          </a:bodyPr>
          <a:lstStyle/>
          <a:p>
            <a:r>
              <a:rPr lang="en-US" dirty="0" smtClean="0"/>
              <a:t>y</a:t>
            </a:r>
            <a:endParaRPr lang="en-US" dirty="0"/>
          </a:p>
        </p:txBody>
      </p:sp>
      <p:sp>
        <p:nvSpPr>
          <p:cNvPr id="32" name="TextBox 31"/>
          <p:cNvSpPr txBox="1"/>
          <p:nvPr/>
        </p:nvSpPr>
        <p:spPr>
          <a:xfrm>
            <a:off x="6893080" y="5806194"/>
            <a:ext cx="289600" cy="369332"/>
          </a:xfrm>
          <a:prstGeom prst="rect">
            <a:avLst/>
          </a:prstGeom>
          <a:noFill/>
        </p:spPr>
        <p:txBody>
          <a:bodyPr wrap="none" rtlCol="0">
            <a:spAutoFit/>
          </a:bodyPr>
          <a:lstStyle/>
          <a:p>
            <a:r>
              <a:rPr lang="en-US" dirty="0" smtClean="0"/>
              <a:t>k</a:t>
            </a:r>
            <a:endParaRPr lang="en-US" dirty="0"/>
          </a:p>
        </p:txBody>
      </p:sp>
      <p:sp>
        <p:nvSpPr>
          <p:cNvPr id="34" name="TextBox 33"/>
          <p:cNvSpPr txBox="1"/>
          <p:nvPr/>
        </p:nvSpPr>
        <p:spPr>
          <a:xfrm>
            <a:off x="4204067" y="5958594"/>
            <a:ext cx="367596" cy="369332"/>
          </a:xfrm>
          <a:prstGeom prst="rect">
            <a:avLst/>
          </a:prstGeom>
          <a:noFill/>
        </p:spPr>
        <p:txBody>
          <a:bodyPr wrap="none" rtlCol="0">
            <a:spAutoFit/>
          </a:bodyPr>
          <a:lstStyle/>
          <a:p>
            <a:r>
              <a:rPr lang="en-US" dirty="0" smtClean="0"/>
              <a:t>k</a:t>
            </a:r>
            <a:r>
              <a:rPr lang="en-US" baseline="-25000" dirty="0" smtClean="0"/>
              <a:t>1</a:t>
            </a:r>
            <a:endParaRPr lang="en-US" baseline="-25000" dirty="0"/>
          </a:p>
        </p:txBody>
      </p:sp>
      <p:sp>
        <p:nvSpPr>
          <p:cNvPr id="4" name="TextBox 3"/>
          <p:cNvSpPr txBox="1"/>
          <p:nvPr/>
        </p:nvSpPr>
        <p:spPr>
          <a:xfrm>
            <a:off x="7182681" y="4296601"/>
            <a:ext cx="1790772" cy="1200329"/>
          </a:xfrm>
          <a:prstGeom prst="rect">
            <a:avLst/>
          </a:prstGeom>
          <a:noFill/>
        </p:spPr>
        <p:txBody>
          <a:bodyPr wrap="square" rtlCol="0">
            <a:spAutoFit/>
          </a:bodyPr>
          <a:lstStyle/>
          <a:p>
            <a:endParaRPr lang="en-US" dirty="0" smtClean="0"/>
          </a:p>
          <a:p>
            <a:r>
              <a:rPr lang="en-US" dirty="0" smtClean="0"/>
              <a:t>No growth in y but Y grows at rate of n</a:t>
            </a:r>
            <a:endParaRPr lang="en-US" dirty="0"/>
          </a:p>
        </p:txBody>
      </p:sp>
    </p:spTree>
    <p:extLst>
      <p:ext uri="{BB962C8B-B14F-4D97-AF65-F5344CB8AC3E}">
        <p14:creationId xmlns:p14="http://schemas.microsoft.com/office/powerpoint/2010/main" val="2036269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Steady state growth</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Point A is the steady state</a:t>
            </a:r>
          </a:p>
          <a:p>
            <a:pPr marL="0" indent="0">
              <a:buNone/>
            </a:pPr>
            <a:endParaRPr lang="en-US" dirty="0" smtClean="0"/>
          </a:p>
          <a:p>
            <a:pPr marL="0" indent="0">
              <a:buNone/>
            </a:pPr>
            <a:r>
              <a:rPr lang="en-US" dirty="0" smtClean="0"/>
              <a:t>At A 			</a:t>
            </a:r>
            <a:r>
              <a:rPr lang="en-US" dirty="0" err="1" smtClean="0"/>
              <a:t>sy</a:t>
            </a:r>
            <a:r>
              <a:rPr lang="en-US" dirty="0" smtClean="0"/>
              <a:t> </a:t>
            </a:r>
            <a:r>
              <a:rPr lang="en-US" dirty="0"/>
              <a:t>= (</a:t>
            </a:r>
            <a:r>
              <a:rPr lang="en-US" dirty="0" err="1"/>
              <a:t>n+d</a:t>
            </a:r>
            <a:r>
              <a:rPr lang="en-US" dirty="0"/>
              <a:t>)k </a:t>
            </a:r>
            <a:endParaRPr lang="en-US" dirty="0" smtClean="0"/>
          </a:p>
          <a:p>
            <a:pPr marL="0" indent="0">
              <a:buNone/>
            </a:pPr>
            <a:r>
              <a:rPr lang="en-US" dirty="0"/>
              <a:t>S</a:t>
            </a:r>
            <a:r>
              <a:rPr lang="en-US" dirty="0" smtClean="0"/>
              <a:t>o 				Δk </a:t>
            </a:r>
            <a:r>
              <a:rPr lang="en-US" dirty="0"/>
              <a:t>= </a:t>
            </a:r>
            <a:r>
              <a:rPr lang="en-US" dirty="0" smtClean="0"/>
              <a:t>0</a:t>
            </a:r>
          </a:p>
          <a:p>
            <a:endParaRPr lang="en-US" dirty="0"/>
          </a:p>
          <a:p>
            <a:r>
              <a:rPr lang="en-US" dirty="0" smtClean="0"/>
              <a:t>So capital per workers is not growing</a:t>
            </a:r>
          </a:p>
          <a:p>
            <a:pPr lvl="1"/>
            <a:r>
              <a:rPr lang="en-US" dirty="0" smtClean="0"/>
              <a:t>Means that y is not growing</a:t>
            </a:r>
          </a:p>
          <a:p>
            <a:pPr lvl="1"/>
            <a:r>
              <a:rPr lang="en-US" dirty="0" smtClean="0"/>
              <a:t>Means GDP per capita is not growing</a:t>
            </a:r>
          </a:p>
          <a:p>
            <a:pPr lvl="1"/>
            <a:r>
              <a:rPr lang="en-US" dirty="0" smtClean="0"/>
              <a:t>People not getting richer</a:t>
            </a:r>
          </a:p>
          <a:p>
            <a:r>
              <a:rPr lang="en-US" dirty="0" smtClean="0"/>
              <a:t>But whole economy is growing </a:t>
            </a:r>
          </a:p>
          <a:p>
            <a:pPr lvl="1"/>
            <a:r>
              <a:rPr lang="en-US" dirty="0" smtClean="0"/>
              <a:t>Grows at the rate of population growth, n</a:t>
            </a:r>
            <a:endParaRPr lang="en-US" dirty="0"/>
          </a:p>
          <a:p>
            <a:endParaRPr lang="en-US" dirty="0"/>
          </a:p>
        </p:txBody>
      </p:sp>
    </p:spTree>
    <p:extLst>
      <p:ext uri="{BB962C8B-B14F-4D97-AF65-F5344CB8AC3E}">
        <p14:creationId xmlns:p14="http://schemas.microsoft.com/office/powerpoint/2010/main" val="500222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Solow diagram - growth</a:t>
            </a:r>
            <a:endParaRPr lang="en-US" dirty="0"/>
          </a:p>
        </p:txBody>
      </p:sp>
      <p:sp>
        <p:nvSpPr>
          <p:cNvPr id="3" name="Content Placeholder 2"/>
          <p:cNvSpPr>
            <a:spLocks noGrp="1"/>
          </p:cNvSpPr>
          <p:nvPr>
            <p:ph idx="1"/>
          </p:nvPr>
        </p:nvSpPr>
        <p:spPr>
          <a:xfrm>
            <a:off x="457200" y="1600200"/>
            <a:ext cx="8229600" cy="4947595"/>
          </a:xfrm>
        </p:spPr>
        <p:txBody>
          <a:bodyPr/>
          <a:lstStyle/>
          <a:p>
            <a:pPr marL="0" indent="0">
              <a:buNone/>
            </a:pPr>
            <a:r>
              <a:rPr lang="en-US" dirty="0" smtClean="0"/>
              <a:t>    </a:t>
            </a:r>
            <a:endParaRPr lang="en-US" dirty="0"/>
          </a:p>
        </p:txBody>
      </p:sp>
      <p:sp>
        <p:nvSpPr>
          <p:cNvPr id="5" name="Arc 4"/>
          <p:cNvSpPr/>
          <p:nvPr/>
        </p:nvSpPr>
        <p:spPr>
          <a:xfrm flipH="1">
            <a:off x="1644247" y="3862359"/>
            <a:ext cx="11056146" cy="3887669"/>
          </a:xfrm>
          <a:prstGeom prst="arc">
            <a:avLst>
              <a:gd name="adj1" fmla="val 15922169"/>
              <a:gd name="adj2" fmla="val 21594211"/>
            </a:avLst>
          </a:prstGeom>
          <a:ln>
            <a:solidFill>
              <a:schemeClr val="accent3"/>
            </a:solidFill>
          </a:ln>
        </p:spPr>
        <p:style>
          <a:lnRef idx="2">
            <a:schemeClr val="accent1"/>
          </a:lnRef>
          <a:fillRef idx="0">
            <a:schemeClr val="accent1"/>
          </a:fillRef>
          <a:effectRef idx="1">
            <a:schemeClr val="accent1"/>
          </a:effectRef>
          <a:fontRef idx="minor">
            <a:schemeClr val="tx1"/>
          </a:fontRef>
        </p:style>
        <p:txBody>
          <a:bodyPr/>
          <a:lstStyle/>
          <a:p>
            <a:endParaRPr lang="en-US"/>
          </a:p>
        </p:txBody>
      </p:sp>
      <p:cxnSp>
        <p:nvCxnSpPr>
          <p:cNvPr id="7" name="Straight Arrow Connector 6"/>
          <p:cNvCxnSpPr/>
          <p:nvPr/>
        </p:nvCxnSpPr>
        <p:spPr>
          <a:xfrm flipH="1">
            <a:off x="1644247" y="1939178"/>
            <a:ext cx="11340" cy="386701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1655587" y="5806194"/>
            <a:ext cx="493099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1644247" y="2392787"/>
            <a:ext cx="5692498" cy="341340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Arc 15"/>
          <p:cNvSpPr/>
          <p:nvPr/>
        </p:nvSpPr>
        <p:spPr>
          <a:xfrm flipH="1">
            <a:off x="1655587" y="2900132"/>
            <a:ext cx="11056146" cy="4838246"/>
          </a:xfrm>
          <a:prstGeom prst="arc">
            <a:avLst>
              <a:gd name="adj1" fmla="val 15922169"/>
              <a:gd name="adj2" fmla="val 204087"/>
            </a:avLst>
          </a:prstGeom>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17" name="TextBox 16"/>
          <p:cNvSpPr txBox="1"/>
          <p:nvPr/>
        </p:nvSpPr>
        <p:spPr>
          <a:xfrm>
            <a:off x="7491185" y="2023455"/>
            <a:ext cx="1025386" cy="369332"/>
          </a:xfrm>
          <a:prstGeom prst="rect">
            <a:avLst/>
          </a:prstGeom>
          <a:noFill/>
        </p:spPr>
        <p:txBody>
          <a:bodyPr wrap="square" rtlCol="0">
            <a:spAutoFit/>
          </a:bodyPr>
          <a:lstStyle/>
          <a:p>
            <a:r>
              <a:rPr lang="en-US" dirty="0" smtClean="0"/>
              <a:t>(</a:t>
            </a:r>
            <a:r>
              <a:rPr lang="en-US" dirty="0" err="1" smtClean="0"/>
              <a:t>n+d</a:t>
            </a:r>
            <a:r>
              <a:rPr lang="en-US" dirty="0" smtClean="0"/>
              <a:t>)k</a:t>
            </a:r>
            <a:endParaRPr lang="en-US" dirty="0"/>
          </a:p>
        </p:txBody>
      </p:sp>
      <p:sp>
        <p:nvSpPr>
          <p:cNvPr id="18" name="TextBox 17"/>
          <p:cNvSpPr txBox="1"/>
          <p:nvPr/>
        </p:nvSpPr>
        <p:spPr>
          <a:xfrm>
            <a:off x="7591501" y="2772910"/>
            <a:ext cx="1000663" cy="369332"/>
          </a:xfrm>
          <a:prstGeom prst="rect">
            <a:avLst/>
          </a:prstGeom>
          <a:noFill/>
        </p:spPr>
        <p:txBody>
          <a:bodyPr wrap="square" rtlCol="0">
            <a:spAutoFit/>
          </a:bodyPr>
          <a:lstStyle/>
          <a:p>
            <a:r>
              <a:rPr lang="en-US" dirty="0"/>
              <a:t>y</a:t>
            </a:r>
            <a:r>
              <a:rPr lang="en-US" dirty="0" smtClean="0"/>
              <a:t> = f(k)</a:t>
            </a:r>
            <a:endParaRPr lang="en-US" dirty="0"/>
          </a:p>
        </p:txBody>
      </p:sp>
      <p:sp>
        <p:nvSpPr>
          <p:cNvPr id="19" name="TextBox 18"/>
          <p:cNvSpPr txBox="1"/>
          <p:nvPr/>
        </p:nvSpPr>
        <p:spPr>
          <a:xfrm>
            <a:off x="7591501" y="3539193"/>
            <a:ext cx="728994" cy="646331"/>
          </a:xfrm>
          <a:prstGeom prst="rect">
            <a:avLst/>
          </a:prstGeom>
          <a:noFill/>
        </p:spPr>
        <p:txBody>
          <a:bodyPr wrap="square" rtlCol="0">
            <a:spAutoFit/>
          </a:bodyPr>
          <a:lstStyle/>
          <a:p>
            <a:r>
              <a:rPr lang="en-US" dirty="0"/>
              <a:t>s</a:t>
            </a:r>
            <a:r>
              <a:rPr lang="en-US" dirty="0" smtClean="0"/>
              <a:t>y</a:t>
            </a:r>
          </a:p>
          <a:p>
            <a:endParaRPr lang="en-US" dirty="0"/>
          </a:p>
        </p:txBody>
      </p:sp>
      <p:cxnSp>
        <p:nvCxnSpPr>
          <p:cNvPr id="21" name="Straight Connector 20"/>
          <p:cNvCxnSpPr/>
          <p:nvPr/>
        </p:nvCxnSpPr>
        <p:spPr>
          <a:xfrm flipH="1">
            <a:off x="4474414" y="4185524"/>
            <a:ext cx="34956" cy="162067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V="1">
            <a:off x="4521023" y="3227294"/>
            <a:ext cx="0" cy="95823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flipH="1">
            <a:off x="1644247" y="3227294"/>
            <a:ext cx="2830167"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587313" y="4185524"/>
            <a:ext cx="318229" cy="369332"/>
          </a:xfrm>
          <a:prstGeom prst="rect">
            <a:avLst/>
          </a:prstGeom>
          <a:noFill/>
        </p:spPr>
        <p:txBody>
          <a:bodyPr wrap="none" rtlCol="0">
            <a:spAutoFit/>
          </a:bodyPr>
          <a:lstStyle/>
          <a:p>
            <a:r>
              <a:rPr lang="en-US" dirty="0" smtClean="0"/>
              <a:t>A</a:t>
            </a:r>
            <a:endParaRPr lang="en-US" dirty="0"/>
          </a:p>
        </p:txBody>
      </p:sp>
      <p:sp>
        <p:nvSpPr>
          <p:cNvPr id="27" name="TextBox 26"/>
          <p:cNvSpPr txBox="1"/>
          <p:nvPr/>
        </p:nvSpPr>
        <p:spPr>
          <a:xfrm>
            <a:off x="1238104" y="3042628"/>
            <a:ext cx="367145" cy="369332"/>
          </a:xfrm>
          <a:prstGeom prst="rect">
            <a:avLst/>
          </a:prstGeom>
          <a:noFill/>
        </p:spPr>
        <p:txBody>
          <a:bodyPr wrap="none" rtlCol="0">
            <a:spAutoFit/>
          </a:bodyPr>
          <a:lstStyle/>
          <a:p>
            <a:r>
              <a:rPr lang="en-US" dirty="0" smtClean="0"/>
              <a:t>y</a:t>
            </a:r>
            <a:r>
              <a:rPr lang="en-US" baseline="-25000" dirty="0" smtClean="0"/>
              <a:t>1</a:t>
            </a:r>
            <a:endParaRPr lang="en-US" baseline="-25000" dirty="0"/>
          </a:p>
        </p:txBody>
      </p:sp>
      <p:sp>
        <p:nvSpPr>
          <p:cNvPr id="29" name="TextBox 28"/>
          <p:cNvSpPr txBox="1"/>
          <p:nvPr/>
        </p:nvSpPr>
        <p:spPr>
          <a:xfrm>
            <a:off x="1238104" y="2057470"/>
            <a:ext cx="289149" cy="369332"/>
          </a:xfrm>
          <a:prstGeom prst="rect">
            <a:avLst/>
          </a:prstGeom>
          <a:noFill/>
        </p:spPr>
        <p:txBody>
          <a:bodyPr wrap="none" rtlCol="0">
            <a:spAutoFit/>
          </a:bodyPr>
          <a:lstStyle/>
          <a:p>
            <a:r>
              <a:rPr lang="en-US" dirty="0" smtClean="0"/>
              <a:t>y</a:t>
            </a:r>
            <a:endParaRPr lang="en-US" dirty="0"/>
          </a:p>
        </p:txBody>
      </p:sp>
      <p:sp>
        <p:nvSpPr>
          <p:cNvPr id="32" name="TextBox 31"/>
          <p:cNvSpPr txBox="1"/>
          <p:nvPr/>
        </p:nvSpPr>
        <p:spPr>
          <a:xfrm>
            <a:off x="6309789" y="5867285"/>
            <a:ext cx="289600" cy="369332"/>
          </a:xfrm>
          <a:prstGeom prst="rect">
            <a:avLst/>
          </a:prstGeom>
          <a:noFill/>
        </p:spPr>
        <p:txBody>
          <a:bodyPr wrap="none" rtlCol="0">
            <a:spAutoFit/>
          </a:bodyPr>
          <a:lstStyle/>
          <a:p>
            <a:r>
              <a:rPr lang="en-US" dirty="0" smtClean="0"/>
              <a:t>k</a:t>
            </a:r>
            <a:endParaRPr lang="en-US" dirty="0"/>
          </a:p>
        </p:txBody>
      </p:sp>
      <p:sp>
        <p:nvSpPr>
          <p:cNvPr id="34" name="TextBox 33"/>
          <p:cNvSpPr txBox="1"/>
          <p:nvPr/>
        </p:nvSpPr>
        <p:spPr>
          <a:xfrm>
            <a:off x="4204067" y="5958594"/>
            <a:ext cx="367596" cy="369332"/>
          </a:xfrm>
          <a:prstGeom prst="rect">
            <a:avLst/>
          </a:prstGeom>
          <a:noFill/>
        </p:spPr>
        <p:txBody>
          <a:bodyPr wrap="none" rtlCol="0">
            <a:spAutoFit/>
          </a:bodyPr>
          <a:lstStyle/>
          <a:p>
            <a:r>
              <a:rPr lang="en-US" dirty="0" smtClean="0"/>
              <a:t>k</a:t>
            </a:r>
            <a:r>
              <a:rPr lang="en-US" baseline="-25000" dirty="0" smtClean="0"/>
              <a:t>1</a:t>
            </a:r>
            <a:endParaRPr lang="en-US" baseline="-25000" dirty="0"/>
          </a:p>
        </p:txBody>
      </p:sp>
      <p:sp>
        <p:nvSpPr>
          <p:cNvPr id="4" name="TextBox 3"/>
          <p:cNvSpPr txBox="1"/>
          <p:nvPr/>
        </p:nvSpPr>
        <p:spPr>
          <a:xfrm>
            <a:off x="6844884" y="4296601"/>
            <a:ext cx="2128570" cy="2031325"/>
          </a:xfrm>
          <a:prstGeom prst="rect">
            <a:avLst/>
          </a:prstGeom>
          <a:noFill/>
        </p:spPr>
        <p:txBody>
          <a:bodyPr wrap="square" rtlCol="0">
            <a:spAutoFit/>
          </a:bodyPr>
          <a:lstStyle/>
          <a:p>
            <a:r>
              <a:rPr lang="en-US" dirty="0" smtClean="0"/>
              <a:t>To left of A, sy greater than (</a:t>
            </a:r>
            <a:r>
              <a:rPr lang="en-US" dirty="0" err="1" smtClean="0"/>
              <a:t>n+d</a:t>
            </a:r>
            <a:r>
              <a:rPr lang="en-US" dirty="0" smtClean="0"/>
              <a:t>)k so k and y are  growing.</a:t>
            </a:r>
          </a:p>
          <a:p>
            <a:r>
              <a:rPr lang="en-US" dirty="0" smtClean="0"/>
              <a:t>To the right of A, sy is less than (</a:t>
            </a:r>
            <a:r>
              <a:rPr lang="en-US" dirty="0" err="1" smtClean="0"/>
              <a:t>n+d</a:t>
            </a:r>
            <a:r>
              <a:rPr lang="en-US" dirty="0" smtClean="0"/>
              <a:t>)k so y and k are falling.</a:t>
            </a:r>
          </a:p>
        </p:txBody>
      </p:sp>
      <p:cxnSp>
        <p:nvCxnSpPr>
          <p:cNvPr id="8" name="Straight Arrow Connector 7"/>
          <p:cNvCxnSpPr/>
          <p:nvPr/>
        </p:nvCxnSpPr>
        <p:spPr>
          <a:xfrm flipV="1">
            <a:off x="2686788" y="4554856"/>
            <a:ext cx="755659" cy="367894"/>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flipH="1">
            <a:off x="5457539" y="3411960"/>
            <a:ext cx="997050" cy="367894"/>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9722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Take 5 minutes</a:t>
            </a:r>
            <a:endParaRPr lang="en-US" dirty="0"/>
          </a:p>
        </p:txBody>
      </p:sp>
      <p:sp>
        <p:nvSpPr>
          <p:cNvPr id="3" name="Content Placeholder 2"/>
          <p:cNvSpPr>
            <a:spLocks noGrp="1"/>
          </p:cNvSpPr>
          <p:nvPr>
            <p:ph idx="1"/>
          </p:nvPr>
        </p:nvSpPr>
        <p:spPr/>
        <p:txBody>
          <a:bodyPr/>
          <a:lstStyle/>
          <a:p>
            <a:r>
              <a:rPr lang="en-US" dirty="0" smtClean="0"/>
              <a:t>What happens when a country increases its savings rate?</a:t>
            </a:r>
          </a:p>
          <a:p>
            <a:endParaRPr lang="en-US" dirty="0"/>
          </a:p>
          <a:p>
            <a:pPr marL="342900" lvl="1" indent="-342900">
              <a:buFont typeface="Arial"/>
              <a:buChar char="•"/>
            </a:pPr>
            <a:r>
              <a:rPr lang="en-US" dirty="0" smtClean="0"/>
              <a:t>Think of </a:t>
            </a:r>
            <a:r>
              <a:rPr lang="en-US" dirty="0"/>
              <a:t>Δk = sy – (</a:t>
            </a:r>
            <a:r>
              <a:rPr lang="en-US" dirty="0" err="1"/>
              <a:t>n+d</a:t>
            </a:r>
            <a:r>
              <a:rPr lang="en-US" dirty="0"/>
              <a:t>)</a:t>
            </a:r>
            <a:r>
              <a:rPr lang="en-US" dirty="0" smtClean="0"/>
              <a:t>k                    and y=f(k)</a:t>
            </a:r>
          </a:p>
          <a:p>
            <a:pPr marL="342900" lvl="1" indent="-342900">
              <a:buFont typeface="Arial"/>
              <a:buChar char="•"/>
            </a:pPr>
            <a:endParaRPr lang="en-US" dirty="0"/>
          </a:p>
          <a:p>
            <a:pPr marL="342900" lvl="1" indent="-342900">
              <a:buFont typeface="Arial"/>
              <a:buChar char="•"/>
            </a:pPr>
            <a:r>
              <a:rPr lang="en-US" dirty="0" smtClean="0"/>
              <a:t>What happens to the graph?</a:t>
            </a:r>
            <a:endParaRPr lang="en-US" dirty="0"/>
          </a:p>
          <a:p>
            <a:endParaRPr lang="en-US" dirty="0"/>
          </a:p>
        </p:txBody>
      </p:sp>
    </p:spTree>
    <p:extLst>
      <p:ext uri="{BB962C8B-B14F-4D97-AF65-F5344CB8AC3E}">
        <p14:creationId xmlns:p14="http://schemas.microsoft.com/office/powerpoint/2010/main" val="4111879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Solow – increase in savings rate</a:t>
            </a:r>
            <a:endParaRPr lang="en-US" dirty="0"/>
          </a:p>
        </p:txBody>
      </p:sp>
      <p:sp>
        <p:nvSpPr>
          <p:cNvPr id="3" name="Content Placeholder 2"/>
          <p:cNvSpPr>
            <a:spLocks noGrp="1"/>
          </p:cNvSpPr>
          <p:nvPr>
            <p:ph idx="1"/>
          </p:nvPr>
        </p:nvSpPr>
        <p:spPr>
          <a:xfrm>
            <a:off x="457200" y="1600200"/>
            <a:ext cx="8229600" cy="4947595"/>
          </a:xfrm>
        </p:spPr>
        <p:txBody>
          <a:bodyPr/>
          <a:lstStyle/>
          <a:p>
            <a:pPr marL="0" indent="0">
              <a:buNone/>
            </a:pPr>
            <a:r>
              <a:rPr lang="en-US" dirty="0" smtClean="0"/>
              <a:t>    </a:t>
            </a:r>
            <a:endParaRPr lang="en-US" dirty="0"/>
          </a:p>
        </p:txBody>
      </p:sp>
      <p:sp>
        <p:nvSpPr>
          <p:cNvPr id="5" name="Arc 4"/>
          <p:cNvSpPr/>
          <p:nvPr/>
        </p:nvSpPr>
        <p:spPr>
          <a:xfrm flipH="1">
            <a:off x="1644247" y="3862359"/>
            <a:ext cx="11056146" cy="3887669"/>
          </a:xfrm>
          <a:prstGeom prst="arc">
            <a:avLst>
              <a:gd name="adj1" fmla="val 15922169"/>
              <a:gd name="adj2" fmla="val 21594211"/>
            </a:avLst>
          </a:prstGeom>
          <a:ln>
            <a:solidFill>
              <a:schemeClr val="accent3"/>
            </a:solidFill>
          </a:ln>
        </p:spPr>
        <p:style>
          <a:lnRef idx="2">
            <a:schemeClr val="accent1"/>
          </a:lnRef>
          <a:fillRef idx="0">
            <a:schemeClr val="accent1"/>
          </a:fillRef>
          <a:effectRef idx="1">
            <a:schemeClr val="accent1"/>
          </a:effectRef>
          <a:fontRef idx="minor">
            <a:schemeClr val="tx1"/>
          </a:fontRef>
        </p:style>
        <p:txBody>
          <a:bodyPr/>
          <a:lstStyle/>
          <a:p>
            <a:endParaRPr lang="en-US"/>
          </a:p>
        </p:txBody>
      </p:sp>
      <p:cxnSp>
        <p:nvCxnSpPr>
          <p:cNvPr id="7" name="Straight Arrow Connector 6"/>
          <p:cNvCxnSpPr/>
          <p:nvPr/>
        </p:nvCxnSpPr>
        <p:spPr>
          <a:xfrm flipH="1">
            <a:off x="1644247" y="1939178"/>
            <a:ext cx="11340" cy="386701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1655587" y="5806194"/>
            <a:ext cx="51595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1644247" y="2563194"/>
            <a:ext cx="5846938" cy="3243001"/>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Arc 15"/>
          <p:cNvSpPr/>
          <p:nvPr/>
        </p:nvSpPr>
        <p:spPr>
          <a:xfrm flipH="1">
            <a:off x="1655587" y="3030040"/>
            <a:ext cx="11056146" cy="4838246"/>
          </a:xfrm>
          <a:prstGeom prst="arc">
            <a:avLst>
              <a:gd name="adj1" fmla="val 15922169"/>
              <a:gd name="adj2" fmla="val 204087"/>
            </a:avLst>
          </a:prstGeom>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17" name="TextBox 16"/>
          <p:cNvSpPr txBox="1"/>
          <p:nvPr/>
        </p:nvSpPr>
        <p:spPr>
          <a:xfrm>
            <a:off x="7491185" y="2023455"/>
            <a:ext cx="1025386" cy="369332"/>
          </a:xfrm>
          <a:prstGeom prst="rect">
            <a:avLst/>
          </a:prstGeom>
          <a:noFill/>
        </p:spPr>
        <p:txBody>
          <a:bodyPr wrap="square" rtlCol="0">
            <a:spAutoFit/>
          </a:bodyPr>
          <a:lstStyle/>
          <a:p>
            <a:r>
              <a:rPr lang="en-US" dirty="0" smtClean="0"/>
              <a:t>(</a:t>
            </a:r>
            <a:r>
              <a:rPr lang="en-US" dirty="0" err="1" smtClean="0"/>
              <a:t>n+d</a:t>
            </a:r>
            <a:r>
              <a:rPr lang="en-US" dirty="0" smtClean="0"/>
              <a:t>)k</a:t>
            </a:r>
            <a:endParaRPr lang="en-US" dirty="0"/>
          </a:p>
        </p:txBody>
      </p:sp>
      <p:sp>
        <p:nvSpPr>
          <p:cNvPr id="18" name="TextBox 17"/>
          <p:cNvSpPr txBox="1"/>
          <p:nvPr/>
        </p:nvSpPr>
        <p:spPr>
          <a:xfrm>
            <a:off x="7591501" y="2772910"/>
            <a:ext cx="1000663" cy="369332"/>
          </a:xfrm>
          <a:prstGeom prst="rect">
            <a:avLst/>
          </a:prstGeom>
          <a:noFill/>
        </p:spPr>
        <p:txBody>
          <a:bodyPr wrap="square" rtlCol="0">
            <a:spAutoFit/>
          </a:bodyPr>
          <a:lstStyle/>
          <a:p>
            <a:r>
              <a:rPr lang="en-US" dirty="0"/>
              <a:t>y</a:t>
            </a:r>
            <a:r>
              <a:rPr lang="en-US" dirty="0" smtClean="0"/>
              <a:t> = f(k)</a:t>
            </a:r>
            <a:endParaRPr lang="en-US" dirty="0"/>
          </a:p>
        </p:txBody>
      </p:sp>
      <p:sp>
        <p:nvSpPr>
          <p:cNvPr id="19" name="TextBox 18"/>
          <p:cNvSpPr txBox="1"/>
          <p:nvPr/>
        </p:nvSpPr>
        <p:spPr>
          <a:xfrm>
            <a:off x="7591501" y="3539193"/>
            <a:ext cx="728994" cy="646331"/>
          </a:xfrm>
          <a:prstGeom prst="rect">
            <a:avLst/>
          </a:prstGeom>
          <a:noFill/>
        </p:spPr>
        <p:txBody>
          <a:bodyPr wrap="square" rtlCol="0">
            <a:spAutoFit/>
          </a:bodyPr>
          <a:lstStyle/>
          <a:p>
            <a:r>
              <a:rPr lang="en-US" dirty="0" smtClean="0"/>
              <a:t>sy</a:t>
            </a:r>
            <a:r>
              <a:rPr lang="en-US" baseline="-25000" dirty="0" smtClean="0"/>
              <a:t>1</a:t>
            </a:r>
          </a:p>
          <a:p>
            <a:endParaRPr lang="en-US" dirty="0"/>
          </a:p>
        </p:txBody>
      </p:sp>
      <p:cxnSp>
        <p:nvCxnSpPr>
          <p:cNvPr id="21" name="Straight Connector 20"/>
          <p:cNvCxnSpPr/>
          <p:nvPr/>
        </p:nvCxnSpPr>
        <p:spPr>
          <a:xfrm flipH="1">
            <a:off x="4742412" y="3862359"/>
            <a:ext cx="43032" cy="1943835"/>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V="1">
            <a:off x="4785444" y="3225546"/>
            <a:ext cx="0" cy="95823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a:endCxn id="27" idx="3"/>
          </p:cNvCxnSpPr>
          <p:nvPr/>
        </p:nvCxnSpPr>
        <p:spPr>
          <a:xfrm flipH="1">
            <a:off x="1605249" y="3225546"/>
            <a:ext cx="3193614" cy="1748"/>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798862" y="4118476"/>
            <a:ext cx="423098" cy="369332"/>
          </a:xfrm>
          <a:prstGeom prst="rect">
            <a:avLst/>
          </a:prstGeom>
          <a:noFill/>
        </p:spPr>
        <p:txBody>
          <a:bodyPr wrap="square" rtlCol="0">
            <a:spAutoFit/>
          </a:bodyPr>
          <a:lstStyle/>
          <a:p>
            <a:r>
              <a:rPr lang="en-US" dirty="0" smtClean="0"/>
              <a:t>A</a:t>
            </a:r>
            <a:endParaRPr lang="en-US" dirty="0"/>
          </a:p>
        </p:txBody>
      </p:sp>
      <p:sp>
        <p:nvSpPr>
          <p:cNvPr id="27" name="TextBox 26"/>
          <p:cNvSpPr txBox="1"/>
          <p:nvPr/>
        </p:nvSpPr>
        <p:spPr>
          <a:xfrm>
            <a:off x="1238104" y="3042628"/>
            <a:ext cx="367145" cy="369332"/>
          </a:xfrm>
          <a:prstGeom prst="rect">
            <a:avLst/>
          </a:prstGeom>
          <a:noFill/>
        </p:spPr>
        <p:txBody>
          <a:bodyPr wrap="none" rtlCol="0">
            <a:spAutoFit/>
          </a:bodyPr>
          <a:lstStyle/>
          <a:p>
            <a:r>
              <a:rPr lang="en-US" dirty="0" smtClean="0"/>
              <a:t>y</a:t>
            </a:r>
            <a:r>
              <a:rPr lang="en-US" baseline="-25000" dirty="0" smtClean="0"/>
              <a:t>1</a:t>
            </a:r>
            <a:endParaRPr lang="en-US" baseline="-25000" dirty="0"/>
          </a:p>
        </p:txBody>
      </p:sp>
      <p:sp>
        <p:nvSpPr>
          <p:cNvPr id="32" name="TextBox 31"/>
          <p:cNvSpPr txBox="1"/>
          <p:nvPr/>
        </p:nvSpPr>
        <p:spPr>
          <a:xfrm>
            <a:off x="7591501" y="3142242"/>
            <a:ext cx="457427" cy="369332"/>
          </a:xfrm>
          <a:prstGeom prst="rect">
            <a:avLst/>
          </a:prstGeom>
          <a:noFill/>
        </p:spPr>
        <p:txBody>
          <a:bodyPr wrap="none" rtlCol="0">
            <a:spAutoFit/>
          </a:bodyPr>
          <a:lstStyle/>
          <a:p>
            <a:r>
              <a:rPr lang="en-US" dirty="0" smtClean="0"/>
              <a:t>sy</a:t>
            </a:r>
            <a:r>
              <a:rPr lang="en-US" baseline="-25000" dirty="0" smtClean="0"/>
              <a:t>2</a:t>
            </a:r>
            <a:endParaRPr lang="en-US" baseline="-25000" dirty="0"/>
          </a:p>
        </p:txBody>
      </p:sp>
      <p:sp>
        <p:nvSpPr>
          <p:cNvPr id="34" name="TextBox 33"/>
          <p:cNvSpPr txBox="1"/>
          <p:nvPr/>
        </p:nvSpPr>
        <p:spPr>
          <a:xfrm>
            <a:off x="4558614" y="5958594"/>
            <a:ext cx="367596" cy="369332"/>
          </a:xfrm>
          <a:prstGeom prst="rect">
            <a:avLst/>
          </a:prstGeom>
          <a:noFill/>
        </p:spPr>
        <p:txBody>
          <a:bodyPr wrap="none" rtlCol="0">
            <a:spAutoFit/>
          </a:bodyPr>
          <a:lstStyle/>
          <a:p>
            <a:r>
              <a:rPr lang="en-US" dirty="0" smtClean="0"/>
              <a:t>k</a:t>
            </a:r>
            <a:r>
              <a:rPr lang="en-US" baseline="-25000" dirty="0" smtClean="0"/>
              <a:t>1</a:t>
            </a:r>
            <a:endParaRPr lang="en-US" baseline="-25000" dirty="0"/>
          </a:p>
        </p:txBody>
      </p:sp>
      <p:sp>
        <p:nvSpPr>
          <p:cNvPr id="20" name="Arc 19"/>
          <p:cNvSpPr/>
          <p:nvPr/>
        </p:nvSpPr>
        <p:spPr>
          <a:xfrm flipH="1">
            <a:off x="1655587" y="3411960"/>
            <a:ext cx="11056146" cy="3887669"/>
          </a:xfrm>
          <a:prstGeom prst="arc">
            <a:avLst>
              <a:gd name="adj1" fmla="val 15922169"/>
              <a:gd name="adj2" fmla="val 5171"/>
            </a:avLst>
          </a:prstGeom>
          <a:ln>
            <a:solidFill>
              <a:schemeClr val="accent3"/>
            </a:solidFill>
          </a:ln>
        </p:spPr>
        <p:style>
          <a:lnRef idx="2">
            <a:schemeClr val="accent1"/>
          </a:lnRef>
          <a:fillRef idx="0">
            <a:schemeClr val="accent1"/>
          </a:fillRef>
          <a:effectRef idx="1">
            <a:schemeClr val="accent1"/>
          </a:effectRef>
          <a:fontRef idx="minor">
            <a:schemeClr val="tx1"/>
          </a:fontRef>
        </p:style>
        <p:txBody>
          <a:bodyPr/>
          <a:lstStyle/>
          <a:p>
            <a:endParaRPr lang="en-US"/>
          </a:p>
        </p:txBody>
      </p:sp>
      <p:cxnSp>
        <p:nvCxnSpPr>
          <p:cNvPr id="10" name="Straight Connector 9"/>
          <p:cNvCxnSpPr/>
          <p:nvPr/>
        </p:nvCxnSpPr>
        <p:spPr>
          <a:xfrm flipH="1">
            <a:off x="5814408" y="3042628"/>
            <a:ext cx="46608" cy="2763566"/>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5960909" y="3493027"/>
            <a:ext cx="312906" cy="369332"/>
          </a:xfrm>
          <a:prstGeom prst="rect">
            <a:avLst/>
          </a:prstGeom>
          <a:noFill/>
        </p:spPr>
        <p:txBody>
          <a:bodyPr wrap="none" rtlCol="0">
            <a:spAutoFit/>
          </a:bodyPr>
          <a:lstStyle/>
          <a:p>
            <a:r>
              <a:rPr lang="en-US" dirty="0" smtClean="0"/>
              <a:t>B</a:t>
            </a:r>
            <a:endParaRPr lang="en-US" dirty="0"/>
          </a:p>
        </p:txBody>
      </p:sp>
      <p:cxnSp>
        <p:nvCxnSpPr>
          <p:cNvPr id="15" name="Straight Connector 14"/>
          <p:cNvCxnSpPr/>
          <p:nvPr/>
        </p:nvCxnSpPr>
        <p:spPr>
          <a:xfrm flipH="1">
            <a:off x="1644247" y="3030040"/>
            <a:ext cx="4216769"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5669608" y="5958594"/>
            <a:ext cx="367596" cy="369332"/>
          </a:xfrm>
          <a:prstGeom prst="rect">
            <a:avLst/>
          </a:prstGeom>
          <a:noFill/>
        </p:spPr>
        <p:txBody>
          <a:bodyPr wrap="none" rtlCol="0">
            <a:spAutoFit/>
          </a:bodyPr>
          <a:lstStyle/>
          <a:p>
            <a:r>
              <a:rPr lang="en-US" dirty="0" smtClean="0"/>
              <a:t>k</a:t>
            </a:r>
            <a:r>
              <a:rPr lang="en-US" baseline="-25000" dirty="0" smtClean="0"/>
              <a:t>2</a:t>
            </a:r>
            <a:endParaRPr lang="en-US" baseline="-25000" dirty="0"/>
          </a:p>
        </p:txBody>
      </p:sp>
      <p:sp>
        <p:nvSpPr>
          <p:cNvPr id="33" name="TextBox 32"/>
          <p:cNvSpPr txBox="1"/>
          <p:nvPr/>
        </p:nvSpPr>
        <p:spPr>
          <a:xfrm>
            <a:off x="1238104" y="2715466"/>
            <a:ext cx="367145" cy="369332"/>
          </a:xfrm>
          <a:prstGeom prst="rect">
            <a:avLst/>
          </a:prstGeom>
          <a:noFill/>
        </p:spPr>
        <p:txBody>
          <a:bodyPr wrap="none" rtlCol="0">
            <a:spAutoFit/>
          </a:bodyPr>
          <a:lstStyle/>
          <a:p>
            <a:r>
              <a:rPr lang="en-US" dirty="0" smtClean="0"/>
              <a:t>y</a:t>
            </a:r>
            <a:r>
              <a:rPr lang="en-US" baseline="-25000" dirty="0" smtClean="0"/>
              <a:t>2</a:t>
            </a:r>
            <a:endParaRPr lang="en-US" baseline="-25000" dirty="0"/>
          </a:p>
        </p:txBody>
      </p:sp>
    </p:spTree>
    <p:extLst>
      <p:ext uri="{BB962C8B-B14F-4D97-AF65-F5344CB8AC3E}">
        <p14:creationId xmlns:p14="http://schemas.microsoft.com/office/powerpoint/2010/main" val="1232604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Savings rate increase result</a:t>
            </a:r>
            <a:br>
              <a:rPr lang="en-US" dirty="0" smtClean="0"/>
            </a:br>
            <a:endParaRPr lang="en-US" sz="3100" dirty="0"/>
          </a:p>
        </p:txBody>
      </p:sp>
      <p:sp>
        <p:nvSpPr>
          <p:cNvPr id="3" name="Content Placeholder 2"/>
          <p:cNvSpPr>
            <a:spLocks noGrp="1"/>
          </p:cNvSpPr>
          <p:nvPr>
            <p:ph idx="1"/>
          </p:nvPr>
        </p:nvSpPr>
        <p:spPr/>
        <p:txBody>
          <a:bodyPr/>
          <a:lstStyle/>
          <a:p>
            <a:r>
              <a:rPr lang="en-US" dirty="0"/>
              <a:t>H</a:t>
            </a:r>
            <a:r>
              <a:rPr lang="en-US" dirty="0" smtClean="0"/>
              <a:t>igher savings rate results in a higher income per capita</a:t>
            </a:r>
          </a:p>
          <a:p>
            <a:r>
              <a:rPr lang="en-US" dirty="0" smtClean="0"/>
              <a:t>But it does not permanently change the growth rate of the economy</a:t>
            </a:r>
          </a:p>
          <a:p>
            <a:pPr lvl="1"/>
            <a:r>
              <a:rPr lang="en-US" dirty="0" smtClean="0"/>
              <a:t>Growth rate is still determined by n</a:t>
            </a:r>
          </a:p>
          <a:p>
            <a:pPr lvl="1"/>
            <a:r>
              <a:rPr lang="en-US" dirty="0" smtClean="0"/>
              <a:t>Growth rate per worker returns to zero</a:t>
            </a:r>
            <a:endParaRPr lang="en-US" dirty="0"/>
          </a:p>
        </p:txBody>
      </p:sp>
    </p:spTree>
    <p:extLst>
      <p:ext uri="{BB962C8B-B14F-4D97-AF65-F5344CB8AC3E}">
        <p14:creationId xmlns:p14="http://schemas.microsoft.com/office/powerpoint/2010/main" val="2259377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 in Thailand</a:t>
            </a:r>
            <a:endParaRPr lang="en-US" dirty="0"/>
          </a:p>
        </p:txBody>
      </p:sp>
      <p:sp>
        <p:nvSpPr>
          <p:cNvPr id="3" name="Content Placeholder 2"/>
          <p:cNvSpPr>
            <a:spLocks noGrp="1"/>
          </p:cNvSpPr>
          <p:nvPr>
            <p:ph idx="1"/>
          </p:nvPr>
        </p:nvSpPr>
        <p:spPr/>
        <p:txBody>
          <a:bodyPr>
            <a:normAutofit fontScale="92500"/>
          </a:bodyPr>
          <a:lstStyle/>
          <a:p>
            <a:r>
              <a:rPr lang="en-US" dirty="0" smtClean="0"/>
              <a:t>Perkins, </a:t>
            </a:r>
            <a:r>
              <a:rPr lang="en-US" dirty="0" err="1" smtClean="0"/>
              <a:t>ch.</a:t>
            </a:r>
            <a:r>
              <a:rPr lang="en-US" dirty="0" smtClean="0"/>
              <a:t> 4, p. 101</a:t>
            </a:r>
          </a:p>
          <a:p>
            <a:r>
              <a:rPr lang="en-US" dirty="0" smtClean="0"/>
              <a:t>Thailand savings rate increased over time</a:t>
            </a:r>
          </a:p>
          <a:p>
            <a:pPr lvl="1"/>
            <a:r>
              <a:rPr lang="en-US" dirty="0" smtClean="0"/>
              <a:t>Increase in saving rate supports capital investment</a:t>
            </a:r>
          </a:p>
          <a:p>
            <a:pPr lvl="1"/>
            <a:r>
              <a:rPr lang="en-US" dirty="0" smtClean="0"/>
              <a:t>Higher capital = higher per capita income</a:t>
            </a:r>
          </a:p>
          <a:p>
            <a:r>
              <a:rPr lang="en-US" dirty="0" smtClean="0"/>
              <a:t>Savings rate:</a:t>
            </a:r>
          </a:p>
          <a:p>
            <a:pPr lvl="1"/>
            <a:r>
              <a:rPr lang="en-US" dirty="0" smtClean="0"/>
              <a:t>1960s: 20%</a:t>
            </a:r>
          </a:p>
          <a:p>
            <a:pPr lvl="2"/>
            <a:r>
              <a:rPr lang="en-US" dirty="0" smtClean="0"/>
              <a:t>Already </a:t>
            </a:r>
            <a:r>
              <a:rPr lang="en-US" dirty="0" smtClean="0"/>
              <a:t>fairly high </a:t>
            </a:r>
            <a:r>
              <a:rPr lang="en-US" dirty="0" smtClean="0"/>
              <a:t>by developing country standards</a:t>
            </a:r>
          </a:p>
          <a:p>
            <a:pPr lvl="1"/>
            <a:r>
              <a:rPr lang="en-US" dirty="0" smtClean="0"/>
              <a:t>1990s: 35%</a:t>
            </a:r>
          </a:p>
          <a:p>
            <a:pPr lvl="1"/>
            <a:r>
              <a:rPr lang="en-US" dirty="0" smtClean="0"/>
              <a:t>2000s: 32%</a:t>
            </a:r>
            <a:endParaRPr lang="en-US" dirty="0"/>
          </a:p>
        </p:txBody>
      </p:sp>
    </p:spTree>
    <p:extLst>
      <p:ext uri="{BB962C8B-B14F-4D97-AF65-F5344CB8AC3E}">
        <p14:creationId xmlns:p14="http://schemas.microsoft.com/office/powerpoint/2010/main" val="290920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Take 5</a:t>
            </a:r>
            <a:endParaRPr lang="en-US" dirty="0"/>
          </a:p>
        </p:txBody>
      </p:sp>
      <p:sp>
        <p:nvSpPr>
          <p:cNvPr id="3" name="Content Placeholder 2"/>
          <p:cNvSpPr>
            <a:spLocks noGrp="1"/>
          </p:cNvSpPr>
          <p:nvPr>
            <p:ph idx="1"/>
          </p:nvPr>
        </p:nvSpPr>
        <p:spPr/>
        <p:txBody>
          <a:bodyPr/>
          <a:lstStyle/>
          <a:p>
            <a:r>
              <a:rPr lang="en-US" dirty="0" smtClean="0"/>
              <a:t>What happens when a country increases its population growth rate (n)?</a:t>
            </a:r>
          </a:p>
          <a:p>
            <a:endParaRPr lang="en-US" dirty="0"/>
          </a:p>
          <a:p>
            <a:pPr marL="342900" lvl="1" indent="-342900">
              <a:buFont typeface="Arial"/>
              <a:buChar char="•"/>
            </a:pPr>
            <a:r>
              <a:rPr lang="en-US" dirty="0" smtClean="0"/>
              <a:t>Think of </a:t>
            </a:r>
            <a:r>
              <a:rPr lang="en-US" dirty="0"/>
              <a:t>Δk = sy – (</a:t>
            </a:r>
            <a:r>
              <a:rPr lang="en-US" dirty="0" err="1"/>
              <a:t>n+d</a:t>
            </a:r>
            <a:r>
              <a:rPr lang="en-US" dirty="0"/>
              <a:t>)</a:t>
            </a:r>
            <a:r>
              <a:rPr lang="en-US" dirty="0" smtClean="0"/>
              <a:t>k                    and y=f(k)</a:t>
            </a:r>
          </a:p>
          <a:p>
            <a:pPr marL="342900" lvl="1" indent="-342900">
              <a:buFont typeface="Arial"/>
              <a:buChar char="•"/>
            </a:pPr>
            <a:endParaRPr lang="en-US" dirty="0"/>
          </a:p>
          <a:p>
            <a:pPr marL="342900" lvl="1" indent="-342900">
              <a:buFont typeface="Arial"/>
              <a:buChar char="•"/>
            </a:pPr>
            <a:r>
              <a:rPr lang="en-US" dirty="0" smtClean="0"/>
              <a:t>What happens to the graph?</a:t>
            </a:r>
            <a:endParaRPr lang="en-US" dirty="0"/>
          </a:p>
          <a:p>
            <a:endParaRPr lang="en-US" dirty="0"/>
          </a:p>
        </p:txBody>
      </p:sp>
    </p:spTree>
    <p:extLst>
      <p:ext uri="{BB962C8B-B14F-4D97-AF65-F5344CB8AC3E}">
        <p14:creationId xmlns:p14="http://schemas.microsoft.com/office/powerpoint/2010/main" val="1747563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a:t>
            </a:r>
            <a:r>
              <a:rPr lang="en-US" dirty="0" smtClean="0"/>
              <a:t>ncrease </a:t>
            </a:r>
            <a:r>
              <a:rPr lang="en-US" dirty="0" smtClean="0"/>
              <a:t>in </a:t>
            </a:r>
            <a:r>
              <a:rPr lang="en-US" dirty="0" smtClean="0"/>
              <a:t>population growth</a:t>
            </a:r>
            <a:endParaRPr lang="en-US" dirty="0"/>
          </a:p>
        </p:txBody>
      </p:sp>
      <p:sp>
        <p:nvSpPr>
          <p:cNvPr id="3" name="Content Placeholder 2"/>
          <p:cNvSpPr>
            <a:spLocks noGrp="1"/>
          </p:cNvSpPr>
          <p:nvPr>
            <p:ph idx="1"/>
          </p:nvPr>
        </p:nvSpPr>
        <p:spPr>
          <a:xfrm>
            <a:off x="457200" y="1600200"/>
            <a:ext cx="8229600" cy="4947595"/>
          </a:xfrm>
        </p:spPr>
        <p:txBody>
          <a:bodyPr/>
          <a:lstStyle/>
          <a:p>
            <a:pPr marL="0" indent="0">
              <a:buNone/>
            </a:pPr>
            <a:r>
              <a:rPr lang="en-US" dirty="0" smtClean="0"/>
              <a:t>    </a:t>
            </a:r>
            <a:endParaRPr lang="en-US" dirty="0"/>
          </a:p>
        </p:txBody>
      </p:sp>
      <p:sp>
        <p:nvSpPr>
          <p:cNvPr id="5" name="Arc 4"/>
          <p:cNvSpPr/>
          <p:nvPr/>
        </p:nvSpPr>
        <p:spPr>
          <a:xfrm flipH="1">
            <a:off x="1644247" y="3862359"/>
            <a:ext cx="11056146" cy="3887669"/>
          </a:xfrm>
          <a:prstGeom prst="arc">
            <a:avLst>
              <a:gd name="adj1" fmla="val 15922169"/>
              <a:gd name="adj2" fmla="val 21594211"/>
            </a:avLst>
          </a:prstGeom>
          <a:ln>
            <a:solidFill>
              <a:schemeClr val="accent3"/>
            </a:solidFill>
          </a:ln>
        </p:spPr>
        <p:style>
          <a:lnRef idx="2">
            <a:schemeClr val="accent1"/>
          </a:lnRef>
          <a:fillRef idx="0">
            <a:schemeClr val="accent1"/>
          </a:fillRef>
          <a:effectRef idx="1">
            <a:schemeClr val="accent1"/>
          </a:effectRef>
          <a:fontRef idx="minor">
            <a:schemeClr val="tx1"/>
          </a:fontRef>
        </p:style>
        <p:txBody>
          <a:bodyPr/>
          <a:lstStyle/>
          <a:p>
            <a:endParaRPr lang="en-US"/>
          </a:p>
        </p:txBody>
      </p:sp>
      <p:cxnSp>
        <p:nvCxnSpPr>
          <p:cNvPr id="7" name="Straight Arrow Connector 6"/>
          <p:cNvCxnSpPr/>
          <p:nvPr/>
        </p:nvCxnSpPr>
        <p:spPr>
          <a:xfrm flipH="1">
            <a:off x="1644247" y="1939178"/>
            <a:ext cx="11340" cy="386701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1655587" y="5806194"/>
            <a:ext cx="51595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1644247" y="2392787"/>
            <a:ext cx="5692498" cy="341340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Arc 15"/>
          <p:cNvSpPr/>
          <p:nvPr/>
        </p:nvSpPr>
        <p:spPr>
          <a:xfrm flipH="1">
            <a:off x="1655587" y="2900132"/>
            <a:ext cx="11056146" cy="4838246"/>
          </a:xfrm>
          <a:prstGeom prst="arc">
            <a:avLst>
              <a:gd name="adj1" fmla="val 15922169"/>
              <a:gd name="adj2" fmla="val 204087"/>
            </a:avLst>
          </a:prstGeom>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17" name="TextBox 16"/>
          <p:cNvSpPr txBox="1"/>
          <p:nvPr/>
        </p:nvSpPr>
        <p:spPr>
          <a:xfrm>
            <a:off x="7491185" y="2023455"/>
            <a:ext cx="1025386" cy="369332"/>
          </a:xfrm>
          <a:prstGeom prst="rect">
            <a:avLst/>
          </a:prstGeom>
          <a:noFill/>
        </p:spPr>
        <p:txBody>
          <a:bodyPr wrap="square" rtlCol="0">
            <a:spAutoFit/>
          </a:bodyPr>
          <a:lstStyle/>
          <a:p>
            <a:r>
              <a:rPr lang="en-US" dirty="0" smtClean="0"/>
              <a:t>(</a:t>
            </a:r>
            <a:r>
              <a:rPr lang="en-US" dirty="0" err="1" smtClean="0"/>
              <a:t>n+d</a:t>
            </a:r>
            <a:r>
              <a:rPr lang="en-US" dirty="0" smtClean="0"/>
              <a:t>)k</a:t>
            </a:r>
            <a:r>
              <a:rPr lang="en-US" baseline="-25000" dirty="0"/>
              <a:t>1</a:t>
            </a:r>
          </a:p>
        </p:txBody>
      </p:sp>
      <p:sp>
        <p:nvSpPr>
          <p:cNvPr id="18" name="TextBox 17"/>
          <p:cNvSpPr txBox="1"/>
          <p:nvPr/>
        </p:nvSpPr>
        <p:spPr>
          <a:xfrm>
            <a:off x="7591501" y="2772910"/>
            <a:ext cx="1000663" cy="369332"/>
          </a:xfrm>
          <a:prstGeom prst="rect">
            <a:avLst/>
          </a:prstGeom>
          <a:noFill/>
        </p:spPr>
        <p:txBody>
          <a:bodyPr wrap="square" rtlCol="0">
            <a:spAutoFit/>
          </a:bodyPr>
          <a:lstStyle/>
          <a:p>
            <a:r>
              <a:rPr lang="en-US" dirty="0"/>
              <a:t>y</a:t>
            </a:r>
            <a:r>
              <a:rPr lang="en-US" dirty="0" smtClean="0"/>
              <a:t> = f(k)</a:t>
            </a:r>
            <a:endParaRPr lang="en-US" dirty="0"/>
          </a:p>
        </p:txBody>
      </p:sp>
      <p:sp>
        <p:nvSpPr>
          <p:cNvPr id="19" name="TextBox 18"/>
          <p:cNvSpPr txBox="1"/>
          <p:nvPr/>
        </p:nvSpPr>
        <p:spPr>
          <a:xfrm>
            <a:off x="7591501" y="3539193"/>
            <a:ext cx="728994" cy="646331"/>
          </a:xfrm>
          <a:prstGeom prst="rect">
            <a:avLst/>
          </a:prstGeom>
          <a:noFill/>
        </p:spPr>
        <p:txBody>
          <a:bodyPr wrap="square" rtlCol="0">
            <a:spAutoFit/>
          </a:bodyPr>
          <a:lstStyle/>
          <a:p>
            <a:r>
              <a:rPr lang="en-US" dirty="0"/>
              <a:t>s</a:t>
            </a:r>
            <a:r>
              <a:rPr lang="en-US" dirty="0" smtClean="0"/>
              <a:t>y</a:t>
            </a:r>
          </a:p>
          <a:p>
            <a:endParaRPr lang="en-US" dirty="0"/>
          </a:p>
        </p:txBody>
      </p:sp>
      <p:cxnSp>
        <p:nvCxnSpPr>
          <p:cNvPr id="21" name="Straight Connector 20"/>
          <p:cNvCxnSpPr/>
          <p:nvPr/>
        </p:nvCxnSpPr>
        <p:spPr>
          <a:xfrm flipH="1">
            <a:off x="4474414" y="4185524"/>
            <a:ext cx="34956" cy="162067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V="1">
            <a:off x="4521023" y="3227294"/>
            <a:ext cx="0" cy="95823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flipH="1">
            <a:off x="1644247" y="3227294"/>
            <a:ext cx="2830167"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587313" y="4185524"/>
            <a:ext cx="318229" cy="369332"/>
          </a:xfrm>
          <a:prstGeom prst="rect">
            <a:avLst/>
          </a:prstGeom>
          <a:noFill/>
        </p:spPr>
        <p:txBody>
          <a:bodyPr wrap="none" rtlCol="0">
            <a:spAutoFit/>
          </a:bodyPr>
          <a:lstStyle/>
          <a:p>
            <a:r>
              <a:rPr lang="en-US" dirty="0" smtClean="0"/>
              <a:t>A</a:t>
            </a:r>
            <a:endParaRPr lang="en-US" dirty="0"/>
          </a:p>
        </p:txBody>
      </p:sp>
      <p:sp>
        <p:nvSpPr>
          <p:cNvPr id="27" name="TextBox 26"/>
          <p:cNvSpPr txBox="1"/>
          <p:nvPr/>
        </p:nvSpPr>
        <p:spPr>
          <a:xfrm>
            <a:off x="1238104" y="3042628"/>
            <a:ext cx="367145" cy="369332"/>
          </a:xfrm>
          <a:prstGeom prst="rect">
            <a:avLst/>
          </a:prstGeom>
          <a:noFill/>
        </p:spPr>
        <p:txBody>
          <a:bodyPr wrap="none" rtlCol="0">
            <a:spAutoFit/>
          </a:bodyPr>
          <a:lstStyle/>
          <a:p>
            <a:r>
              <a:rPr lang="en-US" dirty="0" smtClean="0"/>
              <a:t>y</a:t>
            </a:r>
            <a:r>
              <a:rPr lang="en-US" baseline="-25000" dirty="0" smtClean="0"/>
              <a:t>1</a:t>
            </a:r>
            <a:endParaRPr lang="en-US" baseline="-25000" dirty="0"/>
          </a:p>
        </p:txBody>
      </p:sp>
      <p:sp>
        <p:nvSpPr>
          <p:cNvPr id="29" name="TextBox 28"/>
          <p:cNvSpPr txBox="1"/>
          <p:nvPr/>
        </p:nvSpPr>
        <p:spPr>
          <a:xfrm>
            <a:off x="1238104" y="2057470"/>
            <a:ext cx="289149" cy="369332"/>
          </a:xfrm>
          <a:prstGeom prst="rect">
            <a:avLst/>
          </a:prstGeom>
          <a:noFill/>
        </p:spPr>
        <p:txBody>
          <a:bodyPr wrap="none" rtlCol="0">
            <a:spAutoFit/>
          </a:bodyPr>
          <a:lstStyle/>
          <a:p>
            <a:r>
              <a:rPr lang="en-US" dirty="0" smtClean="0"/>
              <a:t>y</a:t>
            </a:r>
            <a:endParaRPr lang="en-US" dirty="0"/>
          </a:p>
        </p:txBody>
      </p:sp>
      <p:sp>
        <p:nvSpPr>
          <p:cNvPr id="32" name="TextBox 31"/>
          <p:cNvSpPr txBox="1"/>
          <p:nvPr/>
        </p:nvSpPr>
        <p:spPr>
          <a:xfrm>
            <a:off x="6893080" y="5806194"/>
            <a:ext cx="289600" cy="369332"/>
          </a:xfrm>
          <a:prstGeom prst="rect">
            <a:avLst/>
          </a:prstGeom>
          <a:noFill/>
        </p:spPr>
        <p:txBody>
          <a:bodyPr wrap="none" rtlCol="0">
            <a:spAutoFit/>
          </a:bodyPr>
          <a:lstStyle/>
          <a:p>
            <a:r>
              <a:rPr lang="en-US" dirty="0" smtClean="0"/>
              <a:t>k</a:t>
            </a:r>
            <a:endParaRPr lang="en-US" dirty="0"/>
          </a:p>
        </p:txBody>
      </p:sp>
      <p:sp>
        <p:nvSpPr>
          <p:cNvPr id="34" name="TextBox 33"/>
          <p:cNvSpPr txBox="1"/>
          <p:nvPr/>
        </p:nvSpPr>
        <p:spPr>
          <a:xfrm>
            <a:off x="4204067" y="5958594"/>
            <a:ext cx="367596" cy="369332"/>
          </a:xfrm>
          <a:prstGeom prst="rect">
            <a:avLst/>
          </a:prstGeom>
          <a:noFill/>
        </p:spPr>
        <p:txBody>
          <a:bodyPr wrap="none" rtlCol="0">
            <a:spAutoFit/>
          </a:bodyPr>
          <a:lstStyle/>
          <a:p>
            <a:r>
              <a:rPr lang="en-US" dirty="0" smtClean="0"/>
              <a:t>k</a:t>
            </a:r>
            <a:r>
              <a:rPr lang="en-US" baseline="-25000" dirty="0" smtClean="0"/>
              <a:t>1</a:t>
            </a:r>
            <a:endParaRPr lang="en-US" baseline="-25000" dirty="0"/>
          </a:p>
        </p:txBody>
      </p:sp>
      <p:cxnSp>
        <p:nvCxnSpPr>
          <p:cNvPr id="20" name="Straight Connector 19"/>
          <p:cNvCxnSpPr>
            <a:stCxn id="5" idx="2"/>
          </p:cNvCxnSpPr>
          <p:nvPr/>
        </p:nvCxnSpPr>
        <p:spPr>
          <a:xfrm flipV="1">
            <a:off x="1644310" y="1558028"/>
            <a:ext cx="5248770" cy="423885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24" name="TextBox 23"/>
          <p:cNvSpPr txBox="1"/>
          <p:nvPr/>
        </p:nvSpPr>
        <p:spPr>
          <a:xfrm>
            <a:off x="7078808" y="1417638"/>
            <a:ext cx="1025386" cy="369332"/>
          </a:xfrm>
          <a:prstGeom prst="rect">
            <a:avLst/>
          </a:prstGeom>
          <a:noFill/>
        </p:spPr>
        <p:txBody>
          <a:bodyPr wrap="square" rtlCol="0">
            <a:spAutoFit/>
          </a:bodyPr>
          <a:lstStyle/>
          <a:p>
            <a:r>
              <a:rPr lang="en-US" dirty="0" smtClean="0"/>
              <a:t>(</a:t>
            </a:r>
            <a:r>
              <a:rPr lang="en-US" dirty="0" err="1" smtClean="0"/>
              <a:t>n+d</a:t>
            </a:r>
            <a:r>
              <a:rPr lang="en-US" dirty="0" smtClean="0"/>
              <a:t>)k</a:t>
            </a:r>
            <a:r>
              <a:rPr lang="en-US" baseline="-25000" dirty="0"/>
              <a:t>2</a:t>
            </a:r>
          </a:p>
        </p:txBody>
      </p:sp>
      <p:cxnSp>
        <p:nvCxnSpPr>
          <p:cNvPr id="28" name="Straight Connector 27"/>
          <p:cNvCxnSpPr/>
          <p:nvPr/>
        </p:nvCxnSpPr>
        <p:spPr>
          <a:xfrm flipH="1">
            <a:off x="3390794" y="4337924"/>
            <a:ext cx="34956" cy="1458961"/>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flipV="1">
            <a:off x="3425750" y="3539193"/>
            <a:ext cx="0" cy="830997"/>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H="1">
            <a:off x="1644247" y="3539193"/>
            <a:ext cx="1781504"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33" name="TextBox 32"/>
          <p:cNvSpPr txBox="1"/>
          <p:nvPr/>
        </p:nvSpPr>
        <p:spPr>
          <a:xfrm>
            <a:off x="1227472" y="3379694"/>
            <a:ext cx="367145" cy="369332"/>
          </a:xfrm>
          <a:prstGeom prst="rect">
            <a:avLst/>
          </a:prstGeom>
          <a:noFill/>
        </p:spPr>
        <p:txBody>
          <a:bodyPr wrap="none" rtlCol="0">
            <a:spAutoFit/>
          </a:bodyPr>
          <a:lstStyle/>
          <a:p>
            <a:r>
              <a:rPr lang="en-US" dirty="0" smtClean="0"/>
              <a:t>y</a:t>
            </a:r>
            <a:r>
              <a:rPr lang="en-US" baseline="-25000" dirty="0"/>
              <a:t>2</a:t>
            </a:r>
          </a:p>
        </p:txBody>
      </p:sp>
      <p:sp>
        <p:nvSpPr>
          <p:cNvPr id="35" name="TextBox 34"/>
          <p:cNvSpPr txBox="1"/>
          <p:nvPr/>
        </p:nvSpPr>
        <p:spPr>
          <a:xfrm>
            <a:off x="3206996" y="5958594"/>
            <a:ext cx="367596" cy="369332"/>
          </a:xfrm>
          <a:prstGeom prst="rect">
            <a:avLst/>
          </a:prstGeom>
          <a:noFill/>
        </p:spPr>
        <p:txBody>
          <a:bodyPr wrap="none" rtlCol="0">
            <a:spAutoFit/>
          </a:bodyPr>
          <a:lstStyle/>
          <a:p>
            <a:r>
              <a:rPr lang="en-US" dirty="0" smtClean="0"/>
              <a:t>k</a:t>
            </a:r>
            <a:r>
              <a:rPr lang="en-US" baseline="-25000" dirty="0"/>
              <a:t>2</a:t>
            </a:r>
          </a:p>
        </p:txBody>
      </p:sp>
      <p:sp>
        <p:nvSpPr>
          <p:cNvPr id="36" name="TextBox 35"/>
          <p:cNvSpPr txBox="1"/>
          <p:nvPr/>
        </p:nvSpPr>
        <p:spPr>
          <a:xfrm>
            <a:off x="3050362" y="4000858"/>
            <a:ext cx="325599" cy="369332"/>
          </a:xfrm>
          <a:prstGeom prst="rect">
            <a:avLst/>
          </a:prstGeom>
          <a:noFill/>
        </p:spPr>
        <p:txBody>
          <a:bodyPr wrap="square" rtlCol="0">
            <a:spAutoFit/>
          </a:bodyPr>
          <a:lstStyle/>
          <a:p>
            <a:r>
              <a:rPr lang="en-US" dirty="0"/>
              <a:t>B</a:t>
            </a:r>
            <a:endParaRPr lang="en-US" baseline="-25000" dirty="0"/>
          </a:p>
        </p:txBody>
      </p:sp>
    </p:spTree>
    <p:extLst>
      <p:ext uri="{BB962C8B-B14F-4D97-AF65-F5344CB8AC3E}">
        <p14:creationId xmlns:p14="http://schemas.microsoft.com/office/powerpoint/2010/main" val="374930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Solow - empirics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Solow’s empirical work revealed that only a small part of growth in US economy came from increases in capital and </a:t>
            </a:r>
            <a:r>
              <a:rPr lang="en-US" dirty="0" smtClean="0"/>
              <a:t>labor</a:t>
            </a:r>
          </a:p>
          <a:p>
            <a:endParaRPr lang="en-US" dirty="0" smtClean="0"/>
          </a:p>
          <a:p>
            <a:r>
              <a:rPr lang="en-US" dirty="0" smtClean="0"/>
              <a:t>Not sure where the rest came from – so let us call it technology, </a:t>
            </a:r>
            <a:r>
              <a:rPr lang="en-US" dirty="0" smtClean="0"/>
              <a:t>T</a:t>
            </a:r>
          </a:p>
          <a:p>
            <a:pPr lvl="1"/>
            <a:r>
              <a:rPr lang="en-US" dirty="0" smtClean="0"/>
              <a:t>Often use A for technology)</a:t>
            </a:r>
            <a:endParaRPr lang="en-US" dirty="0" smtClean="0"/>
          </a:p>
          <a:p>
            <a:endParaRPr lang="en-US" dirty="0" smtClean="0"/>
          </a:p>
          <a:p>
            <a:r>
              <a:rPr lang="en-US" dirty="0" smtClean="0"/>
              <a:t>Add it to the model </a:t>
            </a:r>
            <a:endParaRPr lang="en-US" dirty="0" smtClean="0"/>
          </a:p>
          <a:p>
            <a:endParaRPr lang="en-US" dirty="0" smtClean="0"/>
          </a:p>
        </p:txBody>
      </p:sp>
    </p:spTree>
    <p:extLst>
      <p:ext uri="{BB962C8B-B14F-4D97-AF65-F5344CB8AC3E}">
        <p14:creationId xmlns:p14="http://schemas.microsoft.com/office/powerpoint/2010/main" val="3082903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Solow - technology</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ΔT = change in technology</a:t>
            </a:r>
          </a:p>
          <a:p>
            <a:pPr marL="0" indent="0">
              <a:buNone/>
            </a:pPr>
            <a:r>
              <a:rPr lang="en-US" dirty="0" smtClean="0"/>
              <a:t>Θ = ΔT/T = growth rate of technology        Θ = theta</a:t>
            </a:r>
          </a:p>
          <a:p>
            <a:pPr marL="0" indent="0">
              <a:buNone/>
            </a:pPr>
            <a:endParaRPr lang="en-US" dirty="0" smtClean="0"/>
          </a:p>
          <a:p>
            <a:pPr marL="0" indent="0">
              <a:buNone/>
            </a:pPr>
            <a:r>
              <a:rPr lang="en-US" dirty="0" smtClean="0"/>
              <a:t>T makes labor more productive</a:t>
            </a:r>
          </a:p>
          <a:p>
            <a:pPr marL="0" indent="0">
              <a:buNone/>
            </a:pPr>
            <a:endParaRPr lang="en-US" dirty="0" smtClean="0"/>
          </a:p>
          <a:p>
            <a:pPr marL="0" indent="0">
              <a:buNone/>
            </a:pPr>
            <a:r>
              <a:rPr lang="en-US" dirty="0" smtClean="0"/>
              <a:t>We have been using per worker terms</a:t>
            </a:r>
          </a:p>
          <a:p>
            <a:pPr marL="0" indent="0">
              <a:buNone/>
            </a:pPr>
            <a:r>
              <a:rPr lang="en-US" dirty="0" smtClean="0"/>
              <a:t>Now need to work in per effective worker</a:t>
            </a:r>
          </a:p>
          <a:p>
            <a:pPr marL="0" indent="0">
              <a:buNone/>
            </a:pPr>
            <a:r>
              <a:rPr lang="en-US" dirty="0" smtClean="0"/>
              <a:t>y</a:t>
            </a:r>
            <a:r>
              <a:rPr lang="en-US" baseline="-25000" dirty="0" smtClean="0"/>
              <a:t>e</a:t>
            </a:r>
            <a:r>
              <a:rPr lang="en-US" dirty="0" smtClean="0"/>
              <a:t> = Y/(T x L)</a:t>
            </a:r>
          </a:p>
          <a:p>
            <a:pPr marL="0" indent="0">
              <a:buNone/>
            </a:pPr>
            <a:r>
              <a:rPr lang="en-US" dirty="0" smtClean="0"/>
              <a:t>k</a:t>
            </a:r>
            <a:r>
              <a:rPr lang="en-US" baseline="-25000" dirty="0" smtClean="0"/>
              <a:t>e</a:t>
            </a:r>
            <a:r>
              <a:rPr lang="en-US" dirty="0" smtClean="0"/>
              <a:t> = K/(T x L)</a:t>
            </a:r>
          </a:p>
          <a:p>
            <a:pPr marL="0" indent="0">
              <a:buNone/>
            </a:pPr>
            <a:endParaRPr lang="en-US" dirty="0" smtClean="0"/>
          </a:p>
          <a:p>
            <a:pPr marL="0" indent="0">
              <a:buNone/>
            </a:pPr>
            <a:r>
              <a:rPr lang="en-US" dirty="0" smtClean="0"/>
              <a:t>Main equation becomes</a:t>
            </a:r>
          </a:p>
          <a:p>
            <a:pPr marL="0" indent="0">
              <a:buNone/>
            </a:pPr>
            <a:r>
              <a:rPr lang="en-US" dirty="0" err="1" smtClean="0"/>
              <a:t>Δk</a:t>
            </a:r>
            <a:r>
              <a:rPr lang="en-US" baseline="-25000" dirty="0" err="1" smtClean="0"/>
              <a:t>e</a:t>
            </a:r>
            <a:r>
              <a:rPr lang="en-US" dirty="0" smtClean="0"/>
              <a:t> </a:t>
            </a:r>
            <a:r>
              <a:rPr lang="en-US" dirty="0"/>
              <a:t>= </a:t>
            </a:r>
            <a:r>
              <a:rPr lang="en-US" dirty="0" smtClean="0"/>
              <a:t>sy</a:t>
            </a:r>
            <a:r>
              <a:rPr lang="en-US" baseline="-25000" dirty="0" smtClean="0"/>
              <a:t>e</a:t>
            </a:r>
            <a:r>
              <a:rPr lang="en-US" dirty="0" smtClean="0"/>
              <a:t> </a:t>
            </a:r>
            <a:r>
              <a:rPr lang="en-US" dirty="0"/>
              <a:t>– (</a:t>
            </a:r>
            <a:r>
              <a:rPr lang="en-US" dirty="0" smtClean="0"/>
              <a:t>n + d + Θ)k</a:t>
            </a:r>
            <a:r>
              <a:rPr lang="en-US" baseline="-25000" dirty="0" smtClean="0"/>
              <a:t>e</a:t>
            </a:r>
            <a:endParaRPr lang="en-US" baseline="-25000" dirty="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771702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Solow with technology</a:t>
            </a:r>
            <a:endParaRPr lang="en-US" dirty="0"/>
          </a:p>
        </p:txBody>
      </p:sp>
      <p:sp>
        <p:nvSpPr>
          <p:cNvPr id="3" name="Content Placeholder 2"/>
          <p:cNvSpPr>
            <a:spLocks noGrp="1"/>
          </p:cNvSpPr>
          <p:nvPr>
            <p:ph idx="1"/>
          </p:nvPr>
        </p:nvSpPr>
        <p:spPr>
          <a:xfrm>
            <a:off x="457200" y="1600200"/>
            <a:ext cx="8229600" cy="4947595"/>
          </a:xfrm>
        </p:spPr>
        <p:txBody>
          <a:bodyPr/>
          <a:lstStyle/>
          <a:p>
            <a:pPr marL="0" indent="0">
              <a:buNone/>
            </a:pPr>
            <a:r>
              <a:rPr lang="en-US" dirty="0" smtClean="0"/>
              <a:t>    </a:t>
            </a:r>
            <a:endParaRPr lang="en-US" dirty="0"/>
          </a:p>
        </p:txBody>
      </p:sp>
      <p:sp>
        <p:nvSpPr>
          <p:cNvPr id="5" name="Arc 4"/>
          <p:cNvSpPr/>
          <p:nvPr/>
        </p:nvSpPr>
        <p:spPr>
          <a:xfrm flipH="1">
            <a:off x="1644247" y="3862359"/>
            <a:ext cx="11056146" cy="3887669"/>
          </a:xfrm>
          <a:prstGeom prst="arc">
            <a:avLst>
              <a:gd name="adj1" fmla="val 15922169"/>
              <a:gd name="adj2" fmla="val 21594211"/>
            </a:avLst>
          </a:prstGeom>
          <a:ln>
            <a:solidFill>
              <a:schemeClr val="accent3"/>
            </a:solidFill>
          </a:ln>
        </p:spPr>
        <p:style>
          <a:lnRef idx="2">
            <a:schemeClr val="accent1"/>
          </a:lnRef>
          <a:fillRef idx="0">
            <a:schemeClr val="accent1"/>
          </a:fillRef>
          <a:effectRef idx="1">
            <a:schemeClr val="accent1"/>
          </a:effectRef>
          <a:fontRef idx="minor">
            <a:schemeClr val="tx1"/>
          </a:fontRef>
        </p:style>
        <p:txBody>
          <a:bodyPr/>
          <a:lstStyle/>
          <a:p>
            <a:endParaRPr lang="en-US"/>
          </a:p>
        </p:txBody>
      </p:sp>
      <p:cxnSp>
        <p:nvCxnSpPr>
          <p:cNvPr id="7" name="Straight Arrow Connector 6"/>
          <p:cNvCxnSpPr/>
          <p:nvPr/>
        </p:nvCxnSpPr>
        <p:spPr>
          <a:xfrm flipH="1">
            <a:off x="1644247" y="1939178"/>
            <a:ext cx="11340" cy="386701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1655587" y="5806194"/>
            <a:ext cx="51595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1644247" y="2392787"/>
            <a:ext cx="5692498" cy="341340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Arc 15"/>
          <p:cNvSpPr/>
          <p:nvPr/>
        </p:nvSpPr>
        <p:spPr>
          <a:xfrm flipH="1">
            <a:off x="1655587" y="2900132"/>
            <a:ext cx="11056146" cy="4838246"/>
          </a:xfrm>
          <a:prstGeom prst="arc">
            <a:avLst>
              <a:gd name="adj1" fmla="val 15922169"/>
              <a:gd name="adj2" fmla="val 204087"/>
            </a:avLst>
          </a:prstGeom>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17" name="TextBox 16"/>
          <p:cNvSpPr txBox="1"/>
          <p:nvPr/>
        </p:nvSpPr>
        <p:spPr>
          <a:xfrm>
            <a:off x="7336745" y="2023455"/>
            <a:ext cx="1399091" cy="369332"/>
          </a:xfrm>
          <a:prstGeom prst="rect">
            <a:avLst/>
          </a:prstGeom>
          <a:noFill/>
        </p:spPr>
        <p:txBody>
          <a:bodyPr wrap="square" rtlCol="0">
            <a:spAutoFit/>
          </a:bodyPr>
          <a:lstStyle/>
          <a:p>
            <a:r>
              <a:rPr lang="en-US" dirty="0" smtClean="0"/>
              <a:t>(n+d+Θ)k</a:t>
            </a:r>
            <a:r>
              <a:rPr lang="en-US" baseline="-25000" dirty="0" smtClean="0"/>
              <a:t>e</a:t>
            </a:r>
            <a:endParaRPr lang="en-US" baseline="-25000" dirty="0"/>
          </a:p>
        </p:txBody>
      </p:sp>
      <p:sp>
        <p:nvSpPr>
          <p:cNvPr id="18" name="TextBox 17"/>
          <p:cNvSpPr txBox="1"/>
          <p:nvPr/>
        </p:nvSpPr>
        <p:spPr>
          <a:xfrm>
            <a:off x="7591501" y="2772910"/>
            <a:ext cx="1000663" cy="369332"/>
          </a:xfrm>
          <a:prstGeom prst="rect">
            <a:avLst/>
          </a:prstGeom>
          <a:noFill/>
        </p:spPr>
        <p:txBody>
          <a:bodyPr wrap="square" rtlCol="0">
            <a:spAutoFit/>
          </a:bodyPr>
          <a:lstStyle/>
          <a:p>
            <a:r>
              <a:rPr lang="en-US" dirty="0" smtClean="0"/>
              <a:t>y</a:t>
            </a:r>
            <a:r>
              <a:rPr lang="en-US" baseline="-25000" dirty="0" smtClean="0"/>
              <a:t>e</a:t>
            </a:r>
            <a:r>
              <a:rPr lang="en-US" dirty="0" smtClean="0"/>
              <a:t> = f(k</a:t>
            </a:r>
            <a:r>
              <a:rPr lang="en-US" baseline="-25000" dirty="0" smtClean="0"/>
              <a:t>e</a:t>
            </a:r>
            <a:r>
              <a:rPr lang="en-US" dirty="0" smtClean="0"/>
              <a:t>)</a:t>
            </a:r>
            <a:endParaRPr lang="en-US" dirty="0"/>
          </a:p>
        </p:txBody>
      </p:sp>
      <p:sp>
        <p:nvSpPr>
          <p:cNvPr id="19" name="TextBox 18"/>
          <p:cNvSpPr txBox="1"/>
          <p:nvPr/>
        </p:nvSpPr>
        <p:spPr>
          <a:xfrm>
            <a:off x="7591501" y="3539193"/>
            <a:ext cx="728994" cy="646331"/>
          </a:xfrm>
          <a:prstGeom prst="rect">
            <a:avLst/>
          </a:prstGeom>
          <a:noFill/>
        </p:spPr>
        <p:txBody>
          <a:bodyPr wrap="square" rtlCol="0">
            <a:spAutoFit/>
          </a:bodyPr>
          <a:lstStyle/>
          <a:p>
            <a:r>
              <a:rPr lang="en-US" dirty="0" smtClean="0"/>
              <a:t>sy</a:t>
            </a:r>
            <a:r>
              <a:rPr lang="en-US" baseline="-25000" dirty="0" smtClean="0"/>
              <a:t>e</a:t>
            </a:r>
          </a:p>
          <a:p>
            <a:endParaRPr lang="en-US" dirty="0"/>
          </a:p>
        </p:txBody>
      </p:sp>
      <p:cxnSp>
        <p:nvCxnSpPr>
          <p:cNvPr id="21" name="Straight Connector 20"/>
          <p:cNvCxnSpPr/>
          <p:nvPr/>
        </p:nvCxnSpPr>
        <p:spPr>
          <a:xfrm flipH="1">
            <a:off x="4474414" y="4185524"/>
            <a:ext cx="34956" cy="162067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V="1">
            <a:off x="4521023" y="3227294"/>
            <a:ext cx="0" cy="958230"/>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flipH="1">
            <a:off x="1644247" y="3227294"/>
            <a:ext cx="2830167" cy="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587313" y="4185524"/>
            <a:ext cx="318229" cy="369332"/>
          </a:xfrm>
          <a:prstGeom prst="rect">
            <a:avLst/>
          </a:prstGeom>
          <a:noFill/>
        </p:spPr>
        <p:txBody>
          <a:bodyPr wrap="none" rtlCol="0">
            <a:spAutoFit/>
          </a:bodyPr>
          <a:lstStyle/>
          <a:p>
            <a:r>
              <a:rPr lang="en-US" dirty="0" smtClean="0"/>
              <a:t>A</a:t>
            </a:r>
            <a:endParaRPr lang="en-US" dirty="0"/>
          </a:p>
        </p:txBody>
      </p:sp>
      <p:sp>
        <p:nvSpPr>
          <p:cNvPr id="27" name="TextBox 26"/>
          <p:cNvSpPr txBox="1"/>
          <p:nvPr/>
        </p:nvSpPr>
        <p:spPr>
          <a:xfrm>
            <a:off x="1238104" y="3042628"/>
            <a:ext cx="443714" cy="369332"/>
          </a:xfrm>
          <a:prstGeom prst="rect">
            <a:avLst/>
          </a:prstGeom>
          <a:noFill/>
        </p:spPr>
        <p:txBody>
          <a:bodyPr wrap="none" rtlCol="0">
            <a:spAutoFit/>
          </a:bodyPr>
          <a:lstStyle/>
          <a:p>
            <a:r>
              <a:rPr lang="en-US" dirty="0" smtClean="0"/>
              <a:t>y</a:t>
            </a:r>
            <a:r>
              <a:rPr lang="en-US" baseline="-25000" dirty="0" smtClean="0"/>
              <a:t>e1</a:t>
            </a:r>
            <a:endParaRPr lang="en-US" baseline="-25000" dirty="0"/>
          </a:p>
        </p:txBody>
      </p:sp>
      <p:sp>
        <p:nvSpPr>
          <p:cNvPr id="29" name="TextBox 28"/>
          <p:cNvSpPr txBox="1"/>
          <p:nvPr/>
        </p:nvSpPr>
        <p:spPr>
          <a:xfrm>
            <a:off x="1238104" y="2057470"/>
            <a:ext cx="289149" cy="369332"/>
          </a:xfrm>
          <a:prstGeom prst="rect">
            <a:avLst/>
          </a:prstGeom>
          <a:noFill/>
        </p:spPr>
        <p:txBody>
          <a:bodyPr wrap="none" rtlCol="0">
            <a:spAutoFit/>
          </a:bodyPr>
          <a:lstStyle/>
          <a:p>
            <a:r>
              <a:rPr lang="en-US" dirty="0" smtClean="0"/>
              <a:t>y</a:t>
            </a:r>
            <a:endParaRPr lang="en-US" dirty="0"/>
          </a:p>
        </p:txBody>
      </p:sp>
      <p:sp>
        <p:nvSpPr>
          <p:cNvPr id="32" name="TextBox 31"/>
          <p:cNvSpPr txBox="1"/>
          <p:nvPr/>
        </p:nvSpPr>
        <p:spPr>
          <a:xfrm>
            <a:off x="6893080" y="5806194"/>
            <a:ext cx="366168" cy="369332"/>
          </a:xfrm>
          <a:prstGeom prst="rect">
            <a:avLst/>
          </a:prstGeom>
          <a:noFill/>
        </p:spPr>
        <p:txBody>
          <a:bodyPr wrap="none" rtlCol="0">
            <a:spAutoFit/>
          </a:bodyPr>
          <a:lstStyle/>
          <a:p>
            <a:r>
              <a:rPr lang="en-US" dirty="0" smtClean="0"/>
              <a:t>k</a:t>
            </a:r>
            <a:r>
              <a:rPr lang="en-US" baseline="-25000" dirty="0" smtClean="0"/>
              <a:t>e</a:t>
            </a:r>
            <a:endParaRPr lang="en-US" baseline="-25000" dirty="0"/>
          </a:p>
        </p:txBody>
      </p:sp>
      <p:sp>
        <p:nvSpPr>
          <p:cNvPr id="34" name="TextBox 33"/>
          <p:cNvSpPr txBox="1"/>
          <p:nvPr/>
        </p:nvSpPr>
        <p:spPr>
          <a:xfrm>
            <a:off x="4204067" y="5958594"/>
            <a:ext cx="444165" cy="369332"/>
          </a:xfrm>
          <a:prstGeom prst="rect">
            <a:avLst/>
          </a:prstGeom>
          <a:noFill/>
        </p:spPr>
        <p:txBody>
          <a:bodyPr wrap="none" rtlCol="0">
            <a:spAutoFit/>
          </a:bodyPr>
          <a:lstStyle/>
          <a:p>
            <a:r>
              <a:rPr lang="en-US" dirty="0" smtClean="0"/>
              <a:t>k</a:t>
            </a:r>
            <a:r>
              <a:rPr lang="en-US" baseline="-25000" dirty="0" smtClean="0"/>
              <a:t>e1</a:t>
            </a:r>
            <a:endParaRPr lang="en-US" baseline="-25000" dirty="0"/>
          </a:p>
        </p:txBody>
      </p:sp>
    </p:spTree>
    <p:extLst>
      <p:ext uri="{BB962C8B-B14F-4D97-AF65-F5344CB8AC3E}">
        <p14:creationId xmlns:p14="http://schemas.microsoft.com/office/powerpoint/2010/main" val="534445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Effect of technology on growth</a:t>
            </a:r>
            <a:br>
              <a:rPr lang="en-US" dirty="0" smtClean="0"/>
            </a:br>
            <a:endParaRPr lang="en-US" sz="3100" dirty="0"/>
          </a:p>
        </p:txBody>
      </p:sp>
      <p:sp>
        <p:nvSpPr>
          <p:cNvPr id="3" name="Content Placeholder 2"/>
          <p:cNvSpPr>
            <a:spLocks noGrp="1"/>
          </p:cNvSpPr>
          <p:nvPr>
            <p:ph idx="1"/>
          </p:nvPr>
        </p:nvSpPr>
        <p:spPr/>
        <p:txBody>
          <a:bodyPr>
            <a:normAutofit fontScale="92500" lnSpcReduction="10000"/>
          </a:bodyPr>
          <a:lstStyle/>
          <a:p>
            <a:r>
              <a:rPr lang="en-US" dirty="0" smtClean="0"/>
              <a:t>In </a:t>
            </a:r>
            <a:r>
              <a:rPr lang="en-US" dirty="0" smtClean="0"/>
              <a:t>basic </a:t>
            </a:r>
            <a:r>
              <a:rPr lang="en-US" dirty="0" smtClean="0"/>
              <a:t>model without technology </a:t>
            </a:r>
          </a:p>
          <a:p>
            <a:pPr lvl="1"/>
            <a:r>
              <a:rPr lang="en-US" dirty="0"/>
              <a:t>E</a:t>
            </a:r>
            <a:r>
              <a:rPr lang="en-US" dirty="0" smtClean="0"/>
              <a:t>conomy (Y) grows at rate of </a:t>
            </a:r>
            <a:r>
              <a:rPr lang="en-US" dirty="0" smtClean="0"/>
              <a:t>n in steady state</a:t>
            </a:r>
            <a:endParaRPr lang="en-US" dirty="0" smtClean="0"/>
          </a:p>
          <a:p>
            <a:pPr lvl="1"/>
            <a:r>
              <a:rPr lang="en-US" dirty="0"/>
              <a:t>I</a:t>
            </a:r>
            <a:r>
              <a:rPr lang="en-US" dirty="0" smtClean="0"/>
              <a:t>ncome </a:t>
            </a:r>
            <a:r>
              <a:rPr lang="en-US" dirty="0" smtClean="0"/>
              <a:t>per </a:t>
            </a:r>
            <a:r>
              <a:rPr lang="en-US" dirty="0" smtClean="0"/>
              <a:t>worker, </a:t>
            </a:r>
            <a:r>
              <a:rPr lang="en-US" dirty="0" smtClean="0"/>
              <a:t>y, does not </a:t>
            </a:r>
            <a:r>
              <a:rPr lang="en-US" dirty="0" smtClean="0"/>
              <a:t>grow in steady state</a:t>
            </a:r>
          </a:p>
          <a:p>
            <a:pPr lvl="1"/>
            <a:endParaRPr lang="en-US" dirty="0" smtClean="0"/>
          </a:p>
          <a:p>
            <a:r>
              <a:rPr lang="en-US" dirty="0" smtClean="0"/>
              <a:t>In model with technology</a:t>
            </a:r>
          </a:p>
          <a:p>
            <a:pPr lvl="1"/>
            <a:r>
              <a:rPr lang="en-US" dirty="0" smtClean="0"/>
              <a:t>Economy </a:t>
            </a:r>
            <a:r>
              <a:rPr lang="en-US" dirty="0" smtClean="0"/>
              <a:t>(Y) grows </a:t>
            </a:r>
            <a:r>
              <a:rPr lang="en-US" dirty="0" smtClean="0"/>
              <a:t>at rate n </a:t>
            </a:r>
            <a:r>
              <a:rPr lang="en-US" dirty="0" smtClean="0"/>
              <a:t>+ </a:t>
            </a:r>
            <a:r>
              <a:rPr lang="en-US" dirty="0" smtClean="0"/>
              <a:t>Θ</a:t>
            </a:r>
          </a:p>
          <a:p>
            <a:pPr lvl="1"/>
            <a:r>
              <a:rPr lang="en-US" dirty="0" smtClean="0"/>
              <a:t>Income per </a:t>
            </a:r>
            <a:r>
              <a:rPr lang="en-US" dirty="0" smtClean="0"/>
              <a:t>worker, </a:t>
            </a:r>
            <a:r>
              <a:rPr lang="en-US" dirty="0" smtClean="0"/>
              <a:t>y, grows at rate of </a:t>
            </a:r>
            <a:r>
              <a:rPr lang="en-US" dirty="0" err="1" smtClean="0"/>
              <a:t>Θ</a:t>
            </a:r>
            <a:endParaRPr lang="en-US" dirty="0" smtClean="0"/>
          </a:p>
          <a:p>
            <a:pPr lvl="2"/>
            <a:r>
              <a:rPr lang="en-US" dirty="0" smtClean="0"/>
              <a:t>(N.B.: income per </a:t>
            </a:r>
            <a:r>
              <a:rPr lang="en-US" dirty="0" smtClean="0"/>
              <a:t>worker </a:t>
            </a:r>
            <a:r>
              <a:rPr lang="en-US" dirty="0" smtClean="0"/>
              <a:t>not income per effective worker)</a:t>
            </a:r>
          </a:p>
          <a:p>
            <a:pPr lvl="2"/>
            <a:r>
              <a:rPr lang="en-US" dirty="0" smtClean="0"/>
              <a:t>Can explain that economies, even developed ones, can continue to increase income per capita </a:t>
            </a:r>
            <a:endParaRPr lang="en-US" dirty="0"/>
          </a:p>
        </p:txBody>
      </p:sp>
    </p:spTree>
    <p:extLst>
      <p:ext uri="{BB962C8B-B14F-4D97-AF65-F5344CB8AC3E}">
        <p14:creationId xmlns:p14="http://schemas.microsoft.com/office/powerpoint/2010/main" val="1742833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Appendix</a:t>
            </a:r>
            <a:br>
              <a:rPr lang="en-US" dirty="0" smtClean="0"/>
            </a:br>
            <a:r>
              <a:rPr lang="en-US" sz="3100" dirty="0" smtClean="0"/>
              <a:t>From </a:t>
            </a:r>
            <a:r>
              <a:rPr lang="en-US" sz="3100" dirty="0" err="1" smtClean="0"/>
              <a:t>Equ</a:t>
            </a:r>
            <a:r>
              <a:rPr lang="en-US" sz="3100" dirty="0" smtClean="0"/>
              <a:t>. 1 to </a:t>
            </a:r>
            <a:r>
              <a:rPr lang="en-US" sz="3100" dirty="0" err="1" smtClean="0"/>
              <a:t>Equ</a:t>
            </a:r>
            <a:r>
              <a:rPr lang="en-US" sz="3100" dirty="0" smtClean="0"/>
              <a:t>. 3</a:t>
            </a:r>
            <a:endParaRPr lang="en-US" sz="3100" dirty="0"/>
          </a:p>
        </p:txBody>
      </p:sp>
      <p:sp>
        <p:nvSpPr>
          <p:cNvPr id="3" name="Content Placeholder 2"/>
          <p:cNvSpPr>
            <a:spLocks noGrp="1"/>
          </p:cNvSpPr>
          <p:nvPr>
            <p:ph idx="1"/>
          </p:nvPr>
        </p:nvSpPr>
        <p:spPr/>
        <p:txBody>
          <a:bodyPr>
            <a:normAutofit fontScale="92500" lnSpcReduction="10000"/>
          </a:bodyPr>
          <a:lstStyle/>
          <a:p>
            <a:pPr marL="0" indent="0">
              <a:buNone/>
            </a:pPr>
            <a:r>
              <a:rPr lang="en-US" sz="2400" dirty="0" smtClean="0"/>
              <a:t>ΔK = sY – dK   				</a:t>
            </a:r>
            <a:r>
              <a:rPr lang="en-US" sz="2400" dirty="0" err="1"/>
              <a:t>E</a:t>
            </a:r>
            <a:r>
              <a:rPr lang="en-US" sz="2400" dirty="0" err="1" smtClean="0"/>
              <a:t>qu</a:t>
            </a:r>
            <a:r>
              <a:rPr lang="en-US" sz="2400" dirty="0" smtClean="0"/>
              <a:t>. 1 in building blocks</a:t>
            </a:r>
          </a:p>
          <a:p>
            <a:pPr marL="0" indent="0">
              <a:buNone/>
            </a:pPr>
            <a:r>
              <a:rPr lang="en-US" sz="2400" dirty="0" smtClean="0"/>
              <a:t>ΔK/K </a:t>
            </a:r>
            <a:r>
              <a:rPr lang="en-US" sz="2400" dirty="0"/>
              <a:t>= </a:t>
            </a:r>
            <a:r>
              <a:rPr lang="en-US" sz="2400" dirty="0" smtClean="0"/>
              <a:t>sY/K </a:t>
            </a:r>
            <a:r>
              <a:rPr lang="en-US" sz="2400" dirty="0"/>
              <a:t>– </a:t>
            </a:r>
            <a:r>
              <a:rPr lang="en-US" sz="2400" dirty="0" smtClean="0"/>
              <a:t>d      			divide through by K (this is </a:t>
            </a:r>
            <a:r>
              <a:rPr lang="en-US" sz="2400" dirty="0" err="1"/>
              <a:t>E</a:t>
            </a:r>
            <a:r>
              <a:rPr lang="en-US" sz="2400" dirty="0" err="1" smtClean="0"/>
              <a:t>qu</a:t>
            </a:r>
            <a:r>
              <a:rPr lang="en-US" sz="2400" dirty="0" smtClean="0"/>
              <a:t>. 2)</a:t>
            </a:r>
          </a:p>
          <a:p>
            <a:pPr marL="0" indent="0">
              <a:buNone/>
            </a:pPr>
            <a:r>
              <a:rPr lang="en-US" sz="2400" dirty="0" smtClean="0"/>
              <a:t>k = K/L						remember that k </a:t>
            </a:r>
            <a:r>
              <a:rPr lang="en-US" sz="2400" dirty="0"/>
              <a:t>=</a:t>
            </a:r>
            <a:r>
              <a:rPr lang="en-US" sz="2400" dirty="0" smtClean="0"/>
              <a:t> K per worker</a:t>
            </a:r>
          </a:p>
          <a:p>
            <a:pPr marL="0" indent="0">
              <a:buNone/>
            </a:pPr>
            <a:endParaRPr lang="en-US" sz="2400" dirty="0" smtClean="0"/>
          </a:p>
          <a:p>
            <a:pPr marL="0" indent="0">
              <a:buNone/>
            </a:pPr>
            <a:r>
              <a:rPr lang="en-US" sz="2400" dirty="0" smtClean="0"/>
              <a:t>Δk/k = ΔK/K – ΔL/L   		growth of k = growth of K - growth of L</a:t>
            </a:r>
          </a:p>
          <a:p>
            <a:pPr marL="0" indent="0">
              <a:buNone/>
            </a:pPr>
            <a:r>
              <a:rPr lang="en-US" sz="2400" dirty="0" smtClean="0"/>
              <a:t>ΔK/K </a:t>
            </a:r>
            <a:r>
              <a:rPr lang="en-US" sz="2400" dirty="0"/>
              <a:t>= </a:t>
            </a:r>
            <a:r>
              <a:rPr lang="en-US" sz="2400" dirty="0" smtClean="0"/>
              <a:t>Δk/k + </a:t>
            </a:r>
            <a:r>
              <a:rPr lang="en-US" sz="2400" dirty="0"/>
              <a:t>ΔL/</a:t>
            </a:r>
            <a:r>
              <a:rPr lang="en-US" sz="2400" dirty="0" smtClean="0"/>
              <a:t>L			Rearrange</a:t>
            </a:r>
          </a:p>
          <a:p>
            <a:pPr marL="0" indent="0">
              <a:buNone/>
            </a:pPr>
            <a:endParaRPr lang="en-US" sz="2400" dirty="0" smtClean="0"/>
          </a:p>
          <a:p>
            <a:pPr marL="0" indent="0">
              <a:buNone/>
            </a:pPr>
            <a:r>
              <a:rPr lang="en-US" sz="2400" dirty="0"/>
              <a:t>ΔK/K = Δk/k </a:t>
            </a:r>
            <a:r>
              <a:rPr lang="en-US" sz="2400" dirty="0" smtClean="0"/>
              <a:t>+ n   			replace ΔL</a:t>
            </a:r>
            <a:r>
              <a:rPr lang="en-US" sz="2400" dirty="0"/>
              <a:t>/</a:t>
            </a:r>
            <a:r>
              <a:rPr lang="en-US" sz="2400" dirty="0" smtClean="0"/>
              <a:t>L because ΔL/L = n</a:t>
            </a:r>
          </a:p>
          <a:p>
            <a:pPr marL="0" indent="0">
              <a:buNone/>
            </a:pPr>
            <a:r>
              <a:rPr lang="en-US" sz="2400" dirty="0"/>
              <a:t>Δk/</a:t>
            </a:r>
            <a:r>
              <a:rPr lang="en-US" sz="2400" dirty="0" smtClean="0"/>
              <a:t>k + n = </a:t>
            </a:r>
            <a:r>
              <a:rPr lang="en-US" sz="2400" dirty="0"/>
              <a:t>sY/K – </a:t>
            </a:r>
            <a:r>
              <a:rPr lang="en-US" sz="2400" dirty="0" smtClean="0"/>
              <a:t>d			switch sides, substitute </a:t>
            </a:r>
            <a:r>
              <a:rPr lang="en-US" sz="2400" dirty="0" err="1" smtClean="0"/>
              <a:t>Equ</a:t>
            </a:r>
            <a:r>
              <a:rPr lang="en-US" sz="2400" dirty="0" smtClean="0"/>
              <a:t>. 2 for ΔK/K</a:t>
            </a:r>
          </a:p>
          <a:p>
            <a:pPr marL="0" indent="0">
              <a:buNone/>
            </a:pPr>
            <a:endParaRPr lang="en-US" sz="2400" dirty="0"/>
          </a:p>
          <a:p>
            <a:pPr marL="0" indent="0">
              <a:buNone/>
            </a:pPr>
            <a:r>
              <a:rPr lang="en-US" sz="2400" dirty="0" smtClean="0"/>
              <a:t>Δk = sy - nk – dk				multiply through by k</a:t>
            </a:r>
          </a:p>
          <a:p>
            <a:pPr marL="0" indent="0">
              <a:buNone/>
            </a:pPr>
            <a:r>
              <a:rPr lang="en-US" sz="2400" dirty="0" smtClean="0"/>
              <a:t>Δk = sy - (n+d)k				gather terms, this is </a:t>
            </a:r>
            <a:r>
              <a:rPr lang="en-US" sz="2400" dirty="0" err="1"/>
              <a:t>E</a:t>
            </a:r>
            <a:r>
              <a:rPr lang="en-US" sz="2400" dirty="0" err="1" smtClean="0"/>
              <a:t>qu</a:t>
            </a:r>
            <a:r>
              <a:rPr lang="en-US" sz="2400" dirty="0" smtClean="0"/>
              <a:t>. 3, used in Solow</a:t>
            </a:r>
          </a:p>
          <a:p>
            <a:endParaRPr lang="en-US" dirty="0"/>
          </a:p>
          <a:p>
            <a:endParaRPr lang="en-US" dirty="0" smtClean="0"/>
          </a:p>
          <a:p>
            <a:endParaRPr lang="en-US" dirty="0"/>
          </a:p>
          <a:p>
            <a:endParaRPr lang="en-US" dirty="0"/>
          </a:p>
        </p:txBody>
      </p:sp>
    </p:spTree>
    <p:extLst>
      <p:ext uri="{BB962C8B-B14F-4D97-AF65-F5344CB8AC3E}">
        <p14:creationId xmlns:p14="http://schemas.microsoft.com/office/powerpoint/2010/main" val="8031135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p:txBody>
          <a:bodyPr>
            <a:normAutofit/>
          </a:bodyPr>
          <a:lstStyle/>
          <a:p>
            <a:pPr marL="0" indent="0" algn="ctr">
              <a:buNone/>
            </a:pPr>
            <a:r>
              <a:rPr lang="en-US" sz="4800" dirty="0" smtClean="0"/>
              <a:t>Thank you</a:t>
            </a:r>
            <a:endParaRPr lang="en-US" sz="4800" dirty="0"/>
          </a:p>
        </p:txBody>
      </p:sp>
    </p:spTree>
    <p:extLst>
      <p:ext uri="{BB962C8B-B14F-4D97-AF65-F5344CB8AC3E}">
        <p14:creationId xmlns:p14="http://schemas.microsoft.com/office/powerpoint/2010/main" val="2327549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3435</TotalTime>
  <Words>825</Words>
  <Application>Microsoft Macintosh PowerPoint</Application>
  <PresentationFormat>On-screen Show (4:3)</PresentationFormat>
  <Paragraphs>229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Lecture 3  Growth Theory: Solow Model</vt:lpstr>
      <vt:lpstr>Growth</vt:lpstr>
      <vt:lpstr>Building blocks</vt:lpstr>
      <vt:lpstr>Solow model</vt:lpstr>
      <vt:lpstr>Per worker</vt:lpstr>
      <vt:lpstr>Solow model – main equation</vt:lpstr>
      <vt:lpstr>Solow diagram</vt:lpstr>
      <vt:lpstr>Steady state growth</vt:lpstr>
      <vt:lpstr>Solow diagram - growth</vt:lpstr>
      <vt:lpstr>Take 5 minutes</vt:lpstr>
      <vt:lpstr>Solow – increase in savings rate</vt:lpstr>
      <vt:lpstr>Savings rate increase result </vt:lpstr>
      <vt:lpstr>Savings in Thailand</vt:lpstr>
      <vt:lpstr>Take 5</vt:lpstr>
      <vt:lpstr>Increase in population growth</vt:lpstr>
      <vt:lpstr>Solow - empirics</vt:lpstr>
      <vt:lpstr>Solow - technology</vt:lpstr>
      <vt:lpstr>Solow with technology</vt:lpstr>
      <vt:lpstr>Effect of technology on growth </vt:lpstr>
      <vt:lpstr>Appendix From Equ. 1 to Equ. 3</vt:lpstr>
      <vt:lpstr>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Patterns of  Growth and Development</dc:title>
  <dc:creator>Akiko Vandenberg</dc:creator>
  <cp:lastModifiedBy>Akiko Vandenberg</cp:lastModifiedBy>
  <cp:revision>70</cp:revision>
  <cp:lastPrinted>2018-08-27T06:45:55Z</cp:lastPrinted>
  <dcterms:created xsi:type="dcterms:W3CDTF">2016-07-14T09:10:46Z</dcterms:created>
  <dcterms:modified xsi:type="dcterms:W3CDTF">2018-08-27T07:51:02Z</dcterms:modified>
</cp:coreProperties>
</file>