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63" r:id="rId5"/>
    <p:sldId id="258" r:id="rId6"/>
    <p:sldId id="259" r:id="rId7"/>
    <p:sldId id="278" r:id="rId8"/>
    <p:sldId id="260" r:id="rId9"/>
    <p:sldId id="280" r:id="rId10"/>
    <p:sldId id="273" r:id="rId11"/>
    <p:sldId id="281" r:id="rId12"/>
    <p:sldId id="282" r:id="rId13"/>
    <p:sldId id="283" r:id="rId14"/>
    <p:sldId id="284" r:id="rId15"/>
    <p:sldId id="262" r:id="rId16"/>
    <p:sldId id="264" r:id="rId17"/>
    <p:sldId id="265" r:id="rId18"/>
    <p:sldId id="266" r:id="rId19"/>
    <p:sldId id="267" r:id="rId20"/>
    <p:sldId id="268" r:id="rId21"/>
    <p:sldId id="269" r:id="rId22"/>
    <p:sldId id="272" r:id="rId23"/>
    <p:sldId id="271" r:id="rId24"/>
    <p:sldId id="270" r:id="rId25"/>
    <p:sldId id="275" r:id="rId26"/>
    <p:sldId id="276" r:id="rId27"/>
    <p:sldId id="277" r:id="rId28"/>
    <p:sldId id="285" r:id="rId29"/>
    <p:sldId id="286" r:id="rId30"/>
    <p:sldId id="289" r:id="rId31"/>
    <p:sldId id="287" r:id="rId32"/>
    <p:sldId id="288" r:id="rId33"/>
    <p:sldId id="290" r:id="rId3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FB3A1-93F7-4637-81C3-22A4EEC9D7E9}" type="datetimeFigureOut">
              <a:rPr lang="th-TH" smtClean="0"/>
              <a:pPr/>
              <a:t>05/02/56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25154-557E-4F15-B4CB-3CDBA8F75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Dynamics of Thai Agricultural Development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Engines of Growth (the 1960-70s)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Agriculture facilitated industrialization</a:t>
            </a:r>
          </a:p>
          <a:p>
            <a:pPr lvl="1"/>
            <a:r>
              <a:rPr lang="en-US" dirty="0" smtClean="0"/>
              <a:t>Supplying cheap food and labor, generating tax revenues, foreign exchange, and providing market for industrial outputs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Engines of Growth (the 1960-70s)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Major source of agri. growth  </a:t>
            </a:r>
          </a:p>
          <a:p>
            <a:pPr lvl="1"/>
            <a:r>
              <a:rPr lang="en-US" dirty="0" smtClean="0"/>
              <a:t>Surplus land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“Expansion of cultivated land” (at the expense of forested areas)</a:t>
            </a:r>
          </a:p>
          <a:p>
            <a:pPr lvl="1"/>
            <a:r>
              <a:rPr lang="en-US" sz="2800" dirty="0" smtClean="0"/>
              <a:t>More forest concessions were granted in the early 1970s than in any other period, allowing forested lands to be rapidly cleared, and occupied by farmers</a:t>
            </a:r>
          </a:p>
          <a:p>
            <a:pPr lvl="1"/>
            <a:r>
              <a:rPr lang="en-US" sz="2800" dirty="0" smtClean="0"/>
              <a:t>enabled farmers to produce new commodities in new lands and increase exports in large quantities</a:t>
            </a:r>
          </a:p>
          <a:p>
            <a:pPr lvl="1"/>
            <a:r>
              <a:rPr lang="en-US" dirty="0" smtClean="0"/>
              <a:t>Increasing growth </a:t>
            </a:r>
            <a:r>
              <a:rPr lang="en-US" dirty="0" smtClean="0">
                <a:sym typeface="Wingdings" pitchFamily="2" charset="2"/>
              </a:rPr>
              <a:t> ‘Commodities boom’</a:t>
            </a:r>
            <a:endParaRPr lang="en-US" dirty="0" smtClean="0"/>
          </a:p>
          <a:p>
            <a:pPr lvl="2"/>
            <a:r>
              <a:rPr lang="en-US" dirty="0" smtClean="0"/>
              <a:t>Yield improvement, capital investment, and a shift from low value to high value crops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Engines of Growth (the 1960-70s)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Agricultural policies</a:t>
            </a:r>
          </a:p>
          <a:p>
            <a:pPr lvl="1"/>
            <a:r>
              <a:rPr lang="en-US" dirty="0" smtClean="0"/>
              <a:t>“Traditional government market intervention</a:t>
            </a:r>
          </a:p>
          <a:p>
            <a:pPr lvl="1"/>
            <a:r>
              <a:rPr lang="en-US" dirty="0" smtClean="0"/>
              <a:t>Comparative advantage</a:t>
            </a:r>
          </a:p>
          <a:p>
            <a:pPr lvl="1"/>
            <a:r>
              <a:rPr lang="en-US" dirty="0" smtClean="0"/>
              <a:t>“Policy bias” in agriculture for the major export commodities</a:t>
            </a:r>
          </a:p>
          <a:p>
            <a:pPr lvl="2"/>
            <a:r>
              <a:rPr lang="en-US" dirty="0" smtClean="0"/>
              <a:t>Rice and rubber </a:t>
            </a:r>
            <a:r>
              <a:rPr lang="en-US" dirty="0" smtClean="0">
                <a:sym typeface="Wingdings" pitchFamily="2" charset="2"/>
              </a:rPr>
              <a:t> Taxes</a:t>
            </a:r>
          </a:p>
          <a:p>
            <a:pPr lvl="2"/>
            <a:r>
              <a:rPr lang="en-US" dirty="0" smtClean="0">
                <a:sym typeface="Wingdings" pitchFamily="2" charset="2"/>
              </a:rPr>
              <a:t>Maize and cassava  Export control</a:t>
            </a:r>
          </a:p>
          <a:p>
            <a:pPr lvl="2"/>
            <a:r>
              <a:rPr lang="en-US" dirty="0" smtClean="0">
                <a:sym typeface="Wingdings" pitchFamily="2" charset="2"/>
              </a:rPr>
              <a:t>*Sugar  Subsidy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“Natural decline hypothesis”</a:t>
            </a:r>
          </a:p>
          <a:p>
            <a:r>
              <a:rPr lang="en-US" dirty="0" smtClean="0"/>
              <a:t>Rise of industrial growth and, then, being self-sustained</a:t>
            </a:r>
          </a:p>
          <a:p>
            <a:r>
              <a:rPr lang="en-US" dirty="0" smtClean="0"/>
              <a:t>End of land frontiers </a:t>
            </a:r>
            <a:r>
              <a:rPr lang="en-US" dirty="0" smtClean="0">
                <a:sym typeface="Wingdings" pitchFamily="2" charset="2"/>
              </a:rPr>
              <a:t> decreased in </a:t>
            </a:r>
            <a:r>
              <a:rPr lang="en-US" dirty="0" err="1" smtClean="0">
                <a:sym typeface="Wingdings" pitchFamily="2" charset="2"/>
              </a:rPr>
              <a:t>agri.price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/>
              <a:t>Declining share of Agri. in total GDP and total  export</a:t>
            </a:r>
          </a:p>
          <a:p>
            <a:r>
              <a:rPr lang="en-US" dirty="0" smtClean="0"/>
              <a:t>Declining comparative advantages</a:t>
            </a:r>
          </a:p>
          <a:p>
            <a:r>
              <a:rPr lang="en-US" dirty="0" smtClean="0"/>
              <a:t>“Industrial boom” but “</a:t>
            </a:r>
            <a:r>
              <a:rPr lang="en-US" dirty="0" err="1" smtClean="0"/>
              <a:t>Agri.Commodity</a:t>
            </a:r>
            <a:r>
              <a:rPr lang="en-US" dirty="0" smtClean="0"/>
              <a:t> bust”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“Inter-</a:t>
            </a:r>
            <a:r>
              <a:rPr lang="en-US" dirty="0" err="1" smtClean="0"/>
              <a:t>sectoral</a:t>
            </a:r>
            <a:r>
              <a:rPr lang="en-US" dirty="0" smtClean="0"/>
              <a:t> inequality”?</a:t>
            </a:r>
          </a:p>
          <a:p>
            <a:pPr lvl="1"/>
            <a:r>
              <a:rPr lang="en-US" dirty="0" smtClean="0"/>
              <a:t>Theoretically, </a:t>
            </a:r>
            <a:r>
              <a:rPr lang="en-US" b="1" dirty="0" smtClean="0"/>
              <a:t>“Kuznets Curve”</a:t>
            </a:r>
            <a:r>
              <a:rPr lang="en-US" dirty="0" smtClean="0"/>
              <a:t>: </a:t>
            </a:r>
          </a:p>
          <a:p>
            <a:pPr lvl="2"/>
            <a:r>
              <a:rPr lang="en-US" dirty="0" smtClean="0"/>
              <a:t>first increasing and then decreasing level of inter-</a:t>
            </a:r>
            <a:r>
              <a:rPr lang="en-US" dirty="0" err="1" smtClean="0"/>
              <a:t>sectoral</a:t>
            </a:r>
            <a:r>
              <a:rPr lang="en-US" dirty="0" smtClean="0"/>
              <a:t> inequality </a:t>
            </a:r>
          </a:p>
          <a:p>
            <a:pPr lvl="2"/>
            <a:r>
              <a:rPr lang="en-US" dirty="0" smtClean="0"/>
              <a:t>Narrowing gap between industrial and agricultural productivity</a:t>
            </a:r>
          </a:p>
          <a:p>
            <a:pPr lvl="2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en-US" b="1" dirty="0" smtClean="0"/>
              <a:t>“Kuznets Curve”</a:t>
            </a:r>
            <a:r>
              <a:rPr lang="en-US" dirty="0" smtClean="0"/>
              <a:t>: </a:t>
            </a:r>
          </a:p>
          <a:p>
            <a:pPr lvl="2">
              <a:buNone/>
            </a:pPr>
            <a:endParaRPr lang="th-TH" dirty="0"/>
          </a:p>
        </p:txBody>
      </p:sp>
      <p:pic>
        <p:nvPicPr>
          <p:cNvPr id="1026" name="Picture 2" descr="File:Kuznets cur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928802"/>
            <a:ext cx="7620000" cy="4676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572560" cy="482919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“Inter-</a:t>
            </a:r>
            <a:r>
              <a:rPr lang="en-US" dirty="0" err="1" smtClean="0"/>
              <a:t>sectoral</a:t>
            </a:r>
            <a:r>
              <a:rPr lang="en-US" dirty="0" smtClean="0"/>
              <a:t> inequality”?</a:t>
            </a:r>
          </a:p>
          <a:p>
            <a:pPr lvl="1"/>
            <a:r>
              <a:rPr lang="en-US" dirty="0" smtClean="0"/>
              <a:t>But Thailand: </a:t>
            </a:r>
          </a:p>
          <a:p>
            <a:pPr lvl="2"/>
            <a:r>
              <a:rPr lang="en-US" dirty="0" smtClean="0"/>
              <a:t>Continuously widening gap between agricultural and industrial labor productivity and wage level </a:t>
            </a:r>
          </a:p>
          <a:p>
            <a:pPr lvl="2"/>
            <a:r>
              <a:rPr lang="en-US" dirty="0"/>
              <a:t>the ratio of industrial over agricultural nominal wages increased from 6.34 in 1977 to 8.72 in </a:t>
            </a:r>
            <a:r>
              <a:rPr lang="en-US" dirty="0" smtClean="0"/>
              <a:t>1990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sectoral</a:t>
            </a:r>
            <a:r>
              <a:rPr lang="en-US" dirty="0" smtClean="0">
                <a:sym typeface="Wingdings" pitchFamily="2" charset="2"/>
              </a:rPr>
              <a:t> migration</a:t>
            </a:r>
            <a:endParaRPr lang="en-US" dirty="0"/>
          </a:p>
          <a:p>
            <a:pPr lvl="2"/>
            <a:r>
              <a:rPr lang="en-US" dirty="0" smtClean="0"/>
              <a:t>The value of </a:t>
            </a:r>
            <a:r>
              <a:rPr lang="en-US" dirty="0" err="1" smtClean="0"/>
              <a:t>Gini</a:t>
            </a:r>
            <a:r>
              <a:rPr lang="en-US" dirty="0" smtClean="0"/>
              <a:t>-index </a:t>
            </a:r>
            <a:r>
              <a:rPr lang="en-US" dirty="0"/>
              <a:t>climbing from 36.77 in 1975 to 46.96 in </a:t>
            </a:r>
            <a:r>
              <a:rPr lang="en-US" dirty="0" smtClean="0"/>
              <a:t>1992</a:t>
            </a:r>
          </a:p>
          <a:p>
            <a:pPr lvl="2"/>
            <a:r>
              <a:rPr lang="en-US" sz="2400" dirty="0" smtClean="0"/>
              <a:t>Trickle-down </a:t>
            </a:r>
            <a:r>
              <a:rPr lang="en-US" sz="2400" dirty="0"/>
              <a:t>effects have reduced </a:t>
            </a:r>
            <a:r>
              <a:rPr lang="en-US" sz="2400" dirty="0" smtClean="0"/>
              <a:t>the country’s </a:t>
            </a:r>
            <a:r>
              <a:rPr lang="en-US" sz="2400" dirty="0"/>
              <a:t>poverty incidence (as measured using a poverty </a:t>
            </a:r>
            <a:r>
              <a:rPr lang="en-US" sz="2400" dirty="0" smtClean="0"/>
              <a:t>line) </a:t>
            </a:r>
            <a:r>
              <a:rPr lang="en-US" sz="2400" dirty="0"/>
              <a:t>from 42 percent in 1975 to 16 percent in 1992</a:t>
            </a:r>
          </a:p>
          <a:p>
            <a:pPr lvl="2"/>
            <a:r>
              <a:rPr lang="en-US" dirty="0" smtClean="0"/>
              <a:t>Poverty </a:t>
            </a:r>
            <a:r>
              <a:rPr lang="en-US" dirty="0"/>
              <a:t>is increasingly concentrated in rural areas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pPr lvl="2" indent="-873125">
              <a:buNone/>
            </a:pPr>
            <a:r>
              <a:rPr lang="en-US" sz="3200" b="1" dirty="0" smtClean="0"/>
              <a:t>II. Dutch disease hypothesis</a:t>
            </a:r>
          </a:p>
          <a:p>
            <a:pPr>
              <a:buFontTx/>
              <a:buChar char="-"/>
            </a:pPr>
            <a:r>
              <a:rPr lang="en-US" dirty="0" smtClean="0"/>
              <a:t>a massive boom in a large tradable sector, then the other tradable sectors would bear the cost of adjustments in the economy</a:t>
            </a:r>
          </a:p>
          <a:p>
            <a:pPr>
              <a:buFontTx/>
              <a:buChar char="-"/>
            </a:pPr>
            <a:r>
              <a:rPr lang="en-US" dirty="0" smtClean="0"/>
              <a:t>E.g. via “real exchange rate”, “competition in resource use”</a:t>
            </a:r>
          </a:p>
          <a:p>
            <a:endParaRPr lang="en-US" sz="66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</a:t>
            </a:r>
            <a:r>
              <a:rPr lang="en-US" b="1" dirty="0" smtClean="0"/>
              <a:t>Cost-price squeeze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the export-oriented industrial boom</a:t>
            </a:r>
          </a:p>
          <a:p>
            <a:r>
              <a:rPr lang="en-US" dirty="0" smtClean="0"/>
              <a:t>primary factors of production become more expensive (wage for agriculture)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 Costs go up, </a:t>
            </a:r>
          </a:p>
          <a:p>
            <a:r>
              <a:rPr lang="en-US" dirty="0" smtClean="0"/>
              <a:t>the (relative) prices come down as the real exchange rate appreciates + the effects from the severe worldwide agricultural depression of the 1980s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Impacts on the rural economy</a:t>
            </a:r>
            <a:endParaRPr lang="th-TH" dirty="0" smtClean="0"/>
          </a:p>
          <a:p>
            <a:pPr marL="514350" indent="-514350">
              <a:buAutoNum type="arabicPeriod"/>
            </a:pPr>
            <a:r>
              <a:rPr lang="en-US" b="1" dirty="0" smtClean="0"/>
              <a:t>Changes in cropping patterns</a:t>
            </a:r>
          </a:p>
          <a:p>
            <a:r>
              <a:rPr lang="en-US" dirty="0" smtClean="0"/>
              <a:t>the growth of the tradable crops, both </a:t>
            </a:r>
            <a:r>
              <a:rPr lang="en-US" dirty="0" err="1" smtClean="0"/>
              <a:t>exportables</a:t>
            </a:r>
            <a:r>
              <a:rPr lang="en-US" dirty="0" smtClean="0"/>
              <a:t> and import-competing, would be less than for the </a:t>
            </a:r>
            <a:r>
              <a:rPr lang="en-US" dirty="0" err="1" smtClean="0"/>
              <a:t>nontradable</a:t>
            </a:r>
            <a:r>
              <a:rPr lang="en-US" dirty="0" smtClean="0"/>
              <a:t> subsector</a:t>
            </a:r>
          </a:p>
          <a:p>
            <a:r>
              <a:rPr lang="en-US" dirty="0" smtClean="0"/>
              <a:t>the bulk of the growth has been in the fruit subsector, which grew at 9.9 percent per annum during the 1980s</a:t>
            </a:r>
          </a:p>
          <a:p>
            <a:r>
              <a:rPr lang="en-US" dirty="0" smtClean="0"/>
              <a:t>the growth in the protection of some important crops within that category, for example, the oil crops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Impacts on the rural economy</a:t>
            </a:r>
            <a:endParaRPr lang="th-TH" dirty="0" smtClean="0"/>
          </a:p>
          <a:p>
            <a:pPr marL="514350" indent="-514350">
              <a:buNone/>
            </a:pPr>
            <a:r>
              <a:rPr lang="en-US" b="1" dirty="0" smtClean="0"/>
              <a:t>2. Labor markets</a:t>
            </a:r>
          </a:p>
          <a:p>
            <a:r>
              <a:rPr lang="en-US" dirty="0" smtClean="0"/>
              <a:t>Thai agriculture depends relatively more on hired labor than on family labor</a:t>
            </a:r>
          </a:p>
          <a:p>
            <a:r>
              <a:rPr lang="en-US" dirty="0" smtClean="0"/>
              <a:t>The share of expenses on hired labor (both cash and food provided during the operations) in total cash farm expenditures has increased from 33.6 percent in 1978/79 to 57.4 percent in 1991/92</a:t>
            </a:r>
          </a:p>
          <a:p>
            <a:r>
              <a:rPr lang="en-US" dirty="0" smtClean="0"/>
              <a:t>part of the is due to the increase in wage rates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68632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Impacts on the rural economy</a:t>
            </a:r>
            <a:endParaRPr lang="th-TH" dirty="0" smtClean="0"/>
          </a:p>
          <a:p>
            <a:pPr marL="514350" indent="-514350">
              <a:buNone/>
            </a:pPr>
            <a:r>
              <a:rPr lang="en-US" b="1" dirty="0" smtClean="0"/>
              <a:t>2. Labor markets</a:t>
            </a:r>
          </a:p>
          <a:p>
            <a:pPr marL="514350" indent="-514350"/>
            <a:r>
              <a:rPr lang="en-US" dirty="0" smtClean="0"/>
              <a:t>Farmers are increasingly separating themselves into two categories</a:t>
            </a:r>
          </a:p>
          <a:p>
            <a:pPr marL="514350" indent="-514350">
              <a:buNone/>
            </a:pPr>
            <a:r>
              <a:rPr lang="en-US" b="1" dirty="0" smtClean="0"/>
              <a:t>1) “casual farmers”</a:t>
            </a:r>
          </a:p>
          <a:p>
            <a:pPr marL="514350" indent="-514350"/>
            <a:r>
              <a:rPr lang="en-US" dirty="0" smtClean="0"/>
              <a:t>older, using traditional methods, not particularly innovative</a:t>
            </a:r>
          </a:p>
          <a:p>
            <a:pPr marL="514350" indent="-514350"/>
            <a:r>
              <a:rPr lang="en-US" dirty="0" smtClean="0"/>
              <a:t>their income and interests lie elsewhere than in farming, or else they are too old to introduce large changes in their patterns of living</a:t>
            </a:r>
          </a:p>
          <a:p>
            <a:pPr marL="514350" indent="-514350"/>
            <a:r>
              <a:rPr lang="en-US" dirty="0" smtClean="0"/>
              <a:t>Expected to dwindle into insignificance within a generation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686320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b="1" dirty="0" smtClean="0"/>
              <a:t>2) “professional farmers”</a:t>
            </a:r>
          </a:p>
          <a:p>
            <a:pPr marL="514350" indent="-514350"/>
            <a:r>
              <a:rPr lang="en-US" dirty="0" smtClean="0"/>
              <a:t>acquiring new kinds of farming skills and technology to cope with changing output markets, but more importantly, to cope with the shortage and high cost of labor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b="1" dirty="0" smtClean="0"/>
              <a:t>Four major </a:t>
            </a:r>
            <a:r>
              <a:rPr lang="en-US" b="1" dirty="0" smtClean="0"/>
              <a:t>obstacles </a:t>
            </a:r>
            <a:endParaRPr lang="en-US" b="1" dirty="0" smtClean="0"/>
          </a:p>
          <a:p>
            <a:pPr marL="971550" lvl="1" indent="-514350">
              <a:buAutoNum type="arabicPeriod"/>
            </a:pPr>
            <a:r>
              <a:rPr lang="en-US" dirty="0" smtClean="0"/>
              <a:t>A scarcity of water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A shortage of labor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An inefficient utilization of pesticides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Increasing competition in the world market</a:t>
            </a:r>
          </a:p>
          <a:p>
            <a:pPr marL="971550" lvl="1" indent="-514350">
              <a:buAutoNum type="arabicPeriod"/>
            </a:pP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Scarcity of water</a:t>
            </a:r>
          </a:p>
          <a:p>
            <a:pPr marL="971550" lvl="1" indent="-514350"/>
            <a:r>
              <a:rPr lang="en-US" dirty="0" smtClean="0"/>
              <a:t>Crop sector (e.g. rice) is the most water-intensive production</a:t>
            </a:r>
          </a:p>
          <a:p>
            <a:pPr marL="971550" lvl="1" indent="-514350"/>
            <a:r>
              <a:rPr lang="en-US" dirty="0" smtClean="0"/>
              <a:t>Water is a free good (costless) but not adequate to the increasing demands for it </a:t>
            </a:r>
            <a:r>
              <a:rPr lang="en-US" dirty="0" smtClean="0">
                <a:sym typeface="Wingdings" pitchFamily="2" charset="2"/>
              </a:rPr>
              <a:t> Water scarcity</a:t>
            </a:r>
          </a:p>
          <a:p>
            <a:pPr marL="1371600" lvl="2" indent="-514350"/>
            <a:r>
              <a:rPr lang="en-US" dirty="0" smtClean="0">
                <a:sym typeface="Wingdings" pitchFamily="2" charset="2"/>
              </a:rPr>
              <a:t>A long-term declines in annual rainfall</a:t>
            </a:r>
          </a:p>
          <a:p>
            <a:pPr marL="1371600" lvl="2" indent="-514350"/>
            <a:r>
              <a:rPr lang="en-US" dirty="0" smtClean="0"/>
              <a:t>changes in patterns of highland use, and upland cropping on the fringes of the basin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deforestation </a:t>
            </a:r>
            <a:r>
              <a:rPr lang="en-US" dirty="0" smtClean="0">
                <a:sym typeface="Wingdings" pitchFamily="2" charset="2"/>
              </a:rPr>
              <a:t> reduced </a:t>
            </a:r>
            <a:r>
              <a:rPr lang="en-US" dirty="0" smtClean="0"/>
              <a:t>the </a:t>
            </a:r>
            <a:r>
              <a:rPr lang="en-US" dirty="0" err="1"/>
              <a:t>sideflow</a:t>
            </a:r>
            <a:r>
              <a:rPr lang="en-US" dirty="0"/>
              <a:t> into the Chao Phraya basin’s tributaries </a:t>
            </a:r>
            <a:r>
              <a:rPr lang="en-US" dirty="0" smtClean="0"/>
              <a:t>and irrigation canals</a:t>
            </a:r>
          </a:p>
          <a:p>
            <a:pPr marL="1371600" lvl="2" indent="-514350"/>
            <a:r>
              <a:rPr lang="en-US" dirty="0"/>
              <a:t>rapid development in the North has tripled its water use of </a:t>
            </a:r>
            <a:r>
              <a:rPr lang="en-US" dirty="0" smtClean="0"/>
              <a:t>capita</a:t>
            </a:r>
          </a:p>
          <a:p>
            <a:pPr marL="1371600" lvl="2" indent="-514350"/>
            <a:r>
              <a:rPr lang="en-US" dirty="0" smtClean="0"/>
              <a:t>the </a:t>
            </a:r>
            <a:r>
              <a:rPr lang="en-US" dirty="0" err="1" smtClean="0"/>
              <a:t>sectoral</a:t>
            </a:r>
            <a:r>
              <a:rPr lang="en-US" dirty="0" smtClean="0"/>
              <a:t> allocation </a:t>
            </a:r>
            <a:r>
              <a:rPr lang="en-US" dirty="0"/>
              <a:t>of water has changed in favor of urban and industrial </a:t>
            </a:r>
            <a:r>
              <a:rPr lang="en-US" dirty="0" smtClean="0"/>
              <a:t>areas</a:t>
            </a:r>
          </a:p>
          <a:p>
            <a:pPr marL="1828800" lvl="3" indent="-514350"/>
            <a:r>
              <a:rPr lang="en-US" dirty="0" smtClean="0"/>
              <a:t>the Bangkok Metropolitan region</a:t>
            </a:r>
          </a:p>
          <a:p>
            <a:pPr marL="1828800" lvl="3" indent="-514350"/>
            <a:r>
              <a:rPr lang="en-US" dirty="0"/>
              <a:t>Eastern Seaboard Industrial Area</a:t>
            </a:r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Scarcity of water</a:t>
            </a:r>
          </a:p>
          <a:p>
            <a:pPr marL="971550" lvl="1" indent="-514350"/>
            <a:r>
              <a:rPr lang="en-US" dirty="0"/>
              <a:t>raising overall demand for water in </a:t>
            </a:r>
            <a:r>
              <a:rPr lang="en-US" dirty="0" smtClean="0"/>
              <a:t>agriculture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accumulated </a:t>
            </a:r>
            <a:r>
              <a:rPr lang="en-US" dirty="0"/>
              <a:t>irrigated area has grown from 10,223,140 </a:t>
            </a:r>
            <a:r>
              <a:rPr lang="en-US" dirty="0" err="1"/>
              <a:t>rai</a:t>
            </a:r>
            <a:r>
              <a:rPr lang="en-US" dirty="0"/>
              <a:t> in 1960, to 18,685,480 </a:t>
            </a:r>
            <a:r>
              <a:rPr lang="en-US" dirty="0" err="1"/>
              <a:t>rai</a:t>
            </a:r>
            <a:r>
              <a:rPr lang="en-US" dirty="0"/>
              <a:t> in </a:t>
            </a:r>
            <a:r>
              <a:rPr lang="en-US" dirty="0" smtClean="0"/>
              <a:t>1994</a:t>
            </a:r>
          </a:p>
          <a:p>
            <a:pPr marL="971550" lvl="1" indent="-514350"/>
            <a:r>
              <a:rPr lang="en-US" dirty="0"/>
              <a:t>water distribution is so inefficient and poorly maintained that an increasing portion of water is </a:t>
            </a:r>
            <a:r>
              <a:rPr lang="en-US" dirty="0" smtClean="0"/>
              <a:t>lost</a:t>
            </a:r>
          </a:p>
          <a:p>
            <a:pPr marL="971550" lvl="1" indent="-514350"/>
            <a:r>
              <a:rPr lang="en-US" dirty="0" smtClean="0"/>
              <a:t>Free good </a:t>
            </a:r>
            <a:r>
              <a:rPr lang="en-US" dirty="0" smtClean="0">
                <a:sym typeface="Wingdings" pitchFamily="2" charset="2"/>
              </a:rPr>
              <a:t> inefficient utilization</a:t>
            </a:r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Scarcity of water</a:t>
            </a:r>
          </a:p>
          <a:p>
            <a:pPr marL="971550" lvl="1" indent="-514350">
              <a:buNone/>
            </a:pPr>
            <a:r>
              <a:rPr lang="en-US" dirty="0" smtClean="0"/>
              <a:t>Impacts:</a:t>
            </a:r>
          </a:p>
          <a:p>
            <a:pPr lvl="1"/>
            <a:r>
              <a:rPr lang="en-US" dirty="0" smtClean="0"/>
              <a:t> water </a:t>
            </a:r>
            <a:r>
              <a:rPr lang="en-US" dirty="0"/>
              <a:t>shortages always hurt rural farmers more than urban workers and industrialists</a:t>
            </a:r>
          </a:p>
          <a:p>
            <a:pPr marL="971550" lvl="1" indent="-514350"/>
            <a:r>
              <a:rPr lang="en-US" dirty="0"/>
              <a:t>lower yields and smaller crops</a:t>
            </a:r>
          </a:p>
          <a:p>
            <a:pPr marL="971550" lvl="1" indent="-514350"/>
            <a:r>
              <a:rPr lang="en-US" dirty="0"/>
              <a:t>switching to the cultivation of less water </a:t>
            </a:r>
            <a:r>
              <a:rPr lang="en-US" dirty="0" smtClean="0"/>
              <a:t>intensive crops</a:t>
            </a:r>
          </a:p>
          <a:p>
            <a:pPr marL="971550" lvl="1" indent="-514350">
              <a:buNone/>
            </a:pPr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Labor shortage</a:t>
            </a:r>
          </a:p>
          <a:p>
            <a:pPr marL="971550" lvl="1" indent="-514350"/>
            <a:r>
              <a:rPr lang="en-US" dirty="0" smtClean="0"/>
              <a:t>Rapid economic expansion </a:t>
            </a:r>
            <a:r>
              <a:rPr lang="en-US" dirty="0" smtClean="0">
                <a:sym typeface="Wingdings" pitchFamily="2" charset="2"/>
              </a:rPr>
              <a:t> increased aggregate demands for agriculture</a:t>
            </a:r>
          </a:p>
          <a:p>
            <a:pPr marL="971550" lvl="1" indent="-514350"/>
            <a:r>
              <a:rPr lang="en-US" dirty="0" smtClean="0"/>
              <a:t>Declining population </a:t>
            </a:r>
            <a:r>
              <a:rPr lang="en-US" dirty="0"/>
              <a:t>growth rates, </a:t>
            </a:r>
            <a:r>
              <a:rPr lang="en-US" dirty="0" smtClean="0"/>
              <a:t>declining  </a:t>
            </a:r>
            <a:r>
              <a:rPr lang="en-US" dirty="0"/>
              <a:t>share of the labor force in total </a:t>
            </a:r>
            <a:r>
              <a:rPr lang="en-US" dirty="0" smtClean="0"/>
              <a:t>population</a:t>
            </a:r>
          </a:p>
          <a:p>
            <a:pPr marL="971550" lvl="1" indent="-514350"/>
            <a:r>
              <a:rPr lang="en-US" dirty="0" smtClean="0"/>
              <a:t>Increasing competition for labor among sectors</a:t>
            </a:r>
          </a:p>
          <a:p>
            <a:pPr marL="971550" lvl="1" indent="-514350"/>
            <a:r>
              <a:rPr lang="en-US" dirty="0" smtClean="0"/>
              <a:t>The </a:t>
            </a:r>
            <a:r>
              <a:rPr lang="en-US" dirty="0"/>
              <a:t>number of employed persons in agriculture dropped from 20.5 million in 1989 </a:t>
            </a:r>
            <a:r>
              <a:rPr lang="en-US" dirty="0" smtClean="0"/>
              <a:t>to 16.9 </a:t>
            </a:r>
            <a:r>
              <a:rPr lang="en-US" dirty="0"/>
              <a:t>million in 1995</a:t>
            </a:r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Labor shortage</a:t>
            </a:r>
          </a:p>
          <a:p>
            <a:pPr marL="971550" lvl="1" indent="-514350">
              <a:buNone/>
            </a:pPr>
            <a:r>
              <a:rPr lang="en-US" i="1" u="sng" dirty="0" smtClean="0"/>
              <a:t>Reasons</a:t>
            </a:r>
          </a:p>
          <a:p>
            <a:pPr marL="971550" lvl="1" indent="-514350"/>
            <a:r>
              <a:rPr lang="en-US" dirty="0" smtClean="0"/>
              <a:t>many </a:t>
            </a:r>
            <a:r>
              <a:rPr lang="en-US" dirty="0"/>
              <a:t>agricultural workers took up employment in non-agricultural </a:t>
            </a:r>
            <a:r>
              <a:rPr lang="en-US" dirty="0" smtClean="0"/>
              <a:t>sectors</a:t>
            </a:r>
            <a:endParaRPr lang="en-US" dirty="0"/>
          </a:p>
          <a:p>
            <a:pPr marL="971550" lvl="1" indent="-514350"/>
            <a:r>
              <a:rPr lang="en-US" dirty="0" smtClean="0"/>
              <a:t>real </a:t>
            </a:r>
            <a:r>
              <a:rPr lang="en-US" dirty="0"/>
              <a:t>wages in industry </a:t>
            </a:r>
            <a:r>
              <a:rPr lang="en-US" dirty="0" smtClean="0"/>
              <a:t>rose from </a:t>
            </a:r>
            <a:r>
              <a:rPr lang="en-US" dirty="0"/>
              <a:t>108.18 baht/day in 1977 to 206.42 baht/day in 1995, while real wages in agriculture stagnated at 63.99 </a:t>
            </a:r>
            <a:r>
              <a:rPr lang="en-US" dirty="0" smtClean="0"/>
              <a:t>baht/day until 1993</a:t>
            </a:r>
          </a:p>
          <a:p>
            <a:pPr marL="971550" lvl="1" indent="-514350"/>
            <a:r>
              <a:rPr lang="en-US" dirty="0" smtClean="0"/>
              <a:t>the </a:t>
            </a:r>
            <a:r>
              <a:rPr lang="en-US" dirty="0"/>
              <a:t>school enrollment of 15-24 years old increased by 1.51 million, accounting for 51 percent of the reduction </a:t>
            </a:r>
            <a:r>
              <a:rPr lang="en-US" dirty="0" smtClean="0"/>
              <a:t>of their </a:t>
            </a:r>
            <a:r>
              <a:rPr lang="en-US" dirty="0"/>
              <a:t>agricultural employment</a:t>
            </a:r>
            <a:endParaRPr lang="en-US" dirty="0" smtClean="0"/>
          </a:p>
          <a:p>
            <a:pPr marL="971550" lvl="1" indent="-514350"/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5143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Inefficient uses of pesticides</a:t>
            </a:r>
          </a:p>
          <a:p>
            <a:pPr lvl="1"/>
            <a:r>
              <a:rPr lang="en-US" dirty="0"/>
              <a:t>Thailand’s most </a:t>
            </a:r>
            <a:r>
              <a:rPr lang="en-US" dirty="0" smtClean="0"/>
              <a:t>pesticide-intensive crops</a:t>
            </a:r>
            <a:r>
              <a:rPr lang="en-US" dirty="0"/>
              <a:t>, vegetables and fruits, are also its highest value added </a:t>
            </a:r>
            <a:r>
              <a:rPr lang="en-US" dirty="0" smtClean="0"/>
              <a:t>crops</a:t>
            </a:r>
          </a:p>
          <a:p>
            <a:pPr lvl="1"/>
            <a:r>
              <a:rPr lang="en-US" dirty="0" smtClean="0"/>
              <a:t>Increasing shares </a:t>
            </a:r>
            <a:r>
              <a:rPr lang="en-US" dirty="0"/>
              <a:t>of pesticide costs in total production </a:t>
            </a:r>
            <a:r>
              <a:rPr lang="en-US" dirty="0" smtClean="0"/>
              <a:t>costs</a:t>
            </a:r>
          </a:p>
          <a:p>
            <a:pPr lvl="1"/>
            <a:r>
              <a:rPr lang="en-US" dirty="0" smtClean="0"/>
              <a:t>with </a:t>
            </a:r>
            <a:r>
              <a:rPr lang="en-US" dirty="0"/>
              <a:t>96 registered producers in 1996, Thailand’s </a:t>
            </a:r>
            <a:r>
              <a:rPr lang="en-US" dirty="0" smtClean="0"/>
              <a:t>pesticide market </a:t>
            </a:r>
            <a:r>
              <a:rPr lang="en-US" dirty="0"/>
              <a:t>is highly competitive</a:t>
            </a:r>
            <a:endParaRPr lang="en-US" dirty="0" smtClean="0"/>
          </a:p>
          <a:p>
            <a:pPr lvl="1"/>
            <a:r>
              <a:rPr lang="en-US" dirty="0"/>
              <a:t>the great gap between registered trade-names and generic </a:t>
            </a:r>
            <a:r>
              <a:rPr lang="en-US" dirty="0" smtClean="0"/>
              <a:t>names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increased </a:t>
            </a:r>
            <a:r>
              <a:rPr lang="en-US" dirty="0"/>
              <a:t>farmers’ uncertainty regarding the effectiveness of </a:t>
            </a:r>
            <a:r>
              <a:rPr lang="en-US" dirty="0" smtClean="0"/>
              <a:t>pesticides</a:t>
            </a:r>
          </a:p>
          <a:p>
            <a:pPr lvl="1">
              <a:buNone/>
            </a:pPr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5143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Inefficient uses of pesticides</a:t>
            </a:r>
          </a:p>
          <a:p>
            <a:pPr lvl="1"/>
            <a:r>
              <a:rPr lang="en-US" dirty="0"/>
              <a:t>a number of public policies have </a:t>
            </a:r>
            <a:r>
              <a:rPr lang="en-US" dirty="0" smtClean="0"/>
              <a:t>encouraged pesticide use</a:t>
            </a:r>
          </a:p>
          <a:p>
            <a:pPr lvl="2"/>
            <a:r>
              <a:rPr lang="en-US" dirty="0" smtClean="0"/>
              <a:t>government’s </a:t>
            </a:r>
            <a:r>
              <a:rPr lang="en-US" dirty="0"/>
              <a:t>reduction of the import duty on formulated pesticides from 5 percent to </a:t>
            </a:r>
            <a:r>
              <a:rPr lang="en-US" dirty="0" smtClean="0"/>
              <a:t>0 in 1992</a:t>
            </a:r>
          </a:p>
          <a:p>
            <a:pPr lvl="2"/>
            <a:r>
              <a:rPr lang="en-US" sz="2000" dirty="0" smtClean="0"/>
              <a:t>tax </a:t>
            </a:r>
            <a:r>
              <a:rPr lang="en-US" sz="2000" dirty="0"/>
              <a:t>differentials among </a:t>
            </a:r>
            <a:r>
              <a:rPr lang="en-US" sz="2000" dirty="0" smtClean="0"/>
              <a:t>agricultural </a:t>
            </a:r>
            <a:r>
              <a:rPr lang="en-US" sz="2400" dirty="0" smtClean="0"/>
              <a:t>inputs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 </a:t>
            </a:r>
            <a:r>
              <a:rPr lang="en-US" dirty="0"/>
              <a:t>the total effective tax on pesticides is 7 percent, while that on agricultural machinery and active ingredients </a:t>
            </a:r>
            <a:r>
              <a:rPr lang="en-US" dirty="0" smtClean="0"/>
              <a:t>for fertilizers </a:t>
            </a:r>
            <a:r>
              <a:rPr lang="en-US" dirty="0"/>
              <a:t>is 8.05 percent and 17.7 percent, respectively. </a:t>
            </a:r>
            <a:endParaRPr lang="en-US" dirty="0" smtClean="0"/>
          </a:p>
          <a:p>
            <a:pPr lvl="2"/>
            <a:r>
              <a:rPr lang="en-US" dirty="0" smtClean="0"/>
              <a:t>DOAE provides </a:t>
            </a:r>
            <a:r>
              <a:rPr lang="en-US" dirty="0"/>
              <a:t>farmers with free pesticides in case of a </a:t>
            </a:r>
            <a:r>
              <a:rPr lang="en-US" dirty="0" smtClean="0"/>
              <a:t>pest outbreak </a:t>
            </a:r>
            <a:r>
              <a:rPr lang="en-US" dirty="0" smtClean="0">
                <a:sym typeface="Wingdings" pitchFamily="2" charset="2"/>
              </a:rPr>
              <a:t> MC = almost 0, Alternative methods: Integrated Pest Management (IPM) (biological control methods) are paid less attention</a:t>
            </a:r>
            <a:endParaRPr 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51435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Inefficient uses of pesticides</a:t>
            </a:r>
          </a:p>
          <a:p>
            <a:pPr lvl="1"/>
            <a:r>
              <a:rPr lang="en-US" dirty="0" smtClean="0"/>
              <a:t>Thai </a:t>
            </a:r>
            <a:r>
              <a:rPr lang="en-US" dirty="0"/>
              <a:t>farmers generally </a:t>
            </a:r>
            <a:r>
              <a:rPr lang="en-US" dirty="0" smtClean="0"/>
              <a:t>spray highly </a:t>
            </a:r>
            <a:r>
              <a:rPr lang="en-US" dirty="0"/>
              <a:t>concentrated pesticides with little intervals between spraying rounds, chemical residues in food are </a:t>
            </a:r>
            <a:r>
              <a:rPr lang="en-US" dirty="0" smtClean="0"/>
              <a:t>generally high</a:t>
            </a:r>
          </a:p>
          <a:p>
            <a:pPr lvl="1"/>
            <a:r>
              <a:rPr lang="en-US" dirty="0" smtClean="0"/>
              <a:t>farmers </a:t>
            </a:r>
            <a:r>
              <a:rPr lang="en-US" dirty="0"/>
              <a:t>often </a:t>
            </a:r>
            <a:r>
              <a:rPr lang="en-US" dirty="0" smtClean="0"/>
              <a:t>mix pesticides</a:t>
            </a:r>
            <a:r>
              <a:rPr lang="en-US" dirty="0"/>
              <a:t>, creating a “cocktail” of several chemicals, without considering their combination </a:t>
            </a:r>
            <a:r>
              <a:rPr lang="en-US" dirty="0" smtClean="0"/>
              <a:t>possibilities</a:t>
            </a:r>
          </a:p>
          <a:p>
            <a:pPr lvl="1"/>
            <a:r>
              <a:rPr lang="en-US" dirty="0" smtClean="0"/>
              <a:t>farmers </a:t>
            </a:r>
            <a:r>
              <a:rPr lang="en-US" dirty="0"/>
              <a:t>frequently increase the concentration of pesticides, in the belief that increased intensities </a:t>
            </a:r>
            <a:r>
              <a:rPr lang="en-US" dirty="0" smtClean="0"/>
              <a:t>lead to </a:t>
            </a:r>
            <a:r>
              <a:rPr lang="en-US" dirty="0"/>
              <a:t>greater </a:t>
            </a:r>
            <a:r>
              <a:rPr lang="en-US" dirty="0" smtClean="0"/>
              <a:t>protection</a:t>
            </a:r>
          </a:p>
          <a:p>
            <a:pPr lvl="1"/>
            <a:r>
              <a:rPr lang="en-US" dirty="0" smtClean="0"/>
              <a:t>farmers </a:t>
            </a:r>
            <a:r>
              <a:rPr lang="en-US" dirty="0"/>
              <a:t>tend to have a strong preference for </a:t>
            </a:r>
            <a:r>
              <a:rPr lang="en-US" dirty="0" smtClean="0"/>
              <a:t>pesticides which </a:t>
            </a:r>
            <a:r>
              <a:rPr lang="en-US" dirty="0"/>
              <a:t>wipe out pests rapidly, thus using the most hazardous chemicals</a:t>
            </a:r>
            <a:endParaRPr lang="en-US" dirty="0" smtClean="0"/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Inefficient uses of pesticides</a:t>
            </a:r>
          </a:p>
          <a:p>
            <a:pPr lvl="1"/>
            <a:r>
              <a:rPr lang="en-US" dirty="0" smtClean="0"/>
              <a:t>adverse </a:t>
            </a:r>
            <a:r>
              <a:rPr lang="en-US" dirty="0"/>
              <a:t>externalities on consumers and the environment, whose costs are not borne </a:t>
            </a:r>
            <a:r>
              <a:rPr lang="en-US" dirty="0" smtClean="0"/>
              <a:t>by farmers </a:t>
            </a:r>
            <a:r>
              <a:rPr lang="en-US" dirty="0"/>
              <a:t>and thus not included in the market </a:t>
            </a:r>
            <a:r>
              <a:rPr lang="en-US" dirty="0" smtClean="0"/>
              <a:t>price</a:t>
            </a:r>
          </a:p>
          <a:p>
            <a:pPr lvl="2"/>
            <a:r>
              <a:rPr lang="en-US" dirty="0"/>
              <a:t>the annual social </a:t>
            </a:r>
            <a:r>
              <a:rPr lang="en-US" dirty="0" smtClean="0"/>
              <a:t>costs in 1990 </a:t>
            </a:r>
            <a:r>
              <a:rPr lang="en-US" dirty="0" smtClean="0">
                <a:sym typeface="Wingdings" pitchFamily="2" charset="2"/>
              </a:rPr>
              <a:t> 5.5 billion baht</a:t>
            </a:r>
          </a:p>
          <a:p>
            <a:pPr lvl="2"/>
            <a:r>
              <a:rPr lang="en-US" dirty="0" smtClean="0"/>
              <a:t>implying </a:t>
            </a:r>
            <a:r>
              <a:rPr lang="en-US" dirty="0"/>
              <a:t>that for every baht spent on </a:t>
            </a:r>
            <a:r>
              <a:rPr lang="en-US" dirty="0" smtClean="0"/>
              <a:t>pesticides society </a:t>
            </a:r>
            <a:r>
              <a:rPr lang="en-US" dirty="0"/>
              <a:t>incurs costs of about one baht</a:t>
            </a:r>
            <a:endParaRPr lang="en-US" dirty="0" smtClean="0"/>
          </a:p>
          <a:p>
            <a:pPr lvl="1"/>
            <a:r>
              <a:rPr lang="en-US" dirty="0"/>
              <a:t>pesticide application harm farmers’ health and are technologically inefficient, i.e., they do not maximize farmers’ expected profits</a:t>
            </a:r>
          </a:p>
          <a:p>
            <a:pPr marL="971550" lvl="1" indent="-514350"/>
            <a:endParaRPr lang="en-US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Agricultural Policies</a:t>
            </a:r>
          </a:p>
          <a:p>
            <a:pPr lvl="1"/>
            <a:r>
              <a:rPr lang="en-US" dirty="0"/>
              <a:t>three-year plan on “Restructuring Agricultural Production Systems” (RAPS</a:t>
            </a:r>
            <a:r>
              <a:rPr lang="en-US" dirty="0" smtClean="0"/>
              <a:t>) in the late 1993</a:t>
            </a:r>
          </a:p>
          <a:p>
            <a:pPr lvl="1"/>
            <a:r>
              <a:rPr lang="en-US" dirty="0" smtClean="0"/>
              <a:t>reduce </a:t>
            </a:r>
            <a:r>
              <a:rPr lang="en-US" dirty="0"/>
              <a:t>and replace the production of rice, cassava, coffee, and pepper, with the production of higher value </a:t>
            </a:r>
            <a:r>
              <a:rPr lang="en-US" dirty="0" smtClean="0"/>
              <a:t>products, such </a:t>
            </a:r>
            <a:r>
              <a:rPr lang="en-US" dirty="0"/>
              <a:t>as vegetables, flowers, fruit trees, bamboo (for human consumption), fast-growing trees, cattle, and milk </a:t>
            </a:r>
            <a:r>
              <a:rPr lang="en-US" dirty="0" smtClean="0"/>
              <a:t>cows</a:t>
            </a:r>
          </a:p>
          <a:p>
            <a:pPr lvl="1"/>
            <a:r>
              <a:rPr lang="en-US" u="sng" dirty="0" smtClean="0"/>
              <a:t>Policy instrument</a:t>
            </a:r>
            <a:r>
              <a:rPr lang="en-US" dirty="0" smtClean="0"/>
              <a:t>: subsidized </a:t>
            </a:r>
            <a:r>
              <a:rPr lang="en-US" dirty="0"/>
              <a:t>credits and inputs</a:t>
            </a:r>
            <a:endParaRPr lang="en-US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Inefficiencies</a:t>
            </a:r>
          </a:p>
          <a:p>
            <a:pPr lvl="1">
              <a:buNone/>
            </a:pPr>
            <a:r>
              <a:rPr lang="en-US" dirty="0" smtClean="0"/>
              <a:t>1. the </a:t>
            </a:r>
            <a:r>
              <a:rPr lang="en-US" dirty="0"/>
              <a:t>government’s attempt to successfully </a:t>
            </a:r>
            <a:r>
              <a:rPr lang="en-US" dirty="0" smtClean="0"/>
              <a:t>pick winners </a:t>
            </a:r>
            <a:r>
              <a:rPr lang="en-US" dirty="0"/>
              <a:t>and losers crucially depends on its knowledge and ability to forecast markets and prices better than </a:t>
            </a:r>
            <a:r>
              <a:rPr lang="en-US" dirty="0" smtClean="0"/>
              <a:t>farmers.</a:t>
            </a:r>
          </a:p>
          <a:p>
            <a:pPr lvl="1"/>
            <a:r>
              <a:rPr lang="en-US" dirty="0" smtClean="0"/>
              <a:t>However</a:t>
            </a:r>
            <a:r>
              <a:rPr lang="en-US" dirty="0"/>
              <a:t>, the government’s record in forecasting prices has been poor</a:t>
            </a:r>
            <a:endParaRPr 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Inefficiencies</a:t>
            </a:r>
          </a:p>
          <a:p>
            <a:pPr lvl="1">
              <a:buNone/>
            </a:pPr>
            <a:r>
              <a:rPr lang="en-US" dirty="0" smtClean="0"/>
              <a:t>2. the </a:t>
            </a:r>
            <a:r>
              <a:rPr lang="en-US" dirty="0"/>
              <a:t>promotion </a:t>
            </a:r>
            <a:r>
              <a:rPr lang="en-US" dirty="0" smtClean="0"/>
              <a:t>of the </a:t>
            </a:r>
            <a:r>
              <a:rPr lang="en-US" dirty="0"/>
              <a:t>production of “new” high value added products requires the government to provide farmers with </a:t>
            </a:r>
            <a:r>
              <a:rPr lang="en-US" dirty="0" smtClean="0"/>
              <a:t>adequate technology</a:t>
            </a:r>
          </a:p>
          <a:p>
            <a:pPr lvl="1">
              <a:buNone/>
            </a:pPr>
            <a:r>
              <a:rPr lang="en-US" dirty="0" smtClean="0"/>
              <a:t>3. planted </a:t>
            </a:r>
            <a:r>
              <a:rPr lang="en-US" dirty="0"/>
              <a:t>area reduction of four main crops was incapable of </a:t>
            </a:r>
            <a:r>
              <a:rPr lang="en-US" dirty="0" smtClean="0"/>
              <a:t>maintaining their prices, the </a:t>
            </a:r>
            <a:r>
              <a:rPr lang="en-US" dirty="0"/>
              <a:t>domestic prices of </a:t>
            </a:r>
            <a:r>
              <a:rPr lang="en-US" dirty="0" smtClean="0"/>
              <a:t>all major </a:t>
            </a:r>
            <a:r>
              <a:rPr lang="en-US" dirty="0"/>
              <a:t>crops are determined by prices on the world </a:t>
            </a:r>
            <a:r>
              <a:rPr lang="en-US" dirty="0" smtClean="0"/>
              <a:t>market (except rice)</a:t>
            </a:r>
          </a:p>
          <a:p>
            <a:pPr lvl="1">
              <a:buNone/>
            </a:pPr>
            <a:r>
              <a:rPr lang="en-US" dirty="0" smtClean="0"/>
              <a:t>4. farmers who participated </a:t>
            </a:r>
            <a:r>
              <a:rPr lang="en-US" dirty="0"/>
              <a:t>in the program were those who had already made plans to restructure their production</a:t>
            </a:r>
            <a:endParaRPr lang="en-US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the world markets for most agricultural markets were (and still are) depressed by massive subsidies and protectionism, mostly from developed countries (but including some East Asian countries as well)</a:t>
            </a:r>
          </a:p>
          <a:p>
            <a:r>
              <a:rPr lang="en-US" dirty="0" smtClean="0"/>
              <a:t>The first response to the fall in world prices, particularly in the early to mid-1980s, was to try and "support" domestic prices, with public purchases at above market price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Inefficiency</a:t>
            </a:r>
          </a:p>
          <a:p>
            <a:pPr lvl="1"/>
            <a:r>
              <a:rPr lang="en-US" dirty="0" smtClean="0"/>
              <a:t>short-term influence</a:t>
            </a:r>
          </a:p>
          <a:p>
            <a:pPr lvl="1"/>
            <a:r>
              <a:rPr lang="en-US" dirty="0" smtClean="0"/>
              <a:t>The purchases were too small to exercise any influence on prices</a:t>
            </a:r>
          </a:p>
          <a:p>
            <a:pPr lvl="1"/>
            <a:r>
              <a:rPr lang="en-US" dirty="0" smtClean="0"/>
              <a:t>never put into a coherent well-thought out program</a:t>
            </a:r>
          </a:p>
          <a:p>
            <a:pPr lvl="1"/>
            <a:r>
              <a:rPr lang="en-US" dirty="0" smtClean="0"/>
              <a:t>discredited as vehicles for patronage and corruption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Sunset (the 1980-90s)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Price volatility: Cobweb theory</a:t>
            </a:r>
          </a:p>
        </p:txBody>
      </p:sp>
      <p:pic>
        <p:nvPicPr>
          <p:cNvPr id="36866" name="Picture 2" descr="http://archive.treasury.gov.au/documents/1042/images/02_Resource_commodities-1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000240"/>
            <a:ext cx="6422347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Policy reform?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Institutional restructuring of the agricultural system</a:t>
            </a:r>
          </a:p>
          <a:p>
            <a:pPr lvl="1"/>
            <a:r>
              <a:rPr lang="en-US" dirty="0" smtClean="0"/>
              <a:t>a mechanism to forecast demand for various commodities, and then manage the supply to match with the forecasted demand</a:t>
            </a:r>
          </a:p>
          <a:p>
            <a:pPr lvl="1"/>
            <a:r>
              <a:rPr lang="en-US" dirty="0" smtClean="0"/>
              <a:t>Introduction of the “marketing boards”/ national agricultural council</a:t>
            </a:r>
          </a:p>
          <a:p>
            <a:pPr lvl="1"/>
            <a:r>
              <a:rPr lang="en-US" dirty="0" smtClean="0"/>
              <a:t>Practice of “contract farming” whereby an agri-business firm would contract with farmers to produce a commodity, whose purchase and sometimes the price the firm would guarantee.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Policy reform?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“Supply management policy”</a:t>
            </a:r>
          </a:p>
          <a:p>
            <a:r>
              <a:rPr lang="en-US" dirty="0" smtClean="0"/>
              <a:t>Instead of trying to control supplies directly, the government began to provide incentives to draw farmers away from growing crops that it deemed to be in excess supply</a:t>
            </a:r>
          </a:p>
          <a:p>
            <a:r>
              <a:rPr lang="en-US" dirty="0" smtClean="0"/>
              <a:t>Instrument: credit policy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BAAC  </a:t>
            </a:r>
            <a:r>
              <a:rPr lang="en-US" dirty="0" smtClean="0"/>
              <a:t>has an organ which had close (if not always friendly) relations with individual farmers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Policy reform?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4829196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dirty="0" smtClean="0"/>
              <a:t>Livelihood development policy</a:t>
            </a:r>
          </a:p>
          <a:p>
            <a:pPr>
              <a:buFontTx/>
              <a:buChar char="-"/>
            </a:pPr>
            <a:r>
              <a:rPr lang="en-US" dirty="0" smtClean="0"/>
              <a:t>Natural resource &amp; environmental policy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1859</Words>
  <Application>Microsoft Office PowerPoint</Application>
  <PresentationFormat>On-screen Show (4:3)</PresentationFormat>
  <Paragraphs>181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ชุดรูปแบบของ Office</vt:lpstr>
      <vt:lpstr>Dynamics of Thai Agricultural Development</vt:lpstr>
      <vt:lpstr>The Engines of Growth (the 1960-70s)</vt:lpstr>
      <vt:lpstr>The Engines of Growth (the 1960-70s)</vt:lpstr>
      <vt:lpstr>The Engines of Growth (the 1960-70s)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Sunset (the 1980-90s)</vt:lpstr>
      <vt:lpstr>Policy reform?</vt:lpstr>
      <vt:lpstr>Policy reform?</vt:lpstr>
      <vt:lpstr>Policy reform?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Dynamics</dc:title>
  <dc:creator>My Documents</dc:creator>
  <cp:lastModifiedBy>ImageY</cp:lastModifiedBy>
  <cp:revision>56</cp:revision>
  <dcterms:created xsi:type="dcterms:W3CDTF">2013-02-04T11:11:33Z</dcterms:created>
  <dcterms:modified xsi:type="dcterms:W3CDTF">2013-02-05T02:28:30Z</dcterms:modified>
</cp:coreProperties>
</file>