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2"/>
  </p:handoutMasterIdLst>
  <p:sldIdLst>
    <p:sldId id="257" r:id="rId2"/>
    <p:sldId id="258" r:id="rId3"/>
    <p:sldId id="276" r:id="rId4"/>
    <p:sldId id="277" r:id="rId5"/>
    <p:sldId id="278" r:id="rId6"/>
    <p:sldId id="260" r:id="rId7"/>
    <p:sldId id="266" r:id="rId8"/>
    <p:sldId id="267" r:id="rId9"/>
    <p:sldId id="259" r:id="rId10"/>
    <p:sldId id="262" r:id="rId11"/>
    <p:sldId id="268" r:id="rId12"/>
    <p:sldId id="270" r:id="rId13"/>
    <p:sldId id="273" r:id="rId14"/>
    <p:sldId id="263" r:id="rId15"/>
    <p:sldId id="271" r:id="rId16"/>
    <p:sldId id="274" r:id="rId17"/>
    <p:sldId id="275" r:id="rId18"/>
    <p:sldId id="265" r:id="rId19"/>
    <p:sldId id="261" r:id="rId20"/>
    <p:sldId id="272" r:id="rId21"/>
  </p:sldIdLst>
  <p:sldSz cx="9144000" cy="6858000" type="screen4x3"/>
  <p:notesSz cx="9947275" cy="6858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326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8B5E0919-EC18-42A1-B148-B4B8150EC453}" type="datetimeFigureOut">
              <a:rPr lang="th-TH" smtClean="0"/>
              <a:pPr/>
              <a:t>01/05/61</a:t>
            </a:fld>
            <a:endParaRPr lang="th-TH"/>
          </a:p>
        </p:txBody>
      </p:sp>
      <p:sp>
        <p:nvSpPr>
          <p:cNvPr id="4" name="Footer Placeholder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8D39C85B-0B10-4FFB-895A-B480A3C2ECC5}" type="slidenum">
              <a:rPr lang="th-TH" smtClean="0"/>
              <a:pPr/>
              <a:t>‹#›</a:t>
            </a:fld>
            <a:endParaRPr lang="th-TH"/>
          </a:p>
        </p:txBody>
      </p:sp>
    </p:spTree>
    <p:extLst>
      <p:ext uri="{BB962C8B-B14F-4D97-AF65-F5344CB8AC3E}">
        <p14:creationId xmlns:p14="http://schemas.microsoft.com/office/powerpoint/2010/main" val="56262603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2CC464A1-EDC4-48A5-8E6B-D11AD86A0DF8}" type="datetimeFigureOut">
              <a:rPr lang="th-TH" smtClean="0"/>
              <a:pPr/>
              <a:t>01/05/61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CC464A1-EDC4-48A5-8E6B-D11AD86A0DF8}" type="datetimeFigureOut">
              <a:rPr lang="th-TH" smtClean="0"/>
              <a:pPr/>
              <a:t>01/05/61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C464A1-EDC4-48A5-8E6B-D11AD86A0DF8}" type="datetimeFigureOut">
              <a:rPr lang="th-TH" smtClean="0"/>
              <a:pPr/>
              <a:t>01/05/61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2CC464A1-EDC4-48A5-8E6B-D11AD86A0DF8}" type="datetimeFigureOut">
              <a:rPr lang="th-TH" smtClean="0"/>
              <a:pPr/>
              <a:t>01/05/61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2CC464A1-EDC4-48A5-8E6B-D11AD86A0DF8}" type="datetimeFigureOut">
              <a:rPr lang="th-TH" smtClean="0"/>
              <a:pPr/>
              <a:t>01/05/61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2CC464A1-EDC4-48A5-8E6B-D11AD86A0DF8}" type="datetimeFigureOut">
              <a:rPr lang="th-TH" smtClean="0"/>
              <a:pPr/>
              <a:t>01/05/61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C464A1-EDC4-48A5-8E6B-D11AD86A0DF8}" type="datetimeFigureOut">
              <a:rPr lang="th-TH" smtClean="0"/>
              <a:pPr/>
              <a:t>01/05/61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C464A1-EDC4-48A5-8E6B-D11AD86A0DF8}" type="datetimeFigureOut">
              <a:rPr lang="th-TH" smtClean="0"/>
              <a:pPr/>
              <a:t>01/05/61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C464A1-EDC4-48A5-8E6B-D11AD86A0DF8}" type="datetimeFigureOut">
              <a:rPr lang="th-TH" smtClean="0"/>
              <a:pPr/>
              <a:t>01/05/61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CC464A1-EDC4-48A5-8E6B-D11AD86A0DF8}" type="datetimeFigureOut">
              <a:rPr lang="th-TH" smtClean="0"/>
              <a:pPr/>
              <a:t>01/05/61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CC464A1-EDC4-48A5-8E6B-D11AD86A0DF8}" type="datetimeFigureOut">
              <a:rPr lang="th-TH" smtClean="0"/>
              <a:pPr/>
              <a:t>01/05/61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3540A0-02E4-428E-B555-EDA12C030EA8}"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C464A1-EDC4-48A5-8E6B-D11AD86A0DF8}" type="datetimeFigureOut">
              <a:rPr lang="th-TH" smtClean="0"/>
              <a:pPr/>
              <a:t>01/05/61</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3540A0-02E4-428E-B555-EDA12C030EA8}"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00175"/>
            <a:ext cx="7772400" cy="2100276"/>
          </a:xfrm>
        </p:spPr>
        <p:txBody>
          <a:bodyPr>
            <a:normAutofit/>
          </a:bodyPr>
          <a:lstStyle/>
          <a:p>
            <a:r>
              <a:rPr lang="en-US" dirty="0" smtClean="0"/>
              <a:t>International Economics</a:t>
            </a:r>
            <a:endParaRPr lang="th-TH" dirty="0"/>
          </a:p>
        </p:txBody>
      </p:sp>
      <p:sp>
        <p:nvSpPr>
          <p:cNvPr id="4" name="Subtitle 2"/>
          <p:cNvSpPr>
            <a:spLocks noGrp="1"/>
          </p:cNvSpPr>
          <p:nvPr>
            <p:ph type="subTitle" idx="1"/>
          </p:nvPr>
        </p:nvSpPr>
        <p:spPr>
          <a:xfrm>
            <a:off x="609600" y="3886200"/>
            <a:ext cx="7772400" cy="2362200"/>
          </a:xfrm>
        </p:spPr>
        <p:txBody>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a:t>
            </a:r>
            <a:r>
              <a:rPr lang="en-US" sz="2800" smtClean="0"/>
              <a:t>Semester </a:t>
            </a:r>
            <a:r>
              <a:rPr lang="en-US" sz="2800" smtClean="0"/>
              <a:t>2/2017</a:t>
            </a:r>
            <a:endParaRPr lang="en-US" sz="2800" dirty="0" smtClean="0"/>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th-TH" dirty="0"/>
          </a:p>
        </p:txBody>
      </p:sp>
      <p:sp>
        <p:nvSpPr>
          <p:cNvPr id="3" name="Content Placeholder 2"/>
          <p:cNvSpPr>
            <a:spLocks noGrp="1"/>
          </p:cNvSpPr>
          <p:nvPr>
            <p:ph idx="1"/>
          </p:nvPr>
        </p:nvSpPr>
        <p:spPr/>
        <p:txBody>
          <a:bodyPr/>
          <a:lstStyle/>
          <a:p>
            <a:r>
              <a:rPr lang="en-US" dirty="0" smtClean="0"/>
              <a:t>International trade</a:t>
            </a:r>
          </a:p>
          <a:p>
            <a:r>
              <a:rPr lang="en-US" dirty="0" smtClean="0"/>
              <a:t>Balance of Payments</a:t>
            </a:r>
          </a:p>
          <a:p>
            <a:r>
              <a:rPr lang="en-US" dirty="0" smtClean="0"/>
              <a:t>The determination of exchange rate.</a:t>
            </a:r>
          </a:p>
          <a:p>
            <a:r>
              <a:rPr lang="en-US" dirty="0" smtClean="0"/>
              <a:t>Exchange rate regimes</a:t>
            </a:r>
            <a:endParaRPr lang="th-TH"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trade</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Why trade?</a:t>
            </a:r>
          </a:p>
          <a:p>
            <a:pPr lvl="1"/>
            <a:r>
              <a:rPr lang="en-US" b="1" dirty="0" smtClean="0"/>
              <a:t>Absolute advantage: </a:t>
            </a:r>
            <a:r>
              <a:rPr lang="en-US" dirty="0" smtClean="0"/>
              <a:t>the advantage that a country enjoyed when it can use “_____________” to produce one good than other country.	</a:t>
            </a:r>
          </a:p>
          <a:p>
            <a:pPr lvl="2"/>
            <a:r>
              <a:rPr lang="en-US" dirty="0" smtClean="0"/>
              <a:t>Country with absolute advantage can sell products. </a:t>
            </a:r>
          </a:p>
          <a:p>
            <a:pPr lvl="1"/>
            <a:r>
              <a:rPr lang="en-US" b="1" dirty="0" smtClean="0"/>
              <a:t>Comparative advantage: </a:t>
            </a:r>
            <a:r>
              <a:rPr lang="en-US" dirty="0" smtClean="0"/>
              <a:t>the advantage that a country enjoyed when its “_________________” (in terms of other goods it can produce) to produce a good is less than other country. </a:t>
            </a:r>
          </a:p>
          <a:p>
            <a:pPr lvl="2"/>
            <a:r>
              <a:rPr lang="en-US" dirty="0" smtClean="0"/>
              <a:t>Comparative advantage allows trade to always be profitable, even when one party in trade has absolute advantage in all products. </a:t>
            </a:r>
          </a:p>
          <a:p>
            <a:pPr lvl="1"/>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Trade</a:t>
            </a:r>
            <a:endParaRPr lang="th-TH" dirty="0"/>
          </a:p>
        </p:txBody>
      </p:sp>
      <p:sp>
        <p:nvSpPr>
          <p:cNvPr id="3" name="Content Placeholder 2"/>
          <p:cNvSpPr>
            <a:spLocks noGrp="1"/>
          </p:cNvSpPr>
          <p:nvPr>
            <p:ph idx="1"/>
          </p:nvPr>
        </p:nvSpPr>
        <p:spPr>
          <a:xfrm>
            <a:off x="457200" y="1500174"/>
            <a:ext cx="8229600" cy="4714908"/>
          </a:xfrm>
        </p:spPr>
        <p:txBody>
          <a:bodyPr>
            <a:normAutofit/>
          </a:bodyPr>
          <a:lstStyle/>
          <a:p>
            <a:r>
              <a:rPr lang="en-US" dirty="0" smtClean="0"/>
              <a:t>Why protection?</a:t>
            </a:r>
          </a:p>
          <a:p>
            <a:pPr lvl="1"/>
            <a:r>
              <a:rPr lang="en-US" dirty="0" smtClean="0"/>
              <a:t>Saving jobs</a:t>
            </a:r>
          </a:p>
          <a:p>
            <a:pPr lvl="1"/>
            <a:r>
              <a:rPr lang="en-US" dirty="0" smtClean="0"/>
              <a:t>Unfair competition due to cheaper </a:t>
            </a:r>
            <a:r>
              <a:rPr lang="en-US" dirty="0" err="1" smtClean="0"/>
              <a:t>labour</a:t>
            </a:r>
            <a:r>
              <a:rPr lang="en-US" dirty="0" smtClean="0"/>
              <a:t> abroad </a:t>
            </a:r>
          </a:p>
          <a:p>
            <a:pPr lvl="2"/>
            <a:r>
              <a:rPr lang="en-US" dirty="0" smtClean="0"/>
              <a:t>This belief is against the theory of comparative advantage</a:t>
            </a:r>
          </a:p>
          <a:p>
            <a:pPr lvl="1"/>
            <a:r>
              <a:rPr lang="en-US" dirty="0" smtClean="0"/>
              <a:t>Protecting national security</a:t>
            </a:r>
          </a:p>
          <a:p>
            <a:pPr lvl="1"/>
            <a:r>
              <a:rPr lang="en-US" dirty="0" smtClean="0"/>
              <a:t>Discourage dependency</a:t>
            </a:r>
          </a:p>
          <a:p>
            <a:pPr lvl="1"/>
            <a:r>
              <a:rPr lang="en-US" dirty="0" smtClean="0"/>
              <a:t>Safeguarding infant industries</a:t>
            </a:r>
          </a:p>
          <a:p>
            <a:endParaRPr lang="en-US" dirty="0" smtClean="0"/>
          </a:p>
          <a:p>
            <a:endParaRPr lang="en-US" sz="3600" dirty="0" smtClean="0"/>
          </a:p>
          <a:p>
            <a:pPr lvl="2">
              <a:buNone/>
            </a:pPr>
            <a:endParaRPr lang="en-US" dirty="0" smtClean="0"/>
          </a:p>
          <a:p>
            <a:pPr lvl="2"/>
            <a:endParaRPr lang="en-US" dirty="0" smtClean="0"/>
          </a:p>
          <a:p>
            <a:pPr lvl="1"/>
            <a:endParaRPr lang="en-US" dirty="0" smtClean="0"/>
          </a:p>
          <a:p>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Channels for protection</a:t>
            </a:r>
            <a:endParaRPr lang="th-TH" dirty="0"/>
          </a:p>
        </p:txBody>
      </p:sp>
      <p:sp>
        <p:nvSpPr>
          <p:cNvPr id="3" name="Content Placeholder 2"/>
          <p:cNvSpPr>
            <a:spLocks noGrp="1"/>
          </p:cNvSpPr>
          <p:nvPr>
            <p:ph idx="1"/>
          </p:nvPr>
        </p:nvSpPr>
        <p:spPr>
          <a:xfrm>
            <a:off x="457200" y="1500174"/>
            <a:ext cx="8229600" cy="4714908"/>
          </a:xfrm>
        </p:spPr>
        <p:txBody>
          <a:bodyPr>
            <a:normAutofit/>
          </a:bodyPr>
          <a:lstStyle/>
          <a:p>
            <a:r>
              <a:rPr lang="en-US" dirty="0" smtClean="0"/>
              <a:t>Forms of trade protection</a:t>
            </a:r>
          </a:p>
          <a:p>
            <a:pPr lvl="1"/>
            <a:r>
              <a:rPr lang="en-US" sz="3200" dirty="0" smtClean="0"/>
              <a:t>Tariff (import taxes)</a:t>
            </a:r>
          </a:p>
          <a:p>
            <a:pPr lvl="2"/>
            <a:r>
              <a:rPr lang="en-US" dirty="0" smtClean="0"/>
              <a:t>http://igtf.customs.go.th/igtf/th/main_frame.jsp</a:t>
            </a:r>
          </a:p>
          <a:p>
            <a:pPr lvl="1"/>
            <a:r>
              <a:rPr lang="en-US" sz="3200" dirty="0" smtClean="0"/>
              <a:t>Quota</a:t>
            </a:r>
          </a:p>
          <a:p>
            <a:pPr lvl="1"/>
            <a:r>
              <a:rPr lang="en-US" sz="3200" dirty="0" smtClean="0"/>
              <a:t>Export subsidies</a:t>
            </a:r>
          </a:p>
          <a:p>
            <a:pPr lvl="1"/>
            <a:r>
              <a:rPr lang="en-US" sz="3200" dirty="0" smtClean="0"/>
              <a:t>Dumping</a:t>
            </a:r>
          </a:p>
          <a:p>
            <a:endParaRPr lang="en-US" dirty="0" smtClean="0"/>
          </a:p>
          <a:p>
            <a:endParaRPr lang="en-US" sz="3600" dirty="0" smtClean="0"/>
          </a:p>
          <a:p>
            <a:pPr lvl="2">
              <a:buNone/>
            </a:pPr>
            <a:endParaRPr lang="en-US" dirty="0" smtClean="0"/>
          </a:p>
          <a:p>
            <a:pPr lvl="2"/>
            <a:endParaRPr lang="en-US" dirty="0" smtClean="0"/>
          </a:p>
          <a:p>
            <a:pPr lvl="1"/>
            <a:endParaRPr lang="en-US" dirty="0" smtClean="0"/>
          </a:p>
          <a:p>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Balance of Payment</a:t>
            </a:r>
            <a:endParaRPr lang="th-TH" dirty="0"/>
          </a:p>
        </p:txBody>
      </p:sp>
      <p:sp>
        <p:nvSpPr>
          <p:cNvPr id="3" name="Content Placeholder 2"/>
          <p:cNvSpPr>
            <a:spLocks noGrp="1"/>
          </p:cNvSpPr>
          <p:nvPr>
            <p:ph idx="1"/>
          </p:nvPr>
        </p:nvSpPr>
        <p:spPr>
          <a:xfrm>
            <a:off x="457200" y="1643050"/>
            <a:ext cx="8229600" cy="4286280"/>
          </a:xfrm>
        </p:spPr>
        <p:txBody>
          <a:bodyPr>
            <a:normAutofit/>
          </a:bodyPr>
          <a:lstStyle/>
          <a:p>
            <a:r>
              <a:rPr lang="en-US" dirty="0" smtClean="0"/>
              <a:t>Balance of Payments (BOP)</a:t>
            </a:r>
          </a:p>
          <a:p>
            <a:pPr lvl="1"/>
            <a:r>
              <a:rPr lang="en-US" dirty="0"/>
              <a:t>T</a:t>
            </a:r>
            <a:r>
              <a:rPr lang="en-US" dirty="0" smtClean="0"/>
              <a:t>he record of a country’s</a:t>
            </a:r>
          </a:p>
          <a:p>
            <a:pPr lvl="1"/>
            <a:endParaRPr lang="en-US" dirty="0" smtClean="0"/>
          </a:p>
          <a:p>
            <a:pPr lvl="1">
              <a:buNone/>
            </a:pPr>
            <a:r>
              <a:rPr lang="en-US" dirty="0" smtClean="0"/>
              <a:t>	And also the record of a country sources (supply) and uses (demand) of foreign exchange.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 of Payment</a:t>
            </a:r>
            <a:endParaRPr lang="th-TH" dirty="0"/>
          </a:p>
        </p:txBody>
      </p:sp>
      <p:sp>
        <p:nvSpPr>
          <p:cNvPr id="3" name="Content Placeholder 2"/>
          <p:cNvSpPr>
            <a:spLocks noGrp="1"/>
          </p:cNvSpPr>
          <p:nvPr>
            <p:ph idx="1"/>
          </p:nvPr>
        </p:nvSpPr>
        <p:spPr>
          <a:xfrm>
            <a:off x="457200" y="1285860"/>
            <a:ext cx="8229600" cy="5357850"/>
          </a:xfrm>
        </p:spPr>
        <p:txBody>
          <a:bodyPr>
            <a:normAutofit/>
          </a:bodyPr>
          <a:lstStyle/>
          <a:p>
            <a:r>
              <a:rPr lang="en-US" dirty="0" smtClean="0"/>
              <a:t>Main components of BOP</a:t>
            </a:r>
          </a:p>
          <a:p>
            <a:pPr lvl="1"/>
            <a:r>
              <a:rPr lang="en-US" b="1" dirty="0" smtClean="0"/>
              <a:t>Current Account: </a:t>
            </a:r>
            <a:r>
              <a:rPr lang="en-US" dirty="0" smtClean="0"/>
              <a:t>recording payment and receipts of a country from </a:t>
            </a:r>
          </a:p>
          <a:p>
            <a:pPr lvl="1"/>
            <a:endParaRPr lang="en-US" dirty="0" smtClean="0"/>
          </a:p>
          <a:p>
            <a:pPr lvl="2"/>
            <a:r>
              <a:rPr lang="en-US" dirty="0" smtClean="0"/>
              <a:t>Comprising of (1) the net exports of goods and services (trade balance), plus (2) net investment income and transfer payments. </a:t>
            </a:r>
          </a:p>
          <a:p>
            <a:pPr lvl="1"/>
            <a:r>
              <a:rPr lang="en-US" b="1" dirty="0" smtClean="0"/>
              <a:t>Capital Account: </a:t>
            </a:r>
            <a:r>
              <a:rPr lang="en-US" dirty="0" smtClean="0"/>
              <a:t>recording the net change in a country’s</a:t>
            </a:r>
          </a:p>
          <a:p>
            <a:pPr lvl="2"/>
            <a:r>
              <a:rPr lang="en-US" dirty="0" smtClean="0"/>
              <a:t>Another way of looking at the capital account is to see it ads the change in the net wealth position of a country vis-à-vis the rest of the world. </a:t>
            </a:r>
          </a:p>
          <a:p>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 of Payment</a:t>
            </a:r>
            <a:endParaRPr lang="th-TH" dirty="0"/>
          </a:p>
        </p:txBody>
      </p:sp>
      <p:sp>
        <p:nvSpPr>
          <p:cNvPr id="3" name="Content Placeholder 2"/>
          <p:cNvSpPr>
            <a:spLocks noGrp="1"/>
          </p:cNvSpPr>
          <p:nvPr>
            <p:ph idx="1"/>
          </p:nvPr>
        </p:nvSpPr>
        <p:spPr>
          <a:xfrm>
            <a:off x="457200" y="1357298"/>
            <a:ext cx="8229600" cy="4786346"/>
          </a:xfrm>
        </p:spPr>
        <p:txBody>
          <a:bodyPr>
            <a:normAutofit/>
          </a:bodyPr>
          <a:lstStyle/>
          <a:p>
            <a:r>
              <a:rPr lang="en-US" sz="2800" dirty="0" smtClean="0"/>
              <a:t>Theoretically, current account and capital account should move in ___________________.</a:t>
            </a:r>
          </a:p>
          <a:p>
            <a:pPr lvl="1"/>
            <a:r>
              <a:rPr lang="en-US" sz="2400" dirty="0" smtClean="0"/>
              <a:t>For each transaction in the current account, there is an offsetting transaction in the capital account.  </a:t>
            </a:r>
          </a:p>
          <a:p>
            <a:pPr lvl="1"/>
            <a:r>
              <a:rPr lang="en-US" dirty="0" smtClean="0"/>
              <a:t>Example: think about what happens to each of the accounts when a Thai person buys a car from Japan.  </a:t>
            </a:r>
          </a:p>
          <a:p>
            <a:pPr lvl="2"/>
            <a:r>
              <a:rPr lang="en-US" dirty="0" smtClean="0"/>
              <a:t>Current account will be negative due to the rise in import.</a:t>
            </a:r>
          </a:p>
          <a:p>
            <a:pPr lvl="2"/>
            <a:r>
              <a:rPr lang="en-US" dirty="0" smtClean="0"/>
              <a:t>But capital account will be positive due to the rise in assets held by the Thais.  </a:t>
            </a:r>
          </a:p>
          <a:p>
            <a:endParaRPr lang="th-TH"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
            <a:ext cx="8229600" cy="928694"/>
          </a:xfrm>
        </p:spPr>
        <p:txBody>
          <a:bodyPr/>
          <a:lstStyle/>
          <a:p>
            <a:r>
              <a:rPr lang="en-US" dirty="0" smtClean="0"/>
              <a:t>Balance of Payment</a:t>
            </a:r>
          </a:p>
        </p:txBody>
      </p:sp>
      <p:graphicFrame>
        <p:nvGraphicFramePr>
          <p:cNvPr id="4" name="Table 3"/>
          <p:cNvGraphicFramePr>
            <a:graphicFrameLocks noGrp="1"/>
          </p:cNvGraphicFramePr>
          <p:nvPr/>
        </p:nvGraphicFramePr>
        <p:xfrm>
          <a:off x="1571604" y="928670"/>
          <a:ext cx="5935820" cy="9943808"/>
        </p:xfrm>
        <a:graphic>
          <a:graphicData uri="http://schemas.openxmlformats.org/drawingml/2006/table">
            <a:tbl>
              <a:tblPr/>
              <a:tblGrid>
                <a:gridCol w="3581960"/>
                <a:gridCol w="784620"/>
                <a:gridCol w="784620"/>
                <a:gridCol w="784620"/>
              </a:tblGrid>
              <a:tr h="245091">
                <a:tc>
                  <a:txBody>
                    <a:bodyPr/>
                    <a:lstStyle/>
                    <a:p>
                      <a:pPr algn="l" fontAlgn="b"/>
                      <a:r>
                        <a:rPr lang="en-US" sz="1600" b="0" i="0" u="none" strike="noStrike" dirty="0">
                          <a:latin typeface="+mj-lt"/>
                          <a:cs typeface="+mn-cs"/>
                        </a:rPr>
                        <a:t>Thailand: Balance of Payments (Summary) (US$)</a:t>
                      </a:r>
                    </a:p>
                  </a:txBody>
                  <a:tcPr marL="9525" marR="9525" marT="9525" marB="0" anchor="b">
                    <a:lnL>
                      <a:noFill/>
                    </a:lnL>
                    <a:lnR>
                      <a:noFill/>
                    </a:lnR>
                    <a:lnT>
                      <a:noFill/>
                    </a:lnT>
                    <a:lnB>
                      <a:noFill/>
                    </a:lnB>
                    <a:solidFill>
                      <a:srgbClr val="CCFFFF"/>
                    </a:solidFill>
                  </a:tcPr>
                </a:tc>
                <a:tc>
                  <a:txBody>
                    <a:bodyPr/>
                    <a:lstStyle/>
                    <a:p>
                      <a:pPr algn="l" fontAlgn="b"/>
                      <a:r>
                        <a:rPr lang="th-TH" sz="1600" b="0" i="0" u="none" strike="noStrike">
                          <a:latin typeface="+mj-lt"/>
                          <a:cs typeface="+mn-cs"/>
                        </a:rPr>
                        <a:t> </a:t>
                      </a:r>
                    </a:p>
                  </a:txBody>
                  <a:tcPr marL="9525" marR="9525" marT="9525" marB="0" anchor="b">
                    <a:lnL>
                      <a:noFill/>
                    </a:lnL>
                    <a:lnR>
                      <a:noFill/>
                    </a:lnR>
                    <a:lnT>
                      <a:noFill/>
                    </a:lnT>
                    <a:lnB>
                      <a:noFill/>
                    </a:lnB>
                    <a:solidFill>
                      <a:srgbClr val="CCFFFF"/>
                    </a:solidFill>
                  </a:tcPr>
                </a:tc>
                <a:tc>
                  <a:txBody>
                    <a:bodyPr/>
                    <a:lstStyle/>
                    <a:p>
                      <a:pPr algn="l" fontAlgn="b"/>
                      <a:r>
                        <a:rPr lang="th-TH" sz="1600" b="0" i="0" u="none" strike="noStrike">
                          <a:latin typeface="+mj-lt"/>
                          <a:cs typeface="+mn-cs"/>
                        </a:rPr>
                        <a:t> </a:t>
                      </a:r>
                    </a:p>
                  </a:txBody>
                  <a:tcPr marL="9525" marR="9525" marT="9525" marB="0" anchor="b">
                    <a:lnL>
                      <a:noFill/>
                    </a:lnL>
                    <a:lnR>
                      <a:noFill/>
                    </a:lnR>
                    <a:lnT>
                      <a:noFill/>
                    </a:lnT>
                    <a:lnB>
                      <a:noFill/>
                    </a:lnB>
                    <a:solidFill>
                      <a:srgbClr val="CCFFFF"/>
                    </a:solidFill>
                  </a:tcPr>
                </a:tc>
                <a:tc>
                  <a:txBody>
                    <a:bodyPr/>
                    <a:lstStyle/>
                    <a:p>
                      <a:pPr algn="l" fontAlgn="b"/>
                      <a:r>
                        <a:rPr lang="th-TH" sz="1600" b="0" i="0" u="none" strike="noStrike">
                          <a:latin typeface="+mj-lt"/>
                          <a:cs typeface="+mn-cs"/>
                        </a:rPr>
                        <a:t> </a:t>
                      </a:r>
                    </a:p>
                  </a:txBody>
                  <a:tcPr marL="9525" marR="9525" marT="9525" marB="0" anchor="b">
                    <a:lnL>
                      <a:noFill/>
                    </a:lnL>
                    <a:lnR>
                      <a:noFill/>
                    </a:lnR>
                    <a:lnT>
                      <a:noFill/>
                    </a:lnT>
                    <a:lnB>
                      <a:noFill/>
                    </a:lnB>
                    <a:solidFill>
                      <a:srgbClr val="CCFFFF"/>
                    </a:solidFill>
                  </a:tcPr>
                </a:tc>
              </a:tr>
              <a:tr h="245091">
                <a:tc>
                  <a:txBody>
                    <a:bodyPr/>
                    <a:lstStyle/>
                    <a:p>
                      <a:pPr algn="l" fontAlgn="b"/>
                      <a:r>
                        <a:rPr lang="en-US" sz="1600" b="0" i="0" u="none" strike="noStrike">
                          <a:latin typeface="+mj-lt"/>
                          <a:cs typeface="+mn-cs"/>
                        </a:rPr>
                        <a:t>(Unit : Millions of US Dollars)</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CCFFFF"/>
                    </a:solidFill>
                  </a:tcPr>
                </a:tc>
                <a:tc>
                  <a:txBody>
                    <a:bodyPr/>
                    <a:lstStyle/>
                    <a:p>
                      <a:pPr algn="l" fontAlgn="b"/>
                      <a:r>
                        <a:rPr lang="th-TH" sz="1600" b="0" i="0" u="none" strike="noStrike">
                          <a:latin typeface="+mj-lt"/>
                          <a:cs typeface="+mn-cs"/>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CCFFFF"/>
                    </a:solidFill>
                  </a:tcPr>
                </a:tc>
                <a:tc>
                  <a:txBody>
                    <a:bodyPr/>
                    <a:lstStyle/>
                    <a:p>
                      <a:pPr algn="l" fontAlgn="b"/>
                      <a:r>
                        <a:rPr lang="th-TH" sz="1600" b="0" i="0" u="none" strike="noStrike">
                          <a:latin typeface="+mj-lt"/>
                          <a:cs typeface="+mn-cs"/>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CCFFFF"/>
                    </a:solidFill>
                  </a:tcPr>
                </a:tc>
                <a:tc>
                  <a:txBody>
                    <a:bodyPr/>
                    <a:lstStyle/>
                    <a:p>
                      <a:pPr algn="l" fontAlgn="b"/>
                      <a:r>
                        <a:rPr lang="th-TH" sz="1600" b="0" i="0" u="none" strike="noStrike">
                          <a:latin typeface="+mj-lt"/>
                          <a:cs typeface="+mn-cs"/>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CCFFFF"/>
                    </a:solidFill>
                  </a:tcPr>
                </a:tc>
              </a:tr>
              <a:tr h="262598">
                <a:tc>
                  <a:txBody>
                    <a:bodyPr/>
                    <a:lstStyle/>
                    <a:p>
                      <a:pPr algn="l" fontAlgn="b"/>
                      <a:r>
                        <a:rPr lang="th-TH" sz="1600" b="0" i="0" u="none" strike="noStrike">
                          <a:latin typeface="+mj-lt"/>
                          <a:cs typeface="+mn-cs"/>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r" fontAlgn="b"/>
                      <a:r>
                        <a:rPr lang="th-TH" sz="1600" b="0" i="0" u="none" strike="noStrike" kern="1200" dirty="0" smtClean="0">
                          <a:solidFill>
                            <a:schemeClr val="tx1"/>
                          </a:solidFill>
                          <a:latin typeface="+mn-lt"/>
                          <a:ea typeface="+mn-ea"/>
                          <a:cs typeface="+mn-cs"/>
                        </a:rPr>
                        <a:t>2012</a:t>
                      </a:r>
                      <a:endParaRPr lang="en-US" sz="1600" b="0" i="0" u="none" strike="noStrike" dirty="0">
                        <a:latin typeface="+mj-lt"/>
                        <a:cs typeface="+mn-cs"/>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r" fontAlgn="b"/>
                      <a:r>
                        <a:rPr lang="th-TH" sz="1600" b="0" i="0" u="none" strike="noStrike" dirty="0">
                          <a:latin typeface="+mj-lt"/>
                          <a:cs typeface="+mn-cs"/>
                        </a:rPr>
                        <a:t>2011 </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r" fontAlgn="b"/>
                      <a:r>
                        <a:rPr lang="th-TH" sz="1600" b="0" i="0" u="none" strike="noStrike" dirty="0">
                          <a:latin typeface="+mj-lt"/>
                          <a:cs typeface="+mn-cs"/>
                        </a:rPr>
                        <a:t>2010 </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r>
              <a:tr h="245091">
                <a:tc>
                  <a:txBody>
                    <a:bodyPr/>
                    <a:lstStyle/>
                    <a:p>
                      <a:pPr lvl="1" algn="l" fontAlgn="b"/>
                      <a:r>
                        <a:rPr lang="en-US" sz="1600" b="0" i="0" u="none" strike="noStrike" dirty="0">
                          <a:latin typeface="+mj-lt"/>
                          <a:cs typeface="+mn-cs"/>
                        </a:rPr>
                        <a:t>Exports (f.o.b.)</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solidFill>
                      <a:srgbClr val="CCFFFF"/>
                    </a:solidFill>
                  </a:tcPr>
                </a:tc>
                <a:tc>
                  <a:txBody>
                    <a:bodyPr/>
                    <a:lstStyle/>
                    <a:p>
                      <a:pPr algn="r" fontAlgn="b"/>
                      <a:r>
                        <a:rPr lang="th-TH" sz="1600" b="0" i="0" u="none" strike="noStrike">
                          <a:latin typeface="+mj-lt"/>
                          <a:cs typeface="+mn-cs"/>
                        </a:rPr>
                        <a:t>225,875.43</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th-TH" sz="1600" b="0" i="0" u="none" strike="noStrike">
                          <a:latin typeface="+mj-lt"/>
                          <a:cs typeface="+mn-cs"/>
                        </a:rPr>
                        <a:t>219,118.43</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th-TH" sz="1600" b="0" i="0" u="none" strike="noStrike">
                          <a:latin typeface="+mj-lt"/>
                          <a:cs typeface="+mn-cs"/>
                        </a:rPr>
                        <a:t>191,647.19</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r>
              <a:tr h="245091">
                <a:tc>
                  <a:txBody>
                    <a:bodyPr/>
                    <a:lstStyle/>
                    <a:p>
                      <a:pPr lvl="1" algn="l" fontAlgn="b"/>
                      <a:r>
                        <a:rPr lang="en-US" sz="1600" b="0" i="0" u="none" strike="noStrike" dirty="0">
                          <a:latin typeface="+mj-lt"/>
                          <a:cs typeface="+mn-cs"/>
                        </a:rPr>
                        <a:t>Imports (f.o.b.)</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a:latin typeface="+mj-lt"/>
                          <a:cs typeface="+mn-cs"/>
                        </a:rPr>
                        <a:t>219,860.33</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202,129.67</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161,896.63</a:t>
                      </a:r>
                    </a:p>
                  </a:txBody>
                  <a:tcPr marL="9525" marR="9525" marT="9525" marB="0" anchor="b">
                    <a:lnL>
                      <a:noFill/>
                    </a:lnL>
                    <a:lnR>
                      <a:noFill/>
                    </a:lnR>
                    <a:lnT>
                      <a:noFill/>
                    </a:lnT>
                    <a:lnB>
                      <a:noFill/>
                    </a:lnB>
                  </a:tcPr>
                </a:tc>
              </a:tr>
              <a:tr h="245091">
                <a:tc>
                  <a:txBody>
                    <a:bodyPr/>
                    <a:lstStyle/>
                    <a:p>
                      <a:pPr algn="l" fontAlgn="b"/>
                      <a:r>
                        <a:rPr lang="en-US" sz="1600" b="0" i="0" u="none" strike="noStrike" dirty="0">
                          <a:latin typeface="+mj-lt"/>
                          <a:cs typeface="+mn-cs"/>
                        </a:rPr>
                        <a:t>Trade balance</a:t>
                      </a:r>
                    </a:p>
                  </a:txBody>
                  <a:tcPr marL="9525" marR="9525" marT="9525" marB="0" anchor="b">
                    <a:lnL>
                      <a:noFill/>
                    </a:lnL>
                    <a:lnR>
                      <a:noFill/>
                    </a:lnR>
                    <a:lnT>
                      <a:noFill/>
                    </a:lnT>
                    <a:lnB>
                      <a:noFill/>
                    </a:lnB>
                    <a:solidFill>
                      <a:schemeClr val="tx2">
                        <a:lumMod val="40000"/>
                        <a:lumOff val="60000"/>
                      </a:schemeClr>
                    </a:solidFill>
                  </a:tcPr>
                </a:tc>
                <a:tc>
                  <a:txBody>
                    <a:bodyPr/>
                    <a:lstStyle/>
                    <a:p>
                      <a:pPr algn="r" fontAlgn="b"/>
                      <a:r>
                        <a:rPr lang="th-TH" sz="1600" b="0" i="0" u="none" strike="noStrike" dirty="0">
                          <a:latin typeface="+mj-lt"/>
                          <a:cs typeface="+mn-cs"/>
                        </a:rPr>
                        <a:t>6,015.10</a:t>
                      </a:r>
                    </a:p>
                  </a:txBody>
                  <a:tcPr marL="9525" marR="9525" marT="9525" marB="0" anchor="b">
                    <a:lnL>
                      <a:noFill/>
                    </a:lnL>
                    <a:lnR>
                      <a:noFill/>
                    </a:lnR>
                    <a:lnT>
                      <a:noFill/>
                    </a:lnT>
                    <a:lnB>
                      <a:noFill/>
                    </a:lnB>
                    <a:solidFill>
                      <a:schemeClr val="tx2">
                        <a:lumMod val="40000"/>
                        <a:lumOff val="60000"/>
                      </a:schemeClr>
                    </a:solidFill>
                  </a:tcPr>
                </a:tc>
                <a:tc>
                  <a:txBody>
                    <a:bodyPr/>
                    <a:lstStyle/>
                    <a:p>
                      <a:pPr algn="r" fontAlgn="b"/>
                      <a:r>
                        <a:rPr lang="th-TH" sz="1600" b="0" i="0" u="none" strike="noStrike" dirty="0">
                          <a:latin typeface="+mj-lt"/>
                          <a:cs typeface="+mn-cs"/>
                        </a:rPr>
                        <a:t>16,988.76</a:t>
                      </a:r>
                    </a:p>
                  </a:txBody>
                  <a:tcPr marL="9525" marR="9525" marT="9525" marB="0" anchor="b">
                    <a:lnL>
                      <a:noFill/>
                    </a:lnL>
                    <a:lnR>
                      <a:noFill/>
                    </a:lnR>
                    <a:lnT>
                      <a:noFill/>
                    </a:lnT>
                    <a:lnB>
                      <a:noFill/>
                    </a:lnB>
                    <a:solidFill>
                      <a:schemeClr val="tx2">
                        <a:lumMod val="40000"/>
                        <a:lumOff val="60000"/>
                      </a:schemeClr>
                    </a:solidFill>
                  </a:tcPr>
                </a:tc>
                <a:tc>
                  <a:txBody>
                    <a:bodyPr/>
                    <a:lstStyle/>
                    <a:p>
                      <a:pPr algn="r" fontAlgn="b"/>
                      <a:r>
                        <a:rPr lang="th-TH" sz="1600" b="0" i="0" u="none" strike="noStrike" dirty="0">
                          <a:latin typeface="+mj-lt"/>
                          <a:cs typeface="+mn-cs"/>
                        </a:rPr>
                        <a:t>29,750.57</a:t>
                      </a:r>
                    </a:p>
                  </a:txBody>
                  <a:tcPr marL="9525" marR="9525" marT="9525" marB="0" anchor="b">
                    <a:lnL>
                      <a:noFill/>
                    </a:lnL>
                    <a:lnR>
                      <a:noFill/>
                    </a:lnR>
                    <a:lnT>
                      <a:noFill/>
                    </a:lnT>
                    <a:lnB>
                      <a:noFill/>
                    </a:lnB>
                    <a:solidFill>
                      <a:schemeClr val="tx2">
                        <a:lumMod val="40000"/>
                        <a:lumOff val="60000"/>
                      </a:schemeClr>
                    </a:solidFill>
                  </a:tcPr>
                </a:tc>
              </a:tr>
              <a:tr h="245091">
                <a:tc>
                  <a:txBody>
                    <a:bodyPr/>
                    <a:lstStyle/>
                    <a:p>
                      <a:pPr algn="l" fontAlgn="b"/>
                      <a:r>
                        <a:rPr lang="en-US" sz="1600" b="0" i="0" u="none" strike="noStrike" dirty="0">
                          <a:latin typeface="+mj-lt"/>
                          <a:cs typeface="+mn-cs"/>
                        </a:rPr>
                        <a:t>Net services, primary income and secondary income</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a:latin typeface="+mj-lt"/>
                          <a:cs typeface="+mn-cs"/>
                        </a:rPr>
                        <a:t>-7,484.66</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-12,883.95</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-19,726.93</a:t>
                      </a:r>
                    </a:p>
                  </a:txBody>
                  <a:tcPr marL="9525" marR="9525" marT="9525" marB="0" anchor="b">
                    <a:lnL>
                      <a:noFill/>
                    </a:lnL>
                    <a:lnR>
                      <a:noFill/>
                    </a:lnR>
                    <a:lnT>
                      <a:noFill/>
                    </a:lnT>
                    <a:lnB>
                      <a:noFill/>
                    </a:lnB>
                  </a:tcPr>
                </a:tc>
              </a:tr>
              <a:tr h="245091">
                <a:tc>
                  <a:txBody>
                    <a:bodyPr/>
                    <a:lstStyle/>
                    <a:p>
                      <a:pPr algn="l" fontAlgn="b"/>
                      <a:r>
                        <a:rPr lang="en-US" sz="1600" b="0" i="0" u="none" strike="noStrike" dirty="0">
                          <a:latin typeface="+mj-lt"/>
                          <a:cs typeface="+mn-cs"/>
                        </a:rPr>
                        <a:t>Current account balance</a:t>
                      </a:r>
                    </a:p>
                  </a:txBody>
                  <a:tcPr marL="9525" marR="9525" marT="9525" marB="0" anchor="b">
                    <a:lnL>
                      <a:noFill/>
                    </a:lnL>
                    <a:lnR>
                      <a:noFill/>
                    </a:lnR>
                    <a:lnT>
                      <a:noFill/>
                    </a:lnT>
                    <a:lnB>
                      <a:noFill/>
                    </a:lnB>
                    <a:solidFill>
                      <a:schemeClr val="tx2">
                        <a:lumMod val="60000"/>
                        <a:lumOff val="40000"/>
                      </a:schemeClr>
                    </a:solidFill>
                  </a:tcPr>
                </a:tc>
                <a:tc>
                  <a:txBody>
                    <a:bodyPr/>
                    <a:lstStyle/>
                    <a:p>
                      <a:pPr algn="r" fontAlgn="b"/>
                      <a:r>
                        <a:rPr lang="th-TH" sz="1600" b="0" i="0" u="none" strike="noStrike" dirty="0">
                          <a:latin typeface="+mj-lt"/>
                          <a:cs typeface="+mn-cs"/>
                        </a:rPr>
                        <a:t>-1,469.56</a:t>
                      </a:r>
                    </a:p>
                  </a:txBody>
                  <a:tcPr marL="9525" marR="9525" marT="9525" marB="0" anchor="b">
                    <a:lnL>
                      <a:noFill/>
                    </a:lnL>
                    <a:lnR>
                      <a:noFill/>
                    </a:lnR>
                    <a:lnT>
                      <a:noFill/>
                    </a:lnT>
                    <a:lnB>
                      <a:noFill/>
                    </a:lnB>
                    <a:solidFill>
                      <a:schemeClr val="tx2">
                        <a:lumMod val="60000"/>
                        <a:lumOff val="40000"/>
                      </a:schemeClr>
                    </a:solidFill>
                  </a:tcPr>
                </a:tc>
                <a:tc>
                  <a:txBody>
                    <a:bodyPr/>
                    <a:lstStyle/>
                    <a:p>
                      <a:pPr algn="r" fontAlgn="b"/>
                      <a:r>
                        <a:rPr lang="th-TH" sz="1600" b="0" i="0" u="none" strike="noStrike" dirty="0">
                          <a:latin typeface="+mj-lt"/>
                          <a:cs typeface="+mn-cs"/>
                        </a:rPr>
                        <a:t>4,104.81</a:t>
                      </a:r>
                    </a:p>
                  </a:txBody>
                  <a:tcPr marL="9525" marR="9525" marT="9525" marB="0" anchor="b">
                    <a:lnL>
                      <a:noFill/>
                    </a:lnL>
                    <a:lnR>
                      <a:noFill/>
                    </a:lnR>
                    <a:lnT>
                      <a:noFill/>
                    </a:lnT>
                    <a:lnB>
                      <a:noFill/>
                    </a:lnB>
                    <a:solidFill>
                      <a:schemeClr val="tx2">
                        <a:lumMod val="60000"/>
                        <a:lumOff val="40000"/>
                      </a:schemeClr>
                    </a:solidFill>
                  </a:tcPr>
                </a:tc>
                <a:tc>
                  <a:txBody>
                    <a:bodyPr/>
                    <a:lstStyle/>
                    <a:p>
                      <a:pPr algn="r" fontAlgn="b"/>
                      <a:r>
                        <a:rPr lang="th-TH" sz="1600" b="0" i="0" u="none" strike="noStrike" dirty="0">
                          <a:latin typeface="+mj-lt"/>
                          <a:cs typeface="+mn-cs"/>
                        </a:rPr>
                        <a:t>10,023.64</a:t>
                      </a:r>
                    </a:p>
                  </a:txBody>
                  <a:tcPr marL="9525" marR="9525" marT="9525" marB="0" anchor="b">
                    <a:lnL>
                      <a:noFill/>
                    </a:lnL>
                    <a:lnR>
                      <a:noFill/>
                    </a:lnR>
                    <a:lnT>
                      <a:noFill/>
                    </a:lnT>
                    <a:lnB>
                      <a:noFill/>
                    </a:lnB>
                    <a:solidFill>
                      <a:schemeClr val="tx2">
                        <a:lumMod val="60000"/>
                        <a:lumOff val="40000"/>
                      </a:schemeClr>
                    </a:solidFill>
                  </a:tcPr>
                </a:tc>
              </a:tr>
              <a:tr h="245091">
                <a:tc>
                  <a:txBody>
                    <a:bodyPr/>
                    <a:lstStyle/>
                    <a:p>
                      <a:pPr algn="l" fontAlgn="b"/>
                      <a:endParaRPr lang="en-US" sz="1600" b="0" i="0" u="none" strike="noStrike" dirty="0">
                        <a:solidFill>
                          <a:schemeClr val="bg1"/>
                        </a:solidFill>
                        <a:latin typeface="+mj-lt"/>
                        <a:cs typeface="+mn-cs"/>
                      </a:endParaRPr>
                    </a:p>
                  </a:txBody>
                  <a:tcPr marL="9525" marR="9525" marT="9525" marB="0" anchor="b">
                    <a:lnL>
                      <a:noFill/>
                    </a:lnL>
                    <a:lnR>
                      <a:noFill/>
                    </a:lnR>
                    <a:lnT>
                      <a:noFill/>
                    </a:lnT>
                    <a:lnB>
                      <a:noFill/>
                    </a:lnB>
                    <a:solidFill>
                      <a:schemeClr val="bg1"/>
                    </a:solidFill>
                  </a:tcPr>
                </a:tc>
                <a:tc>
                  <a:txBody>
                    <a:bodyPr/>
                    <a:lstStyle/>
                    <a:p>
                      <a:pPr algn="r" fontAlgn="b"/>
                      <a:endParaRPr lang="th-TH" sz="1600" b="0" i="0" u="none" strike="noStrike" dirty="0">
                        <a:solidFill>
                          <a:schemeClr val="bg1"/>
                        </a:solidFill>
                        <a:latin typeface="+mj-lt"/>
                        <a:cs typeface="+mn-cs"/>
                      </a:endParaRPr>
                    </a:p>
                  </a:txBody>
                  <a:tcPr marL="9525" marR="9525" marT="9525" marB="0" anchor="b">
                    <a:lnL>
                      <a:noFill/>
                    </a:lnL>
                    <a:lnR>
                      <a:noFill/>
                    </a:lnR>
                    <a:lnT>
                      <a:noFill/>
                    </a:lnT>
                    <a:lnB>
                      <a:noFill/>
                    </a:lnB>
                    <a:solidFill>
                      <a:schemeClr val="bg1"/>
                    </a:solidFill>
                  </a:tcPr>
                </a:tc>
                <a:tc>
                  <a:txBody>
                    <a:bodyPr/>
                    <a:lstStyle/>
                    <a:p>
                      <a:pPr algn="r" fontAlgn="b"/>
                      <a:endParaRPr lang="th-TH" sz="1600" b="0" i="0" u="none" strike="noStrike" dirty="0">
                        <a:solidFill>
                          <a:schemeClr val="bg1"/>
                        </a:solidFill>
                        <a:latin typeface="+mj-lt"/>
                        <a:cs typeface="+mn-cs"/>
                      </a:endParaRPr>
                    </a:p>
                  </a:txBody>
                  <a:tcPr marL="9525" marR="9525" marT="9525" marB="0" anchor="b">
                    <a:lnL>
                      <a:noFill/>
                    </a:lnL>
                    <a:lnR>
                      <a:noFill/>
                    </a:lnR>
                    <a:lnT>
                      <a:noFill/>
                    </a:lnT>
                    <a:lnB>
                      <a:noFill/>
                    </a:lnB>
                    <a:solidFill>
                      <a:schemeClr val="bg1"/>
                    </a:solidFill>
                  </a:tcPr>
                </a:tc>
                <a:tc>
                  <a:txBody>
                    <a:bodyPr/>
                    <a:lstStyle/>
                    <a:p>
                      <a:pPr algn="r" fontAlgn="b"/>
                      <a:endParaRPr lang="th-TH" sz="1600" b="0" i="0" u="none" strike="noStrike" dirty="0">
                        <a:solidFill>
                          <a:schemeClr val="bg1"/>
                        </a:solidFill>
                        <a:latin typeface="+mj-lt"/>
                        <a:cs typeface="+mn-cs"/>
                      </a:endParaRPr>
                    </a:p>
                  </a:txBody>
                  <a:tcPr marL="9525" marR="9525" marT="9525" marB="0" anchor="b">
                    <a:lnL>
                      <a:noFill/>
                    </a:lnL>
                    <a:lnR>
                      <a:noFill/>
                    </a:lnR>
                    <a:lnT>
                      <a:noFill/>
                    </a:lnT>
                    <a:lnB>
                      <a:noFill/>
                    </a:lnB>
                    <a:solidFill>
                      <a:schemeClr val="bg1"/>
                    </a:solidFill>
                  </a:tcPr>
                </a:tc>
              </a:tr>
              <a:tr h="245091">
                <a:tc>
                  <a:txBody>
                    <a:bodyPr/>
                    <a:lstStyle/>
                    <a:p>
                      <a:pPr algn="l" fontAlgn="b"/>
                      <a:r>
                        <a:rPr lang="en-US" sz="1600" b="0" i="0" u="none" strike="noStrike" dirty="0">
                          <a:latin typeface="+mj-lt"/>
                          <a:cs typeface="+mn-cs"/>
                        </a:rPr>
                        <a:t>Capital account</a:t>
                      </a:r>
                    </a:p>
                  </a:txBody>
                  <a:tcPr marL="9525" marR="9525" marT="9525" marB="0" anchor="b">
                    <a:lnL>
                      <a:noFill/>
                    </a:lnL>
                    <a:lnR>
                      <a:noFill/>
                    </a:lnR>
                    <a:lnT>
                      <a:noFill/>
                    </a:lnT>
                    <a:lnB>
                      <a:noFill/>
                    </a:lnB>
                    <a:solidFill>
                      <a:schemeClr val="tx2">
                        <a:lumMod val="60000"/>
                        <a:lumOff val="40000"/>
                      </a:schemeClr>
                    </a:solidFill>
                  </a:tcPr>
                </a:tc>
                <a:tc>
                  <a:txBody>
                    <a:bodyPr/>
                    <a:lstStyle/>
                    <a:p>
                      <a:pPr algn="r" fontAlgn="b"/>
                      <a:r>
                        <a:rPr lang="th-TH" sz="1600" b="0" i="0" u="none" strike="noStrike" dirty="0">
                          <a:latin typeface="+mj-lt"/>
                          <a:cs typeface="+mn-cs"/>
                        </a:rPr>
                        <a:t>234.43</a:t>
                      </a:r>
                    </a:p>
                  </a:txBody>
                  <a:tcPr marL="9525" marR="9525" marT="9525" marB="0" anchor="b">
                    <a:lnL>
                      <a:noFill/>
                    </a:lnL>
                    <a:lnR>
                      <a:noFill/>
                    </a:lnR>
                    <a:lnT>
                      <a:noFill/>
                    </a:lnT>
                    <a:lnB>
                      <a:noFill/>
                    </a:lnB>
                    <a:solidFill>
                      <a:schemeClr val="tx2">
                        <a:lumMod val="60000"/>
                        <a:lumOff val="40000"/>
                      </a:schemeClr>
                    </a:solidFill>
                  </a:tcPr>
                </a:tc>
                <a:tc>
                  <a:txBody>
                    <a:bodyPr/>
                    <a:lstStyle/>
                    <a:p>
                      <a:pPr algn="r" fontAlgn="b"/>
                      <a:r>
                        <a:rPr lang="th-TH" sz="1600" b="0" i="0" u="none" strike="noStrike" dirty="0">
                          <a:latin typeface="+mj-lt"/>
                          <a:cs typeface="+mn-cs"/>
                        </a:rPr>
                        <a:t>-40.87</a:t>
                      </a:r>
                    </a:p>
                  </a:txBody>
                  <a:tcPr marL="9525" marR="9525" marT="9525" marB="0" anchor="b">
                    <a:lnL>
                      <a:noFill/>
                    </a:lnL>
                    <a:lnR>
                      <a:noFill/>
                    </a:lnR>
                    <a:lnT>
                      <a:noFill/>
                    </a:lnT>
                    <a:lnB>
                      <a:noFill/>
                    </a:lnB>
                    <a:solidFill>
                      <a:schemeClr val="tx2">
                        <a:lumMod val="60000"/>
                        <a:lumOff val="40000"/>
                      </a:schemeClr>
                    </a:solidFill>
                  </a:tcPr>
                </a:tc>
                <a:tc>
                  <a:txBody>
                    <a:bodyPr/>
                    <a:lstStyle/>
                    <a:p>
                      <a:pPr algn="r" fontAlgn="b"/>
                      <a:r>
                        <a:rPr lang="th-TH" sz="1600" b="0" i="0" u="none" strike="noStrike" dirty="0">
                          <a:latin typeface="+mj-lt"/>
                          <a:cs typeface="+mn-cs"/>
                        </a:rPr>
                        <a:t>244.59</a:t>
                      </a:r>
                    </a:p>
                  </a:txBody>
                  <a:tcPr marL="9525" marR="9525" marT="9525" marB="0" anchor="b">
                    <a:lnL>
                      <a:noFill/>
                    </a:lnL>
                    <a:lnR>
                      <a:noFill/>
                    </a:lnR>
                    <a:lnT>
                      <a:noFill/>
                    </a:lnT>
                    <a:lnB>
                      <a:noFill/>
                    </a:lnB>
                    <a:solidFill>
                      <a:schemeClr val="tx2">
                        <a:lumMod val="60000"/>
                        <a:lumOff val="40000"/>
                      </a:schemeClr>
                    </a:solidFill>
                  </a:tcPr>
                </a:tc>
              </a:tr>
              <a:tr h="245091">
                <a:tc>
                  <a:txBody>
                    <a:bodyPr/>
                    <a:lstStyle/>
                    <a:p>
                      <a:pPr algn="l" fontAlgn="b"/>
                      <a:r>
                        <a:rPr lang="en-US" sz="1600" b="0" i="0" u="none" strike="noStrike" dirty="0">
                          <a:latin typeface="+mj-lt"/>
                          <a:cs typeface="+mn-cs"/>
                        </a:rPr>
                        <a:t>Financial account</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a:latin typeface="+mj-lt"/>
                          <a:cs typeface="+mn-cs"/>
                        </a:rPr>
                        <a:t>14,141.66</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-621.13</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24,808.93</a:t>
                      </a:r>
                    </a:p>
                  </a:txBody>
                  <a:tcPr marL="9525" marR="9525" marT="9525" marB="0" anchor="b">
                    <a:lnL>
                      <a:noFill/>
                    </a:lnL>
                    <a:lnR>
                      <a:noFill/>
                    </a:lnR>
                    <a:lnT>
                      <a:noFill/>
                    </a:lnT>
                    <a:lnB>
                      <a:noFill/>
                    </a:lnB>
                  </a:tcPr>
                </a:tc>
              </a:tr>
              <a:tr h="245091">
                <a:tc>
                  <a:txBody>
                    <a:bodyPr/>
                    <a:lstStyle/>
                    <a:p>
                      <a:pPr algn="l" fontAlgn="b"/>
                      <a:r>
                        <a:rPr lang="en-US" sz="1600" b="0" i="0" u="none" strike="noStrike" dirty="0">
                          <a:latin typeface="+mj-lt"/>
                          <a:cs typeface="+mn-cs"/>
                        </a:rPr>
                        <a:t>   Central Bank</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a:latin typeface="+mj-lt"/>
                          <a:cs typeface="+mn-cs"/>
                        </a:rPr>
                        <a:t>1,038.54</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-147.66</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2,709.10</a:t>
                      </a:r>
                    </a:p>
                  </a:txBody>
                  <a:tcPr marL="9525" marR="9525" marT="9525" marB="0" anchor="b">
                    <a:lnL>
                      <a:noFill/>
                    </a:lnL>
                    <a:lnR>
                      <a:noFill/>
                    </a:lnR>
                    <a:lnT>
                      <a:noFill/>
                    </a:lnT>
                    <a:lnB>
                      <a:noFill/>
                    </a:lnB>
                  </a:tcPr>
                </a:tc>
              </a:tr>
              <a:tr h="245091">
                <a:tc>
                  <a:txBody>
                    <a:bodyPr/>
                    <a:lstStyle/>
                    <a:p>
                      <a:pPr algn="l" fontAlgn="b"/>
                      <a:r>
                        <a:rPr lang="en-US" sz="1600" b="0" i="0" u="none" strike="noStrike" dirty="0">
                          <a:latin typeface="+mj-lt"/>
                          <a:cs typeface="+mn-cs"/>
                        </a:rPr>
                        <a:t>   General government</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a:latin typeface="+mj-lt"/>
                          <a:cs typeface="+mn-cs"/>
                        </a:rPr>
                        <a:t>6,509.61</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3,403.86</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3,562.10</a:t>
                      </a:r>
                    </a:p>
                  </a:txBody>
                  <a:tcPr marL="9525" marR="9525" marT="9525" marB="0" anchor="b">
                    <a:lnL>
                      <a:noFill/>
                    </a:lnL>
                    <a:lnR>
                      <a:noFill/>
                    </a:lnR>
                    <a:lnT>
                      <a:noFill/>
                    </a:lnT>
                    <a:lnB>
                      <a:noFill/>
                    </a:lnB>
                  </a:tcPr>
                </a:tc>
              </a:tr>
              <a:tr h="245091">
                <a:tc>
                  <a:txBody>
                    <a:bodyPr/>
                    <a:lstStyle/>
                    <a:p>
                      <a:pPr algn="l" fontAlgn="b"/>
                      <a:r>
                        <a:rPr lang="en-US" sz="1600" b="0" i="0" u="none" strike="noStrike" dirty="0">
                          <a:latin typeface="+mj-lt"/>
                          <a:cs typeface="+mn-cs"/>
                        </a:rPr>
                        <a:t>   Other depository corporations</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a:latin typeface="+mj-lt"/>
                          <a:cs typeface="+mn-cs"/>
                        </a:rPr>
                        <a:t>16,379.67</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-8,934.70</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10,320.36</a:t>
                      </a:r>
                    </a:p>
                  </a:txBody>
                  <a:tcPr marL="9525" marR="9525" marT="9525" marB="0" anchor="b">
                    <a:lnL>
                      <a:noFill/>
                    </a:lnL>
                    <a:lnR>
                      <a:noFill/>
                    </a:lnR>
                    <a:lnT>
                      <a:noFill/>
                    </a:lnT>
                    <a:lnB>
                      <a:noFill/>
                    </a:lnB>
                  </a:tcPr>
                </a:tc>
              </a:tr>
              <a:tr h="245091">
                <a:tc>
                  <a:txBody>
                    <a:bodyPr/>
                    <a:lstStyle/>
                    <a:p>
                      <a:pPr algn="l" fontAlgn="b"/>
                      <a:r>
                        <a:rPr lang="en-US" sz="1600" b="0" i="0" u="none" strike="noStrike" dirty="0">
                          <a:latin typeface="+mj-lt"/>
                          <a:cs typeface="+mn-cs"/>
                        </a:rPr>
                        <a:t>   Other sectors</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a:latin typeface="+mj-lt"/>
                          <a:cs typeface="+mn-cs"/>
                        </a:rPr>
                        <a:t>-9,786.17</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5,057.36</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8,217.37</a:t>
                      </a:r>
                    </a:p>
                  </a:txBody>
                  <a:tcPr marL="9525" marR="9525" marT="9525" marB="0" anchor="b">
                    <a:lnL>
                      <a:noFill/>
                    </a:lnL>
                    <a:lnR>
                      <a:noFill/>
                    </a:lnR>
                    <a:lnT>
                      <a:noFill/>
                    </a:lnT>
                    <a:lnB>
                      <a:noFill/>
                    </a:lnB>
                  </a:tcPr>
                </a:tc>
              </a:tr>
              <a:tr h="245091">
                <a:tc>
                  <a:txBody>
                    <a:bodyPr/>
                    <a:lstStyle/>
                    <a:p>
                      <a:pPr algn="l" fontAlgn="b"/>
                      <a:r>
                        <a:rPr lang="en-US" sz="1600" b="0" i="0" u="none" strike="noStrike">
                          <a:latin typeface="+mj-lt"/>
                          <a:cs typeface="+mn-cs"/>
                        </a:rPr>
                        <a:t>      Other financial corporations</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a:latin typeface="+mj-lt"/>
                          <a:cs typeface="+mn-cs"/>
                        </a:rPr>
                        <a:t>-11,795.28</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-3,768.66</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2,645.29</a:t>
                      </a:r>
                    </a:p>
                  </a:txBody>
                  <a:tcPr marL="9525" marR="9525" marT="9525" marB="0" anchor="b">
                    <a:lnL>
                      <a:noFill/>
                    </a:lnL>
                    <a:lnR>
                      <a:noFill/>
                    </a:lnR>
                    <a:lnT>
                      <a:noFill/>
                    </a:lnT>
                    <a:lnB>
                      <a:noFill/>
                    </a:lnB>
                  </a:tcPr>
                </a:tc>
              </a:tr>
              <a:tr h="245091">
                <a:tc>
                  <a:txBody>
                    <a:bodyPr/>
                    <a:lstStyle/>
                    <a:p>
                      <a:pPr marL="268288" indent="0" algn="l" fontAlgn="b"/>
                      <a:r>
                        <a:rPr lang="en-US" sz="1600" b="0" i="0" u="none" strike="noStrike" dirty="0" smtClean="0">
                          <a:latin typeface="+mj-lt"/>
                          <a:cs typeface="+mn-cs"/>
                        </a:rPr>
                        <a:t>Nonfinancial </a:t>
                      </a:r>
                      <a:r>
                        <a:rPr lang="en-US" sz="1600" b="0" i="0" u="none" strike="noStrike" dirty="0">
                          <a:latin typeface="+mj-lt"/>
                          <a:cs typeface="+mn-cs"/>
                        </a:rPr>
                        <a:t>corporations, households, </a:t>
                      </a:r>
                      <a:r>
                        <a:rPr lang="en-US" sz="1600" b="0" i="0" u="none" strike="noStrike" kern="1200" dirty="0" smtClean="0">
                          <a:solidFill>
                            <a:schemeClr val="tx1"/>
                          </a:solidFill>
                          <a:latin typeface="+mn-lt"/>
                          <a:ea typeface="+mn-ea"/>
                          <a:cs typeface="+mn-cs"/>
                        </a:rPr>
                        <a:t>and NPISHs</a:t>
                      </a:r>
                      <a:r>
                        <a:rPr lang="en-US" sz="1600" b="0" i="0" u="none" strike="noStrike" dirty="0" smtClean="0">
                          <a:latin typeface="+mj-lt"/>
                          <a:cs typeface="+mn-cs"/>
                        </a:rPr>
                        <a:t>   </a:t>
                      </a:r>
                      <a:endParaRPr lang="en-US" sz="1600" b="0" i="0" u="none" strike="noStrike" dirty="0">
                        <a:latin typeface="+mj-lt"/>
                        <a:cs typeface="+mn-cs"/>
                      </a:endParaRP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dirty="0">
                          <a:latin typeface="+mj-lt"/>
                          <a:cs typeface="+mn-cs"/>
                        </a:rPr>
                        <a:t>2,009.11</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8,826.03</a:t>
                      </a:r>
                    </a:p>
                  </a:txBody>
                  <a:tcPr marL="9525" marR="9525" marT="9525" marB="0" anchor="b">
                    <a:lnL>
                      <a:noFill/>
                    </a:lnL>
                    <a:lnR>
                      <a:noFill/>
                    </a:lnR>
                    <a:lnT>
                      <a:noFill/>
                    </a:lnT>
                    <a:lnB>
                      <a:noFill/>
                    </a:lnB>
                  </a:tcPr>
                </a:tc>
                <a:tc>
                  <a:txBody>
                    <a:bodyPr/>
                    <a:lstStyle/>
                    <a:p>
                      <a:pPr algn="r" fontAlgn="b"/>
                      <a:r>
                        <a:rPr lang="th-TH" sz="1600" b="0" i="0" u="none" strike="noStrike">
                          <a:latin typeface="+mj-lt"/>
                          <a:cs typeface="+mn-cs"/>
                        </a:rPr>
                        <a:t>5,572.07</a:t>
                      </a:r>
                    </a:p>
                  </a:txBody>
                  <a:tcPr marL="9525" marR="9525" marT="9525" marB="0" anchor="b">
                    <a:lnL>
                      <a:noFill/>
                    </a:lnL>
                    <a:lnR>
                      <a:noFill/>
                    </a:lnR>
                    <a:lnT>
                      <a:noFill/>
                    </a:lnT>
                    <a:lnB>
                      <a:noFill/>
                    </a:lnB>
                  </a:tcPr>
                </a:tc>
              </a:tr>
              <a:tr h="245091">
                <a:tc>
                  <a:txBody>
                    <a:bodyPr/>
                    <a:lstStyle/>
                    <a:p>
                      <a:pPr algn="l" fontAlgn="b"/>
                      <a:r>
                        <a:rPr lang="en-US" sz="1600" b="0" i="0" u="none" strike="noStrike" dirty="0">
                          <a:latin typeface="+mj-lt"/>
                          <a:cs typeface="+mn-cs"/>
                        </a:rPr>
                        <a:t>Net errors &amp; omissions</a:t>
                      </a:r>
                    </a:p>
                  </a:txBody>
                  <a:tcPr marL="9525" marR="9525" marT="9525" marB="0" anchor="b">
                    <a:lnL>
                      <a:noFill/>
                    </a:lnL>
                    <a:lnR>
                      <a:noFill/>
                    </a:lnR>
                    <a:lnT>
                      <a:noFill/>
                    </a:lnT>
                    <a:lnB>
                      <a:noFill/>
                    </a:lnB>
                    <a:solidFill>
                      <a:srgbClr val="CCFFFF"/>
                    </a:solidFill>
                  </a:tcPr>
                </a:tc>
                <a:tc>
                  <a:txBody>
                    <a:bodyPr/>
                    <a:lstStyle/>
                    <a:p>
                      <a:pPr algn="r" fontAlgn="b"/>
                      <a:r>
                        <a:rPr lang="th-TH" sz="1600" b="0" i="0" u="none" strike="noStrike" dirty="0">
                          <a:latin typeface="+mj-lt"/>
                          <a:cs typeface="+mn-cs"/>
                        </a:rPr>
                        <a:t>-7,641.83</a:t>
                      </a:r>
                    </a:p>
                  </a:txBody>
                  <a:tcPr marL="9525" marR="9525" marT="9525" marB="0" anchor="b">
                    <a:lnL>
                      <a:noFill/>
                    </a:lnL>
                    <a:lnR>
                      <a:noFill/>
                    </a:lnR>
                    <a:lnT>
                      <a:noFill/>
                    </a:lnT>
                    <a:lnB>
                      <a:noFill/>
                    </a:lnB>
                  </a:tcPr>
                </a:tc>
                <a:tc>
                  <a:txBody>
                    <a:bodyPr/>
                    <a:lstStyle/>
                    <a:p>
                      <a:pPr algn="r" fontAlgn="b"/>
                      <a:r>
                        <a:rPr lang="th-TH" sz="1600" b="0" i="0" u="none" strike="noStrike" dirty="0">
                          <a:latin typeface="+mj-lt"/>
                          <a:cs typeface="+mn-cs"/>
                        </a:rPr>
                        <a:t>-2,229.21</a:t>
                      </a:r>
                    </a:p>
                  </a:txBody>
                  <a:tcPr marL="9525" marR="9525" marT="9525" marB="0" anchor="b">
                    <a:lnL>
                      <a:noFill/>
                    </a:lnL>
                    <a:lnR>
                      <a:noFill/>
                    </a:lnR>
                    <a:lnT>
                      <a:noFill/>
                    </a:lnT>
                    <a:lnB>
                      <a:noFill/>
                    </a:lnB>
                  </a:tcPr>
                </a:tc>
                <a:tc>
                  <a:txBody>
                    <a:bodyPr/>
                    <a:lstStyle/>
                    <a:p>
                      <a:pPr algn="r" fontAlgn="b"/>
                      <a:r>
                        <a:rPr lang="th-TH" sz="1600" b="0" i="0" u="none" strike="noStrike" dirty="0">
                          <a:latin typeface="+mj-lt"/>
                          <a:cs typeface="+mn-cs"/>
                        </a:rPr>
                        <a:t>-3,752.76</a:t>
                      </a:r>
                    </a:p>
                  </a:txBody>
                  <a:tcPr marL="9525" marR="9525" marT="9525" marB="0" anchor="b">
                    <a:lnL>
                      <a:noFill/>
                    </a:lnL>
                    <a:lnR>
                      <a:noFill/>
                    </a:lnR>
                    <a:lnT>
                      <a:noFill/>
                    </a:lnT>
                    <a:lnB>
                      <a:noFill/>
                    </a:lnB>
                  </a:tcPr>
                </a:tc>
              </a:tr>
              <a:tr h="245091">
                <a:tc>
                  <a:txBody>
                    <a:bodyPr/>
                    <a:lstStyle/>
                    <a:p>
                      <a:pPr algn="l" fontAlgn="b"/>
                      <a:r>
                        <a:rPr lang="en-US" sz="1600" b="0" i="0" u="none" strike="noStrike" dirty="0">
                          <a:latin typeface="+mj-lt"/>
                          <a:cs typeface="+mn-cs"/>
                        </a:rPr>
                        <a:t>Overall balance</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CCFFFF"/>
                    </a:solidFill>
                  </a:tcPr>
                </a:tc>
                <a:tc>
                  <a:txBody>
                    <a:bodyPr/>
                    <a:lstStyle/>
                    <a:p>
                      <a:pPr algn="r" fontAlgn="b"/>
                      <a:r>
                        <a:rPr lang="th-TH" sz="1600" b="0" i="0" u="none" strike="noStrike">
                          <a:latin typeface="+mj-lt"/>
                          <a:cs typeface="+mn-cs"/>
                        </a:rPr>
                        <a:t>5,264.70</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th-TH" sz="1600" b="0" i="0" u="none" strike="noStrike" dirty="0">
                          <a:latin typeface="+mj-lt"/>
                          <a:cs typeface="+mn-cs"/>
                        </a:rPr>
                        <a:t>1,213.60</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th-TH" sz="1600" b="0" i="0" u="none" strike="noStrike" dirty="0">
                          <a:latin typeface="+mj-lt"/>
                          <a:cs typeface="+mn-cs"/>
                        </a:rPr>
                        <a:t>31,324.40</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457200" y="1428736"/>
            <a:ext cx="8229600" cy="4697427"/>
          </a:xfrm>
        </p:spPr>
        <p:txBody>
          <a:bodyPr>
            <a:normAutofit/>
          </a:bodyPr>
          <a:lstStyle/>
          <a:p>
            <a:r>
              <a:rPr lang="en-US" sz="2800" dirty="0" smtClean="0"/>
              <a:t>The exchange rates (i.e. the price of a currency in relation to another currency) is simply determined by the market forces of demand and supply. </a:t>
            </a:r>
          </a:p>
          <a:p>
            <a:pPr lvl="1"/>
            <a:r>
              <a:rPr lang="en-US" dirty="0" smtClean="0"/>
              <a:t>Demand and supply in the foreign exchange market here can be thought simply as demand and supply between 2 currencies (for example, between the baht and the pound) </a:t>
            </a:r>
          </a:p>
          <a:p>
            <a:pPr lvl="2"/>
            <a:r>
              <a:rPr lang="en-US" sz="2800" dirty="0" smtClean="0"/>
              <a:t>For example,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214282" y="1428736"/>
            <a:ext cx="8786874" cy="4929222"/>
          </a:xfrm>
        </p:spPr>
        <p:txBody>
          <a:bodyPr>
            <a:normAutofit fontScale="92500" lnSpcReduction="10000"/>
          </a:bodyPr>
          <a:lstStyle/>
          <a:p>
            <a:r>
              <a:rPr lang="en-US" dirty="0" smtClean="0"/>
              <a:t>The determination of a price of the baht in relation to the pound (pound/baht exchange rate)</a:t>
            </a:r>
          </a:p>
          <a:p>
            <a:pPr lvl="1"/>
            <a:r>
              <a:rPr lang="en-US" b="1" dirty="0" smtClean="0"/>
              <a:t>Demand for </a:t>
            </a:r>
            <a:r>
              <a:rPr lang="en-US" b="1" dirty="0" err="1" smtClean="0"/>
              <a:t>bahts</a:t>
            </a:r>
            <a:r>
              <a:rPr lang="en-US" b="1" dirty="0" smtClean="0"/>
              <a:t> (or the supply of pounds)</a:t>
            </a:r>
          </a:p>
          <a:p>
            <a:pPr lvl="2"/>
            <a:r>
              <a:rPr lang="en-US" dirty="0" smtClean="0"/>
              <a:t>Coming from </a:t>
            </a:r>
          </a:p>
          <a:p>
            <a:pPr lvl="3"/>
            <a:r>
              <a:rPr lang="en-US" sz="2400" dirty="0" smtClean="0"/>
              <a:t>(1) the British who want to </a:t>
            </a:r>
          </a:p>
          <a:p>
            <a:pPr lvl="3"/>
            <a:endParaRPr lang="en-US" sz="2400" dirty="0" smtClean="0"/>
          </a:p>
          <a:p>
            <a:pPr lvl="3"/>
            <a:r>
              <a:rPr lang="en-US" sz="2400" dirty="0" smtClean="0"/>
              <a:t>(2) the British who want to</a:t>
            </a:r>
          </a:p>
          <a:p>
            <a:pPr lvl="3"/>
            <a:endParaRPr lang="en-US" sz="2400" dirty="0" smtClean="0"/>
          </a:p>
          <a:p>
            <a:pPr lvl="3"/>
            <a:r>
              <a:rPr lang="en-US" sz="2400" dirty="0" smtClean="0"/>
              <a:t>(3) speculators who anticipate </a:t>
            </a:r>
          </a:p>
          <a:p>
            <a:pPr lvl="3"/>
            <a:endParaRPr lang="en-US" sz="2400" dirty="0" smtClean="0"/>
          </a:p>
          <a:p>
            <a:pPr lvl="2"/>
            <a:r>
              <a:rPr lang="en-US" dirty="0" smtClean="0"/>
              <a:t>The more expensive is the baht (relative to the pound), the less quantity demand for it. </a:t>
            </a:r>
          </a:p>
          <a:p>
            <a:pPr lvl="2">
              <a:buNone/>
            </a:pPr>
            <a:endParaRPr 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357158" y="1428736"/>
            <a:ext cx="8501122" cy="4714908"/>
          </a:xfrm>
        </p:spPr>
        <p:txBody>
          <a:bodyPr>
            <a:normAutofit/>
          </a:bodyPr>
          <a:lstStyle/>
          <a:p>
            <a:r>
              <a:rPr lang="en-US" b="1" dirty="0" smtClean="0"/>
              <a:t>Demand for </a:t>
            </a:r>
            <a:r>
              <a:rPr lang="en-US" b="1" dirty="0" err="1" smtClean="0"/>
              <a:t>bahts</a:t>
            </a:r>
            <a:endParaRPr lang="en-US" b="1" dirty="0" smtClean="0"/>
          </a:p>
          <a:p>
            <a:pPr lvl="1"/>
            <a:r>
              <a:rPr lang="en-US" dirty="0" smtClean="0"/>
              <a:t>Other factors that can affect the demand for </a:t>
            </a:r>
            <a:r>
              <a:rPr lang="en-US" dirty="0" err="1" smtClean="0"/>
              <a:t>bahts</a:t>
            </a:r>
            <a:r>
              <a:rPr lang="en-US" dirty="0" smtClean="0"/>
              <a:t> include: </a:t>
            </a:r>
          </a:p>
          <a:p>
            <a:pPr lvl="2"/>
            <a:r>
              <a:rPr lang="en-US" dirty="0" smtClean="0"/>
              <a:t>_____________ (expecting the price of </a:t>
            </a:r>
            <a:r>
              <a:rPr lang="en-US" dirty="0" err="1" smtClean="0"/>
              <a:t>bahts</a:t>
            </a:r>
            <a:r>
              <a:rPr lang="en-US" dirty="0" smtClean="0"/>
              <a:t> to rise, better buy now)</a:t>
            </a:r>
          </a:p>
          <a:p>
            <a:pPr lvl="2"/>
            <a:r>
              <a:rPr lang="en-US" dirty="0" smtClean="0"/>
              <a:t>The price of the ____________________(relative to the British products)</a:t>
            </a:r>
          </a:p>
          <a:p>
            <a:pPr lvl="2"/>
            <a:r>
              <a:rPr lang="en-US" dirty="0" smtClean="0"/>
              <a:t>The return to the __________________________(relative to the British ones)</a:t>
            </a:r>
          </a:p>
          <a:p>
            <a:pPr lvl="2"/>
            <a:endParaRPr lang="en-US" dirty="0" smtClean="0"/>
          </a:p>
          <a:p>
            <a:pPr lvl="2"/>
            <a:endParaRPr lang="en-US" dirty="0" smtClean="0"/>
          </a:p>
          <a:p>
            <a:pPr lvl="2">
              <a:buNone/>
            </a:pPr>
            <a:endParaRPr 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357158" y="1428736"/>
            <a:ext cx="8501122" cy="4714908"/>
          </a:xfrm>
        </p:spPr>
        <p:txBody>
          <a:bodyPr>
            <a:normAutofit/>
          </a:bodyPr>
          <a:lstStyle/>
          <a:p>
            <a:r>
              <a:rPr lang="en-US" b="1" dirty="0" smtClean="0"/>
              <a:t>Drawing the curve for the demand for </a:t>
            </a:r>
            <a:r>
              <a:rPr lang="en-US" b="1" dirty="0" err="1" smtClean="0"/>
              <a:t>bahts</a:t>
            </a:r>
            <a:endParaRPr lang="en-US" b="1" dirty="0" smtClean="0"/>
          </a:p>
          <a:p>
            <a:pPr lvl="1">
              <a:buNone/>
            </a:pPr>
            <a:endParaRPr lang="en-US" b="1" dirty="0" smtClean="0"/>
          </a:p>
          <a:p>
            <a:pPr lvl="2"/>
            <a:endParaRPr lang="en-US" dirty="0" smtClean="0"/>
          </a:p>
          <a:p>
            <a:pPr lvl="2"/>
            <a:endParaRPr lang="en-US" dirty="0" smtClean="0"/>
          </a:p>
          <a:p>
            <a:pPr lvl="2">
              <a:buNone/>
            </a:pPr>
            <a:endParaRPr 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142844" y="1285860"/>
            <a:ext cx="8786874" cy="5357850"/>
          </a:xfrm>
        </p:spPr>
        <p:txBody>
          <a:bodyPr>
            <a:normAutofit/>
          </a:bodyPr>
          <a:lstStyle/>
          <a:p>
            <a:r>
              <a:rPr lang="en-US" dirty="0" smtClean="0"/>
              <a:t>The determination of a price of the baht in relation to the pound (pound/baht exchange rate)</a:t>
            </a:r>
          </a:p>
          <a:p>
            <a:pPr lvl="1"/>
            <a:r>
              <a:rPr lang="en-US" b="1" dirty="0" smtClean="0"/>
              <a:t>Supply of </a:t>
            </a:r>
            <a:r>
              <a:rPr lang="en-US" b="1" dirty="0" err="1" smtClean="0"/>
              <a:t>bahts</a:t>
            </a:r>
            <a:r>
              <a:rPr lang="en-US" b="1" dirty="0" smtClean="0"/>
              <a:t> (or the demand for pounds)</a:t>
            </a:r>
            <a:endParaRPr lang="en-US" dirty="0" smtClean="0"/>
          </a:p>
          <a:p>
            <a:pPr lvl="2"/>
            <a:r>
              <a:rPr lang="en-US" dirty="0" smtClean="0"/>
              <a:t>Coming from </a:t>
            </a:r>
          </a:p>
          <a:p>
            <a:pPr lvl="3"/>
            <a:r>
              <a:rPr lang="en-US" dirty="0" smtClean="0"/>
              <a:t>(1) the Thai who want to buy UK products or travel to the UK</a:t>
            </a:r>
          </a:p>
          <a:p>
            <a:pPr lvl="3"/>
            <a:r>
              <a:rPr lang="en-US" dirty="0" smtClean="0"/>
              <a:t>(2) the Thai who want to invest in UK or to purchase financial assets in UK</a:t>
            </a:r>
          </a:p>
          <a:p>
            <a:pPr lvl="3"/>
            <a:r>
              <a:rPr lang="en-US" dirty="0" smtClean="0"/>
              <a:t>(3) speculators who anticipate the fall in the </a:t>
            </a:r>
            <a:r>
              <a:rPr lang="en-US" dirty="0" err="1" smtClean="0"/>
              <a:t>baht’s</a:t>
            </a:r>
            <a:r>
              <a:rPr lang="en-US" dirty="0" smtClean="0"/>
              <a:t> value relative to the pound. </a:t>
            </a:r>
          </a:p>
          <a:p>
            <a:pPr lvl="2"/>
            <a:r>
              <a:rPr lang="en-US" dirty="0" smtClean="0"/>
              <a:t>The more expensive is the baht (relative to the pound), the more quantity supply of it. </a:t>
            </a:r>
          </a:p>
          <a:p>
            <a:pPr lvl="3"/>
            <a:r>
              <a:rPr lang="en-US" sz="2400" dirty="0" smtClean="0"/>
              <a:t>This is because the pound becomes cheaper in relation to the baht. People want to sell baht to buy pounds. </a:t>
            </a:r>
          </a:p>
          <a:p>
            <a:pPr lvl="2">
              <a:buNone/>
            </a:pPr>
            <a:endParaRPr lang="en-US"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357158" y="1428736"/>
            <a:ext cx="8501122" cy="4714908"/>
          </a:xfrm>
        </p:spPr>
        <p:txBody>
          <a:bodyPr>
            <a:normAutofit/>
          </a:bodyPr>
          <a:lstStyle/>
          <a:p>
            <a:r>
              <a:rPr lang="en-US" b="1" dirty="0" smtClean="0"/>
              <a:t>Supply of </a:t>
            </a:r>
            <a:r>
              <a:rPr lang="en-US" b="1" dirty="0" err="1" smtClean="0"/>
              <a:t>bahts</a:t>
            </a:r>
            <a:endParaRPr lang="en-US" b="1" dirty="0" smtClean="0"/>
          </a:p>
          <a:p>
            <a:pPr lvl="1"/>
            <a:r>
              <a:rPr lang="en-US" dirty="0" smtClean="0"/>
              <a:t>Other factors that can affect the supply of </a:t>
            </a:r>
            <a:r>
              <a:rPr lang="en-US" dirty="0" err="1" smtClean="0"/>
              <a:t>bahts</a:t>
            </a:r>
            <a:r>
              <a:rPr lang="en-US" dirty="0" smtClean="0"/>
              <a:t> include: </a:t>
            </a:r>
          </a:p>
          <a:p>
            <a:pPr lvl="2"/>
            <a:r>
              <a:rPr lang="en-US" dirty="0" smtClean="0"/>
              <a:t>Expectation (expecting the price of </a:t>
            </a:r>
            <a:r>
              <a:rPr lang="en-US" dirty="0" err="1" smtClean="0"/>
              <a:t>bahts</a:t>
            </a:r>
            <a:r>
              <a:rPr lang="en-US" dirty="0" smtClean="0"/>
              <a:t> to fall, better sell now)</a:t>
            </a:r>
          </a:p>
          <a:p>
            <a:pPr lvl="2"/>
            <a:r>
              <a:rPr lang="en-US" dirty="0" smtClean="0"/>
              <a:t>The price of the British export products (relative to the Thai products)</a:t>
            </a:r>
          </a:p>
          <a:p>
            <a:pPr lvl="2"/>
            <a:r>
              <a:rPr lang="en-US" dirty="0" smtClean="0"/>
              <a:t>The return to the British investment and financial assets (relative to the Thai ones)</a:t>
            </a:r>
          </a:p>
          <a:p>
            <a:pPr lvl="2"/>
            <a:endParaRPr lang="en-US" dirty="0" smtClean="0"/>
          </a:p>
          <a:p>
            <a:pPr lvl="2">
              <a:buNone/>
            </a:pPr>
            <a:endParaRPr lang="en-US"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357158" y="1428736"/>
            <a:ext cx="8501122" cy="4714908"/>
          </a:xfrm>
        </p:spPr>
        <p:txBody>
          <a:bodyPr>
            <a:normAutofit/>
          </a:bodyPr>
          <a:lstStyle/>
          <a:p>
            <a:r>
              <a:rPr lang="en-US" b="1" dirty="0" smtClean="0"/>
              <a:t>Drawing the curve for the supply of </a:t>
            </a:r>
            <a:r>
              <a:rPr lang="en-US" b="1" dirty="0" err="1" smtClean="0"/>
              <a:t>bahts</a:t>
            </a:r>
            <a:endParaRPr lang="en-US" b="1" dirty="0" smtClean="0"/>
          </a:p>
          <a:p>
            <a:pPr lvl="1">
              <a:buNone/>
            </a:pPr>
            <a:endParaRPr lang="en-US" b="1" dirty="0" smtClean="0"/>
          </a:p>
          <a:p>
            <a:pPr lvl="2"/>
            <a:endParaRPr lang="en-US" dirty="0" smtClean="0"/>
          </a:p>
          <a:p>
            <a:pPr lvl="2"/>
            <a:endParaRPr lang="en-US" dirty="0" smtClean="0"/>
          </a:p>
          <a:p>
            <a:pPr lvl="2">
              <a:buNone/>
            </a:pPr>
            <a:endParaRPr lang="en-US"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357158" y="1428736"/>
            <a:ext cx="8501122" cy="4697427"/>
          </a:xfrm>
        </p:spPr>
        <p:txBody>
          <a:bodyPr>
            <a:normAutofit/>
          </a:bodyPr>
          <a:lstStyle/>
          <a:p>
            <a:r>
              <a:rPr lang="en-US" dirty="0" smtClean="0"/>
              <a:t>So we can draw the following equilibrium between demand and supply of </a:t>
            </a:r>
            <a:r>
              <a:rPr lang="en-US" dirty="0" err="1" smtClean="0"/>
              <a:t>bahts</a:t>
            </a:r>
            <a:r>
              <a:rPr lang="en-US" dirty="0" smtClean="0"/>
              <a:t> (in relation to pounds).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exchange rate.</a:t>
            </a:r>
            <a:endParaRPr lang="th-TH" dirty="0"/>
          </a:p>
        </p:txBody>
      </p:sp>
      <p:sp>
        <p:nvSpPr>
          <p:cNvPr id="3" name="Content Placeholder 2"/>
          <p:cNvSpPr>
            <a:spLocks noGrp="1"/>
          </p:cNvSpPr>
          <p:nvPr>
            <p:ph idx="1"/>
          </p:nvPr>
        </p:nvSpPr>
        <p:spPr>
          <a:xfrm>
            <a:off x="357158" y="1428736"/>
            <a:ext cx="8501122" cy="5143536"/>
          </a:xfrm>
        </p:spPr>
        <p:txBody>
          <a:bodyPr>
            <a:normAutofit/>
          </a:bodyPr>
          <a:lstStyle/>
          <a:p>
            <a:r>
              <a:rPr lang="en-US" dirty="0" smtClean="0"/>
              <a:t>Factors affecting the change in exchange rates:</a:t>
            </a:r>
          </a:p>
          <a:p>
            <a:pPr lvl="1"/>
            <a:r>
              <a:rPr lang="en-US" dirty="0" smtClean="0"/>
              <a:t>Change in </a:t>
            </a:r>
            <a:r>
              <a:rPr lang="en-US" b="1" dirty="0" smtClean="0"/>
              <a:t>relative prices </a:t>
            </a:r>
            <a:r>
              <a:rPr lang="en-US" dirty="0" smtClean="0"/>
              <a:t>between countries</a:t>
            </a:r>
          </a:p>
          <a:p>
            <a:pPr lvl="2"/>
            <a:r>
              <a:rPr lang="en-US" dirty="0" smtClean="0"/>
              <a:t>For example, as Thai products suddenly become cheaper in relation to the British products, the demand for baht will increase. And because the British products are now relatively more expensive, the supply of </a:t>
            </a:r>
            <a:r>
              <a:rPr lang="en-US" dirty="0" err="1" smtClean="0"/>
              <a:t>bahts</a:t>
            </a:r>
            <a:r>
              <a:rPr lang="en-US" dirty="0" smtClean="0"/>
              <a:t> decreases. </a:t>
            </a:r>
          </a:p>
          <a:p>
            <a:pPr lvl="1"/>
            <a:r>
              <a:rPr lang="en-US" dirty="0" smtClean="0"/>
              <a:t>Change in </a:t>
            </a:r>
            <a:r>
              <a:rPr lang="en-US" b="1" dirty="0" smtClean="0"/>
              <a:t>relative interest rates</a:t>
            </a:r>
          </a:p>
          <a:p>
            <a:pPr lvl="2"/>
            <a:r>
              <a:rPr lang="en-US" dirty="0" smtClean="0"/>
              <a:t>For example, as the interest rate in Thailand rises in relation to the interest rate in the UK, the demand for baht will rise. And because the British interest rate is now relatively lower, the supply of </a:t>
            </a:r>
            <a:r>
              <a:rPr lang="en-US" dirty="0" err="1" smtClean="0"/>
              <a:t>bahts</a:t>
            </a:r>
            <a:r>
              <a:rPr lang="en-US" dirty="0" smtClean="0"/>
              <a:t> decreases. </a:t>
            </a:r>
          </a:p>
          <a:p>
            <a:pPr lvl="2"/>
            <a:endParaRPr lang="en-US"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42852"/>
            <a:ext cx="8229600" cy="1143000"/>
          </a:xfrm>
        </p:spPr>
        <p:txBody>
          <a:bodyPr>
            <a:normAutofit/>
          </a:bodyPr>
          <a:lstStyle/>
          <a:p>
            <a:r>
              <a:rPr lang="en-US" dirty="0" smtClean="0"/>
              <a:t>Exchange rate regimes</a:t>
            </a:r>
          </a:p>
        </p:txBody>
      </p:sp>
      <p:sp>
        <p:nvSpPr>
          <p:cNvPr id="3" name="Content Placeholder 2"/>
          <p:cNvSpPr>
            <a:spLocks noGrp="1"/>
          </p:cNvSpPr>
          <p:nvPr>
            <p:ph idx="1"/>
          </p:nvPr>
        </p:nvSpPr>
        <p:spPr>
          <a:xfrm>
            <a:off x="457200" y="1285860"/>
            <a:ext cx="8229600" cy="5357850"/>
          </a:xfrm>
        </p:spPr>
        <p:txBody>
          <a:bodyPr>
            <a:normAutofit fontScale="92500" lnSpcReduction="10000"/>
          </a:bodyPr>
          <a:lstStyle/>
          <a:p>
            <a:r>
              <a:rPr lang="en-US" dirty="0" smtClean="0"/>
              <a:t>Flexible exchange rates</a:t>
            </a:r>
          </a:p>
          <a:p>
            <a:pPr lvl="1"/>
            <a:r>
              <a:rPr lang="en-US" dirty="0" smtClean="0"/>
              <a:t>Flexible exchange rates allows the market forces in the currency market to freely determine the price of the nation’s currency. </a:t>
            </a:r>
          </a:p>
          <a:p>
            <a:r>
              <a:rPr lang="en-US" dirty="0" smtClean="0"/>
              <a:t>Fixed exchange rates</a:t>
            </a:r>
          </a:p>
          <a:p>
            <a:pPr lvl="1"/>
            <a:r>
              <a:rPr lang="en-US" dirty="0" smtClean="0"/>
              <a:t>The central bank intervene to fixed the exchange rates against another currency (such as, for example, a dollar). </a:t>
            </a:r>
          </a:p>
          <a:p>
            <a:pPr lvl="2"/>
            <a:r>
              <a:rPr lang="en-US" dirty="0" smtClean="0"/>
              <a:t>This involves buying or selling </a:t>
            </a:r>
            <a:r>
              <a:rPr lang="en-US" dirty="0" err="1" smtClean="0"/>
              <a:t>bahts</a:t>
            </a:r>
            <a:r>
              <a:rPr lang="en-US" dirty="0" smtClean="0"/>
              <a:t> in foreign exchange market to counter the shift in demand and supply.</a:t>
            </a:r>
          </a:p>
          <a:p>
            <a:r>
              <a:rPr lang="en-US" dirty="0" smtClean="0"/>
              <a:t> Managed-float regime</a:t>
            </a:r>
          </a:p>
          <a:p>
            <a:pPr lvl="1"/>
            <a:r>
              <a:rPr lang="en-US" dirty="0" smtClean="0"/>
              <a:t>The central bank controls the volatility of the exchange rates to be within an acceptable range. </a:t>
            </a:r>
          </a:p>
          <a:p>
            <a:endParaRPr lang="th-TH"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36"/>
            <a:ext cx="8229600" cy="1143000"/>
          </a:xfrm>
        </p:spPr>
        <p:txBody>
          <a:bodyPr>
            <a:normAutofit/>
          </a:bodyPr>
          <a:lstStyle/>
          <a:p>
            <a:r>
              <a:rPr lang="en-US" dirty="0" smtClean="0"/>
              <a:t>Purchasing Power Parity</a:t>
            </a:r>
            <a:endParaRPr lang="th-TH" dirty="0"/>
          </a:p>
        </p:txBody>
      </p:sp>
      <p:sp>
        <p:nvSpPr>
          <p:cNvPr id="3" name="Content Placeholder 2"/>
          <p:cNvSpPr>
            <a:spLocks noGrp="1"/>
          </p:cNvSpPr>
          <p:nvPr>
            <p:ph idx="1"/>
          </p:nvPr>
        </p:nvSpPr>
        <p:spPr>
          <a:xfrm>
            <a:off x="428596" y="1500174"/>
            <a:ext cx="8358246" cy="3643338"/>
          </a:xfrm>
        </p:spPr>
        <p:txBody>
          <a:bodyPr>
            <a:normAutofit lnSpcReduction="10000"/>
          </a:bodyPr>
          <a:lstStyle/>
          <a:p>
            <a:r>
              <a:rPr lang="en-US" sz="2800" dirty="0" smtClean="0"/>
              <a:t>In theory, the price of a similar product should be the same between countries. This is called </a:t>
            </a:r>
            <a:r>
              <a:rPr lang="en-US" sz="2800" b="1" dirty="0" smtClean="0"/>
              <a:t>“________________”</a:t>
            </a:r>
          </a:p>
          <a:p>
            <a:r>
              <a:rPr lang="en-US" sz="2800" dirty="0" smtClean="0"/>
              <a:t>The theory of </a:t>
            </a:r>
            <a:r>
              <a:rPr lang="en-US" sz="2800" b="1" dirty="0" smtClean="0"/>
              <a:t>_____________________</a:t>
            </a:r>
            <a:r>
              <a:rPr lang="en-US" sz="2800" dirty="0" smtClean="0"/>
              <a:t>states that the exchange rate are set so that the price of similar goods in different country is the same. </a:t>
            </a:r>
          </a:p>
          <a:p>
            <a:r>
              <a:rPr lang="en-US" sz="2800" dirty="0" smtClean="0"/>
              <a:t>However, due to transportation costs and barrier to trade, the law of one price rarely holds true in reality.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1089</TotalTime>
  <Words>1143</Words>
  <Application>Microsoft Office PowerPoint</Application>
  <PresentationFormat>On-screen Show (4:3)</PresentationFormat>
  <Paragraphs>195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Angsana New</vt:lpstr>
      <vt:lpstr>Arial</vt:lpstr>
      <vt:lpstr>Calibri</vt:lpstr>
      <vt:lpstr>Cordia New</vt:lpstr>
      <vt:lpstr>Office Theme</vt:lpstr>
      <vt:lpstr>International Economics</vt:lpstr>
      <vt:lpstr>Topics</vt:lpstr>
      <vt:lpstr>International trade</vt:lpstr>
      <vt:lpstr>International Trade</vt:lpstr>
      <vt:lpstr>Channels for protection</vt:lpstr>
      <vt:lpstr>Balance of Payment</vt:lpstr>
      <vt:lpstr>Balance of Payment</vt:lpstr>
      <vt:lpstr>Balance of Payment</vt:lpstr>
      <vt:lpstr>Balance of Payment</vt:lpstr>
      <vt:lpstr>The determination of exchange rate.</vt:lpstr>
      <vt:lpstr>The determination of exchange rate.</vt:lpstr>
      <vt:lpstr>The determination of exchange rate.</vt:lpstr>
      <vt:lpstr>The determination of exchange rate.</vt:lpstr>
      <vt:lpstr>The determination of exchange rate.</vt:lpstr>
      <vt:lpstr>The determination of exchange rate.</vt:lpstr>
      <vt:lpstr>The determination of exchange rate.</vt:lpstr>
      <vt:lpstr>The determination of exchange rate.</vt:lpstr>
      <vt:lpstr>The determination of exchange rate.</vt:lpstr>
      <vt:lpstr>Exchange rate regimes</vt:lpstr>
      <vt:lpstr>Purchasing Power Parity</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Economics (2)</dc:title>
  <dc:creator>Thorn</dc:creator>
  <cp:lastModifiedBy>Thorn Pitidol</cp:lastModifiedBy>
  <cp:revision>32</cp:revision>
  <dcterms:created xsi:type="dcterms:W3CDTF">2014-02-27T16:19:00Z</dcterms:created>
  <dcterms:modified xsi:type="dcterms:W3CDTF">2018-04-30T17:24:58Z</dcterms:modified>
</cp:coreProperties>
</file>