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s/slide119.xml" ContentType="application/vnd.openxmlformats-officedocument.presentationml.slide+xml"/>
  <Default Extension="vml" ContentType="application/vnd.openxmlformats-officedocument.vmlDrawing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121"/>
  </p:notesMasterIdLst>
  <p:handoutMasterIdLst>
    <p:handoutMasterId r:id="rId122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  <p:sldId id="350" r:id="rId95"/>
    <p:sldId id="351" r:id="rId96"/>
    <p:sldId id="352" r:id="rId97"/>
    <p:sldId id="353" r:id="rId98"/>
    <p:sldId id="354" r:id="rId99"/>
    <p:sldId id="355" r:id="rId100"/>
    <p:sldId id="356" r:id="rId101"/>
    <p:sldId id="357" r:id="rId102"/>
    <p:sldId id="358" r:id="rId103"/>
    <p:sldId id="359" r:id="rId104"/>
    <p:sldId id="360" r:id="rId105"/>
    <p:sldId id="375" r:id="rId106"/>
    <p:sldId id="361" r:id="rId107"/>
    <p:sldId id="376" r:id="rId108"/>
    <p:sldId id="362" r:id="rId109"/>
    <p:sldId id="363" r:id="rId110"/>
    <p:sldId id="364" r:id="rId111"/>
    <p:sldId id="365" r:id="rId112"/>
    <p:sldId id="366" r:id="rId113"/>
    <p:sldId id="367" r:id="rId114"/>
    <p:sldId id="369" r:id="rId115"/>
    <p:sldId id="370" r:id="rId116"/>
    <p:sldId id="371" r:id="rId117"/>
    <p:sldId id="372" r:id="rId118"/>
    <p:sldId id="373" r:id="rId119"/>
    <p:sldId id="374" r:id="rId120"/>
  </p:sldIdLst>
  <p:sldSz cx="9144000" cy="6858000" type="screen4x3"/>
  <p:notesSz cx="6735763" cy="9866313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619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2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8.wmf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7.wmf"/><Relationship Id="rId1" Type="http://schemas.openxmlformats.org/officeDocument/2006/relationships/image" Target="../media/image68.wmf"/><Relationship Id="rId4" Type="http://schemas.openxmlformats.org/officeDocument/2006/relationships/image" Target="../media/image70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image" Target="../media/image71.png"/><Relationship Id="rId6" Type="http://schemas.openxmlformats.org/officeDocument/2006/relationships/image" Target="../media/image76.wmf"/><Relationship Id="rId5" Type="http://schemas.openxmlformats.org/officeDocument/2006/relationships/image" Target="../media/image75.wmf"/><Relationship Id="rId4" Type="http://schemas.openxmlformats.org/officeDocument/2006/relationships/image" Target="../media/image74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png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78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image" Target="../media/image82.png"/><Relationship Id="rId6" Type="http://schemas.openxmlformats.org/officeDocument/2006/relationships/image" Target="../media/image81.wmf"/><Relationship Id="rId5" Type="http://schemas.openxmlformats.org/officeDocument/2006/relationships/image" Target="../media/image85.wmf"/><Relationship Id="rId4" Type="http://schemas.openxmlformats.org/officeDocument/2006/relationships/image" Target="../media/image79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png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0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3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98.wmf"/><Relationship Id="rId1" Type="http://schemas.openxmlformats.org/officeDocument/2006/relationships/image" Target="../media/image97.png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png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image" Target="../media/image104.png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image" Target="../media/image106.png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image" Target="../media/image108.png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0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wmf"/><Relationship Id="rId2" Type="http://schemas.openxmlformats.org/officeDocument/2006/relationships/image" Target="../media/image112.wmf"/><Relationship Id="rId1" Type="http://schemas.openxmlformats.org/officeDocument/2006/relationships/image" Target="../media/image111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image" Target="../media/image114.png"/><Relationship Id="rId4" Type="http://schemas.openxmlformats.org/officeDocument/2006/relationships/image" Target="../media/image117.png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3.png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png"/><Relationship Id="rId1" Type="http://schemas.openxmlformats.org/officeDocument/2006/relationships/image" Target="../media/image126.png"/><Relationship Id="rId4" Type="http://schemas.openxmlformats.org/officeDocument/2006/relationships/image" Target="../media/image129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6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7.png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wmf"/><Relationship Id="rId2" Type="http://schemas.openxmlformats.org/officeDocument/2006/relationships/image" Target="../media/image139.png"/><Relationship Id="rId1" Type="http://schemas.openxmlformats.org/officeDocument/2006/relationships/image" Target="../media/image138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3.png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6.png"/></Relationships>
</file>

<file path=ppt/drawings/_rels/vmlDrawing4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4.wmf"/><Relationship Id="rId3" Type="http://schemas.openxmlformats.org/officeDocument/2006/relationships/image" Target="../media/image149.wmf"/><Relationship Id="rId7" Type="http://schemas.openxmlformats.org/officeDocument/2006/relationships/image" Target="../media/image153.wmf"/><Relationship Id="rId2" Type="http://schemas.openxmlformats.org/officeDocument/2006/relationships/image" Target="../media/image148.wmf"/><Relationship Id="rId1" Type="http://schemas.openxmlformats.org/officeDocument/2006/relationships/image" Target="../media/image147.wmf"/><Relationship Id="rId6" Type="http://schemas.openxmlformats.org/officeDocument/2006/relationships/image" Target="../media/image152.wmf"/><Relationship Id="rId11" Type="http://schemas.openxmlformats.org/officeDocument/2006/relationships/image" Target="../media/image157.wmf"/><Relationship Id="rId5" Type="http://schemas.openxmlformats.org/officeDocument/2006/relationships/image" Target="../media/image151.wmf"/><Relationship Id="rId10" Type="http://schemas.openxmlformats.org/officeDocument/2006/relationships/image" Target="../media/image156.wmf"/><Relationship Id="rId4" Type="http://schemas.openxmlformats.org/officeDocument/2006/relationships/image" Target="../media/image150.wmf"/><Relationship Id="rId9" Type="http://schemas.openxmlformats.org/officeDocument/2006/relationships/image" Target="../media/image155.wmf"/></Relationships>
</file>

<file path=ppt/drawings/_rels/vmlDrawing4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59.png"/><Relationship Id="rId1" Type="http://schemas.openxmlformats.org/officeDocument/2006/relationships/image" Target="../media/image158.png"/><Relationship Id="rId6" Type="http://schemas.openxmlformats.org/officeDocument/2006/relationships/image" Target="../media/image163.png"/><Relationship Id="rId5" Type="http://schemas.openxmlformats.org/officeDocument/2006/relationships/image" Target="../media/image162.png"/><Relationship Id="rId4" Type="http://schemas.openxmlformats.org/officeDocument/2006/relationships/image" Target="../media/image161.png"/></Relationships>
</file>

<file path=ppt/drawings/_rels/vmlDrawing4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wmf"/><Relationship Id="rId3" Type="http://schemas.openxmlformats.org/officeDocument/2006/relationships/image" Target="../media/image166.wmf"/><Relationship Id="rId7" Type="http://schemas.openxmlformats.org/officeDocument/2006/relationships/image" Target="../media/image169.wmf"/><Relationship Id="rId2" Type="http://schemas.openxmlformats.org/officeDocument/2006/relationships/image" Target="../media/image165.wmf"/><Relationship Id="rId1" Type="http://schemas.openxmlformats.org/officeDocument/2006/relationships/image" Target="../media/image164.wmf"/><Relationship Id="rId6" Type="http://schemas.openxmlformats.org/officeDocument/2006/relationships/image" Target="../media/image168.wmf"/><Relationship Id="rId11" Type="http://schemas.openxmlformats.org/officeDocument/2006/relationships/image" Target="../media/image173.wmf"/><Relationship Id="rId5" Type="http://schemas.openxmlformats.org/officeDocument/2006/relationships/image" Target="../media/image167.wmf"/><Relationship Id="rId10" Type="http://schemas.openxmlformats.org/officeDocument/2006/relationships/image" Target="../media/image172.wmf"/><Relationship Id="rId4" Type="http://schemas.openxmlformats.org/officeDocument/2006/relationships/image" Target="../media/image150.wmf"/><Relationship Id="rId9" Type="http://schemas.openxmlformats.org/officeDocument/2006/relationships/image" Target="../media/image171.wmf"/></Relationships>
</file>

<file path=ppt/drawings/_rels/vmlDrawing4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wmf"/><Relationship Id="rId2" Type="http://schemas.openxmlformats.org/officeDocument/2006/relationships/image" Target="../media/image175.wmf"/><Relationship Id="rId1" Type="http://schemas.openxmlformats.org/officeDocument/2006/relationships/image" Target="../media/image174.wmf"/><Relationship Id="rId4" Type="http://schemas.openxmlformats.org/officeDocument/2006/relationships/image" Target="../media/image177.wmf"/></Relationships>
</file>

<file path=ppt/drawings/_rels/vmlDrawing4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wmf"/><Relationship Id="rId1" Type="http://schemas.openxmlformats.org/officeDocument/2006/relationships/image" Target="../media/image178.wmf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wmf"/><Relationship Id="rId2" Type="http://schemas.openxmlformats.org/officeDocument/2006/relationships/image" Target="../media/image181.wmf"/><Relationship Id="rId1" Type="http://schemas.openxmlformats.org/officeDocument/2006/relationships/image" Target="../media/image180.wmf"/><Relationship Id="rId6" Type="http://schemas.openxmlformats.org/officeDocument/2006/relationships/image" Target="../media/image185.wmf"/><Relationship Id="rId5" Type="http://schemas.openxmlformats.org/officeDocument/2006/relationships/image" Target="../media/image184.wmf"/><Relationship Id="rId4" Type="http://schemas.openxmlformats.org/officeDocument/2006/relationships/image" Target="../media/image183.wmf"/></Relationships>
</file>

<file path=ppt/drawings/_rels/vmlDrawing5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wmf"/><Relationship Id="rId2" Type="http://schemas.openxmlformats.org/officeDocument/2006/relationships/image" Target="../media/image187.wmf"/><Relationship Id="rId1" Type="http://schemas.openxmlformats.org/officeDocument/2006/relationships/image" Target="../media/image186.w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wmf"/><Relationship Id="rId2" Type="http://schemas.openxmlformats.org/officeDocument/2006/relationships/image" Target="../media/image190.wmf"/><Relationship Id="rId1" Type="http://schemas.openxmlformats.org/officeDocument/2006/relationships/image" Target="../media/image189.wmf"/></Relationships>
</file>

<file path=ppt/drawings/_rels/vmlDrawing5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wmf"/><Relationship Id="rId2" Type="http://schemas.openxmlformats.org/officeDocument/2006/relationships/image" Target="../media/image193.wmf"/><Relationship Id="rId1" Type="http://schemas.openxmlformats.org/officeDocument/2006/relationships/image" Target="../media/image192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5.wmf"/></Relationships>
</file>

<file path=ppt/drawings/_rels/vmlDrawing5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wmf"/><Relationship Id="rId2" Type="http://schemas.openxmlformats.org/officeDocument/2006/relationships/image" Target="../media/image196.wmf"/><Relationship Id="rId1" Type="http://schemas.openxmlformats.org/officeDocument/2006/relationships/image" Target="../media/image180.wmf"/><Relationship Id="rId4" Type="http://schemas.openxmlformats.org/officeDocument/2006/relationships/image" Target="../media/image198.wmf"/></Relationships>
</file>

<file path=ppt/drawings/_rels/vmlDrawing5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5.wmf"/><Relationship Id="rId3" Type="http://schemas.openxmlformats.org/officeDocument/2006/relationships/image" Target="../media/image200.wmf"/><Relationship Id="rId7" Type="http://schemas.openxmlformats.org/officeDocument/2006/relationships/image" Target="../media/image204.wmf"/><Relationship Id="rId2" Type="http://schemas.openxmlformats.org/officeDocument/2006/relationships/image" Target="../media/image199.wmf"/><Relationship Id="rId1" Type="http://schemas.openxmlformats.org/officeDocument/2006/relationships/image" Target="../media/image185.wmf"/><Relationship Id="rId6" Type="http://schemas.openxmlformats.org/officeDocument/2006/relationships/image" Target="../media/image203.wmf"/><Relationship Id="rId5" Type="http://schemas.openxmlformats.org/officeDocument/2006/relationships/image" Target="../media/image202.wmf"/><Relationship Id="rId4" Type="http://schemas.openxmlformats.org/officeDocument/2006/relationships/image" Target="../media/image201.wmf"/><Relationship Id="rId9" Type="http://schemas.openxmlformats.org/officeDocument/2006/relationships/image" Target="../media/image206.wmf"/></Relationships>
</file>

<file path=ppt/drawings/_rels/vmlDrawing5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9.wmf"/><Relationship Id="rId2" Type="http://schemas.openxmlformats.org/officeDocument/2006/relationships/image" Target="../media/image208.wmf"/><Relationship Id="rId1" Type="http://schemas.openxmlformats.org/officeDocument/2006/relationships/image" Target="../media/image207.png"/><Relationship Id="rId4" Type="http://schemas.openxmlformats.org/officeDocument/2006/relationships/image" Target="../media/image210.png"/></Relationships>
</file>

<file path=ppt/drawings/_rels/vmlDrawing5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png"/><Relationship Id="rId1" Type="http://schemas.openxmlformats.org/officeDocument/2006/relationships/image" Target="../media/image211.png"/></Relationships>
</file>

<file path=ppt/drawings/_rels/vmlDrawing5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wmf"/><Relationship Id="rId1" Type="http://schemas.openxmlformats.org/officeDocument/2006/relationships/image" Target="../media/image215.png"/></Relationships>
</file>

<file path=ppt/drawings/_rels/vmlDrawing6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wmf"/><Relationship Id="rId2" Type="http://schemas.openxmlformats.org/officeDocument/2006/relationships/image" Target="../media/image218.wmf"/><Relationship Id="rId1" Type="http://schemas.openxmlformats.org/officeDocument/2006/relationships/image" Target="../media/image217.wmf"/><Relationship Id="rId5" Type="http://schemas.openxmlformats.org/officeDocument/2006/relationships/image" Target="../media/image221.wmf"/><Relationship Id="rId4" Type="http://schemas.openxmlformats.org/officeDocument/2006/relationships/image" Target="../media/image220.wmf"/></Relationships>
</file>

<file path=ppt/drawings/_rels/vmlDrawing6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3.wmf"/><Relationship Id="rId1" Type="http://schemas.openxmlformats.org/officeDocument/2006/relationships/image" Target="../media/image222.wmf"/></Relationships>
</file>

<file path=ppt/drawings/_rels/vmlDrawing6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5.wmf"/><Relationship Id="rId1" Type="http://schemas.openxmlformats.org/officeDocument/2006/relationships/image" Target="../media/image224.wmf"/></Relationships>
</file>

<file path=ppt/drawings/_rels/vmlDrawing6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4.wmf"/><Relationship Id="rId2" Type="http://schemas.openxmlformats.org/officeDocument/2006/relationships/image" Target="../media/image233.wmf"/><Relationship Id="rId1" Type="http://schemas.openxmlformats.org/officeDocument/2006/relationships/image" Target="../media/image232.wmf"/><Relationship Id="rId5" Type="http://schemas.openxmlformats.org/officeDocument/2006/relationships/image" Target="../media/image236.wmf"/><Relationship Id="rId4" Type="http://schemas.openxmlformats.org/officeDocument/2006/relationships/image" Target="../media/image235.wmf"/></Relationships>
</file>

<file path=ppt/drawings/_rels/vmlDrawing6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8.wmf"/><Relationship Id="rId2" Type="http://schemas.openxmlformats.org/officeDocument/2006/relationships/image" Target="../media/image237.wmf"/><Relationship Id="rId1" Type="http://schemas.openxmlformats.org/officeDocument/2006/relationships/image" Target="../media/image236.wmf"/><Relationship Id="rId5" Type="http://schemas.openxmlformats.org/officeDocument/2006/relationships/image" Target="../media/image240.wmf"/><Relationship Id="rId4" Type="http://schemas.openxmlformats.org/officeDocument/2006/relationships/image" Target="../media/image239.wmf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4.wmf"/></Relationships>
</file>

<file path=ppt/drawings/_rels/vmlDrawing6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6.wmf"/><Relationship Id="rId1" Type="http://schemas.openxmlformats.org/officeDocument/2006/relationships/image" Target="../media/image245.wmf"/></Relationships>
</file>

<file path=ppt/drawings/_rels/vmlDrawing6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4.png"/><Relationship Id="rId1" Type="http://schemas.openxmlformats.org/officeDocument/2006/relationships/image" Target="../media/image253.wmf"/></Relationships>
</file>

<file path=ppt/drawings/_rels/vmlDrawing6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8.wmf"/><Relationship Id="rId1" Type="http://schemas.openxmlformats.org/officeDocument/2006/relationships/image" Target="../media/image257.wmf"/></Relationships>
</file>

<file path=ppt/drawings/_rels/vmlDrawing6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0.wmf"/><Relationship Id="rId1" Type="http://schemas.openxmlformats.org/officeDocument/2006/relationships/image" Target="../media/image259.wmf"/></Relationships>
</file>

<file path=ppt/drawings/_rels/vmlDrawing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1.wmf"/></Relationships>
</file>

<file path=ppt/drawings/_rels/vmlDrawing7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6.wmf"/><Relationship Id="rId1" Type="http://schemas.openxmlformats.org/officeDocument/2006/relationships/image" Target="../media/image265.wmf"/></Relationships>
</file>

<file path=ppt/drawings/_rels/vmlDrawing7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2.wmf"/></Relationships>
</file>

<file path=ppt/drawings/_rels/vmlDrawing7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4.wmf"/><Relationship Id="rId1" Type="http://schemas.openxmlformats.org/officeDocument/2006/relationships/image" Target="../media/image283.wmf"/></Relationships>
</file>

<file path=ppt/drawings/_rels/vmlDrawing7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6.wmf"/></Relationships>
</file>

<file path=ppt/drawings/_rels/vmlDrawing7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2.wmf"/><Relationship Id="rId2" Type="http://schemas.openxmlformats.org/officeDocument/2006/relationships/image" Target="../media/image291.wmf"/><Relationship Id="rId1" Type="http://schemas.openxmlformats.org/officeDocument/2006/relationships/image" Target="../media/image290.wmf"/><Relationship Id="rId4" Type="http://schemas.openxmlformats.org/officeDocument/2006/relationships/image" Target="../media/image293.wmf"/></Relationships>
</file>

<file path=ppt/drawings/_rels/vmlDrawing7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0.wmf"/></Relationships>
</file>

<file path=ppt/drawings/_rels/vmlDrawing7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1.wmf"/></Relationships>
</file>

<file path=ppt/drawings/_rels/vmlDrawing7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4.wmf"/><Relationship Id="rId2" Type="http://schemas.openxmlformats.org/officeDocument/2006/relationships/image" Target="../media/image303.wmf"/><Relationship Id="rId1" Type="http://schemas.openxmlformats.org/officeDocument/2006/relationships/image" Target="../media/image302.png"/></Relationships>
</file>

<file path=ppt/drawings/_rels/vmlDrawing7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7.wmf"/><Relationship Id="rId2" Type="http://schemas.openxmlformats.org/officeDocument/2006/relationships/image" Target="../media/image306.png"/><Relationship Id="rId1" Type="http://schemas.openxmlformats.org/officeDocument/2006/relationships/image" Target="../media/image305.png"/><Relationship Id="rId4" Type="http://schemas.openxmlformats.org/officeDocument/2006/relationships/image" Target="../media/image308.wmf"/></Relationships>
</file>

<file path=ppt/drawings/_rels/vmlDrawing8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0.png"/><Relationship Id="rId1" Type="http://schemas.openxmlformats.org/officeDocument/2006/relationships/image" Target="../media/image309.png"/></Relationships>
</file>

<file path=ppt/drawings/_rels/vmlDrawing8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2.wmf"/><Relationship Id="rId1" Type="http://schemas.openxmlformats.org/officeDocument/2006/relationships/image" Target="../media/image31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0" cy="493316"/>
          </a:xfrm>
          <a:prstGeom prst="rect">
            <a:avLst/>
          </a:prstGeom>
        </p:spPr>
        <p:txBody>
          <a:bodyPr vert="horz" lIns="94858" tIns="47429" rIns="94858" bIns="47429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0" cy="493316"/>
          </a:xfrm>
          <a:prstGeom prst="rect">
            <a:avLst/>
          </a:prstGeom>
        </p:spPr>
        <p:txBody>
          <a:bodyPr vert="horz" lIns="94858" tIns="47429" rIns="94858" bIns="47429" rtlCol="0"/>
          <a:lstStyle>
            <a:lvl1pPr algn="r">
              <a:defRPr sz="1200"/>
            </a:lvl1pPr>
          </a:lstStyle>
          <a:p>
            <a:fld id="{1969B242-E582-4A97-A8F0-A3C245C6E539}" type="datetimeFigureOut">
              <a:rPr lang="th-TH" smtClean="0"/>
              <a:pPr/>
              <a:t>09/03/59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371285"/>
            <a:ext cx="2918830" cy="493316"/>
          </a:xfrm>
          <a:prstGeom prst="rect">
            <a:avLst/>
          </a:prstGeom>
        </p:spPr>
        <p:txBody>
          <a:bodyPr vert="horz" lIns="94858" tIns="47429" rIns="94858" bIns="47429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5" y="9371285"/>
            <a:ext cx="2918830" cy="493316"/>
          </a:xfrm>
          <a:prstGeom prst="rect">
            <a:avLst/>
          </a:prstGeom>
        </p:spPr>
        <p:txBody>
          <a:bodyPr vert="horz" lIns="94858" tIns="47429" rIns="94858" bIns="47429" rtlCol="0" anchor="b"/>
          <a:lstStyle>
            <a:lvl1pPr algn="r">
              <a:defRPr sz="1200"/>
            </a:lvl1pPr>
          </a:lstStyle>
          <a:p>
            <a:fld id="{1618FDAB-315C-4319-A364-2CC134146F8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6217545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0" cy="493316"/>
          </a:xfrm>
          <a:prstGeom prst="rect">
            <a:avLst/>
          </a:prstGeom>
        </p:spPr>
        <p:txBody>
          <a:bodyPr vert="horz" lIns="94858" tIns="47429" rIns="94858" bIns="47429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0" cy="493316"/>
          </a:xfrm>
          <a:prstGeom prst="rect">
            <a:avLst/>
          </a:prstGeom>
        </p:spPr>
        <p:txBody>
          <a:bodyPr vert="horz" lIns="94858" tIns="47429" rIns="94858" bIns="47429" rtlCol="0"/>
          <a:lstStyle>
            <a:lvl1pPr algn="r">
              <a:defRPr sz="1200"/>
            </a:lvl1pPr>
          </a:lstStyle>
          <a:p>
            <a:fld id="{26C95349-E410-474C-9F03-BE9E2199B5BB}" type="datetimeFigureOut">
              <a:rPr lang="th-TH" smtClean="0"/>
              <a:pPr/>
              <a:t>09/03/59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58" tIns="47429" rIns="94858" bIns="47429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4858" tIns="47429" rIns="94858" bIns="4742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1285"/>
            <a:ext cx="2918830" cy="493316"/>
          </a:xfrm>
          <a:prstGeom prst="rect">
            <a:avLst/>
          </a:prstGeom>
        </p:spPr>
        <p:txBody>
          <a:bodyPr vert="horz" lIns="94858" tIns="47429" rIns="94858" bIns="47429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5" y="9371285"/>
            <a:ext cx="2918830" cy="493316"/>
          </a:xfrm>
          <a:prstGeom prst="rect">
            <a:avLst/>
          </a:prstGeom>
        </p:spPr>
        <p:txBody>
          <a:bodyPr vert="horz" lIns="94858" tIns="47429" rIns="94858" bIns="47429" rtlCol="0" anchor="b"/>
          <a:lstStyle>
            <a:lvl1pPr algn="r">
              <a:defRPr sz="1200"/>
            </a:lvl1pPr>
          </a:lstStyle>
          <a:p>
            <a:fld id="{D1A44DBC-6FC4-4208-9E14-58FA263999B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0225036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841188-C327-4634-8C15-76E00AB34A83}" type="slidenum">
              <a:rPr lang="de-DE" smtClean="0"/>
              <a:pPr/>
              <a:t>1</a:t>
            </a:fld>
            <a:endParaRPr lang="de-DE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xmlns="" val="3782472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B8F616-C119-4D65-9C55-8694188F94DF}" type="slidenum">
              <a:rPr lang="de-DE" smtClean="0"/>
              <a:pPr/>
              <a:t>9</a:t>
            </a:fld>
            <a:endParaRPr lang="de-DE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Econ applications</a:t>
            </a: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xmlns="" val="16341316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BDDC35-1DC1-4273-8586-117E34BE12F4}" type="slidenum">
              <a:rPr lang="de-DE" smtClean="0"/>
              <a:pPr>
                <a:defRPr/>
              </a:pPr>
              <a:t>28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047426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A48EAF-7B85-4D82-9F3D-988E34BCC539}" type="slidenum">
              <a:rPr lang="de-DE" smtClean="0"/>
              <a:pPr/>
              <a:t>33</a:t>
            </a:fld>
            <a:endParaRPr lang="de-DE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xmlns="" val="581342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Eg</a:t>
            </a:r>
            <a:r>
              <a:rPr lang="en-US" dirty="0" smtClean="0"/>
              <a:t> tax questions</a:t>
            </a:r>
            <a:endParaRPr lang="th-TH" dirty="0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6CFDE5-B975-454B-A7F4-1B01FF58C569}" type="slidenum">
              <a:rPr lang="de-DE" smtClean="0"/>
              <a:pPr/>
              <a:t>69</a:t>
            </a:fld>
            <a:endParaRPr lang="de-DE" smtClean="0"/>
          </a:p>
        </p:txBody>
      </p:sp>
    </p:spTree>
    <p:extLst>
      <p:ext uri="{BB962C8B-B14F-4D97-AF65-F5344CB8AC3E}">
        <p14:creationId xmlns:p14="http://schemas.microsoft.com/office/powerpoint/2010/main" xmlns="" val="17899736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CA1843-B9F9-45AA-B3A4-1496C7F4DCF1}" type="slidenum">
              <a:rPr lang="en-GB"/>
              <a:pPr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951865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08240A-81B9-4BCD-A426-A0F87CCF40E7}" type="slidenum">
              <a:rPr lang="en-GB"/>
              <a:pPr/>
              <a:t>94</a:t>
            </a:fld>
            <a:endParaRPr lang="en-GB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3288" y="741363"/>
            <a:ext cx="4930775" cy="3698875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xmlns="" val="2612614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97A1855-A26C-4954-8FAF-EF1BD63D58F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  <a:prstGeom prst="rect">
            <a:avLst/>
          </a:prstGeo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Date Placeholder 1"/>
          <p:cNvSpPr>
            <a:spLocks noGrp="1"/>
          </p:cNvSpPr>
          <p:nvPr>
            <p:ph type="dt" sz="half" idx="10"/>
          </p:nvPr>
        </p:nvSpPr>
        <p:spPr>
          <a:xfrm>
            <a:off x="5791200" y="6404984"/>
            <a:ext cx="3044952" cy="365760"/>
          </a:xfrm>
        </p:spPr>
        <p:txBody>
          <a:bodyPr/>
          <a:lstStyle/>
          <a:p>
            <a:endParaRPr lang="th-TH" dirty="0"/>
          </a:p>
        </p:txBody>
      </p:sp>
      <p:sp>
        <p:nvSpPr>
          <p:cNvPr id="22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3581400" cy="365760"/>
          </a:xfrm>
        </p:spPr>
        <p:txBody>
          <a:bodyPr/>
          <a:lstStyle/>
          <a:p>
            <a:endParaRPr lang="th-TH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r>
              <a:rPr kumimoji="0" lang="en-US" sz="1400" b="1" dirty="0" smtClean="0">
                <a:solidFill>
                  <a:schemeClr val="bg1"/>
                </a:solidFill>
              </a:rPr>
              <a:t>Matrix Algebra –Mar2016</a:t>
            </a:r>
            <a:endParaRPr kumimoji="0" lang="en-US" sz="14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6286512" y="6429396"/>
            <a:ext cx="26126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Assoc. Prof</a:t>
            </a:r>
            <a:r>
              <a:rPr lang="en-US" sz="1400" b="1" baseline="0" dirty="0" smtClean="0">
                <a:solidFill>
                  <a:schemeClr val="bg1"/>
                </a:solidFill>
              </a:rPr>
              <a:t> </a:t>
            </a:r>
            <a:r>
              <a:rPr lang="en-US" sz="1400" b="1" baseline="0" dirty="0" err="1" smtClean="0">
                <a:solidFill>
                  <a:schemeClr val="bg1"/>
                </a:solidFill>
              </a:rPr>
              <a:t>Julaluk</a:t>
            </a:r>
            <a:r>
              <a:rPr lang="en-US" sz="1400" b="1" baseline="0" dirty="0" smtClean="0">
                <a:solidFill>
                  <a:schemeClr val="bg1"/>
                </a:solidFill>
              </a:rPr>
              <a:t> </a:t>
            </a:r>
            <a:r>
              <a:rPr lang="en-US" sz="1400" b="1" baseline="0" dirty="0" err="1" smtClean="0">
                <a:solidFill>
                  <a:schemeClr val="bg1"/>
                </a:solidFill>
              </a:rPr>
              <a:t>Carmai</a:t>
            </a:r>
            <a:r>
              <a:rPr lang="en-US" sz="1400" b="1" baseline="0" dirty="0" smtClean="0">
                <a:solidFill>
                  <a:schemeClr val="bg1"/>
                </a:solidFill>
              </a:rPr>
              <a:t>, </a:t>
            </a:r>
            <a:r>
              <a:rPr lang="en-US" sz="1400" b="1" baseline="0" dirty="0" err="1" smtClean="0">
                <a:solidFill>
                  <a:schemeClr val="bg1"/>
                </a:solidFill>
              </a:rPr>
              <a:t>DPhil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12" name="Slide Number Placeholder 3"/>
          <p:cNvSpPr txBox="1">
            <a:spLocks/>
          </p:cNvSpPr>
          <p:nvPr userDrawn="1"/>
        </p:nvSpPr>
        <p:spPr>
          <a:xfrm>
            <a:off x="4267200" y="6324600"/>
            <a:ext cx="609600" cy="4413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7A1855-A26C-4954-8FAF-EF1BD63D58F3}" type="slidenum">
              <a:rPr kumimoji="0" lang="th-TH" sz="2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5791200" y="6404984"/>
            <a:ext cx="3044952" cy="365760"/>
          </a:xfrm>
        </p:spPr>
        <p:txBody>
          <a:bodyPr/>
          <a:lstStyle/>
          <a:p>
            <a:endParaRPr lang="th-TH" dirty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97A1855-A26C-4954-8FAF-EF1BD63D58F3}" type="slidenum">
              <a:rPr lang="th-TH" smtClean="0"/>
              <a:pPr/>
              <a:t>‹#›</a:t>
            </a:fld>
            <a:endParaRPr lang="th-TH" dirty="0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3581400" cy="365760"/>
          </a:xfrm>
        </p:spPr>
        <p:txBody>
          <a:bodyPr/>
          <a:lstStyle/>
          <a:p>
            <a:endParaRPr lang="th-TH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r>
              <a:rPr kumimoji="0" lang="en-US" dirty="0" smtClean="0"/>
              <a:t>Matrix</a:t>
            </a:r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th-TH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th-TH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3" r:id="rId2"/>
    <p:sldLayoutId id="2147483694" r:id="rId3"/>
    <p:sldLayoutId id="2147483699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7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1.wmf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1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5.bin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9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20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2.v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4.v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5.vml"/><Relationship Id="rId5" Type="http://schemas.openxmlformats.org/officeDocument/2006/relationships/oleObject" Target="../embeddings/oleObject26.bin"/><Relationship Id="rId4" Type="http://schemas.openxmlformats.org/officeDocument/2006/relationships/image" Target="../media/image5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7.vml"/><Relationship Id="rId5" Type="http://schemas.openxmlformats.org/officeDocument/2006/relationships/oleObject" Target="../embeddings/oleObject30.bin"/><Relationship Id="rId4" Type="http://schemas.openxmlformats.org/officeDocument/2006/relationships/oleObject" Target="../embeddings/oleObject29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34.bin"/><Relationship Id="rId5" Type="http://schemas.openxmlformats.org/officeDocument/2006/relationships/oleObject" Target="../embeddings/oleObject33.bin"/><Relationship Id="rId4" Type="http://schemas.openxmlformats.org/officeDocument/2006/relationships/oleObject" Target="../embeddings/oleObject32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39.bin"/><Relationship Id="rId5" Type="http://schemas.openxmlformats.org/officeDocument/2006/relationships/oleObject" Target="../embeddings/oleObject38.bin"/><Relationship Id="rId4" Type="http://schemas.openxmlformats.org/officeDocument/2006/relationships/oleObject" Target="../embeddings/oleObject37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3.bin"/><Relationship Id="rId5" Type="http://schemas.openxmlformats.org/officeDocument/2006/relationships/oleObject" Target="../embeddings/oleObject42.bin"/><Relationship Id="rId4" Type="http://schemas.openxmlformats.org/officeDocument/2006/relationships/oleObject" Target="../embeddings/oleObject41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1.v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2.vml"/><Relationship Id="rId5" Type="http://schemas.openxmlformats.org/officeDocument/2006/relationships/oleObject" Target="../embeddings/oleObject49.bin"/><Relationship Id="rId4" Type="http://schemas.openxmlformats.org/officeDocument/2006/relationships/oleObject" Target="../embeddings/oleObject48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3.vml"/><Relationship Id="rId5" Type="http://schemas.openxmlformats.org/officeDocument/2006/relationships/oleObject" Target="../embeddings/oleObject52.bin"/><Relationship Id="rId4" Type="http://schemas.openxmlformats.org/officeDocument/2006/relationships/oleObject" Target="../embeddings/oleObject51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3" Type="http://schemas.openxmlformats.org/officeDocument/2006/relationships/oleObject" Target="../embeddings/oleObject53.bin"/><Relationship Id="rId7" Type="http://schemas.openxmlformats.org/officeDocument/2006/relationships/oleObject" Target="../embeddings/oleObject5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56.bin"/><Relationship Id="rId5" Type="http://schemas.openxmlformats.org/officeDocument/2006/relationships/oleObject" Target="../embeddings/oleObject55.bin"/><Relationship Id="rId4" Type="http://schemas.openxmlformats.org/officeDocument/2006/relationships/oleObject" Target="../embeddings/oleObject54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5.v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image" Target="../media/image87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9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60.bin"/><Relationship Id="rId5" Type="http://schemas.openxmlformats.org/officeDocument/2006/relationships/image" Target="../media/image92.emf"/><Relationship Id="rId4" Type="http://schemas.openxmlformats.org/officeDocument/2006/relationships/image" Target="../media/image91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e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7.vml"/><Relationship Id="rId5" Type="http://schemas.openxmlformats.org/officeDocument/2006/relationships/oleObject" Target="../embeddings/oleObject61.bin"/><Relationship Id="rId4" Type="http://schemas.openxmlformats.org/officeDocument/2006/relationships/image" Target="../media/image94.em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wmf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wmf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63.bin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5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0.vml"/><Relationship Id="rId4" Type="http://schemas.openxmlformats.org/officeDocument/2006/relationships/oleObject" Target="../embeddings/oleObject66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1.v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8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2.vml"/><Relationship Id="rId4" Type="http://schemas.openxmlformats.org/officeDocument/2006/relationships/oleObject" Target="../embeddings/oleObject69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0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3.vml"/><Relationship Id="rId4" Type="http://schemas.openxmlformats.org/officeDocument/2006/relationships/oleObject" Target="../embeddings/oleObject71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4.v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5.vml"/><Relationship Id="rId5" Type="http://schemas.openxmlformats.org/officeDocument/2006/relationships/oleObject" Target="../embeddings/oleObject75.bin"/><Relationship Id="rId4" Type="http://schemas.openxmlformats.org/officeDocument/2006/relationships/oleObject" Target="../embeddings/oleObject74.bin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3" Type="http://schemas.openxmlformats.org/officeDocument/2006/relationships/oleObject" Target="../embeddings/oleObject76.bin"/><Relationship Id="rId7" Type="http://schemas.openxmlformats.org/officeDocument/2006/relationships/image" Target="../media/image118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79.bin"/><Relationship Id="rId11" Type="http://schemas.openxmlformats.org/officeDocument/2006/relationships/image" Target="../media/image122.png"/><Relationship Id="rId5" Type="http://schemas.openxmlformats.org/officeDocument/2006/relationships/oleObject" Target="../embeddings/oleObject78.bin"/><Relationship Id="rId10" Type="http://schemas.openxmlformats.org/officeDocument/2006/relationships/image" Target="../media/image121.png"/><Relationship Id="rId4" Type="http://schemas.openxmlformats.org/officeDocument/2006/relationships/oleObject" Target="../embeddings/oleObject77.bin"/><Relationship Id="rId9" Type="http://schemas.openxmlformats.org/officeDocument/2006/relationships/image" Target="../media/image12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0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125.png"/><Relationship Id="rId4" Type="http://schemas.openxmlformats.org/officeDocument/2006/relationships/image" Target="../media/image124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png"/><Relationship Id="rId3" Type="http://schemas.openxmlformats.org/officeDocument/2006/relationships/oleObject" Target="../embeddings/oleObject81.bin"/><Relationship Id="rId7" Type="http://schemas.openxmlformats.org/officeDocument/2006/relationships/image" Target="../media/image131.png"/><Relationship Id="rId12" Type="http://schemas.openxmlformats.org/officeDocument/2006/relationships/oleObject" Target="../embeddings/oleObject8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130.png"/><Relationship Id="rId11" Type="http://schemas.openxmlformats.org/officeDocument/2006/relationships/image" Target="../media/image135.png"/><Relationship Id="rId5" Type="http://schemas.openxmlformats.org/officeDocument/2006/relationships/oleObject" Target="../embeddings/oleObject83.bin"/><Relationship Id="rId10" Type="http://schemas.openxmlformats.org/officeDocument/2006/relationships/image" Target="../media/image134.png"/><Relationship Id="rId4" Type="http://schemas.openxmlformats.org/officeDocument/2006/relationships/oleObject" Target="../embeddings/oleObject82.bin"/><Relationship Id="rId9" Type="http://schemas.openxmlformats.org/officeDocument/2006/relationships/image" Target="../media/image13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5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9.v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0.vml"/><Relationship Id="rId5" Type="http://schemas.openxmlformats.org/officeDocument/2006/relationships/oleObject" Target="../embeddings/oleObject88.bin"/><Relationship Id="rId4" Type="http://schemas.openxmlformats.org/officeDocument/2006/relationships/oleObject" Target="../embeddings/oleObject87.bin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1.v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0.bin"/><Relationship Id="rId7" Type="http://schemas.openxmlformats.org/officeDocument/2006/relationships/image" Target="../media/image142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92.bin"/><Relationship Id="rId5" Type="http://schemas.openxmlformats.org/officeDocument/2006/relationships/oleObject" Target="../embeddings/oleObject91.bin"/><Relationship Id="rId4" Type="http://schemas.openxmlformats.org/officeDocument/2006/relationships/image" Target="../media/image141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3.vml"/><Relationship Id="rId5" Type="http://schemas.openxmlformats.org/officeDocument/2006/relationships/image" Target="../media/image145.png"/><Relationship Id="rId4" Type="http://schemas.openxmlformats.org/officeDocument/2006/relationships/image" Target="../media/image144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4.v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0.bin"/><Relationship Id="rId13" Type="http://schemas.openxmlformats.org/officeDocument/2006/relationships/oleObject" Target="../embeddings/oleObject105.bin"/><Relationship Id="rId3" Type="http://schemas.openxmlformats.org/officeDocument/2006/relationships/oleObject" Target="../embeddings/oleObject95.bin"/><Relationship Id="rId7" Type="http://schemas.openxmlformats.org/officeDocument/2006/relationships/oleObject" Target="../embeddings/oleObject99.bin"/><Relationship Id="rId12" Type="http://schemas.openxmlformats.org/officeDocument/2006/relationships/oleObject" Target="../embeddings/oleObject10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5.vml"/><Relationship Id="rId6" Type="http://schemas.openxmlformats.org/officeDocument/2006/relationships/oleObject" Target="../embeddings/oleObject98.bin"/><Relationship Id="rId11" Type="http://schemas.openxmlformats.org/officeDocument/2006/relationships/oleObject" Target="../embeddings/oleObject103.bin"/><Relationship Id="rId5" Type="http://schemas.openxmlformats.org/officeDocument/2006/relationships/oleObject" Target="../embeddings/oleObject97.bin"/><Relationship Id="rId10" Type="http://schemas.openxmlformats.org/officeDocument/2006/relationships/oleObject" Target="../embeddings/oleObject102.bin"/><Relationship Id="rId4" Type="http://schemas.openxmlformats.org/officeDocument/2006/relationships/oleObject" Target="../embeddings/oleObject96.bin"/><Relationship Id="rId9" Type="http://schemas.openxmlformats.org/officeDocument/2006/relationships/oleObject" Target="../embeddings/oleObject101.bin"/><Relationship Id="rId14" Type="http://schemas.openxmlformats.org/officeDocument/2006/relationships/oleObject" Target="../embeddings/oleObject106.bin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2.bin"/><Relationship Id="rId3" Type="http://schemas.openxmlformats.org/officeDocument/2006/relationships/oleObject" Target="../embeddings/oleObject107.bin"/><Relationship Id="rId7" Type="http://schemas.openxmlformats.org/officeDocument/2006/relationships/oleObject" Target="../embeddings/oleObject11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110.bin"/><Relationship Id="rId5" Type="http://schemas.openxmlformats.org/officeDocument/2006/relationships/oleObject" Target="../embeddings/oleObject109.bin"/><Relationship Id="rId4" Type="http://schemas.openxmlformats.org/officeDocument/2006/relationships/oleObject" Target="../embeddings/oleObject108.bin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7.bin"/><Relationship Id="rId13" Type="http://schemas.openxmlformats.org/officeDocument/2006/relationships/oleObject" Target="../embeddings/oleObject122.bin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116.bin"/><Relationship Id="rId12" Type="http://schemas.openxmlformats.org/officeDocument/2006/relationships/oleObject" Target="../embeddings/oleObject121.bin"/><Relationship Id="rId2" Type="http://schemas.openxmlformats.org/officeDocument/2006/relationships/slideLayout" Target="../slideLayouts/slideLayout3.xml"/><Relationship Id="rId16" Type="http://schemas.openxmlformats.org/officeDocument/2006/relationships/oleObject" Target="../embeddings/oleObject125.bin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115.bin"/><Relationship Id="rId11" Type="http://schemas.openxmlformats.org/officeDocument/2006/relationships/oleObject" Target="../embeddings/oleObject120.bin"/><Relationship Id="rId5" Type="http://schemas.openxmlformats.org/officeDocument/2006/relationships/oleObject" Target="../embeddings/oleObject114.bin"/><Relationship Id="rId15" Type="http://schemas.openxmlformats.org/officeDocument/2006/relationships/oleObject" Target="../embeddings/oleObject124.bin"/><Relationship Id="rId10" Type="http://schemas.openxmlformats.org/officeDocument/2006/relationships/oleObject" Target="../embeddings/oleObject119.bin"/><Relationship Id="rId4" Type="http://schemas.openxmlformats.org/officeDocument/2006/relationships/oleObject" Target="../embeddings/oleObject113.bin"/><Relationship Id="rId9" Type="http://schemas.openxmlformats.org/officeDocument/2006/relationships/oleObject" Target="../embeddings/oleObject118.bin"/><Relationship Id="rId14" Type="http://schemas.openxmlformats.org/officeDocument/2006/relationships/oleObject" Target="../embeddings/oleObject123.bin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8.vml"/><Relationship Id="rId6" Type="http://schemas.openxmlformats.org/officeDocument/2006/relationships/oleObject" Target="../embeddings/oleObject129.bin"/><Relationship Id="rId5" Type="http://schemas.openxmlformats.org/officeDocument/2006/relationships/oleObject" Target="../embeddings/oleObject128.bin"/><Relationship Id="rId4" Type="http://schemas.openxmlformats.org/officeDocument/2006/relationships/oleObject" Target="../embeddings/oleObject127.bin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0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9.vml"/><Relationship Id="rId4" Type="http://schemas.openxmlformats.org/officeDocument/2006/relationships/oleObject" Target="../embeddings/oleObject131.bin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7.bin"/><Relationship Id="rId3" Type="http://schemas.openxmlformats.org/officeDocument/2006/relationships/oleObject" Target="../embeddings/oleObject132.bin"/><Relationship Id="rId7" Type="http://schemas.openxmlformats.org/officeDocument/2006/relationships/oleObject" Target="../embeddings/oleObject13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0.vml"/><Relationship Id="rId6" Type="http://schemas.openxmlformats.org/officeDocument/2006/relationships/oleObject" Target="../embeddings/oleObject135.bin"/><Relationship Id="rId5" Type="http://schemas.openxmlformats.org/officeDocument/2006/relationships/oleObject" Target="../embeddings/oleObject134.bin"/><Relationship Id="rId4" Type="http://schemas.openxmlformats.org/officeDocument/2006/relationships/oleObject" Target="../embeddings/oleObject133.bin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8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1.vml"/><Relationship Id="rId5" Type="http://schemas.openxmlformats.org/officeDocument/2006/relationships/oleObject" Target="../embeddings/oleObject140.bin"/><Relationship Id="rId4" Type="http://schemas.openxmlformats.org/officeDocument/2006/relationships/oleObject" Target="../embeddings/oleObject139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2.vml"/><Relationship Id="rId5" Type="http://schemas.openxmlformats.org/officeDocument/2006/relationships/oleObject" Target="../embeddings/oleObject143.bin"/><Relationship Id="rId4" Type="http://schemas.openxmlformats.org/officeDocument/2006/relationships/oleObject" Target="../embeddings/oleObject142.bin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3.vml"/><Relationship Id="rId5" Type="http://schemas.openxmlformats.org/officeDocument/2006/relationships/oleObject" Target="../embeddings/oleObject146.bin"/><Relationship Id="rId4" Type="http://schemas.openxmlformats.org/officeDocument/2006/relationships/oleObject" Target="../embeddings/oleObject145.bin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4.v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8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5.vml"/><Relationship Id="rId6" Type="http://schemas.openxmlformats.org/officeDocument/2006/relationships/oleObject" Target="../embeddings/oleObject151.bin"/><Relationship Id="rId5" Type="http://schemas.openxmlformats.org/officeDocument/2006/relationships/oleObject" Target="../embeddings/oleObject150.bin"/><Relationship Id="rId4" Type="http://schemas.openxmlformats.org/officeDocument/2006/relationships/oleObject" Target="../embeddings/oleObject149.bin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7.bin"/><Relationship Id="rId3" Type="http://schemas.openxmlformats.org/officeDocument/2006/relationships/oleObject" Target="../embeddings/oleObject152.bin"/><Relationship Id="rId7" Type="http://schemas.openxmlformats.org/officeDocument/2006/relationships/oleObject" Target="../embeddings/oleObject15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6.vml"/><Relationship Id="rId6" Type="http://schemas.openxmlformats.org/officeDocument/2006/relationships/oleObject" Target="../embeddings/oleObject155.bin"/><Relationship Id="rId11" Type="http://schemas.openxmlformats.org/officeDocument/2006/relationships/oleObject" Target="../embeddings/oleObject160.bin"/><Relationship Id="rId5" Type="http://schemas.openxmlformats.org/officeDocument/2006/relationships/oleObject" Target="../embeddings/oleObject154.bin"/><Relationship Id="rId10" Type="http://schemas.openxmlformats.org/officeDocument/2006/relationships/oleObject" Target="../embeddings/oleObject159.bin"/><Relationship Id="rId4" Type="http://schemas.openxmlformats.org/officeDocument/2006/relationships/oleObject" Target="../embeddings/oleObject153.bin"/><Relationship Id="rId9" Type="http://schemas.openxmlformats.org/officeDocument/2006/relationships/oleObject" Target="../embeddings/oleObject158.bin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7.vml"/><Relationship Id="rId6" Type="http://schemas.openxmlformats.org/officeDocument/2006/relationships/oleObject" Target="../embeddings/oleObject164.bin"/><Relationship Id="rId5" Type="http://schemas.openxmlformats.org/officeDocument/2006/relationships/oleObject" Target="../embeddings/oleObject163.bin"/><Relationship Id="rId4" Type="http://schemas.openxmlformats.org/officeDocument/2006/relationships/oleObject" Target="../embeddings/oleObject162.bin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5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8.vml"/><Relationship Id="rId6" Type="http://schemas.openxmlformats.org/officeDocument/2006/relationships/image" Target="../media/image214.emf"/><Relationship Id="rId5" Type="http://schemas.openxmlformats.org/officeDocument/2006/relationships/image" Target="../media/image213.emf"/><Relationship Id="rId4" Type="http://schemas.openxmlformats.org/officeDocument/2006/relationships/oleObject" Target="../embeddings/oleObject166.bin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9.vml"/><Relationship Id="rId4" Type="http://schemas.openxmlformats.org/officeDocument/2006/relationships/oleObject" Target="../embeddings/oleObject168.bin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9.bin"/><Relationship Id="rId7" Type="http://schemas.openxmlformats.org/officeDocument/2006/relationships/oleObject" Target="../embeddings/oleObject17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0.vml"/><Relationship Id="rId6" Type="http://schemas.openxmlformats.org/officeDocument/2006/relationships/oleObject" Target="../embeddings/oleObject172.bin"/><Relationship Id="rId5" Type="http://schemas.openxmlformats.org/officeDocument/2006/relationships/oleObject" Target="../embeddings/oleObject171.bin"/><Relationship Id="rId4" Type="http://schemas.openxmlformats.org/officeDocument/2006/relationships/oleObject" Target="../embeddings/oleObject170.bin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1.vml"/><Relationship Id="rId4" Type="http://schemas.openxmlformats.org/officeDocument/2006/relationships/oleObject" Target="../embeddings/oleObject175.bin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17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2.vml"/><Relationship Id="rId6" Type="http://schemas.openxmlformats.org/officeDocument/2006/relationships/oleObject" Target="../embeddings/oleObject176.bin"/><Relationship Id="rId5" Type="http://schemas.openxmlformats.org/officeDocument/2006/relationships/image" Target="../media/image227.png"/><Relationship Id="rId4" Type="http://schemas.openxmlformats.org/officeDocument/2006/relationships/image" Target="../media/image226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9.png"/><Relationship Id="rId2" Type="http://schemas.openxmlformats.org/officeDocument/2006/relationships/image" Target="../media/image22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1.png"/><Relationship Id="rId4" Type="http://schemas.openxmlformats.org/officeDocument/2006/relationships/image" Target="../media/image230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8.bin"/><Relationship Id="rId7" Type="http://schemas.openxmlformats.org/officeDocument/2006/relationships/oleObject" Target="../embeddings/oleObject18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3.vml"/><Relationship Id="rId6" Type="http://schemas.openxmlformats.org/officeDocument/2006/relationships/oleObject" Target="../embeddings/oleObject181.bin"/><Relationship Id="rId5" Type="http://schemas.openxmlformats.org/officeDocument/2006/relationships/oleObject" Target="../embeddings/oleObject180.bin"/><Relationship Id="rId4" Type="http://schemas.openxmlformats.org/officeDocument/2006/relationships/oleObject" Target="../embeddings/oleObject179.bin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3.bin"/><Relationship Id="rId7" Type="http://schemas.openxmlformats.org/officeDocument/2006/relationships/oleObject" Target="../embeddings/oleObject18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4.vml"/><Relationship Id="rId6" Type="http://schemas.openxmlformats.org/officeDocument/2006/relationships/oleObject" Target="../embeddings/oleObject186.bin"/><Relationship Id="rId5" Type="http://schemas.openxmlformats.org/officeDocument/2006/relationships/oleObject" Target="../embeddings/oleObject185.bin"/><Relationship Id="rId4" Type="http://schemas.openxmlformats.org/officeDocument/2006/relationships/oleObject" Target="../embeddings/oleObject184.bin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2.png"/><Relationship Id="rId2" Type="http://schemas.openxmlformats.org/officeDocument/2006/relationships/image" Target="../media/image2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3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8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5.v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7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6.vml"/><Relationship Id="rId5" Type="http://schemas.openxmlformats.org/officeDocument/2006/relationships/oleObject" Target="../embeddings/oleObject190.bin"/><Relationship Id="rId4" Type="http://schemas.openxmlformats.org/officeDocument/2006/relationships/oleObject" Target="../embeddings/oleObject189.bin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9.png"/><Relationship Id="rId2" Type="http://schemas.openxmlformats.org/officeDocument/2006/relationships/image" Target="../media/image248.png"/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1.png"/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2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5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7.vml"/><Relationship Id="rId6" Type="http://schemas.openxmlformats.org/officeDocument/2006/relationships/oleObject" Target="../embeddings/oleObject192.bin"/><Relationship Id="rId5" Type="http://schemas.openxmlformats.org/officeDocument/2006/relationships/image" Target="../media/image256.emf"/><Relationship Id="rId4" Type="http://schemas.openxmlformats.org/officeDocument/2006/relationships/oleObject" Target="../embeddings/oleObject191.bin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8.vml"/><Relationship Id="rId5" Type="http://schemas.openxmlformats.org/officeDocument/2006/relationships/oleObject" Target="../embeddings/oleObject194.bin"/><Relationship Id="rId4" Type="http://schemas.openxmlformats.org/officeDocument/2006/relationships/oleObject" Target="../embeddings/oleObject193.bin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5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9.vml"/><Relationship Id="rId4" Type="http://schemas.openxmlformats.org/officeDocument/2006/relationships/oleObject" Target="../embeddings/oleObject196.bin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2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0.vml"/><Relationship Id="rId4" Type="http://schemas.openxmlformats.org/officeDocument/2006/relationships/oleObject" Target="../embeddings/oleObject197.bin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4.png"/><Relationship Id="rId2" Type="http://schemas.openxmlformats.org/officeDocument/2006/relationships/image" Target="../media/image263.png"/><Relationship Id="rId1" Type="http://schemas.openxmlformats.org/officeDocument/2006/relationships/slideLayout" Target="../slideLayouts/slideLayout3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8.bin"/><Relationship Id="rId7" Type="http://schemas.openxmlformats.org/officeDocument/2006/relationships/image" Target="../media/image269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1.vml"/><Relationship Id="rId6" Type="http://schemas.openxmlformats.org/officeDocument/2006/relationships/image" Target="../media/image268.png"/><Relationship Id="rId5" Type="http://schemas.openxmlformats.org/officeDocument/2006/relationships/image" Target="../media/image267.png"/><Relationship Id="rId4" Type="http://schemas.openxmlformats.org/officeDocument/2006/relationships/oleObject" Target="../embeddings/oleObject199.bin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1.png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3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2.vml"/><Relationship Id="rId4" Type="http://schemas.openxmlformats.org/officeDocument/2006/relationships/oleObject" Target="../embeddings/oleObject200.bin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5.png"/><Relationship Id="rId2" Type="http://schemas.openxmlformats.org/officeDocument/2006/relationships/image" Target="../media/image274.png"/><Relationship Id="rId1" Type="http://schemas.openxmlformats.org/officeDocument/2006/relationships/slideLayout" Target="../slideLayouts/slideLayout3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7.png"/><Relationship Id="rId2" Type="http://schemas.openxmlformats.org/officeDocument/2006/relationships/image" Target="../media/image276.png"/><Relationship Id="rId1" Type="http://schemas.openxmlformats.org/officeDocument/2006/relationships/slideLayout" Target="../slideLayouts/slideLayout3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9.png"/><Relationship Id="rId2" Type="http://schemas.openxmlformats.org/officeDocument/2006/relationships/image" Target="../media/image278.png"/><Relationship Id="rId1" Type="http://schemas.openxmlformats.org/officeDocument/2006/relationships/slideLayout" Target="../slideLayouts/slideLayout3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1.png"/><Relationship Id="rId2" Type="http://schemas.openxmlformats.org/officeDocument/2006/relationships/image" Target="../media/image28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2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3.vml"/><Relationship Id="rId4" Type="http://schemas.openxmlformats.org/officeDocument/2006/relationships/oleObject" Target="../embeddings/oleObject202.bin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5.png"/><Relationship Id="rId1" Type="http://schemas.openxmlformats.org/officeDocument/2006/relationships/slideLayout" Target="../slideLayouts/slideLayout3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4.v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7.png"/><Relationship Id="rId1" Type="http://schemas.openxmlformats.org/officeDocument/2006/relationships/slideLayout" Target="../slideLayouts/slideLayout3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9.png"/><Relationship Id="rId2" Type="http://schemas.openxmlformats.org/officeDocument/2006/relationships/image" Target="../media/image288.png"/><Relationship Id="rId1" Type="http://schemas.openxmlformats.org/officeDocument/2006/relationships/slideLayout" Target="../slideLayouts/slideLayout3.xml"/></Relationships>
</file>

<file path=ppt/slides/_rels/slide1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5.png"/><Relationship Id="rId3" Type="http://schemas.openxmlformats.org/officeDocument/2006/relationships/oleObject" Target="../embeddings/oleObject204.bin"/><Relationship Id="rId7" Type="http://schemas.openxmlformats.org/officeDocument/2006/relationships/image" Target="../media/image294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5.vml"/><Relationship Id="rId6" Type="http://schemas.openxmlformats.org/officeDocument/2006/relationships/oleObject" Target="../embeddings/oleObject207.bin"/><Relationship Id="rId5" Type="http://schemas.openxmlformats.org/officeDocument/2006/relationships/oleObject" Target="../embeddings/oleObject206.bin"/><Relationship Id="rId4" Type="http://schemas.openxmlformats.org/officeDocument/2006/relationships/oleObject" Target="../embeddings/oleObject205.bin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6.png"/><Relationship Id="rId1" Type="http://schemas.openxmlformats.org/officeDocument/2006/relationships/slideLayout" Target="../slideLayouts/slideLayout3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7.png"/><Relationship Id="rId1" Type="http://schemas.openxmlformats.org/officeDocument/2006/relationships/slideLayout" Target="../slideLayouts/slideLayout3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9.png"/><Relationship Id="rId2" Type="http://schemas.openxmlformats.org/officeDocument/2006/relationships/image" Target="../media/image298.png"/><Relationship Id="rId1" Type="http://schemas.openxmlformats.org/officeDocument/2006/relationships/slideLayout" Target="../slideLayouts/slideLayout3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8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6.v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7.v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0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8.vml"/><Relationship Id="rId5" Type="http://schemas.openxmlformats.org/officeDocument/2006/relationships/oleObject" Target="../embeddings/oleObject212.bin"/><Relationship Id="rId4" Type="http://schemas.openxmlformats.org/officeDocument/2006/relationships/oleObject" Target="../embeddings/oleObject211.bin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9.vml"/><Relationship Id="rId6" Type="http://schemas.openxmlformats.org/officeDocument/2006/relationships/oleObject" Target="../embeddings/oleObject216.bin"/><Relationship Id="rId5" Type="http://schemas.openxmlformats.org/officeDocument/2006/relationships/oleObject" Target="../embeddings/oleObject215.bin"/><Relationship Id="rId4" Type="http://schemas.openxmlformats.org/officeDocument/2006/relationships/oleObject" Target="../embeddings/oleObject214.bin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80.vml"/><Relationship Id="rId4" Type="http://schemas.openxmlformats.org/officeDocument/2006/relationships/oleObject" Target="../embeddings/oleObject218.bin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81.vml"/><Relationship Id="rId4" Type="http://schemas.openxmlformats.org/officeDocument/2006/relationships/oleObject" Target="../embeddings/oleObject220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285720" y="1214422"/>
            <a:ext cx="845026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rgbClr val="002060"/>
                </a:solidFill>
                <a:cs typeface="Tahoma" pitchFamily="34" charset="0"/>
              </a:rPr>
              <a:t>2952352  MATHEMATICS FOR ECONOMISTS II</a:t>
            </a:r>
            <a:endParaRPr lang="th-TH" sz="3000" b="1" dirty="0">
              <a:solidFill>
                <a:srgbClr val="002060"/>
              </a:solidFill>
              <a:cs typeface="Tahoma" pitchFamily="34" charset="0"/>
            </a:endParaRPr>
          </a:p>
        </p:txBody>
      </p:sp>
      <p:sp>
        <p:nvSpPr>
          <p:cNvPr id="20483" name="Text Box 28"/>
          <p:cNvSpPr txBox="1">
            <a:spLocks noChangeArrowheads="1"/>
          </p:cNvSpPr>
          <p:nvPr/>
        </p:nvSpPr>
        <p:spPr bwMode="auto">
          <a:xfrm>
            <a:off x="3000364" y="3714752"/>
            <a:ext cx="335470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000" b="1" dirty="0">
                <a:solidFill>
                  <a:srgbClr val="002060"/>
                </a:solidFill>
                <a:cs typeface="Tahoma" pitchFamily="34" charset="0"/>
              </a:rPr>
              <a:t>Matrix </a:t>
            </a:r>
            <a:r>
              <a:rPr lang="en-US" sz="4000" b="1" dirty="0" smtClean="0">
                <a:solidFill>
                  <a:srgbClr val="002060"/>
                </a:solidFill>
                <a:cs typeface="Tahoma" pitchFamily="34" charset="0"/>
              </a:rPr>
              <a:t>Algebra</a:t>
            </a:r>
            <a:endParaRPr lang="th-TH" sz="4000" b="1" dirty="0">
              <a:solidFill>
                <a:srgbClr val="002060"/>
              </a:solidFill>
              <a:cs typeface="Tahoma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A1855-A26C-4954-8FAF-EF1BD63D58F3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7"/>
          <p:cNvSpPr txBox="1">
            <a:spLocks noChangeArrowheads="1"/>
          </p:cNvSpPr>
          <p:nvPr/>
        </p:nvSpPr>
        <p:spPr bwMode="auto">
          <a:xfrm>
            <a:off x="998913" y="1703869"/>
            <a:ext cx="6430607" cy="3582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5000"/>
              </a:lnSpc>
              <a:buFont typeface="Wingdings" pitchFamily="2" charset="2"/>
              <a:buChar char="§"/>
            </a:pPr>
            <a:r>
              <a:rPr lang="en-US" sz="2400" dirty="0"/>
              <a:t> Linear Equations and System of Linear Equations</a:t>
            </a:r>
          </a:p>
          <a:p>
            <a:pPr>
              <a:lnSpc>
                <a:spcPct val="135000"/>
              </a:lnSpc>
              <a:buFont typeface="Wingdings" pitchFamily="2" charset="2"/>
              <a:buChar char="§"/>
            </a:pPr>
            <a:r>
              <a:rPr lang="en-US" sz="2400" dirty="0"/>
              <a:t> Matrix operations</a:t>
            </a:r>
          </a:p>
          <a:p>
            <a:pPr>
              <a:lnSpc>
                <a:spcPct val="135000"/>
              </a:lnSpc>
              <a:buFont typeface="Wingdings" pitchFamily="2" charset="2"/>
              <a:buChar char="§"/>
            </a:pPr>
            <a:r>
              <a:rPr lang="en-US" sz="2400" dirty="0"/>
              <a:t> Solving a linear system using row operations</a:t>
            </a:r>
          </a:p>
          <a:p>
            <a:pPr>
              <a:lnSpc>
                <a:spcPct val="135000"/>
              </a:lnSpc>
              <a:buFont typeface="Wingdings" pitchFamily="2" charset="2"/>
              <a:buChar char="§"/>
            </a:pPr>
            <a:r>
              <a:rPr lang="en-US" sz="2400" dirty="0"/>
              <a:t> Echelon form and Reduced Echelon form</a:t>
            </a:r>
          </a:p>
          <a:p>
            <a:pPr>
              <a:lnSpc>
                <a:spcPct val="135000"/>
              </a:lnSpc>
              <a:buFont typeface="Wingdings" pitchFamily="2" charset="2"/>
              <a:buChar char="§"/>
            </a:pPr>
            <a:r>
              <a:rPr lang="en-US" sz="2400" dirty="0"/>
              <a:t> Rectangular (coefficient) matrices</a:t>
            </a:r>
            <a:endParaRPr lang="en-US" sz="2400" b="1" dirty="0"/>
          </a:p>
          <a:p>
            <a:pPr>
              <a:lnSpc>
                <a:spcPct val="135000"/>
              </a:lnSpc>
              <a:buFont typeface="Wingdings" pitchFamily="2" charset="2"/>
              <a:buChar char="§"/>
            </a:pPr>
            <a:r>
              <a:rPr lang="en-US" sz="2400" dirty="0"/>
              <a:t> Matrix inverses</a:t>
            </a:r>
          </a:p>
          <a:p>
            <a:pPr>
              <a:lnSpc>
                <a:spcPct val="135000"/>
              </a:lnSpc>
              <a:buFont typeface="Wingdings" pitchFamily="2" charset="2"/>
              <a:buChar char="§"/>
            </a:pPr>
            <a:r>
              <a:rPr lang="en-US" sz="2400" dirty="0"/>
              <a:t> Determinants and Cramer</a:t>
            </a:r>
            <a:r>
              <a:rPr lang="en-US" sz="2400" dirty="0">
                <a:latin typeface="Times New Roman" pitchFamily="18" charset="0"/>
              </a:rPr>
              <a:t>’</a:t>
            </a:r>
            <a:r>
              <a:rPr lang="en-US" sz="2400" dirty="0"/>
              <a:t>s </a:t>
            </a:r>
            <a:r>
              <a:rPr lang="en-US" sz="2400" dirty="0" smtClean="0"/>
              <a:t>rules</a:t>
            </a:r>
            <a:endParaRPr lang="en-US" sz="2400" dirty="0"/>
          </a:p>
        </p:txBody>
      </p:sp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3822700" y="704850"/>
            <a:ext cx="8794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Topics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"/>
          <p:cNvSpPr txBox="1">
            <a:spLocks noChangeArrowheads="1"/>
          </p:cNvSpPr>
          <p:nvPr/>
        </p:nvSpPr>
        <p:spPr bwMode="auto">
          <a:xfrm>
            <a:off x="1265238" y="329723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th-TH" sz="2400">
              <a:latin typeface="Century" pitchFamily="18" charset="0"/>
            </a:endParaRP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1454150" y="1312863"/>
          <a:ext cx="6519863" cy="4540250"/>
        </p:xfrm>
        <a:graphic>
          <a:graphicData uri="http://schemas.openxmlformats.org/presentationml/2006/ole">
            <p:oleObj spid="_x0000_s1051" name="Image" r:id="rId3" imgW="5980952" imgH="4165079" progId="">
              <p:embed/>
            </p:oleObj>
          </a:graphicData>
        </a:graphic>
      </p:graphicFrame>
      <p:sp>
        <p:nvSpPr>
          <p:cNvPr id="494596" name="Text Box 4"/>
          <p:cNvSpPr txBox="1">
            <a:spLocks noChangeArrowheads="1"/>
          </p:cNvSpPr>
          <p:nvPr/>
        </p:nvSpPr>
        <p:spPr bwMode="auto">
          <a:xfrm>
            <a:off x="1939925" y="382588"/>
            <a:ext cx="5818188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cs typeface="Tahoma" pitchFamily="34" charset="0"/>
              </a:rPr>
              <a:t>Linear equations and Linear Systems</a:t>
            </a:r>
            <a:endParaRPr lang="th-TH" sz="2400" b="1" dirty="0">
              <a:cs typeface="Tahoma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1349375" y="1133475"/>
            <a:ext cx="2336800" cy="49212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941388" y="5094288"/>
            <a:ext cx="2336800" cy="49212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395138" y="285728"/>
            <a:ext cx="8534580" cy="2366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lang="en-US" sz="2400" dirty="0"/>
              <a:t>Economics models typically consist of a number of equations that </a:t>
            </a:r>
          </a:p>
          <a:p>
            <a:pPr>
              <a:lnSpc>
                <a:spcPct val="125000"/>
              </a:lnSpc>
            </a:pPr>
            <a:r>
              <a:rPr lang="en-US" sz="2400" dirty="0"/>
              <a:t>represent identities, behavioral relationships and conditions that </a:t>
            </a:r>
          </a:p>
          <a:p>
            <a:pPr>
              <a:lnSpc>
                <a:spcPct val="125000"/>
              </a:lnSpc>
            </a:pPr>
            <a:r>
              <a:rPr lang="en-US" sz="2400" dirty="0"/>
              <a:t>contribute an equilibrium. These equations include both variables, </a:t>
            </a:r>
          </a:p>
          <a:p>
            <a:pPr>
              <a:lnSpc>
                <a:spcPct val="125000"/>
              </a:lnSpc>
            </a:pPr>
            <a:r>
              <a:rPr lang="en-US" sz="2400" dirty="0"/>
              <a:t>which are economics quantities that can assume different values </a:t>
            </a:r>
          </a:p>
          <a:p>
            <a:pPr>
              <a:lnSpc>
                <a:spcPct val="125000"/>
              </a:lnSpc>
            </a:pPr>
            <a:r>
              <a:rPr lang="en-US" sz="2400" dirty="0"/>
              <a:t>and parameters, which are unvarying constants for example</a:t>
            </a:r>
            <a:endParaRPr lang="en-GB" sz="2400" dirty="0"/>
          </a:p>
        </p:txBody>
      </p:sp>
      <p:graphicFrame>
        <p:nvGraphicFramePr>
          <p:cNvPr id="2050" name="Object 5"/>
          <p:cNvGraphicFramePr>
            <a:graphicFrameLocks noChangeAspect="1"/>
          </p:cNvGraphicFramePr>
          <p:nvPr/>
        </p:nvGraphicFramePr>
        <p:xfrm>
          <a:off x="2497138" y="3765550"/>
          <a:ext cx="4113212" cy="622300"/>
        </p:xfrm>
        <a:graphic>
          <a:graphicData uri="http://schemas.openxmlformats.org/presentationml/2006/ole">
            <p:oleObj spid="_x0000_s2075" name="Equation" r:id="rId3" imgW="1511300" imgH="228600" progId="Equation.3">
              <p:embed/>
            </p:oleObj>
          </a:graphicData>
        </a:graphic>
      </p:graphicFrame>
      <p:sp>
        <p:nvSpPr>
          <p:cNvPr id="2052" name="Oval 7"/>
          <p:cNvSpPr>
            <a:spLocks noChangeArrowheads="1"/>
          </p:cNvSpPr>
          <p:nvPr/>
        </p:nvSpPr>
        <p:spPr bwMode="auto">
          <a:xfrm>
            <a:off x="3089275" y="3887788"/>
            <a:ext cx="377825" cy="4064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053" name="Oval 8"/>
          <p:cNvSpPr>
            <a:spLocks noChangeArrowheads="1"/>
          </p:cNvSpPr>
          <p:nvPr/>
        </p:nvSpPr>
        <p:spPr bwMode="auto">
          <a:xfrm>
            <a:off x="3741738" y="3960813"/>
            <a:ext cx="377825" cy="4064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054" name="Oval 9"/>
          <p:cNvSpPr>
            <a:spLocks noChangeArrowheads="1"/>
          </p:cNvSpPr>
          <p:nvPr/>
        </p:nvSpPr>
        <p:spPr bwMode="auto">
          <a:xfrm>
            <a:off x="4743450" y="3962400"/>
            <a:ext cx="377825" cy="4064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055" name="Oval 10"/>
          <p:cNvSpPr>
            <a:spLocks noChangeArrowheads="1"/>
          </p:cNvSpPr>
          <p:nvPr/>
        </p:nvSpPr>
        <p:spPr bwMode="auto">
          <a:xfrm>
            <a:off x="5846763" y="3946525"/>
            <a:ext cx="377825" cy="4064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056" name="Line 11"/>
          <p:cNvSpPr>
            <a:spLocks noChangeShapeType="1"/>
          </p:cNvSpPr>
          <p:nvPr/>
        </p:nvSpPr>
        <p:spPr bwMode="auto">
          <a:xfrm>
            <a:off x="2655888" y="4252913"/>
            <a:ext cx="654050" cy="552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057" name="Line 12"/>
          <p:cNvSpPr>
            <a:spLocks noChangeShapeType="1"/>
          </p:cNvSpPr>
          <p:nvPr/>
        </p:nvSpPr>
        <p:spPr bwMode="auto">
          <a:xfrm flipH="1">
            <a:off x="3629025" y="4238625"/>
            <a:ext cx="638175" cy="50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058" name="Line 13"/>
          <p:cNvSpPr>
            <a:spLocks noChangeShapeType="1"/>
          </p:cNvSpPr>
          <p:nvPr/>
        </p:nvSpPr>
        <p:spPr bwMode="auto">
          <a:xfrm flipH="1">
            <a:off x="4686300" y="4308475"/>
            <a:ext cx="638175" cy="50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059" name="Line 14"/>
          <p:cNvSpPr>
            <a:spLocks noChangeShapeType="1"/>
          </p:cNvSpPr>
          <p:nvPr/>
        </p:nvSpPr>
        <p:spPr bwMode="auto">
          <a:xfrm flipH="1">
            <a:off x="5699125" y="4292600"/>
            <a:ext cx="638175" cy="50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060" name="Line 15"/>
          <p:cNvSpPr>
            <a:spLocks noChangeShapeType="1"/>
          </p:cNvSpPr>
          <p:nvPr/>
        </p:nvSpPr>
        <p:spPr bwMode="auto">
          <a:xfrm flipV="1">
            <a:off x="3279775" y="3319463"/>
            <a:ext cx="552450" cy="5667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061" name="Line 16"/>
          <p:cNvSpPr>
            <a:spLocks noChangeShapeType="1"/>
          </p:cNvSpPr>
          <p:nvPr/>
        </p:nvSpPr>
        <p:spPr bwMode="auto">
          <a:xfrm flipH="1" flipV="1">
            <a:off x="3875088" y="3421063"/>
            <a:ext cx="58737" cy="523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062" name="Line 17"/>
          <p:cNvSpPr>
            <a:spLocks noChangeShapeType="1"/>
          </p:cNvSpPr>
          <p:nvPr/>
        </p:nvSpPr>
        <p:spPr bwMode="auto">
          <a:xfrm flipH="1" flipV="1">
            <a:off x="4424363" y="3375025"/>
            <a:ext cx="493712" cy="596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063" name="Line 18"/>
          <p:cNvSpPr>
            <a:spLocks noChangeShapeType="1"/>
          </p:cNvSpPr>
          <p:nvPr/>
        </p:nvSpPr>
        <p:spPr bwMode="auto">
          <a:xfrm flipH="1" flipV="1">
            <a:off x="5511800" y="3330575"/>
            <a:ext cx="493713" cy="596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064" name="Rectangle 19"/>
          <p:cNvSpPr>
            <a:spLocks noChangeArrowheads="1"/>
          </p:cNvSpPr>
          <p:nvPr/>
        </p:nvSpPr>
        <p:spPr bwMode="auto">
          <a:xfrm>
            <a:off x="2960688" y="4597400"/>
            <a:ext cx="3236912" cy="581025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065" name="Text Box 20"/>
          <p:cNvSpPr txBox="1">
            <a:spLocks noChangeArrowheads="1"/>
          </p:cNvSpPr>
          <p:nvPr/>
        </p:nvSpPr>
        <p:spPr bwMode="auto">
          <a:xfrm>
            <a:off x="3897313" y="4705350"/>
            <a:ext cx="1173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variables</a:t>
            </a:r>
            <a:endParaRPr lang="en-GB"/>
          </a:p>
        </p:txBody>
      </p:sp>
      <p:sp>
        <p:nvSpPr>
          <p:cNvPr id="2066" name="Rectangle 21"/>
          <p:cNvSpPr>
            <a:spLocks noChangeArrowheads="1"/>
          </p:cNvSpPr>
          <p:nvPr/>
        </p:nvSpPr>
        <p:spPr bwMode="auto">
          <a:xfrm>
            <a:off x="2674938" y="2941638"/>
            <a:ext cx="3236912" cy="5810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067" name="Text Box 22"/>
          <p:cNvSpPr txBox="1">
            <a:spLocks noChangeArrowheads="1"/>
          </p:cNvSpPr>
          <p:nvPr/>
        </p:nvSpPr>
        <p:spPr bwMode="auto">
          <a:xfrm>
            <a:off x="3500430" y="3000372"/>
            <a:ext cx="1452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parameters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4" name="Text Box 1026"/>
          <p:cNvSpPr txBox="1">
            <a:spLocks noChangeArrowheads="1"/>
          </p:cNvSpPr>
          <p:nvPr/>
        </p:nvSpPr>
        <p:spPr bwMode="auto">
          <a:xfrm>
            <a:off x="2505091" y="357166"/>
            <a:ext cx="4424363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cs typeface="Tahoma" pitchFamily="34" charset="0"/>
              </a:rPr>
              <a:t>Systems of linear equations</a:t>
            </a:r>
            <a:endParaRPr lang="th-TH" sz="2400" b="1" dirty="0">
              <a:cs typeface="Tahoma" pitchFamily="34" charset="0"/>
            </a:endParaRPr>
          </a:p>
        </p:txBody>
      </p:sp>
      <p:sp>
        <p:nvSpPr>
          <p:cNvPr id="3078" name="Text Box 1028"/>
          <p:cNvSpPr txBox="1">
            <a:spLocks noChangeArrowheads="1"/>
          </p:cNvSpPr>
          <p:nvPr/>
        </p:nvSpPr>
        <p:spPr bwMode="auto">
          <a:xfrm>
            <a:off x="698500" y="928670"/>
            <a:ext cx="78057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>
                <a:cs typeface="Tahoma" pitchFamily="34" charset="0"/>
              </a:rPr>
              <a:t>A collection of one or more linear equations involving the same set of variables.  </a:t>
            </a:r>
            <a:endParaRPr lang="th-TH" sz="2400" dirty="0">
              <a:cs typeface="Tahoma" pitchFamily="34" charset="0"/>
            </a:endParaRPr>
          </a:p>
        </p:txBody>
      </p:sp>
      <p:sp>
        <p:nvSpPr>
          <p:cNvPr id="3079" name="Text Box 1030"/>
          <p:cNvSpPr txBox="1">
            <a:spLocks noChangeArrowheads="1"/>
          </p:cNvSpPr>
          <p:nvPr/>
        </p:nvSpPr>
        <p:spPr bwMode="auto">
          <a:xfrm>
            <a:off x="738188" y="1857364"/>
            <a:ext cx="582544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A system of linear equations with 2 variables:</a:t>
            </a:r>
            <a:endParaRPr lang="th-TH" sz="2400" dirty="0"/>
          </a:p>
        </p:txBody>
      </p:sp>
      <p:graphicFrame>
        <p:nvGraphicFramePr>
          <p:cNvPr id="3074" name="Object 1031"/>
          <p:cNvGraphicFramePr>
            <a:graphicFrameLocks noChangeAspect="1"/>
          </p:cNvGraphicFramePr>
          <p:nvPr/>
        </p:nvGraphicFramePr>
        <p:xfrm>
          <a:off x="2846388" y="2771770"/>
          <a:ext cx="1428750" cy="862013"/>
        </p:xfrm>
        <a:graphic>
          <a:graphicData uri="http://schemas.openxmlformats.org/presentationml/2006/ole">
            <p:oleObj spid="_x0000_s3149" name="Equation" r:id="rId3" imgW="710891" imgH="431613" progId="Equation.3">
              <p:embed/>
            </p:oleObj>
          </a:graphicData>
        </a:graphic>
      </p:graphicFrame>
      <p:graphicFrame>
        <p:nvGraphicFramePr>
          <p:cNvPr id="3075" name="Object 1032"/>
          <p:cNvGraphicFramePr>
            <a:graphicFrameLocks noChangeAspect="1"/>
          </p:cNvGraphicFramePr>
          <p:nvPr/>
        </p:nvGraphicFramePr>
        <p:xfrm>
          <a:off x="5868988" y="2714620"/>
          <a:ext cx="1430337" cy="931863"/>
        </p:xfrm>
        <a:graphic>
          <a:graphicData uri="http://schemas.openxmlformats.org/presentationml/2006/ole">
            <p:oleObj spid="_x0000_s3150" name="Equation" r:id="rId4" imgW="660113" imgH="431613" progId="Equation.3">
              <p:embed/>
            </p:oleObj>
          </a:graphicData>
        </a:graphic>
      </p:graphicFrame>
      <p:sp>
        <p:nvSpPr>
          <p:cNvPr id="3080" name="Text Box 1033"/>
          <p:cNvSpPr txBox="1">
            <a:spLocks noChangeArrowheads="1"/>
          </p:cNvSpPr>
          <p:nvPr/>
        </p:nvSpPr>
        <p:spPr bwMode="auto">
          <a:xfrm>
            <a:off x="5145088" y="2643182"/>
            <a:ext cx="619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E.g.</a:t>
            </a:r>
            <a:endParaRPr lang="th-TH" dirty="0"/>
          </a:p>
        </p:txBody>
      </p:sp>
      <p:sp>
        <p:nvSpPr>
          <p:cNvPr id="3081" name="Text Box 1034"/>
          <p:cNvSpPr txBox="1">
            <a:spLocks noChangeArrowheads="1"/>
          </p:cNvSpPr>
          <p:nvPr/>
        </p:nvSpPr>
        <p:spPr bwMode="auto">
          <a:xfrm>
            <a:off x="788988" y="3873517"/>
            <a:ext cx="582544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A system of linear equations with 3 variables:</a:t>
            </a:r>
            <a:endParaRPr lang="th-TH" sz="2400" dirty="0"/>
          </a:p>
        </p:txBody>
      </p:sp>
      <p:graphicFrame>
        <p:nvGraphicFramePr>
          <p:cNvPr id="3076" name="Object 1035"/>
          <p:cNvGraphicFramePr>
            <a:graphicFrameLocks noChangeAspect="1"/>
          </p:cNvGraphicFramePr>
          <p:nvPr/>
        </p:nvGraphicFramePr>
        <p:xfrm>
          <a:off x="2806700" y="4451367"/>
          <a:ext cx="2238375" cy="1406525"/>
        </p:xfrm>
        <a:graphic>
          <a:graphicData uri="http://schemas.openxmlformats.org/presentationml/2006/ole">
            <p:oleObj spid="_x0000_s3151" name="Equation" r:id="rId5" imgW="1092200" imgH="685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4"/>
          <p:cNvGraphicFramePr>
            <a:graphicFrameLocks noChangeAspect="1"/>
          </p:cNvGraphicFramePr>
          <p:nvPr/>
        </p:nvGraphicFramePr>
        <p:xfrm>
          <a:off x="2103438" y="1412891"/>
          <a:ext cx="3892550" cy="2841625"/>
        </p:xfrm>
        <a:graphic>
          <a:graphicData uri="http://schemas.openxmlformats.org/presentationml/2006/ole">
            <p:oleObj spid="_x0000_s4148" name="Equation" r:id="rId3" imgW="2209800" imgH="1612900" progId="Equation.3">
              <p:embed/>
            </p:oleObj>
          </a:graphicData>
        </a:graphic>
      </p:graphicFrame>
      <p:graphicFrame>
        <p:nvGraphicFramePr>
          <p:cNvPr id="4099" name="Object 5"/>
          <p:cNvGraphicFramePr>
            <a:graphicFrameLocks noChangeAspect="1"/>
          </p:cNvGraphicFramePr>
          <p:nvPr/>
        </p:nvGraphicFramePr>
        <p:xfrm>
          <a:off x="2789240" y="5183203"/>
          <a:ext cx="2068512" cy="531813"/>
        </p:xfrm>
        <a:graphic>
          <a:graphicData uri="http://schemas.openxmlformats.org/presentationml/2006/ole">
            <p:oleObj spid="_x0000_s4149" name="Equation" r:id="rId4" imgW="939392" imgH="241195" progId="Equation.3">
              <p:embed/>
            </p:oleObj>
          </a:graphicData>
        </a:graphic>
      </p:graphicFrame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568325" y="725503"/>
            <a:ext cx="5292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A system of linear equations with n variables:</a:t>
            </a:r>
            <a:endParaRPr lang="th-TH"/>
          </a:p>
        </p:txBody>
      </p:sp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592138" y="5246703"/>
            <a:ext cx="17033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Set variables:</a:t>
            </a: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39738" y="344488"/>
            <a:ext cx="5453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Tahoma" pitchFamily="34" charset="0"/>
              </a:rPr>
              <a:t>Examples of a system of linear equations</a:t>
            </a:r>
            <a:endParaRPr lang="th-TH" b="1">
              <a:cs typeface="Tahoma" pitchFamily="34" charset="0"/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714348" y="1071546"/>
            <a:ext cx="763170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>
                <a:cs typeface="Tahoma" pitchFamily="34" charset="0"/>
              </a:rPr>
              <a:t>A charity wishes to endow a fund that will provide $50000 per year for </a:t>
            </a:r>
          </a:p>
          <a:p>
            <a:r>
              <a:rPr lang="en-US" sz="2000" dirty="0">
                <a:cs typeface="Tahoma" pitchFamily="34" charset="0"/>
              </a:rPr>
              <a:t>cancer research. The charity has $480000 and , to reduce risk, wants to </a:t>
            </a:r>
          </a:p>
          <a:p>
            <a:r>
              <a:rPr lang="en-US" sz="2000" dirty="0">
                <a:cs typeface="Tahoma" pitchFamily="34" charset="0"/>
              </a:rPr>
              <a:t>invest in two banks paying 10% and 11 % respectively. </a:t>
            </a:r>
          </a:p>
          <a:p>
            <a:r>
              <a:rPr lang="en-US" sz="2000" dirty="0">
                <a:cs typeface="Tahoma" pitchFamily="34" charset="0"/>
              </a:rPr>
              <a:t>How much should be invested in each bank?</a:t>
            </a:r>
            <a:endParaRPr lang="th-TH" sz="2000" dirty="0">
              <a:cs typeface="Tahoma" pitchFamily="34" charset="0"/>
            </a:endParaRPr>
          </a:p>
        </p:txBody>
      </p:sp>
      <p:sp>
        <p:nvSpPr>
          <p:cNvPr id="495620" name="Text Box 4"/>
          <p:cNvSpPr txBox="1">
            <a:spLocks noChangeArrowheads="1"/>
          </p:cNvSpPr>
          <p:nvPr/>
        </p:nvSpPr>
        <p:spPr bwMode="auto">
          <a:xfrm>
            <a:off x="3159125" y="2817813"/>
            <a:ext cx="32146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tx1"/>
                </a:solidFill>
                <a:cs typeface="Tahoma" pitchFamily="34" charset="0"/>
              </a:rPr>
              <a:t>      </a:t>
            </a:r>
            <a:r>
              <a:rPr lang="en-US" b="1">
                <a:cs typeface="Tahoma" pitchFamily="34" charset="0"/>
              </a:rPr>
              <a:t>x </a:t>
            </a:r>
            <a:r>
              <a:rPr lang="en-US" b="1">
                <a:solidFill>
                  <a:schemeClr val="tx1"/>
                </a:solidFill>
                <a:cs typeface="Tahoma" pitchFamily="34" charset="0"/>
              </a:rPr>
              <a:t>+         </a:t>
            </a:r>
            <a:r>
              <a:rPr lang="en-US" b="1">
                <a:solidFill>
                  <a:srgbClr val="009900"/>
                </a:solidFill>
                <a:cs typeface="Tahoma" pitchFamily="34" charset="0"/>
              </a:rPr>
              <a:t>y</a:t>
            </a:r>
            <a:r>
              <a:rPr lang="en-US" b="1">
                <a:solidFill>
                  <a:schemeClr val="tx1"/>
                </a:solidFill>
                <a:cs typeface="Tahoma" pitchFamily="34" charset="0"/>
              </a:rPr>
              <a:t> = 480000</a:t>
            </a:r>
          </a:p>
          <a:p>
            <a:r>
              <a:rPr lang="en-US" b="1">
                <a:solidFill>
                  <a:schemeClr val="tx1"/>
                </a:solidFill>
                <a:cs typeface="Tahoma" pitchFamily="34" charset="0"/>
              </a:rPr>
              <a:t>0.1 </a:t>
            </a:r>
            <a:r>
              <a:rPr lang="en-US" b="1">
                <a:cs typeface="Tahoma" pitchFamily="34" charset="0"/>
              </a:rPr>
              <a:t>x </a:t>
            </a:r>
            <a:r>
              <a:rPr lang="en-US" b="1">
                <a:solidFill>
                  <a:schemeClr val="tx1"/>
                </a:solidFill>
                <a:cs typeface="Tahoma" pitchFamily="34" charset="0"/>
              </a:rPr>
              <a:t>+ 0.11 </a:t>
            </a:r>
            <a:r>
              <a:rPr lang="en-US" b="1">
                <a:solidFill>
                  <a:srgbClr val="009900"/>
                </a:solidFill>
                <a:cs typeface="Tahoma" pitchFamily="34" charset="0"/>
              </a:rPr>
              <a:t>y </a:t>
            </a:r>
            <a:r>
              <a:rPr lang="en-US" b="1">
                <a:solidFill>
                  <a:schemeClr val="tx1"/>
                </a:solidFill>
                <a:cs typeface="Tahoma" pitchFamily="34" charset="0"/>
              </a:rPr>
              <a:t>= 50000</a:t>
            </a:r>
            <a:endParaRPr lang="th-TH" b="1">
              <a:solidFill>
                <a:schemeClr val="tx1"/>
              </a:solidFill>
              <a:cs typeface="Tahoma" pitchFamily="34" charset="0"/>
            </a:endParaRPr>
          </a:p>
        </p:txBody>
      </p:sp>
      <p:sp>
        <p:nvSpPr>
          <p:cNvPr id="495621" name="Text Box 5"/>
          <p:cNvSpPr txBox="1">
            <a:spLocks noChangeArrowheads="1"/>
          </p:cNvSpPr>
          <p:nvPr/>
        </p:nvSpPr>
        <p:spPr bwMode="auto">
          <a:xfrm>
            <a:off x="3775075" y="4138613"/>
            <a:ext cx="23241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1"/>
                </a:solidFill>
                <a:cs typeface="Tahoma" pitchFamily="34" charset="0"/>
              </a:rPr>
              <a:t>10x+10y=4800000</a:t>
            </a:r>
          </a:p>
          <a:p>
            <a:r>
              <a:rPr lang="en-US">
                <a:solidFill>
                  <a:schemeClr val="tx1"/>
                </a:solidFill>
                <a:cs typeface="Tahoma" pitchFamily="34" charset="0"/>
              </a:rPr>
              <a:t>10x+11y=5000000</a:t>
            </a:r>
            <a:endParaRPr lang="th-TH">
              <a:solidFill>
                <a:schemeClr val="tx1"/>
              </a:solidFill>
              <a:cs typeface="Tahoma" pitchFamily="34" charset="0"/>
            </a:endParaRPr>
          </a:p>
        </p:txBody>
      </p:sp>
      <p:sp>
        <p:nvSpPr>
          <p:cNvPr id="495622" name="Text Box 6"/>
          <p:cNvSpPr txBox="1">
            <a:spLocks noChangeArrowheads="1"/>
          </p:cNvSpPr>
          <p:nvPr/>
        </p:nvSpPr>
        <p:spPr bwMode="auto">
          <a:xfrm>
            <a:off x="4137025" y="5021263"/>
            <a:ext cx="15605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cs typeface="Tahoma" pitchFamily="34" charset="0"/>
              </a:rPr>
              <a:t>y = 200000</a:t>
            </a:r>
          </a:p>
          <a:p>
            <a:r>
              <a:rPr lang="en-US">
                <a:cs typeface="Tahoma" pitchFamily="34" charset="0"/>
              </a:rPr>
              <a:t>x  = 280000</a:t>
            </a:r>
            <a:endParaRPr lang="th-TH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5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5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9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5620" grpId="0" autoUpdateAnimBg="0"/>
      <p:bldP spid="495621" grpId="0" autoUpdateAnimBg="0"/>
      <p:bldP spid="49562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836613" y="1462088"/>
            <a:ext cx="8307387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A company earns before-tax profits of $100000. It has agreed to contribute </a:t>
            </a:r>
          </a:p>
          <a:p>
            <a:r>
              <a:rPr lang="en-US" sz="1800">
                <a:cs typeface="Tahoma" pitchFamily="34" charset="0"/>
              </a:rPr>
              <a:t>10% of its after-tax profits to Red Cross Relief Fund. It must pay a state tax </a:t>
            </a:r>
          </a:p>
          <a:p>
            <a:r>
              <a:rPr lang="en-US" sz="1800">
                <a:cs typeface="Tahoma" pitchFamily="34" charset="0"/>
              </a:rPr>
              <a:t>of 5 % of its profits (after the Red Cross donation) and a federal tax of </a:t>
            </a:r>
          </a:p>
          <a:p>
            <a:r>
              <a:rPr lang="en-US" sz="1800">
                <a:cs typeface="Tahoma" pitchFamily="34" charset="0"/>
              </a:rPr>
              <a:t>40 % of its profit (after the donation and state taxes are paid). How much does </a:t>
            </a:r>
          </a:p>
          <a:p>
            <a:r>
              <a:rPr lang="en-US" sz="1800">
                <a:cs typeface="Tahoma" pitchFamily="34" charset="0"/>
              </a:rPr>
              <a:t>the company pay in state taxes, federal taxes and Red Cross donation? </a:t>
            </a:r>
            <a:endParaRPr lang="th-TH" sz="1800">
              <a:cs typeface="Tahoma" pitchFamily="34" charset="0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485775" y="806450"/>
            <a:ext cx="44592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cs typeface="Tahoma" pitchFamily="34" charset="0"/>
              </a:rPr>
              <a:t>Tax benefits of charitable contribution</a:t>
            </a:r>
            <a:endParaRPr lang="th-TH">
              <a:cs typeface="Tahoma" pitchFamily="34" charset="0"/>
            </a:endParaRPr>
          </a:p>
        </p:txBody>
      </p:sp>
      <p:sp>
        <p:nvSpPr>
          <p:cNvPr id="496644" name="Text Box 4"/>
          <p:cNvSpPr txBox="1">
            <a:spLocks noChangeArrowheads="1"/>
          </p:cNvSpPr>
          <p:nvPr/>
        </p:nvSpPr>
        <p:spPr bwMode="auto">
          <a:xfrm>
            <a:off x="2746375" y="3463925"/>
            <a:ext cx="39465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Tahoma" pitchFamily="34" charset="0"/>
              </a:rPr>
              <a:t>       C + 0.1S + 0.1F  = 10000</a:t>
            </a:r>
          </a:p>
          <a:p>
            <a:r>
              <a:rPr lang="en-US" b="1">
                <a:cs typeface="Tahoma" pitchFamily="34" charset="0"/>
              </a:rPr>
              <a:t>0.05C+       S             =  5000</a:t>
            </a:r>
          </a:p>
          <a:p>
            <a:r>
              <a:rPr lang="en-US" b="1">
                <a:cs typeface="Tahoma" pitchFamily="34" charset="0"/>
              </a:rPr>
              <a:t>  0.4C+  0.4S+       F = 40000</a:t>
            </a:r>
            <a:endParaRPr lang="th-TH" b="1">
              <a:cs typeface="Tahoma" pitchFamily="34" charset="0"/>
            </a:endParaRPr>
          </a:p>
        </p:txBody>
      </p:sp>
      <p:sp>
        <p:nvSpPr>
          <p:cNvPr id="496645" name="Text Box 5"/>
          <p:cNvSpPr txBox="1">
            <a:spLocks noChangeArrowheads="1"/>
          </p:cNvSpPr>
          <p:nvPr/>
        </p:nvSpPr>
        <p:spPr bwMode="auto">
          <a:xfrm>
            <a:off x="2814638" y="5337175"/>
            <a:ext cx="40560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cs typeface="Tahoma" pitchFamily="34" charset="0"/>
              </a:rPr>
              <a:t>C = 5956,  S = 4,702,  F = 35,737</a:t>
            </a:r>
            <a:endParaRPr lang="th-TH">
              <a:cs typeface="Tahoma" pitchFamily="34" charset="0"/>
            </a:endParaRPr>
          </a:p>
        </p:txBody>
      </p:sp>
      <p:sp>
        <p:nvSpPr>
          <p:cNvPr id="23558" name="Text Box 2"/>
          <p:cNvSpPr txBox="1">
            <a:spLocks noChangeArrowheads="1"/>
          </p:cNvSpPr>
          <p:nvPr/>
        </p:nvSpPr>
        <p:spPr bwMode="auto">
          <a:xfrm>
            <a:off x="454025" y="314325"/>
            <a:ext cx="54546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Tahoma" pitchFamily="34" charset="0"/>
              </a:rPr>
              <a:t>Examples of a system of linear equations</a:t>
            </a:r>
            <a:endParaRPr lang="th-TH" b="1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9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9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6644" grpId="0" autoUpdateAnimBg="0"/>
      <p:bldP spid="49664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574675" y="195263"/>
            <a:ext cx="54530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Tahoma" pitchFamily="34" charset="0"/>
              </a:rPr>
              <a:t>Examples of a system of linear equations</a:t>
            </a:r>
            <a:endParaRPr lang="th-TH" b="1">
              <a:cs typeface="Tahoma" pitchFamily="34" charset="0"/>
            </a:endParaRPr>
          </a:p>
        </p:txBody>
      </p:sp>
      <p:sp>
        <p:nvSpPr>
          <p:cNvPr id="24579" name="Text Box 11"/>
          <p:cNvSpPr txBox="1">
            <a:spLocks noChangeArrowheads="1"/>
          </p:cNvSpPr>
          <p:nvPr/>
        </p:nvSpPr>
        <p:spPr bwMode="auto">
          <a:xfrm>
            <a:off x="298808" y="846209"/>
            <a:ext cx="7739063" cy="18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r>
              <a:rPr lang="en-US" sz="1600" dirty="0">
                <a:cs typeface="Tahoma" pitchFamily="34" charset="0"/>
              </a:rPr>
              <a:t>Suppose that you are at a bench-press contest and have just witnessed the </a:t>
            </a:r>
          </a:p>
          <a:p>
            <a:pPr algn="just"/>
            <a:r>
              <a:rPr lang="en-US" sz="1600" dirty="0">
                <a:cs typeface="Tahoma" pitchFamily="34" charset="0"/>
              </a:rPr>
              <a:t>Lightweight Champion press a bar weighted with 2 large disks and 1 small disk on </a:t>
            </a:r>
          </a:p>
          <a:p>
            <a:pPr algn="just"/>
            <a:r>
              <a:rPr lang="en-US" sz="1600" dirty="0">
                <a:cs typeface="Tahoma" pitchFamily="34" charset="0"/>
              </a:rPr>
              <a:t>each side and the weight is announced as 275 pounds. Then the eventual </a:t>
            </a:r>
          </a:p>
          <a:p>
            <a:pPr algn="just"/>
            <a:r>
              <a:rPr lang="en-US" sz="1600" dirty="0">
                <a:cs typeface="Tahoma" pitchFamily="34" charset="0"/>
              </a:rPr>
              <a:t>middleweight champion pressed a bar with 3 large disk and 1 small disk on each </a:t>
            </a:r>
          </a:p>
          <a:p>
            <a:pPr algn="just"/>
            <a:r>
              <a:rPr lang="en-US" sz="1600" dirty="0">
                <a:cs typeface="Tahoma" pitchFamily="34" charset="0"/>
              </a:rPr>
              <a:t>side, the weight is announce 365 pounds. The heavyweight champion lifts a bar</a:t>
            </a:r>
          </a:p>
          <a:p>
            <a:pPr algn="just"/>
            <a:r>
              <a:rPr lang="en-US" sz="1600" dirty="0">
                <a:cs typeface="Tahoma" pitchFamily="34" charset="0"/>
              </a:rPr>
              <a:t> weighted with 4 large disks and 1 small disk, but you cannot hear announced </a:t>
            </a:r>
          </a:p>
          <a:p>
            <a:pPr algn="just"/>
            <a:r>
              <a:rPr lang="en-US" sz="1600" dirty="0">
                <a:cs typeface="Tahoma" pitchFamily="34" charset="0"/>
              </a:rPr>
              <a:t>weight. Assuming the bar weighted 45 </a:t>
            </a:r>
            <a:r>
              <a:rPr lang="en-US" sz="1600" dirty="0" err="1">
                <a:cs typeface="Tahoma" pitchFamily="34" charset="0"/>
              </a:rPr>
              <a:t>pounds,how</a:t>
            </a:r>
            <a:r>
              <a:rPr lang="en-US" sz="1600" dirty="0">
                <a:cs typeface="Tahoma" pitchFamily="34" charset="0"/>
              </a:rPr>
              <a:t> much did the heavyweight lift?</a:t>
            </a:r>
            <a:endParaRPr lang="en-GB" sz="1600" dirty="0">
              <a:cs typeface="Tahoma" pitchFamily="34" charset="0"/>
            </a:endParaRPr>
          </a:p>
        </p:txBody>
      </p:sp>
      <p:sp>
        <p:nvSpPr>
          <p:cNvPr id="24580" name="Text Box 13"/>
          <p:cNvSpPr txBox="1">
            <a:spLocks noChangeArrowheads="1"/>
          </p:cNvSpPr>
          <p:nvPr/>
        </p:nvSpPr>
        <p:spPr bwMode="auto">
          <a:xfrm>
            <a:off x="7175500" y="2511425"/>
            <a:ext cx="17732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Ans:X=45 and y=25</a:t>
            </a:r>
            <a:endParaRPr lang="en-GB" sz="1400"/>
          </a:p>
        </p:txBody>
      </p:sp>
      <p:sp>
        <p:nvSpPr>
          <p:cNvPr id="24581" name="Text Box 4"/>
          <p:cNvSpPr txBox="1">
            <a:spLocks noChangeArrowheads="1"/>
          </p:cNvSpPr>
          <p:nvPr/>
        </p:nvSpPr>
        <p:spPr bwMode="auto">
          <a:xfrm>
            <a:off x="324935" y="3063946"/>
            <a:ext cx="741510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r>
              <a:rPr lang="en-US" sz="1600" dirty="0">
                <a:cs typeface="Tahoma" pitchFamily="34" charset="0"/>
              </a:rPr>
              <a:t>A foolish dieter, following the instructions of his nutritionist to the letter,</a:t>
            </a:r>
          </a:p>
          <a:p>
            <a:pPr algn="just"/>
            <a:r>
              <a:rPr lang="en-US" sz="1600" dirty="0">
                <a:cs typeface="Tahoma" pitchFamily="34" charset="0"/>
              </a:rPr>
              <a:t>is insistent that fat constitute exactly 10% of his diet. On a certain day, he must</a:t>
            </a:r>
          </a:p>
          <a:p>
            <a:pPr algn="just"/>
            <a:r>
              <a:rPr lang="en-US" sz="1600" dirty="0">
                <a:cs typeface="Tahoma" pitchFamily="34" charset="0"/>
              </a:rPr>
              <a:t>Select from a menu consisting strictly of 92% fat-free turkey bologna and hog </a:t>
            </a:r>
          </a:p>
          <a:p>
            <a:pPr algn="just"/>
            <a:r>
              <a:rPr lang="en-US" sz="1600" dirty="0">
                <a:cs typeface="Tahoma" pitchFamily="34" charset="0"/>
              </a:rPr>
              <a:t>Lard, which is virtually 100% fat. How much of each should he consume if he</a:t>
            </a:r>
          </a:p>
          <a:p>
            <a:pPr algn="just"/>
            <a:r>
              <a:rPr lang="en-US" sz="1600" dirty="0">
                <a:cs typeface="Tahoma" pitchFamily="34" charset="0"/>
              </a:rPr>
              <a:t>wishes to eat 10 pounds of food.</a:t>
            </a:r>
            <a:endParaRPr lang="en-GB" sz="1600" dirty="0">
              <a:cs typeface="Tahoma" pitchFamily="34" charset="0"/>
            </a:endParaRPr>
          </a:p>
        </p:txBody>
      </p:sp>
      <p:sp>
        <p:nvSpPr>
          <p:cNvPr id="24582" name="Text Box 7"/>
          <p:cNvSpPr txBox="1">
            <a:spLocks noChangeArrowheads="1"/>
          </p:cNvSpPr>
          <p:nvPr/>
        </p:nvSpPr>
        <p:spPr bwMode="auto">
          <a:xfrm>
            <a:off x="7257729" y="4097287"/>
            <a:ext cx="16557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dirty="0" err="1"/>
              <a:t>Ans</a:t>
            </a:r>
            <a:r>
              <a:rPr lang="en-US" sz="1400" dirty="0"/>
              <a:t>: X=9.8, y=0.2</a:t>
            </a:r>
            <a:endParaRPr lang="en-GB" sz="1400" dirty="0"/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285720" y="4716483"/>
            <a:ext cx="85725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1600" dirty="0"/>
              <a:t>A manufacturer produces three products: A,B, and C. The profits for each unit of A ,B and C sold are $1,$2 and $3 respectively. Fixed costs are $17000 per year, and the costs of producing each unit of A,B and C </a:t>
            </a:r>
            <a:r>
              <a:rPr lang="en-US" sz="1600" b="1" dirty="0"/>
              <a:t>are </a:t>
            </a:r>
            <a:r>
              <a:rPr lang="en-US" sz="1600" b="1" dirty="0">
                <a:solidFill>
                  <a:srgbClr val="C00000"/>
                </a:solidFill>
              </a:rPr>
              <a:t>$4,$5, $7, </a:t>
            </a:r>
            <a:r>
              <a:rPr lang="en-US" sz="1600" dirty="0"/>
              <a:t>respectively. Next year, a total of 11,000 units of all three products is to be produced and sold, and the total profit of $25,000 is to be </a:t>
            </a:r>
            <a:r>
              <a:rPr lang="en-US" sz="1600" dirty="0" err="1"/>
              <a:t>realised</a:t>
            </a:r>
            <a:r>
              <a:rPr lang="en-US" sz="1600" dirty="0"/>
              <a:t>. If the total cost is to be $80,000, how many units of each of the products should be produced next year?</a:t>
            </a:r>
            <a:endParaRPr lang="th-TH" sz="1600" dirty="0"/>
          </a:p>
        </p:txBody>
      </p:sp>
      <p:sp>
        <p:nvSpPr>
          <p:cNvPr id="24584" name="TextBox 8"/>
          <p:cNvSpPr txBox="1">
            <a:spLocks noChangeArrowheads="1"/>
          </p:cNvSpPr>
          <p:nvPr/>
        </p:nvSpPr>
        <p:spPr bwMode="auto">
          <a:xfrm>
            <a:off x="6623050" y="6037263"/>
            <a:ext cx="2333625" cy="32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500"/>
              <a:t>A=2000,B=4000,C=5000</a:t>
            </a:r>
            <a:endParaRPr lang="th-TH" sz="15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1026"/>
          <p:cNvGraphicFramePr>
            <a:graphicFrameLocks noChangeAspect="1"/>
          </p:cNvGraphicFramePr>
          <p:nvPr/>
        </p:nvGraphicFramePr>
        <p:xfrm>
          <a:off x="3827463" y="234950"/>
          <a:ext cx="1328737" cy="866775"/>
        </p:xfrm>
        <a:graphic>
          <a:graphicData uri="http://schemas.openxmlformats.org/presentationml/2006/ole">
            <p:oleObj spid="_x0000_s5147" name="Equation" r:id="rId3" imgW="660113" imgH="431613" progId="Equation.3">
              <p:embed/>
            </p:oleObj>
          </a:graphicData>
        </a:graphic>
      </p:graphicFrame>
      <p:sp>
        <p:nvSpPr>
          <p:cNvPr id="7171" name="Text Box 1027"/>
          <p:cNvSpPr txBox="1">
            <a:spLocks noChangeArrowheads="1"/>
          </p:cNvSpPr>
          <p:nvPr/>
        </p:nvSpPr>
        <p:spPr bwMode="auto">
          <a:xfrm>
            <a:off x="796925" y="1173163"/>
            <a:ext cx="689610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/>
            <a:r>
              <a:rPr lang="en-US" sz="1400"/>
              <a:t>To obtain solutions to this system of linear equations we can either use, for examples</a:t>
            </a:r>
          </a:p>
          <a:p>
            <a:pPr marL="457200" indent="-457200">
              <a:buFontTx/>
              <a:buAutoNum type="arabicPeriod"/>
            </a:pPr>
            <a:r>
              <a:rPr lang="en-US" sz="1400"/>
              <a:t>Graph method</a:t>
            </a:r>
          </a:p>
          <a:p>
            <a:pPr marL="457200" indent="-457200">
              <a:buFontTx/>
              <a:buAutoNum type="arabicPeriod"/>
            </a:pPr>
            <a:r>
              <a:rPr lang="en-US" sz="1400"/>
              <a:t>Substitution method</a:t>
            </a:r>
          </a:p>
          <a:p>
            <a:pPr marL="457200" indent="-457200">
              <a:buFontTx/>
              <a:buAutoNum type="arabicPeriod"/>
            </a:pPr>
            <a:r>
              <a:rPr lang="en-US" sz="1400"/>
              <a:t>Elimination of unknowns method</a:t>
            </a:r>
          </a:p>
          <a:p>
            <a:pPr marL="457200" indent="-457200">
              <a:buFontTx/>
              <a:buAutoNum type="arabicPeriod"/>
            </a:pPr>
            <a:r>
              <a:rPr lang="en-US" sz="1400"/>
              <a:t>Elementary row operations</a:t>
            </a:r>
          </a:p>
          <a:p>
            <a:pPr marL="457200" indent="-457200">
              <a:buFontTx/>
              <a:buAutoNum type="arabicPeriod"/>
            </a:pPr>
            <a:r>
              <a:rPr lang="en-US" sz="1400"/>
              <a:t>Inverse of a matrix</a:t>
            </a:r>
          </a:p>
          <a:p>
            <a:pPr marL="457200" indent="-457200">
              <a:buFontTx/>
              <a:buAutoNum type="arabicPeriod"/>
            </a:pPr>
            <a:r>
              <a:rPr lang="en-US" sz="1400"/>
              <a:t>Cramer</a:t>
            </a:r>
            <a:r>
              <a:rPr lang="en-US" sz="1400">
                <a:latin typeface="Times New Roman" pitchFamily="18" charset="0"/>
              </a:rPr>
              <a:t>’</a:t>
            </a:r>
            <a:r>
              <a:rPr lang="en-US" sz="1400"/>
              <a:t>s rule</a:t>
            </a:r>
          </a:p>
        </p:txBody>
      </p:sp>
      <p:pic>
        <p:nvPicPr>
          <p:cNvPr id="7172" name="Picture 1028" descr="fig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3250" y="3275013"/>
            <a:ext cx="2844800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1031"/>
          <p:cNvSpPr txBox="1">
            <a:spLocks noChangeArrowheads="1"/>
          </p:cNvSpPr>
          <p:nvPr/>
        </p:nvSpPr>
        <p:spPr bwMode="auto">
          <a:xfrm>
            <a:off x="1154113" y="3068638"/>
            <a:ext cx="17065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1. Graph method</a:t>
            </a:r>
            <a:endParaRPr lang="th-TH" sz="1600"/>
          </a:p>
        </p:txBody>
      </p:sp>
      <p:sp>
        <p:nvSpPr>
          <p:cNvPr id="7174" name="Text Box 1033"/>
          <p:cNvSpPr txBox="1">
            <a:spLocks noChangeArrowheads="1"/>
          </p:cNvSpPr>
          <p:nvPr/>
        </p:nvSpPr>
        <p:spPr bwMode="auto">
          <a:xfrm>
            <a:off x="4360863" y="3057525"/>
            <a:ext cx="22288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2. Substitution method</a:t>
            </a:r>
            <a:endParaRPr lang="th-TH" sz="1600"/>
          </a:p>
        </p:txBody>
      </p:sp>
      <p:pic>
        <p:nvPicPr>
          <p:cNvPr id="7175" name="Picture 103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7263" y="3514725"/>
            <a:ext cx="3817937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Text Box 1036"/>
          <p:cNvSpPr txBox="1">
            <a:spLocks noChangeArrowheads="1"/>
          </p:cNvSpPr>
          <p:nvPr/>
        </p:nvSpPr>
        <p:spPr bwMode="auto">
          <a:xfrm>
            <a:off x="5291138" y="173038"/>
            <a:ext cx="515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(1)</a:t>
            </a:r>
            <a:endParaRPr lang="th-TH"/>
          </a:p>
        </p:txBody>
      </p:sp>
      <p:sp>
        <p:nvSpPr>
          <p:cNvPr id="7177" name="Text Box 1039"/>
          <p:cNvSpPr txBox="1">
            <a:spLocks noChangeArrowheads="1"/>
          </p:cNvSpPr>
          <p:nvPr/>
        </p:nvSpPr>
        <p:spPr bwMode="auto">
          <a:xfrm>
            <a:off x="5303838" y="639763"/>
            <a:ext cx="515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(2)</a:t>
            </a:r>
            <a:endParaRPr lang="th-TH"/>
          </a:p>
        </p:txBody>
      </p:sp>
      <p:sp>
        <p:nvSpPr>
          <p:cNvPr id="7178" name="Line 1040"/>
          <p:cNvSpPr>
            <a:spLocks noChangeShapeType="1"/>
          </p:cNvSpPr>
          <p:nvPr/>
        </p:nvSpPr>
        <p:spPr bwMode="auto">
          <a:xfrm flipH="1">
            <a:off x="4017963" y="3048000"/>
            <a:ext cx="9525" cy="2955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3075" y="1157277"/>
            <a:ext cx="18796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3613" y="2403491"/>
            <a:ext cx="6273800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6613" y="3536966"/>
            <a:ext cx="6870700" cy="13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630238" y="468313"/>
            <a:ext cx="329558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 dirty="0"/>
              <a:t>3. Elimination of unknowns</a:t>
            </a:r>
            <a:endParaRPr lang="th-TH" sz="2200" dirty="0"/>
          </a:p>
        </p:txBody>
      </p:sp>
      <p:sp>
        <p:nvSpPr>
          <p:cNvPr id="26630" name="Text Box 8"/>
          <p:cNvSpPr txBox="1">
            <a:spLocks noChangeArrowheads="1"/>
          </p:cNvSpPr>
          <p:nvPr/>
        </p:nvSpPr>
        <p:spPr bwMode="auto">
          <a:xfrm>
            <a:off x="665163" y="5318141"/>
            <a:ext cx="5426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Methods 4-6 require the use of matrix algebra.</a:t>
            </a: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2"/>
          <p:cNvSpPr txBox="1">
            <a:spLocks noChangeArrowheads="1"/>
          </p:cNvSpPr>
          <p:nvPr/>
        </p:nvSpPr>
        <p:spPr bwMode="auto">
          <a:xfrm>
            <a:off x="554038" y="2368550"/>
            <a:ext cx="8334375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200"/>
              <a:t>Matrix algebra is a method suitable for a large system of simultaneous equations. </a:t>
            </a:r>
          </a:p>
          <a:p>
            <a:endParaRPr lang="th-TH" sz="2200"/>
          </a:p>
        </p:txBody>
      </p:sp>
      <p:sp>
        <p:nvSpPr>
          <p:cNvPr id="27651" name="TextBox 3"/>
          <p:cNvSpPr txBox="1">
            <a:spLocks noChangeArrowheads="1"/>
          </p:cNvSpPr>
          <p:nvPr/>
        </p:nvSpPr>
        <p:spPr bwMode="auto">
          <a:xfrm>
            <a:off x="571472" y="3429000"/>
            <a:ext cx="780415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200" dirty="0"/>
              <a:t>Matrix algebra provides a compact way of writing an equation system </a:t>
            </a:r>
            <a:r>
              <a:rPr lang="en-US" sz="2200" dirty="0" smtClean="0"/>
              <a:t>even </a:t>
            </a:r>
            <a:r>
              <a:rPr lang="en-US" sz="2200" dirty="0"/>
              <a:t>an extremely large one</a:t>
            </a:r>
            <a:r>
              <a:rPr lang="en-US" sz="2200" dirty="0" smtClean="0"/>
              <a:t>.</a:t>
            </a:r>
          </a:p>
          <a:p>
            <a:endParaRPr lang="en-US" sz="2200" dirty="0"/>
          </a:p>
          <a:p>
            <a:r>
              <a:rPr lang="en-US" sz="2200" dirty="0"/>
              <a:t>Matrix algebra  leads to a way of testing the existence of a solution. </a:t>
            </a:r>
          </a:p>
          <a:p>
            <a:r>
              <a:rPr lang="en-US" sz="2200" dirty="0"/>
              <a:t>It gives a method of finding that solution (if it exists).</a:t>
            </a:r>
          </a:p>
          <a:p>
            <a:endParaRPr lang="en-US" sz="2200" dirty="0"/>
          </a:p>
        </p:txBody>
      </p:sp>
      <p:sp>
        <p:nvSpPr>
          <p:cNvPr id="27652" name="TextBox 4"/>
          <p:cNvSpPr txBox="1">
            <a:spLocks noChangeArrowheads="1"/>
          </p:cNvSpPr>
          <p:nvPr/>
        </p:nvSpPr>
        <p:spPr bwMode="auto">
          <a:xfrm>
            <a:off x="3013075" y="404813"/>
            <a:ext cx="32734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dirty="0"/>
              <a:t>Matrix </a:t>
            </a:r>
            <a:r>
              <a:rPr lang="en-US" sz="3600" dirty="0"/>
              <a:t>Algebra</a:t>
            </a:r>
            <a:endParaRPr lang="th-TH" sz="3600" dirty="0"/>
          </a:p>
        </p:txBody>
      </p:sp>
      <p:sp>
        <p:nvSpPr>
          <p:cNvPr id="27653" name="Text Box 7"/>
          <p:cNvSpPr txBox="1">
            <a:spLocks noChangeArrowheads="1"/>
          </p:cNvSpPr>
          <p:nvPr/>
        </p:nvSpPr>
        <p:spPr bwMode="auto">
          <a:xfrm>
            <a:off x="566738" y="1302237"/>
            <a:ext cx="770935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 dirty="0"/>
              <a:t>A powerful set of tools for handling systems of linear equations is </a:t>
            </a:r>
          </a:p>
          <a:p>
            <a:r>
              <a:rPr lang="en-US" sz="2200" dirty="0"/>
              <a:t>provided by matrix algebra (Linear Algebra).</a:t>
            </a:r>
            <a:endParaRPr lang="en-GB" sz="2200" dirty="0"/>
          </a:p>
        </p:txBody>
      </p:sp>
      <p:sp>
        <p:nvSpPr>
          <p:cNvPr id="27654" name="Rectangle 7"/>
          <p:cNvSpPr>
            <a:spLocks noChangeArrowheads="1"/>
          </p:cNvSpPr>
          <p:nvPr/>
        </p:nvSpPr>
        <p:spPr bwMode="auto">
          <a:xfrm>
            <a:off x="606425" y="5500702"/>
            <a:ext cx="69659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Applicable only to linear equation systems.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8"/>
          <p:cNvSpPr txBox="1">
            <a:spLocks noChangeArrowheads="1"/>
          </p:cNvSpPr>
          <p:nvPr/>
        </p:nvSpPr>
        <p:spPr bwMode="auto">
          <a:xfrm>
            <a:off x="777875" y="411163"/>
            <a:ext cx="656748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What is  a matrix? </a:t>
            </a:r>
          </a:p>
          <a:p>
            <a:endParaRPr lang="en-US" b="1">
              <a:solidFill>
                <a:srgbClr val="FF66FF"/>
              </a:solidFill>
            </a:endParaRPr>
          </a:p>
          <a:p>
            <a:r>
              <a:rPr lang="en-US" b="1">
                <a:solidFill>
                  <a:srgbClr val="FF66FF"/>
                </a:solidFill>
              </a:rPr>
              <a:t>A Matrix</a:t>
            </a:r>
            <a:r>
              <a:rPr lang="en-US"/>
              <a:t> is a rectangular (or square) array of numbers, </a:t>
            </a:r>
          </a:p>
          <a:p>
            <a:r>
              <a:rPr lang="en-US"/>
              <a:t>variables or parameters with one or more rows and </a:t>
            </a:r>
          </a:p>
          <a:p>
            <a:r>
              <a:rPr lang="en-US"/>
              <a:t>one or more columns. </a:t>
            </a:r>
            <a:endParaRPr lang="en-GB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1938338" y="2757488"/>
            <a:ext cx="5849937" cy="2247900"/>
            <a:chOff x="2492375" y="3746500"/>
            <a:chExt cx="5849938" cy="2247900"/>
          </a:xfrm>
        </p:grpSpPr>
        <p:pic>
          <p:nvPicPr>
            <p:cNvPr id="28676" name="Picture 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132138" y="3995738"/>
              <a:ext cx="2816225" cy="1414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8677" name="Text Box 11"/>
            <p:cNvSpPr txBox="1">
              <a:spLocks noChangeArrowheads="1"/>
            </p:cNvSpPr>
            <p:nvPr/>
          </p:nvSpPr>
          <p:spPr bwMode="auto">
            <a:xfrm>
              <a:off x="2520950" y="4143375"/>
              <a:ext cx="604838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200"/>
                <a:t>Row 1</a:t>
              </a:r>
              <a:endParaRPr lang="en-GB" sz="1200"/>
            </a:p>
          </p:txBody>
        </p:sp>
        <p:sp>
          <p:nvSpPr>
            <p:cNvPr id="28678" name="Text Box 12"/>
            <p:cNvSpPr txBox="1">
              <a:spLocks noChangeArrowheads="1"/>
            </p:cNvSpPr>
            <p:nvPr/>
          </p:nvSpPr>
          <p:spPr bwMode="auto">
            <a:xfrm>
              <a:off x="3317875" y="3763963"/>
              <a:ext cx="823913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200"/>
                <a:t>Column 1</a:t>
              </a:r>
              <a:endParaRPr lang="en-GB" sz="1200"/>
            </a:p>
          </p:txBody>
        </p:sp>
        <p:sp>
          <p:nvSpPr>
            <p:cNvPr id="28679" name="Text Box 13"/>
            <p:cNvSpPr txBox="1">
              <a:spLocks noChangeArrowheads="1"/>
            </p:cNvSpPr>
            <p:nvPr/>
          </p:nvSpPr>
          <p:spPr bwMode="auto">
            <a:xfrm>
              <a:off x="4097338" y="3762375"/>
              <a:ext cx="406400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200"/>
                <a:t>C 2</a:t>
              </a:r>
              <a:endParaRPr lang="en-GB" sz="1200"/>
            </a:p>
          </p:txBody>
        </p:sp>
        <p:sp>
          <p:nvSpPr>
            <p:cNvPr id="28680" name="Text Box 15"/>
            <p:cNvSpPr txBox="1">
              <a:spLocks noChangeArrowheads="1"/>
            </p:cNvSpPr>
            <p:nvPr/>
          </p:nvSpPr>
          <p:spPr bwMode="auto">
            <a:xfrm>
              <a:off x="2492375" y="4491038"/>
              <a:ext cx="604838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200"/>
                <a:t>Row 2</a:t>
              </a:r>
              <a:endParaRPr lang="en-GB" sz="1200"/>
            </a:p>
          </p:txBody>
        </p:sp>
        <p:sp>
          <p:nvSpPr>
            <p:cNvPr id="28681" name="Text Box 16"/>
            <p:cNvSpPr txBox="1">
              <a:spLocks noChangeArrowheads="1"/>
            </p:cNvSpPr>
            <p:nvPr/>
          </p:nvSpPr>
          <p:spPr bwMode="auto">
            <a:xfrm>
              <a:off x="2492375" y="4940300"/>
              <a:ext cx="557213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200"/>
                <a:t>Row3</a:t>
              </a:r>
              <a:endParaRPr lang="en-GB" sz="1200"/>
            </a:p>
          </p:txBody>
        </p:sp>
        <p:sp>
          <p:nvSpPr>
            <p:cNvPr id="28682" name="Text Box 17"/>
            <p:cNvSpPr txBox="1">
              <a:spLocks noChangeArrowheads="1"/>
            </p:cNvSpPr>
            <p:nvPr/>
          </p:nvSpPr>
          <p:spPr bwMode="auto">
            <a:xfrm>
              <a:off x="4591050" y="3760788"/>
              <a:ext cx="406400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200"/>
                <a:t>C 3</a:t>
              </a:r>
              <a:endParaRPr lang="en-GB" sz="1200"/>
            </a:p>
          </p:txBody>
        </p:sp>
        <p:sp>
          <p:nvSpPr>
            <p:cNvPr id="28683" name="Text Box 18"/>
            <p:cNvSpPr txBox="1">
              <a:spLocks noChangeArrowheads="1"/>
            </p:cNvSpPr>
            <p:nvPr/>
          </p:nvSpPr>
          <p:spPr bwMode="auto">
            <a:xfrm>
              <a:off x="5199063" y="3746500"/>
              <a:ext cx="406400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200"/>
                <a:t>C 4</a:t>
              </a:r>
              <a:endParaRPr lang="en-GB" sz="1200"/>
            </a:p>
          </p:txBody>
        </p:sp>
        <p:sp>
          <p:nvSpPr>
            <p:cNvPr id="28684" name="Oval 19"/>
            <p:cNvSpPr>
              <a:spLocks noChangeArrowheads="1"/>
            </p:cNvSpPr>
            <p:nvPr/>
          </p:nvSpPr>
          <p:spPr bwMode="auto">
            <a:xfrm>
              <a:off x="3600450" y="4978400"/>
              <a:ext cx="376238" cy="392113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8685" name="Line 20"/>
            <p:cNvSpPr>
              <a:spLocks noChangeShapeType="1"/>
            </p:cNvSpPr>
            <p:nvPr/>
          </p:nvSpPr>
          <p:spPr bwMode="auto">
            <a:xfrm flipH="1" flipV="1">
              <a:off x="3948113" y="5311775"/>
              <a:ext cx="463550" cy="4508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8686" name="Text Box 21"/>
            <p:cNvSpPr txBox="1">
              <a:spLocks noChangeArrowheads="1"/>
            </p:cNvSpPr>
            <p:nvPr/>
          </p:nvSpPr>
          <p:spPr bwMode="auto">
            <a:xfrm>
              <a:off x="4494213" y="5657850"/>
              <a:ext cx="1673225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600"/>
                <a:t>entries/elements</a:t>
              </a:r>
              <a:endParaRPr lang="en-GB" sz="1600"/>
            </a:p>
          </p:txBody>
        </p:sp>
        <p:sp>
          <p:nvSpPr>
            <p:cNvPr id="28687" name="Text Box 22"/>
            <p:cNvSpPr txBox="1">
              <a:spLocks noChangeArrowheads="1"/>
            </p:cNvSpPr>
            <p:nvPr/>
          </p:nvSpPr>
          <p:spPr bwMode="auto">
            <a:xfrm>
              <a:off x="6119813" y="3979863"/>
              <a:ext cx="22225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800"/>
                <a:t>Size of matrix is 3x4</a:t>
              </a:r>
              <a:endParaRPr lang="en-GB" sz="1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5538" y="401638"/>
            <a:ext cx="1608137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3216275" y="992188"/>
            <a:ext cx="2436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A 3x3 square matrix</a:t>
            </a:r>
            <a:endParaRPr lang="en-GB"/>
          </a:p>
        </p:txBody>
      </p:sp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285720" y="2357430"/>
            <a:ext cx="33543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A matrix with one row </a:t>
            </a:r>
            <a:r>
              <a:rPr lang="en-US" sz="2400" dirty="0">
                <a:sym typeface="Wingdings" pitchFamily="2" charset="2"/>
              </a:rPr>
              <a:t></a:t>
            </a:r>
            <a:endParaRPr lang="en-GB" sz="2400" dirty="0"/>
          </a:p>
        </p:txBody>
      </p:sp>
      <p:graphicFrame>
        <p:nvGraphicFramePr>
          <p:cNvPr id="8194" name="Object 8"/>
          <p:cNvGraphicFramePr>
            <a:graphicFrameLocks noChangeAspect="1"/>
          </p:cNvGraphicFramePr>
          <p:nvPr/>
        </p:nvGraphicFramePr>
        <p:xfrm>
          <a:off x="3979863" y="2349500"/>
          <a:ext cx="2800350" cy="534988"/>
        </p:xfrm>
        <a:graphic>
          <a:graphicData uri="http://schemas.openxmlformats.org/presentationml/2006/ole">
            <p:oleObj spid="_x0000_s6196" name="Equation" r:id="rId4" imgW="1129810" imgH="215806" progId="Equation.3">
              <p:embed/>
            </p:oleObj>
          </a:graphicData>
        </a:graphic>
      </p:graphicFrame>
      <p:sp>
        <p:nvSpPr>
          <p:cNvPr id="8199" name="Text Box 10"/>
          <p:cNvSpPr txBox="1">
            <a:spLocks noChangeArrowheads="1"/>
          </p:cNvSpPr>
          <p:nvPr/>
        </p:nvSpPr>
        <p:spPr bwMode="auto">
          <a:xfrm>
            <a:off x="428596" y="4429132"/>
            <a:ext cx="38003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A matrix with one column </a:t>
            </a:r>
            <a:r>
              <a:rPr lang="en-US" sz="2400" dirty="0">
                <a:sym typeface="Wingdings" pitchFamily="2" charset="2"/>
              </a:rPr>
              <a:t></a:t>
            </a:r>
            <a:endParaRPr lang="en-GB" sz="2400" dirty="0"/>
          </a:p>
        </p:txBody>
      </p:sp>
      <p:sp>
        <p:nvSpPr>
          <p:cNvPr id="8200" name="Text Box 11"/>
          <p:cNvSpPr txBox="1">
            <a:spLocks noChangeArrowheads="1"/>
          </p:cNvSpPr>
          <p:nvPr/>
        </p:nvSpPr>
        <p:spPr bwMode="auto">
          <a:xfrm>
            <a:off x="3636963" y="3040063"/>
            <a:ext cx="37509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A row matrix or a row vector</a:t>
            </a:r>
            <a:endParaRPr lang="en-GB" sz="2400" dirty="0"/>
          </a:p>
        </p:txBody>
      </p:sp>
      <p:graphicFrame>
        <p:nvGraphicFramePr>
          <p:cNvPr id="8195" name="Object 12"/>
          <p:cNvGraphicFramePr>
            <a:graphicFrameLocks noChangeAspect="1"/>
          </p:cNvGraphicFramePr>
          <p:nvPr/>
        </p:nvGraphicFramePr>
        <p:xfrm>
          <a:off x="4694238" y="3632200"/>
          <a:ext cx="1420812" cy="2178050"/>
        </p:xfrm>
        <a:graphic>
          <a:graphicData uri="http://schemas.openxmlformats.org/presentationml/2006/ole">
            <p:oleObj spid="_x0000_s6197" name="Equation" r:id="rId5" imgW="596900" imgH="914400" progId="Equation.3">
              <p:embed/>
            </p:oleObj>
          </a:graphicData>
        </a:graphic>
      </p:graphicFrame>
      <p:sp>
        <p:nvSpPr>
          <p:cNvPr id="8201" name="Text Box 14"/>
          <p:cNvSpPr txBox="1">
            <a:spLocks noChangeArrowheads="1"/>
          </p:cNvSpPr>
          <p:nvPr/>
        </p:nvSpPr>
        <p:spPr bwMode="auto">
          <a:xfrm>
            <a:off x="3643306" y="5896293"/>
            <a:ext cx="46430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A column matrix or a column vector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538" name="Text Box 2"/>
          <p:cNvSpPr txBox="1">
            <a:spLocks noChangeArrowheads="1"/>
          </p:cNvSpPr>
          <p:nvPr/>
        </p:nvSpPr>
        <p:spPr bwMode="auto">
          <a:xfrm>
            <a:off x="3173413" y="490538"/>
            <a:ext cx="280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cs typeface="Tahoma" pitchFamily="34" charset="0"/>
              </a:rPr>
              <a:t>Matrix notation</a:t>
            </a:r>
            <a:endParaRPr lang="th-TH" sz="2400" b="1" dirty="0">
              <a:cs typeface="Tahoma" pitchFamily="34" charset="0"/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804863" y="1087438"/>
            <a:ext cx="43338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Two way to denote </a:t>
            </a:r>
            <a:r>
              <a:rPr lang="en-US" sz="2200" i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200" i="1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n</a:t>
            </a:r>
            <a:r>
              <a:rPr lang="en-US" sz="22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 matrix </a:t>
            </a:r>
            <a:r>
              <a:rPr lang="en-US" sz="2200" i="1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A:</a:t>
            </a:r>
            <a:endParaRPr lang="th-TH" sz="2200" i="1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600" y="1449388"/>
            <a:ext cx="4805363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5419725" y="2171700"/>
            <a:ext cx="305276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latin typeface="Century" pitchFamily="18" charset="0"/>
              </a:rPr>
              <a:t>Scalar entry in the ith row </a:t>
            </a:r>
          </a:p>
          <a:p>
            <a:r>
              <a:rPr lang="en-US" sz="1800">
                <a:latin typeface="Century" pitchFamily="18" charset="0"/>
              </a:rPr>
              <a:t>and jth column of </a:t>
            </a:r>
            <a:r>
              <a:rPr lang="en-US" sz="1800" b="1" i="1">
                <a:latin typeface="Century" pitchFamily="18" charset="0"/>
              </a:rPr>
              <a:t>A</a:t>
            </a:r>
            <a:r>
              <a:rPr lang="en-US" sz="1800" i="1">
                <a:latin typeface="Century" pitchFamily="18" charset="0"/>
              </a:rPr>
              <a:t> </a:t>
            </a:r>
            <a:r>
              <a:rPr lang="en-US" sz="1800">
                <a:latin typeface="Century" pitchFamily="18" charset="0"/>
              </a:rPr>
              <a:t>is </a:t>
            </a:r>
          </a:p>
          <a:p>
            <a:r>
              <a:rPr lang="en-US" sz="1800">
                <a:latin typeface="Century" pitchFamily="18" charset="0"/>
              </a:rPr>
              <a:t>denoted by a</a:t>
            </a:r>
            <a:r>
              <a:rPr lang="en-US" sz="1800" baseline="-20000">
                <a:latin typeface="Century" pitchFamily="18" charset="0"/>
              </a:rPr>
              <a:t>ij</a:t>
            </a:r>
            <a:r>
              <a:rPr lang="en-US" sz="1800">
                <a:latin typeface="Century" pitchFamily="18" charset="0"/>
              </a:rPr>
              <a:t> </a:t>
            </a:r>
            <a:endParaRPr lang="th-TH" sz="1800">
              <a:latin typeface="Century" pitchFamily="18" charset="0"/>
            </a:endParaRPr>
          </a:p>
        </p:txBody>
      </p:sp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050" y="4044950"/>
            <a:ext cx="4986338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5124450" y="4602163"/>
            <a:ext cx="3933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latin typeface="Century" pitchFamily="18" charset="0"/>
              </a:rPr>
              <a:t>The columns of </a:t>
            </a:r>
            <a:r>
              <a:rPr lang="en-US" sz="1800" b="1">
                <a:latin typeface="Century" pitchFamily="18" charset="0"/>
              </a:rPr>
              <a:t>A</a:t>
            </a:r>
            <a:r>
              <a:rPr lang="en-US" sz="1800">
                <a:latin typeface="Century" pitchFamily="18" charset="0"/>
              </a:rPr>
              <a:t> are vectors in R</a:t>
            </a:r>
            <a:r>
              <a:rPr lang="en-US" sz="1800" baseline="30000">
                <a:latin typeface="Century" pitchFamily="18" charset="0"/>
              </a:rPr>
              <a:t>m</a:t>
            </a:r>
            <a:r>
              <a:rPr lang="en-US" sz="1800">
                <a:latin typeface="Century" pitchFamily="18" charset="0"/>
              </a:rPr>
              <a:t> </a:t>
            </a:r>
            <a:endParaRPr lang="th-TH" sz="1800">
              <a:latin typeface="Century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3173413" y="509588"/>
            <a:ext cx="2622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2363" y="3824308"/>
            <a:ext cx="518160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571472" y="1071546"/>
            <a:ext cx="835824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dirty="0">
                <a:latin typeface="Calibri" pitchFamily="34" charset="0"/>
                <a:cs typeface="Calibri" pitchFamily="34" charset="0"/>
              </a:rPr>
              <a:t>A diagonal matrix</a:t>
            </a:r>
            <a:r>
              <a:rPr lang="en-US" sz="2400" dirty="0">
                <a:latin typeface="Calibri" pitchFamily="34" charset="0"/>
                <a:cs typeface="Calibri" pitchFamily="34" charset="0"/>
              </a:rPr>
              <a:t> is a square matrix 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whose </a:t>
            </a:r>
            <a:r>
              <a:rPr lang="en-US" sz="2400" dirty="0" err="1" smtClean="0">
                <a:latin typeface="Calibri" pitchFamily="34" charset="0"/>
                <a:cs typeface="Calibri" pitchFamily="34" charset="0"/>
              </a:rPr>
              <a:t>nondiagonal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2400" dirty="0">
                <a:latin typeface="Calibri" pitchFamily="34" charset="0"/>
                <a:cs typeface="Calibri" pitchFamily="34" charset="0"/>
              </a:rPr>
              <a:t>entries are zero</a:t>
            </a:r>
            <a:endParaRPr lang="th-TH" sz="2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50565" name="Text Box 5"/>
          <p:cNvSpPr txBox="1">
            <a:spLocks noChangeArrowheads="1"/>
          </p:cNvSpPr>
          <p:nvPr/>
        </p:nvSpPr>
        <p:spPr bwMode="auto">
          <a:xfrm>
            <a:off x="3132138" y="515938"/>
            <a:ext cx="280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4" charset="0"/>
              </a:rPr>
              <a:t>Matrix notation</a:t>
            </a:r>
            <a:endParaRPr lang="th-TH" sz="2400" b="1">
              <a:effectLst>
                <a:outerShdw blurRad="38100" dist="38100" dir="2700000" algn="tl">
                  <a:srgbClr val="C0C0C0"/>
                </a:outerShdw>
              </a:effectLst>
              <a:cs typeface="Tahoma" pitchFamily="34" charset="0"/>
            </a:endParaRPr>
          </a:p>
        </p:txBody>
      </p:sp>
      <p:graphicFrame>
        <p:nvGraphicFramePr>
          <p:cNvPr id="9218" name="Object 6"/>
          <p:cNvGraphicFramePr>
            <a:graphicFrameLocks noChangeAspect="1"/>
          </p:cNvGraphicFramePr>
          <p:nvPr/>
        </p:nvGraphicFramePr>
        <p:xfrm>
          <a:off x="3800475" y="2325708"/>
          <a:ext cx="1247775" cy="1265237"/>
        </p:xfrm>
        <a:graphic>
          <a:graphicData uri="http://schemas.openxmlformats.org/presentationml/2006/ole">
            <p:oleObj spid="_x0000_s7195" name="Equation" r:id="rId4" imgW="901700" imgH="914400" progId="Equation.3">
              <p:embed/>
            </p:oleObj>
          </a:graphicData>
        </a:graphic>
      </p:graphicFrame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928662" y="2673370"/>
            <a:ext cx="20239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Identity matrix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379538" y="509588"/>
            <a:ext cx="62571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>
                <a:cs typeface="Tahoma" pitchFamily="34" charset="0"/>
              </a:rPr>
              <a:t>Matrix addition and scalar multiplication</a:t>
            </a:r>
            <a:endParaRPr lang="th-TH" b="1" dirty="0">
              <a:cs typeface="Tahoma" pitchFamily="34" charset="0"/>
            </a:endParaRP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684213" y="1414463"/>
            <a:ext cx="724474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/>
              <a:t>Two matrices are </a:t>
            </a:r>
            <a:r>
              <a:rPr lang="en-US" sz="2200" b="1">
                <a:solidFill>
                  <a:srgbClr val="FF6600"/>
                </a:solidFill>
              </a:rPr>
              <a:t>equal</a:t>
            </a:r>
            <a:r>
              <a:rPr lang="en-US" sz="2200"/>
              <a:t> if they have the same size and if their </a:t>
            </a:r>
          </a:p>
          <a:p>
            <a:r>
              <a:rPr lang="en-US" sz="2200"/>
              <a:t>corresponding entries are equal.</a:t>
            </a:r>
            <a:endParaRPr lang="th-TH" sz="2200"/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642910" y="2357430"/>
            <a:ext cx="7019614" cy="2182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Aft>
                <a:spcPct val="35000"/>
              </a:spcAft>
            </a:pPr>
            <a:r>
              <a:rPr lang="en-US" sz="2400" b="1" dirty="0"/>
              <a:t>Matrix addition</a:t>
            </a:r>
          </a:p>
          <a:p>
            <a:pPr>
              <a:spcAft>
                <a:spcPct val="35000"/>
              </a:spcAft>
              <a:buFontTx/>
              <a:buChar char="•"/>
            </a:pPr>
            <a:r>
              <a:rPr lang="en-US" sz="2200" dirty="0">
                <a:sym typeface="Wingdings" pitchFamily="2" charset="2"/>
              </a:rPr>
              <a:t>Matrices must have the same size</a:t>
            </a:r>
          </a:p>
          <a:p>
            <a:pPr>
              <a:spcAft>
                <a:spcPct val="35000"/>
              </a:spcAft>
              <a:buFontTx/>
              <a:buChar char="•"/>
            </a:pPr>
            <a:r>
              <a:rPr lang="en-US" sz="2200" dirty="0">
                <a:sym typeface="Wingdings" pitchFamily="2" charset="2"/>
              </a:rPr>
              <a:t>The resulting matrix is also of the same size</a:t>
            </a:r>
          </a:p>
          <a:p>
            <a:pPr>
              <a:buFontTx/>
              <a:buChar char="•"/>
            </a:pPr>
            <a:r>
              <a:rPr lang="en-US" sz="2200" dirty="0">
                <a:sym typeface="Wingdings" pitchFamily="2" charset="2"/>
              </a:rPr>
              <a:t>Each entry in </a:t>
            </a:r>
            <a:r>
              <a:rPr lang="en-US" sz="2200" b="1" i="1" dirty="0">
                <a:sym typeface="Wingdings" pitchFamily="2" charset="2"/>
              </a:rPr>
              <a:t>A+B</a:t>
            </a:r>
            <a:r>
              <a:rPr lang="en-US" sz="2200" b="1" dirty="0">
                <a:sym typeface="Wingdings" pitchFamily="2" charset="2"/>
              </a:rPr>
              <a:t>  </a:t>
            </a:r>
            <a:r>
              <a:rPr lang="en-US" sz="2200" dirty="0">
                <a:sym typeface="Wingdings" pitchFamily="2" charset="2"/>
              </a:rPr>
              <a:t>is the sum of the corresponding entries </a:t>
            </a:r>
          </a:p>
          <a:p>
            <a:r>
              <a:rPr lang="en-US" sz="2200" dirty="0">
                <a:sym typeface="Wingdings" pitchFamily="2" charset="2"/>
              </a:rPr>
              <a:t>  in </a:t>
            </a:r>
            <a:r>
              <a:rPr lang="en-US" sz="2200" b="1" i="1" dirty="0">
                <a:sym typeface="Wingdings" pitchFamily="2" charset="2"/>
              </a:rPr>
              <a:t>A</a:t>
            </a:r>
            <a:r>
              <a:rPr lang="en-US" sz="2200" dirty="0">
                <a:sym typeface="Wingdings" pitchFamily="2" charset="2"/>
              </a:rPr>
              <a:t> and</a:t>
            </a:r>
            <a:r>
              <a:rPr lang="en-US" sz="2200" i="1" dirty="0">
                <a:sym typeface="Wingdings" pitchFamily="2" charset="2"/>
              </a:rPr>
              <a:t> </a:t>
            </a:r>
            <a:r>
              <a:rPr lang="en-US" sz="2200" b="1" i="1" dirty="0">
                <a:sym typeface="Wingdings" pitchFamily="2" charset="2"/>
              </a:rPr>
              <a:t>B.</a:t>
            </a:r>
            <a:r>
              <a:rPr lang="en-US" sz="2200" dirty="0">
                <a:sym typeface="Wingdings" pitchFamily="2" charset="2"/>
              </a:rPr>
              <a:t>		   </a:t>
            </a:r>
            <a:endParaRPr lang="th-TH" sz="2200" dirty="0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711200" y="4786322"/>
            <a:ext cx="7363041" cy="1351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Aft>
                <a:spcPct val="30000"/>
              </a:spcAft>
            </a:pPr>
            <a:r>
              <a:rPr lang="en-US" sz="2400" b="1" dirty="0"/>
              <a:t>Scalar multiplication</a:t>
            </a:r>
          </a:p>
          <a:p>
            <a:pPr>
              <a:spcAft>
                <a:spcPct val="30000"/>
              </a:spcAft>
            </a:pPr>
            <a:r>
              <a:rPr lang="en-US" sz="2200" dirty="0">
                <a:sym typeface="Wingdings" pitchFamily="2" charset="2"/>
              </a:rPr>
              <a:t>The scalar multiple </a:t>
            </a:r>
            <a:r>
              <a:rPr lang="en-US" sz="2200" i="1" dirty="0" err="1">
                <a:sym typeface="Wingdings" pitchFamily="2" charset="2"/>
              </a:rPr>
              <a:t>r</a:t>
            </a:r>
            <a:r>
              <a:rPr lang="en-US" sz="2200" b="1" i="1" dirty="0" err="1">
                <a:sym typeface="Wingdings" pitchFamily="2" charset="2"/>
              </a:rPr>
              <a:t>A</a:t>
            </a:r>
            <a:r>
              <a:rPr lang="en-US" sz="2200" dirty="0">
                <a:sym typeface="Wingdings" pitchFamily="2" charset="2"/>
              </a:rPr>
              <a:t> is the matrix whose columns are </a:t>
            </a:r>
            <a:r>
              <a:rPr lang="en-US" sz="2200" i="1" dirty="0">
                <a:sym typeface="Wingdings" pitchFamily="2" charset="2"/>
              </a:rPr>
              <a:t>r</a:t>
            </a:r>
            <a:r>
              <a:rPr lang="en-US" sz="2200" dirty="0">
                <a:sym typeface="Wingdings" pitchFamily="2" charset="2"/>
              </a:rPr>
              <a:t> times </a:t>
            </a:r>
          </a:p>
          <a:p>
            <a:pPr>
              <a:spcAft>
                <a:spcPct val="30000"/>
              </a:spcAft>
            </a:pPr>
            <a:r>
              <a:rPr lang="en-US" sz="2200" dirty="0">
                <a:sym typeface="Wingdings" pitchFamily="2" charset="2"/>
              </a:rPr>
              <a:t>the corresponding columns in </a:t>
            </a:r>
            <a:r>
              <a:rPr lang="en-US" sz="2200" b="1" i="1" dirty="0">
                <a:sym typeface="Wingdings" pitchFamily="2" charset="2"/>
              </a:rPr>
              <a:t>A</a:t>
            </a:r>
            <a:r>
              <a:rPr lang="en-US" sz="2200" dirty="0">
                <a:sym typeface="Wingdings" pitchFamily="2" charset="2"/>
              </a:rPr>
              <a:t>	   </a:t>
            </a:r>
            <a:endParaRPr lang="th-TH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Object 5"/>
          <p:cNvGraphicFramePr>
            <a:graphicFrameLocks noChangeAspect="1"/>
          </p:cNvGraphicFramePr>
          <p:nvPr/>
        </p:nvGraphicFramePr>
        <p:xfrm>
          <a:off x="688975" y="525463"/>
          <a:ext cx="2598738" cy="1139825"/>
        </p:xfrm>
        <a:graphic>
          <a:graphicData uri="http://schemas.openxmlformats.org/presentationml/2006/ole">
            <p:oleObj spid="_x0000_s8319" name="Equation" r:id="rId3" imgW="1041400" imgH="457200" progId="Equation.3">
              <p:embed/>
            </p:oleObj>
          </a:graphicData>
        </a:graphic>
      </p:graphicFrame>
      <p:graphicFrame>
        <p:nvGraphicFramePr>
          <p:cNvPr id="10243" name="Object 6"/>
          <p:cNvGraphicFramePr>
            <a:graphicFrameLocks noChangeAspect="1"/>
          </p:cNvGraphicFramePr>
          <p:nvPr/>
        </p:nvGraphicFramePr>
        <p:xfrm>
          <a:off x="3587750" y="492125"/>
          <a:ext cx="2312988" cy="1141413"/>
        </p:xfrm>
        <a:graphic>
          <a:graphicData uri="http://schemas.openxmlformats.org/presentationml/2006/ole">
            <p:oleObj spid="_x0000_s8320" name="Equation" r:id="rId4" imgW="927100" imgH="457200" progId="Equation.3">
              <p:embed/>
            </p:oleObj>
          </a:graphicData>
        </a:graphic>
      </p:graphicFrame>
      <p:graphicFrame>
        <p:nvGraphicFramePr>
          <p:cNvPr id="10244" name="Object 7"/>
          <p:cNvGraphicFramePr>
            <a:graphicFrameLocks noChangeAspect="1"/>
          </p:cNvGraphicFramePr>
          <p:nvPr/>
        </p:nvGraphicFramePr>
        <p:xfrm>
          <a:off x="6251575" y="446088"/>
          <a:ext cx="2060575" cy="1141412"/>
        </p:xfrm>
        <a:graphic>
          <a:graphicData uri="http://schemas.openxmlformats.org/presentationml/2006/ole">
            <p:oleObj spid="_x0000_s8321" name="Equation" r:id="rId5" imgW="825500" imgH="457200" progId="Equation.3">
              <p:embed/>
            </p:oleObj>
          </a:graphicData>
        </a:graphic>
      </p:graphicFrame>
      <p:graphicFrame>
        <p:nvGraphicFramePr>
          <p:cNvPr id="10245" name="Object 8"/>
          <p:cNvGraphicFramePr>
            <a:graphicFrameLocks noChangeAspect="1"/>
          </p:cNvGraphicFramePr>
          <p:nvPr/>
        </p:nvGraphicFramePr>
        <p:xfrm>
          <a:off x="1163638" y="2082800"/>
          <a:ext cx="1298575" cy="3830638"/>
        </p:xfrm>
        <a:graphic>
          <a:graphicData uri="http://schemas.openxmlformats.org/presentationml/2006/ole">
            <p:oleObj spid="_x0000_s8322" name="Equation" r:id="rId6" imgW="520700" imgH="1536700" progId="Equation.3">
              <p:embed/>
            </p:oleObj>
          </a:graphicData>
        </a:graphic>
      </p:graphicFrame>
      <p:graphicFrame>
        <p:nvGraphicFramePr>
          <p:cNvPr id="10246" name="Object 9"/>
          <p:cNvGraphicFramePr>
            <a:graphicFrameLocks noChangeAspect="1"/>
          </p:cNvGraphicFramePr>
          <p:nvPr/>
        </p:nvGraphicFramePr>
        <p:xfrm>
          <a:off x="5124450" y="3805238"/>
          <a:ext cx="855663" cy="411162"/>
        </p:xfrm>
        <a:graphic>
          <a:graphicData uri="http://schemas.openxmlformats.org/presentationml/2006/ole">
            <p:oleObj spid="_x0000_s8323" name="Equation" r:id="rId7" imgW="342603" imgH="164957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7900" y="968375"/>
            <a:ext cx="6865938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700088" y="4084651"/>
            <a:ext cx="5913991" cy="134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Aft>
                <a:spcPct val="35000"/>
              </a:spcAft>
            </a:pPr>
            <a:r>
              <a:rPr lang="en-US" sz="2200" dirty="0">
                <a:cs typeface="Arial" pitchFamily="34" charset="0"/>
              </a:rPr>
              <a:t>Each equality is verified by showing that</a:t>
            </a:r>
          </a:p>
          <a:p>
            <a:pPr>
              <a:spcAft>
                <a:spcPct val="35000"/>
              </a:spcAft>
              <a:buFontTx/>
              <a:buChar char="•"/>
            </a:pPr>
            <a:r>
              <a:rPr lang="en-US" sz="2200" dirty="0">
                <a:cs typeface="Arial" pitchFamily="34" charset="0"/>
              </a:rPr>
              <a:t>        LHS matrix have the same size as RHS matrix</a:t>
            </a:r>
          </a:p>
          <a:p>
            <a:pPr>
              <a:buFontTx/>
              <a:buChar char="•"/>
            </a:pPr>
            <a:r>
              <a:rPr lang="en-US" sz="2200" dirty="0">
                <a:cs typeface="Arial" pitchFamily="34" charset="0"/>
              </a:rPr>
              <a:t>        corresponding columns are equal</a:t>
            </a:r>
            <a:endParaRPr lang="th-TH" sz="2200" dirty="0"/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912938" y="333375"/>
            <a:ext cx="5494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Properties of Sums and Scalar Multiples</a:t>
            </a:r>
            <a:endParaRPr lang="en-GB" sz="2400"/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417513" y="2362200"/>
            <a:ext cx="155452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Commutative </a:t>
            </a:r>
            <a:r>
              <a:rPr lang="en-US" sz="1400" dirty="0">
                <a:solidFill>
                  <a:srgbClr val="FF0000"/>
                </a:solidFill>
              </a:rPr>
              <a:t>law</a:t>
            </a:r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31750" name="Text Box 7"/>
          <p:cNvSpPr txBox="1">
            <a:spLocks noChangeArrowheads="1"/>
          </p:cNvSpPr>
          <p:nvPr/>
        </p:nvSpPr>
        <p:spPr bwMode="auto">
          <a:xfrm>
            <a:off x="504825" y="2706688"/>
            <a:ext cx="13684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0000"/>
                </a:solidFill>
              </a:rPr>
              <a:t>Associative law</a:t>
            </a:r>
          </a:p>
          <a:p>
            <a:r>
              <a:rPr lang="en-US" sz="1400">
                <a:solidFill>
                  <a:srgbClr val="FF0000"/>
                </a:solidFill>
              </a:rPr>
              <a:t>of addition</a:t>
            </a:r>
            <a:endParaRPr lang="en-GB" sz="1400">
              <a:solidFill>
                <a:srgbClr val="FF0000"/>
              </a:solidFill>
            </a:endParaRPr>
          </a:p>
        </p:txBody>
      </p:sp>
      <p:sp>
        <p:nvSpPr>
          <p:cNvPr id="31751" name="Text Box 8"/>
          <p:cNvSpPr txBox="1">
            <a:spLocks noChangeArrowheads="1"/>
          </p:cNvSpPr>
          <p:nvPr/>
        </p:nvSpPr>
        <p:spPr bwMode="auto">
          <a:xfrm>
            <a:off x="7194550" y="2520950"/>
            <a:ext cx="1470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0000"/>
                </a:solidFill>
              </a:rPr>
              <a:t>Distributive laws</a:t>
            </a:r>
            <a:endParaRPr lang="en-GB" sz="14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706" name="Text Box 2"/>
          <p:cNvSpPr txBox="1">
            <a:spLocks noChangeArrowheads="1"/>
          </p:cNvSpPr>
          <p:nvPr/>
        </p:nvSpPr>
        <p:spPr bwMode="auto">
          <a:xfrm>
            <a:off x="2905137" y="428604"/>
            <a:ext cx="33370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cs typeface="Tahoma" pitchFamily="34" charset="0"/>
              </a:rPr>
              <a:t>Matrix multiplication</a:t>
            </a:r>
            <a:endParaRPr lang="th-TH" b="1" dirty="0">
              <a:cs typeface="Tahoma" pitchFamily="34" charset="0"/>
            </a:endParaRP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555625" y="1208088"/>
            <a:ext cx="56482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Calibri" pitchFamily="34" charset="0"/>
                <a:cs typeface="Calibri" pitchFamily="34" charset="0"/>
              </a:rPr>
              <a:t>Three different ways with the same answer:</a:t>
            </a:r>
            <a:endParaRPr lang="th-TH" sz="240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517525" y="1725613"/>
            <a:ext cx="83573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latin typeface="Calibri" pitchFamily="34" charset="0"/>
                <a:cs typeface="Calibri" pitchFamily="34" charset="0"/>
              </a:rPr>
              <a:t>Method 1: Each entry of </a:t>
            </a:r>
            <a:r>
              <a:rPr lang="en-US" sz="2400" b="1" i="1" dirty="0">
                <a:latin typeface="Calibri" pitchFamily="34" charset="0"/>
                <a:cs typeface="Calibri" pitchFamily="34" charset="0"/>
              </a:rPr>
              <a:t>AB</a:t>
            </a:r>
            <a:r>
              <a:rPr lang="en-US" sz="2400" dirty="0">
                <a:latin typeface="Calibri" pitchFamily="34" charset="0"/>
                <a:cs typeface="Calibri" pitchFamily="34" charset="0"/>
              </a:rPr>
              <a:t> is the product of a row and a column.</a:t>
            </a:r>
            <a:endParaRPr lang="th-TH" sz="2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212975" y="4991100"/>
            <a:ext cx="46916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latin typeface="Calibri" pitchFamily="34" charset="0"/>
                <a:cs typeface="Calibri" pitchFamily="34" charset="0"/>
              </a:rPr>
              <a:t>(</a:t>
            </a:r>
            <a:r>
              <a:rPr lang="en-US" sz="2400" b="1" i="1" dirty="0" smtClean="0">
                <a:latin typeface="Calibri" pitchFamily="34" charset="0"/>
                <a:cs typeface="Calibri" pitchFamily="34" charset="0"/>
              </a:rPr>
              <a:t>AB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)</a:t>
            </a:r>
            <a:r>
              <a:rPr lang="en-US" sz="1400" dirty="0" err="1" smtClean="0">
                <a:latin typeface="Calibri" pitchFamily="34" charset="0"/>
                <a:cs typeface="Calibri" pitchFamily="34" charset="0"/>
              </a:rPr>
              <a:t>ij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=row </a:t>
            </a:r>
            <a:r>
              <a:rPr lang="en-US" sz="2400" dirty="0" err="1">
                <a:latin typeface="Calibri" pitchFamily="34" charset="0"/>
                <a:cs typeface="Calibri" pitchFamily="34" charset="0"/>
              </a:rPr>
              <a:t>i</a:t>
            </a:r>
            <a:r>
              <a:rPr lang="en-US" sz="2400" dirty="0">
                <a:latin typeface="Calibri" pitchFamily="34" charset="0"/>
                <a:cs typeface="Calibri" pitchFamily="34" charset="0"/>
              </a:rPr>
              <a:t> of </a:t>
            </a:r>
            <a:r>
              <a:rPr lang="en-US" sz="2400" i="1" dirty="0">
                <a:latin typeface="Calibri" pitchFamily="34" charset="0"/>
                <a:cs typeface="Calibri" pitchFamily="34" charset="0"/>
              </a:rPr>
              <a:t>A</a:t>
            </a:r>
            <a:r>
              <a:rPr lang="en-US" sz="2400" dirty="0">
                <a:latin typeface="Calibri" pitchFamily="34" charset="0"/>
                <a:cs typeface="Calibri" pitchFamily="34" charset="0"/>
              </a:rPr>
              <a:t> times column j of </a:t>
            </a:r>
            <a:r>
              <a:rPr lang="en-US" sz="2400" b="1" i="1" dirty="0">
                <a:latin typeface="Calibri" pitchFamily="34" charset="0"/>
                <a:cs typeface="Calibri" pitchFamily="34" charset="0"/>
              </a:rPr>
              <a:t>B</a:t>
            </a:r>
            <a:endParaRPr lang="th-TH" sz="24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822325" y="5551488"/>
            <a:ext cx="71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Calibri" pitchFamily="34" charset="0"/>
                <a:cs typeface="Calibri" pitchFamily="34" charset="0"/>
              </a:rPr>
              <a:t>This single entry is the inner product of the two vectors.</a:t>
            </a:r>
            <a:endParaRPr lang="th-TH" sz="240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2825" y="2341563"/>
            <a:ext cx="38560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4088" y="3103563"/>
            <a:ext cx="4357687" cy="170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67300" y="3068638"/>
            <a:ext cx="313372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798483" y="985816"/>
          <a:ext cx="2043113" cy="1449388"/>
        </p:xfrm>
        <a:graphic>
          <a:graphicData uri="http://schemas.openxmlformats.org/presentationml/2006/ole">
            <p:oleObj spid="_x0000_s9243" name="Equation" r:id="rId3" imgW="1002865" imgH="710891" progId="Equation.3">
              <p:embed/>
            </p:oleObj>
          </a:graphicData>
        </a:graphic>
      </p:graphicFrame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57158" y="357166"/>
            <a:ext cx="12255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 dirty="0">
                <a:cs typeface="Tahoma" pitchFamily="34" charset="0"/>
              </a:rPr>
              <a:t>Example</a:t>
            </a:r>
            <a:endParaRPr lang="th-TH" sz="2200" dirty="0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7112000" cy="239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071810"/>
            <a:ext cx="5091112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341283" y="428604"/>
            <a:ext cx="88880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cs typeface="Arial" pitchFamily="34" charset="0"/>
              </a:rPr>
              <a:t>Method 2</a:t>
            </a:r>
            <a:r>
              <a:rPr lang="en-US" sz="2400">
                <a:cs typeface="Arial" pitchFamily="34" charset="0"/>
              </a:rPr>
              <a:t>: Each column of </a:t>
            </a:r>
            <a:r>
              <a:rPr lang="en-US" sz="2400" b="1" i="1">
                <a:cs typeface="Arial" pitchFamily="34" charset="0"/>
              </a:rPr>
              <a:t>AB</a:t>
            </a:r>
            <a:r>
              <a:rPr lang="en-US" sz="2400">
                <a:cs typeface="Arial" pitchFamily="34" charset="0"/>
              </a:rPr>
              <a:t> is the product of a matrix and a column</a:t>
            </a:r>
            <a:endParaRPr lang="th-TH" sz="2400"/>
          </a:p>
        </p:txBody>
      </p:sp>
      <p:sp>
        <p:nvSpPr>
          <p:cNvPr id="12292" name="Text Box 3"/>
          <p:cNvSpPr txBox="1">
            <a:spLocks noChangeArrowheads="1"/>
          </p:cNvSpPr>
          <p:nvPr/>
        </p:nvSpPr>
        <p:spPr bwMode="auto">
          <a:xfrm>
            <a:off x="1866870" y="5031103"/>
            <a:ext cx="498469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Column </a:t>
            </a:r>
            <a:r>
              <a:rPr lang="en-US" sz="1800" dirty="0"/>
              <a:t>j</a:t>
            </a:r>
            <a:r>
              <a:rPr lang="en-US" sz="2400" dirty="0"/>
              <a:t> of </a:t>
            </a:r>
            <a:r>
              <a:rPr lang="en-US" sz="2400" b="1" i="1" dirty="0"/>
              <a:t>AB</a:t>
            </a:r>
            <a:r>
              <a:rPr lang="en-US" sz="2400" dirty="0"/>
              <a:t> = </a:t>
            </a:r>
            <a:r>
              <a:rPr lang="en-US" sz="2400" i="1" dirty="0"/>
              <a:t>A</a:t>
            </a:r>
            <a:r>
              <a:rPr lang="en-US" sz="2400" dirty="0"/>
              <a:t> times column </a:t>
            </a:r>
            <a:r>
              <a:rPr lang="en-US" sz="1800" dirty="0"/>
              <a:t>j</a:t>
            </a:r>
            <a:r>
              <a:rPr lang="en-US" sz="2400" dirty="0"/>
              <a:t> of </a:t>
            </a:r>
            <a:r>
              <a:rPr lang="en-US" sz="2400" b="1" i="1" dirty="0"/>
              <a:t>B</a:t>
            </a:r>
            <a:endParaRPr lang="th-TH" sz="2400" b="1" i="1" dirty="0"/>
          </a:p>
        </p:txBody>
      </p:sp>
      <p:pic>
        <p:nvPicPr>
          <p:cNvPr id="1229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885804"/>
            <a:ext cx="4964113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33583" y="1785926"/>
            <a:ext cx="359092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4608" y="885804"/>
            <a:ext cx="2468562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6" name="Text Box 7"/>
          <p:cNvSpPr txBox="1">
            <a:spLocks noChangeArrowheads="1"/>
          </p:cNvSpPr>
          <p:nvPr/>
        </p:nvSpPr>
        <p:spPr bwMode="auto">
          <a:xfrm>
            <a:off x="322233" y="5539103"/>
            <a:ext cx="853791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The number of columns in </a:t>
            </a:r>
            <a:r>
              <a:rPr lang="en-US" sz="2400" b="1" i="1"/>
              <a:t>A</a:t>
            </a:r>
            <a:r>
              <a:rPr lang="en-US" sz="2400"/>
              <a:t> has to equal the number of rows in </a:t>
            </a:r>
            <a:r>
              <a:rPr lang="en-US" sz="2400" b="1" i="1"/>
              <a:t>B</a:t>
            </a:r>
            <a:r>
              <a:rPr lang="en-US" sz="2400"/>
              <a:t> .</a:t>
            </a:r>
            <a:endParaRPr lang="th-TH" sz="2400"/>
          </a:p>
        </p:txBody>
      </p:sp>
      <p:graphicFrame>
        <p:nvGraphicFramePr>
          <p:cNvPr id="12290" name="Object 8"/>
          <p:cNvGraphicFramePr>
            <a:graphicFrameLocks noChangeAspect="1"/>
          </p:cNvGraphicFramePr>
          <p:nvPr/>
        </p:nvGraphicFramePr>
        <p:xfrm>
          <a:off x="1550958" y="2786058"/>
          <a:ext cx="4745037" cy="1749425"/>
        </p:xfrm>
        <a:graphic>
          <a:graphicData uri="http://schemas.openxmlformats.org/presentationml/2006/ole">
            <p:oleObj spid="_x0000_s10267" name="Equation" r:id="rId6" imgW="3238500" imgH="119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2"/>
          <p:cNvSpPr txBox="1">
            <a:spLocks noChangeArrowheads="1"/>
          </p:cNvSpPr>
          <p:nvPr/>
        </p:nvSpPr>
        <p:spPr bwMode="auto">
          <a:xfrm>
            <a:off x="561969" y="492125"/>
            <a:ext cx="12418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latin typeface="Calibri" pitchFamily="34" charset="0"/>
                <a:cs typeface="Calibri" pitchFamily="34" charset="0"/>
              </a:rPr>
              <a:t>Example</a:t>
            </a:r>
            <a:endParaRPr lang="th-TH" sz="2400" dirty="0"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13314" name="Object 3"/>
          <p:cNvGraphicFramePr>
            <a:graphicFrameLocks noChangeAspect="1"/>
          </p:cNvGraphicFramePr>
          <p:nvPr/>
        </p:nvGraphicFramePr>
        <p:xfrm>
          <a:off x="2886075" y="571480"/>
          <a:ext cx="1685925" cy="1195388"/>
        </p:xfrm>
        <a:graphic>
          <a:graphicData uri="http://schemas.openxmlformats.org/presentationml/2006/ole">
            <p:oleObj spid="_x0000_s11316" name="Equation" r:id="rId3" imgW="1002865" imgH="710891" progId="Equation.3">
              <p:embed/>
            </p:oleObj>
          </a:graphicData>
        </a:graphic>
      </p:graphicFrame>
      <p:graphicFrame>
        <p:nvGraphicFramePr>
          <p:cNvPr id="13315" name="Object 4"/>
          <p:cNvGraphicFramePr>
            <a:graphicFrameLocks noChangeAspect="1"/>
          </p:cNvGraphicFramePr>
          <p:nvPr/>
        </p:nvGraphicFramePr>
        <p:xfrm>
          <a:off x="2297090" y="3665516"/>
          <a:ext cx="2886075" cy="911225"/>
        </p:xfrm>
        <a:graphic>
          <a:graphicData uri="http://schemas.openxmlformats.org/presentationml/2006/ole">
            <p:oleObj spid="_x0000_s11317" name="Equation" r:id="rId4" imgW="1447800" imgH="457200" progId="Equation.3">
              <p:embed/>
            </p:oleObj>
          </a:graphicData>
        </a:graphic>
      </p:graphicFrame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571472" y="3214686"/>
            <a:ext cx="12418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Calibri" pitchFamily="34" charset="0"/>
                <a:cs typeface="Calibri" pitchFamily="34" charset="0"/>
              </a:rPr>
              <a:t>Example</a:t>
            </a:r>
            <a:endParaRPr lang="th-TH" sz="24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545" y="285728"/>
            <a:ext cx="8676173" cy="5600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7"/>
            <a:ext cx="6500858" cy="4658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5143512"/>
            <a:ext cx="4765675" cy="121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5429256" y="3571876"/>
            <a:ext cx="3312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cs typeface="Tahoma" pitchFamily="34" charset="0"/>
              </a:rPr>
              <a:t>Which is _____________</a:t>
            </a:r>
            <a:endParaRPr lang="th-TH" sz="2400" dirty="0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357158" y="285728"/>
            <a:ext cx="79959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latin typeface="Calibri" pitchFamily="34" charset="0"/>
                <a:cs typeface="Calibri" pitchFamily="34" charset="0"/>
              </a:rPr>
              <a:t>Method 3</a:t>
            </a:r>
            <a:r>
              <a:rPr lang="en-US" sz="2400" dirty="0">
                <a:latin typeface="Calibri" pitchFamily="34" charset="0"/>
                <a:cs typeface="Calibri" pitchFamily="34" charset="0"/>
              </a:rPr>
              <a:t>: Each row of </a:t>
            </a:r>
            <a:r>
              <a:rPr lang="en-US" sz="2400" b="1" i="1" dirty="0">
                <a:latin typeface="Calibri" pitchFamily="34" charset="0"/>
                <a:cs typeface="Calibri" pitchFamily="34" charset="0"/>
              </a:rPr>
              <a:t>AB</a:t>
            </a:r>
            <a:r>
              <a:rPr lang="en-US" sz="2400" dirty="0">
                <a:latin typeface="Calibri" pitchFamily="34" charset="0"/>
                <a:cs typeface="Calibri" pitchFamily="34" charset="0"/>
              </a:rPr>
              <a:t> is the product of a row and a matrix</a:t>
            </a:r>
            <a:endParaRPr lang="th-TH" sz="2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340" name="Text Box 3"/>
          <p:cNvSpPr txBox="1">
            <a:spLocks noChangeArrowheads="1"/>
          </p:cNvSpPr>
          <p:nvPr/>
        </p:nvSpPr>
        <p:spPr bwMode="auto">
          <a:xfrm>
            <a:off x="1654145" y="996928"/>
            <a:ext cx="41269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Calibri" pitchFamily="34" charset="0"/>
                <a:cs typeface="Calibri" pitchFamily="34" charset="0"/>
              </a:rPr>
              <a:t>row i of </a:t>
            </a:r>
            <a:r>
              <a:rPr lang="en-US" sz="2400" b="1" i="1">
                <a:latin typeface="Calibri" pitchFamily="34" charset="0"/>
                <a:cs typeface="Calibri" pitchFamily="34" charset="0"/>
              </a:rPr>
              <a:t>AB</a:t>
            </a:r>
            <a:r>
              <a:rPr lang="en-US" sz="2400">
                <a:latin typeface="Calibri" pitchFamily="34" charset="0"/>
                <a:cs typeface="Calibri" pitchFamily="34" charset="0"/>
              </a:rPr>
              <a:t> = row i of </a:t>
            </a:r>
            <a:r>
              <a:rPr lang="en-US" sz="2400" b="1" i="1">
                <a:latin typeface="Calibri" pitchFamily="34" charset="0"/>
                <a:cs typeface="Calibri" pitchFamily="34" charset="0"/>
              </a:rPr>
              <a:t>A</a:t>
            </a:r>
            <a:r>
              <a:rPr lang="en-US" sz="2400" b="1">
                <a:latin typeface="Calibri" pitchFamily="34" charset="0"/>
                <a:cs typeface="Calibri" pitchFamily="34" charset="0"/>
              </a:rPr>
              <a:t> </a:t>
            </a:r>
            <a:r>
              <a:rPr lang="en-US" sz="2400">
                <a:latin typeface="Calibri" pitchFamily="34" charset="0"/>
                <a:cs typeface="Calibri" pitchFamily="34" charset="0"/>
              </a:rPr>
              <a:t>times  </a:t>
            </a:r>
            <a:r>
              <a:rPr lang="en-US" sz="2400" b="1" i="1">
                <a:latin typeface="Calibri" pitchFamily="34" charset="0"/>
                <a:cs typeface="Calibri" pitchFamily="34" charset="0"/>
              </a:rPr>
              <a:t>B</a:t>
            </a:r>
            <a:endParaRPr lang="th-TH" sz="2400" b="1" i="1"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14338" name="Object 4"/>
          <p:cNvGraphicFramePr>
            <a:graphicFrameLocks noChangeAspect="1"/>
          </p:cNvGraphicFramePr>
          <p:nvPr/>
        </p:nvGraphicFramePr>
        <p:xfrm>
          <a:off x="571472" y="1571612"/>
          <a:ext cx="2608263" cy="911225"/>
        </p:xfrm>
        <a:graphic>
          <a:graphicData uri="http://schemas.openxmlformats.org/presentationml/2006/ole">
            <p:oleObj spid="_x0000_s12315" name="Equation" r:id="rId3" imgW="130810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9825" y="744538"/>
            <a:ext cx="6310313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81138" y="3825875"/>
            <a:ext cx="559435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19238" y="4954588"/>
            <a:ext cx="44688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55738" y="5419725"/>
            <a:ext cx="452120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01775" y="5873750"/>
            <a:ext cx="5080000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2100263" y="268288"/>
            <a:ext cx="5465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/>
              <a:t>Properties of matrix multiplication</a:t>
            </a:r>
            <a:endParaRPr lang="en-GB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5"/>
          <p:cNvGraphicFramePr>
            <a:graphicFrameLocks noChangeAspect="1"/>
          </p:cNvGraphicFramePr>
          <p:nvPr/>
        </p:nvGraphicFramePr>
        <p:xfrm>
          <a:off x="1627188" y="404813"/>
          <a:ext cx="3457575" cy="2395537"/>
        </p:xfrm>
        <a:graphic>
          <a:graphicData uri="http://schemas.openxmlformats.org/presentationml/2006/ole">
            <p:oleObj spid="_x0000_s13389" name="Equation" r:id="rId3" imgW="1943100" imgH="1346200" progId="Equation.3">
              <p:embed/>
            </p:oleObj>
          </a:graphicData>
        </a:graphic>
      </p:graphicFrame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735013" y="500063"/>
            <a:ext cx="3984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1.</a:t>
            </a:r>
            <a:endParaRPr lang="en-GB"/>
          </a:p>
        </p:txBody>
      </p:sp>
      <p:graphicFrame>
        <p:nvGraphicFramePr>
          <p:cNvPr id="15363" name="Object 8"/>
          <p:cNvGraphicFramePr>
            <a:graphicFrameLocks noChangeAspect="1"/>
          </p:cNvGraphicFramePr>
          <p:nvPr/>
        </p:nvGraphicFramePr>
        <p:xfrm>
          <a:off x="1176338" y="3105150"/>
          <a:ext cx="5197475" cy="1176338"/>
        </p:xfrm>
        <a:graphic>
          <a:graphicData uri="http://schemas.openxmlformats.org/presentationml/2006/ole">
            <p:oleObj spid="_x0000_s13390" name="Equation" r:id="rId4" imgW="2921000" imgH="660400" progId="Equation.3">
              <p:embed/>
            </p:oleObj>
          </a:graphicData>
        </a:graphic>
      </p:graphicFrame>
      <p:sp>
        <p:nvSpPr>
          <p:cNvPr id="15366" name="Text Box 9"/>
          <p:cNvSpPr txBox="1">
            <a:spLocks noChangeArrowheads="1"/>
          </p:cNvSpPr>
          <p:nvPr/>
        </p:nvSpPr>
        <p:spPr bwMode="auto">
          <a:xfrm>
            <a:off x="615950" y="3271838"/>
            <a:ext cx="398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2.</a:t>
            </a:r>
            <a:endParaRPr lang="en-GB"/>
          </a:p>
        </p:txBody>
      </p:sp>
      <p:graphicFrame>
        <p:nvGraphicFramePr>
          <p:cNvPr id="15364" name="Object 11"/>
          <p:cNvGraphicFramePr>
            <a:graphicFrameLocks noChangeAspect="1"/>
          </p:cNvGraphicFramePr>
          <p:nvPr/>
        </p:nvGraphicFramePr>
        <p:xfrm>
          <a:off x="1211263" y="4673600"/>
          <a:ext cx="3209925" cy="1606550"/>
        </p:xfrm>
        <a:graphic>
          <a:graphicData uri="http://schemas.openxmlformats.org/presentationml/2006/ole">
            <p:oleObj spid="_x0000_s13391" name="Equation" r:id="rId5" imgW="1803400" imgH="901700" progId="Equation.3">
              <p:embed/>
            </p:oleObj>
          </a:graphicData>
        </a:graphic>
      </p:graphicFrame>
      <p:sp>
        <p:nvSpPr>
          <p:cNvPr id="15367" name="Text Box 12"/>
          <p:cNvSpPr txBox="1">
            <a:spLocks noChangeArrowheads="1"/>
          </p:cNvSpPr>
          <p:nvPr/>
        </p:nvSpPr>
        <p:spPr bwMode="auto">
          <a:xfrm>
            <a:off x="701675" y="4881563"/>
            <a:ext cx="398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3.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4"/>
          <p:cNvSpPr txBox="1">
            <a:spLocks noChangeArrowheads="1"/>
          </p:cNvSpPr>
          <p:nvPr/>
        </p:nvSpPr>
        <p:spPr bwMode="auto">
          <a:xfrm>
            <a:off x="214282" y="785794"/>
            <a:ext cx="886871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>
                <a:cs typeface="Tahoma" pitchFamily="34" charset="0"/>
              </a:rPr>
              <a:t>Inventory: </a:t>
            </a:r>
          </a:p>
          <a:p>
            <a:r>
              <a:rPr lang="en-US" sz="2000" dirty="0">
                <a:cs typeface="Tahoma" pitchFamily="34" charset="0"/>
              </a:rPr>
              <a:t>A grocer sold 125 cans of tomato soup, 275 cans of beans and </a:t>
            </a:r>
          </a:p>
          <a:p>
            <a:r>
              <a:rPr lang="en-US" sz="2000" dirty="0">
                <a:cs typeface="Tahoma" pitchFamily="34" charset="0"/>
              </a:rPr>
              <a:t>400 cans of tuna. Write a row vector that gives the number of each item sold. </a:t>
            </a:r>
          </a:p>
          <a:p>
            <a:r>
              <a:rPr lang="en-US" sz="2000" dirty="0">
                <a:cs typeface="Tahoma" pitchFamily="34" charset="0"/>
              </a:rPr>
              <a:t>If the items sell for $0.95, $1.03 </a:t>
            </a:r>
            <a:r>
              <a:rPr lang="en-US" sz="2000" dirty="0" err="1">
                <a:cs typeface="Tahoma" pitchFamily="34" charset="0"/>
              </a:rPr>
              <a:t>abd</a:t>
            </a:r>
            <a:r>
              <a:rPr lang="en-US" sz="2000" dirty="0">
                <a:cs typeface="Tahoma" pitchFamily="34" charset="0"/>
              </a:rPr>
              <a:t> $1.25 each, respectively, write this information</a:t>
            </a:r>
          </a:p>
          <a:p>
            <a:r>
              <a:rPr lang="en-US" sz="2000" dirty="0">
                <a:cs typeface="Tahoma" pitchFamily="34" charset="0"/>
              </a:rPr>
              <a:t> as a column vector. </a:t>
            </a:r>
            <a:endParaRPr lang="th-TH" sz="2000" dirty="0">
              <a:cs typeface="Tahoma" pitchFamily="34" charset="0"/>
            </a:endParaRPr>
          </a:p>
        </p:txBody>
      </p:sp>
      <p:sp>
        <p:nvSpPr>
          <p:cNvPr id="37891" name="TextBox 3"/>
          <p:cNvSpPr txBox="1">
            <a:spLocks noChangeArrowheads="1"/>
          </p:cNvSpPr>
          <p:nvPr/>
        </p:nvSpPr>
        <p:spPr bwMode="auto">
          <a:xfrm>
            <a:off x="630238" y="239713"/>
            <a:ext cx="12525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Examples</a:t>
            </a:r>
            <a:endParaRPr lang="th-TH"/>
          </a:p>
        </p:txBody>
      </p:sp>
      <p:sp>
        <p:nvSpPr>
          <p:cNvPr id="37892" name="Text Box 5"/>
          <p:cNvSpPr txBox="1">
            <a:spLocks noChangeArrowheads="1"/>
          </p:cNvSpPr>
          <p:nvPr/>
        </p:nvSpPr>
        <p:spPr bwMode="auto">
          <a:xfrm>
            <a:off x="214282" y="3108306"/>
            <a:ext cx="814705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cs typeface="Tahoma" pitchFamily="34" charset="0"/>
              </a:rPr>
              <a:t>Raw material and cost: </a:t>
            </a:r>
          </a:p>
          <a:p>
            <a:r>
              <a:rPr lang="en-US" sz="2000" dirty="0">
                <a:cs typeface="Tahoma" pitchFamily="34" charset="0"/>
              </a:rPr>
              <a:t>Suppose that a building contractor has accepted orders for  5 ranch-style houses, </a:t>
            </a:r>
          </a:p>
          <a:p>
            <a:r>
              <a:rPr lang="en-US" sz="2000" dirty="0">
                <a:cs typeface="Tahoma" pitchFamily="34" charset="0"/>
              </a:rPr>
              <a:t>7 cape cod-style houses and 12 colonial-style houses. Then his orders can be </a:t>
            </a:r>
          </a:p>
          <a:p>
            <a:r>
              <a:rPr lang="en-US" sz="2000" dirty="0">
                <a:cs typeface="Tahoma" pitchFamily="34" charset="0"/>
              </a:rPr>
              <a:t>represented by the row </a:t>
            </a:r>
            <a:r>
              <a:rPr lang="en-US" sz="2000" dirty="0" err="1">
                <a:cs typeface="Tahoma" pitchFamily="34" charset="0"/>
              </a:rPr>
              <a:t>vector:Q</a:t>
            </a:r>
            <a:r>
              <a:rPr lang="en-US" sz="2000" dirty="0">
                <a:cs typeface="Tahoma" pitchFamily="34" charset="0"/>
              </a:rPr>
              <a:t>=?</a:t>
            </a:r>
          </a:p>
          <a:p>
            <a:endParaRPr lang="en-US" sz="2000" dirty="0">
              <a:cs typeface="Tahoma" pitchFamily="34" charset="0"/>
            </a:endParaRPr>
          </a:p>
          <a:p>
            <a:endParaRPr lang="en-US" sz="2000" dirty="0">
              <a:cs typeface="Tahoma" pitchFamily="34" charset="0"/>
            </a:endParaRPr>
          </a:p>
          <a:p>
            <a:endParaRPr lang="en-US" sz="2000" dirty="0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1"/>
          <p:cNvSpPr>
            <a:spLocks noChangeArrowheads="1"/>
          </p:cNvSpPr>
          <p:nvPr/>
        </p:nvSpPr>
        <p:spPr bwMode="auto">
          <a:xfrm>
            <a:off x="500034" y="428604"/>
            <a:ext cx="72612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dirty="0">
                <a:cs typeface="Tahoma" pitchFamily="34" charset="0"/>
              </a:rPr>
              <a:t>Furthermore, suppose that the “raw materials” that go into each type of house are steel, wood, </a:t>
            </a:r>
            <a:r>
              <a:rPr lang="en-US" sz="1800" dirty="0" err="1">
                <a:cs typeface="Tahoma" pitchFamily="34" charset="0"/>
              </a:rPr>
              <a:t>glass,paint</a:t>
            </a:r>
            <a:r>
              <a:rPr lang="en-US" sz="1800" dirty="0">
                <a:cs typeface="Tahoma" pitchFamily="34" charset="0"/>
              </a:rPr>
              <a:t>, and </a:t>
            </a:r>
            <a:r>
              <a:rPr lang="en-US" sz="1800" dirty="0" err="1">
                <a:cs typeface="Tahoma" pitchFamily="34" charset="0"/>
              </a:rPr>
              <a:t>labour</a:t>
            </a:r>
            <a:r>
              <a:rPr lang="en-US" sz="1800" dirty="0">
                <a:cs typeface="Tahoma" pitchFamily="34" charset="0"/>
              </a:rPr>
              <a:t>. The entries in the following matrix </a:t>
            </a:r>
            <a:r>
              <a:rPr lang="en-US" sz="1800" b="1" dirty="0">
                <a:cs typeface="Tahoma" pitchFamily="34" charset="0"/>
              </a:rPr>
              <a:t>R</a:t>
            </a:r>
            <a:r>
              <a:rPr lang="en-US" sz="1800" dirty="0">
                <a:cs typeface="Tahoma" pitchFamily="34" charset="0"/>
              </a:rPr>
              <a:t> give number of units of each raw material going into each type of house ( the entries are not necessarily realistic, but chosen for convenience)</a:t>
            </a:r>
            <a:endParaRPr lang="th-TH" sz="1800" dirty="0">
              <a:cs typeface="Tahoma" pitchFamily="34" charset="0"/>
            </a:endParaRPr>
          </a:p>
        </p:txBody>
      </p:sp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2362173" y="2143116"/>
          <a:ext cx="3716337" cy="1674813"/>
        </p:xfrm>
        <a:graphic>
          <a:graphicData uri="http://schemas.openxmlformats.org/presentationml/2006/ole">
            <p:oleObj spid="_x0000_s14363" name="Equation" r:id="rId3" imgW="2082800" imgH="939800" progId="Equation.3">
              <p:embed/>
            </p:oleObj>
          </a:graphicData>
        </a:graphic>
      </p:graphicFrame>
      <p:sp>
        <p:nvSpPr>
          <p:cNvPr id="16388" name="Text Box 7"/>
          <p:cNvSpPr txBox="1">
            <a:spLocks noChangeArrowheads="1"/>
          </p:cNvSpPr>
          <p:nvPr/>
        </p:nvSpPr>
        <p:spPr bwMode="auto">
          <a:xfrm>
            <a:off x="642910" y="4451343"/>
            <a:ext cx="75199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dirty="0"/>
              <a:t>Suppose now the contractor wishes to compute the amount of each raw material needed to fulfill  his orders. Then such information is given by ___________</a:t>
            </a:r>
            <a:endParaRPr lang="th-TH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319539" y="357166"/>
            <a:ext cx="80386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/>
              <a:t>The contractor is also interested in the costs he will have to pay for these materials. </a:t>
            </a:r>
          </a:p>
          <a:p>
            <a:r>
              <a:rPr lang="en-US" sz="1800" dirty="0"/>
              <a:t>Suppose steel costs $2500 per unit, wood cost $1200 per unit, and glass, paint and </a:t>
            </a:r>
          </a:p>
          <a:p>
            <a:r>
              <a:rPr lang="en-US" sz="1800" dirty="0" err="1" smtClean="0"/>
              <a:t>labour</a:t>
            </a:r>
            <a:r>
              <a:rPr lang="en-US" sz="1800" dirty="0" smtClean="0"/>
              <a:t> </a:t>
            </a:r>
            <a:r>
              <a:rPr lang="en-US" sz="1800" dirty="0"/>
              <a:t>cost $800, $150, and 1500$ per </a:t>
            </a:r>
            <a:r>
              <a:rPr lang="en-US" sz="1800" dirty="0" smtClean="0"/>
              <a:t>unit, </a:t>
            </a:r>
            <a:r>
              <a:rPr lang="en-US" sz="1800" dirty="0"/>
              <a:t>respectively. These data can be written </a:t>
            </a:r>
            <a:endParaRPr lang="en-US" sz="1800" dirty="0" smtClean="0"/>
          </a:p>
          <a:p>
            <a:r>
              <a:rPr lang="en-US" sz="1800" dirty="0" smtClean="0"/>
              <a:t>as </a:t>
            </a:r>
            <a:r>
              <a:rPr lang="en-US" sz="1800" dirty="0"/>
              <a:t>the column cost </a:t>
            </a:r>
            <a:r>
              <a:rPr lang="en-US" sz="1800" dirty="0" smtClean="0"/>
              <a:t>vector C </a:t>
            </a:r>
            <a:r>
              <a:rPr lang="en-US" sz="1800" dirty="0"/>
              <a:t>= ?</a:t>
            </a:r>
            <a:endParaRPr lang="th-TH" sz="1800" dirty="0"/>
          </a:p>
        </p:txBody>
      </p:sp>
      <p:sp>
        <p:nvSpPr>
          <p:cNvPr id="38915" name="Text Box 5"/>
          <p:cNvSpPr txBox="1">
            <a:spLocks noChangeArrowheads="1"/>
          </p:cNvSpPr>
          <p:nvPr/>
        </p:nvSpPr>
        <p:spPr bwMode="auto">
          <a:xfrm>
            <a:off x="530676" y="4637066"/>
            <a:ext cx="673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/>
              <a:t>The total cost of raw materials for all the houses is give by </a:t>
            </a:r>
            <a:r>
              <a:rPr lang="en-US" sz="1800" b="1"/>
              <a:t>Q</a:t>
            </a:r>
            <a:r>
              <a:rPr lang="en-US" sz="1800"/>
              <a:t>(</a:t>
            </a:r>
            <a:r>
              <a:rPr lang="en-US" sz="1800" b="1"/>
              <a:t>RC</a:t>
            </a:r>
            <a:r>
              <a:rPr lang="en-US" sz="1800"/>
              <a:t>)</a:t>
            </a:r>
            <a:endParaRPr lang="th-TH" sz="1800"/>
          </a:p>
        </p:txBody>
      </p:sp>
      <p:sp>
        <p:nvSpPr>
          <p:cNvPr id="38916" name="Text Box 6"/>
          <p:cNvSpPr txBox="1">
            <a:spLocks noChangeArrowheads="1"/>
          </p:cNvSpPr>
          <p:nvPr/>
        </p:nvSpPr>
        <p:spPr bwMode="auto">
          <a:xfrm>
            <a:off x="417964" y="2882878"/>
            <a:ext cx="69183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/>
              <a:t>Then the cost of each type of house is given by the matrix </a:t>
            </a:r>
            <a:r>
              <a:rPr lang="en-US" sz="1800" b="1"/>
              <a:t>RC</a:t>
            </a:r>
            <a:endParaRPr lang="th-TH" sz="1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66" name="Text Box 2"/>
          <p:cNvSpPr txBox="1">
            <a:spLocks noChangeArrowheads="1"/>
          </p:cNvSpPr>
          <p:nvPr/>
        </p:nvSpPr>
        <p:spPr bwMode="auto">
          <a:xfrm>
            <a:off x="2925774" y="428604"/>
            <a:ext cx="3289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cs typeface="Tahoma" pitchFamily="34" charset="0"/>
              </a:rPr>
              <a:t>Matrix transposition</a:t>
            </a:r>
            <a:endParaRPr lang="th-TH" sz="2400" b="1" dirty="0">
              <a:cs typeface="Tahoma" pitchFamily="34" charset="0"/>
            </a:endParaRPr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1000109"/>
            <a:ext cx="6916168" cy="3654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410" name="Object 4"/>
          <p:cNvGraphicFramePr>
            <a:graphicFrameLocks noChangeAspect="1"/>
          </p:cNvGraphicFramePr>
          <p:nvPr/>
        </p:nvGraphicFramePr>
        <p:xfrm>
          <a:off x="3349625" y="5195904"/>
          <a:ext cx="1422400" cy="519112"/>
        </p:xfrm>
        <a:graphic>
          <a:graphicData uri="http://schemas.openxmlformats.org/presentationml/2006/ole">
            <p:oleObj spid="_x0000_s15387" name="Equation" r:id="rId5" imgW="698197" imgH="25389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613" y="285728"/>
            <a:ext cx="5457825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2500" y="1785926"/>
            <a:ext cx="43815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91075" y="3216263"/>
            <a:ext cx="435292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Line 5"/>
          <p:cNvSpPr>
            <a:spLocks noChangeShapeType="1"/>
          </p:cNvSpPr>
          <p:nvPr/>
        </p:nvSpPr>
        <p:spPr bwMode="auto">
          <a:xfrm>
            <a:off x="4706938" y="1857364"/>
            <a:ext cx="0" cy="25638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aphicFrame>
        <p:nvGraphicFramePr>
          <p:cNvPr id="18434" name="Object 6"/>
          <p:cNvGraphicFramePr>
            <a:graphicFrameLocks noChangeAspect="1"/>
          </p:cNvGraphicFramePr>
          <p:nvPr/>
        </p:nvGraphicFramePr>
        <p:xfrm>
          <a:off x="3703638" y="5259388"/>
          <a:ext cx="1084262" cy="493712"/>
        </p:xfrm>
        <a:graphic>
          <a:graphicData uri="http://schemas.openxmlformats.org/presentationml/2006/ole">
            <p:oleObj spid="_x0000_s16411" name="Equation" r:id="rId6" imgW="533169" imgH="241195" progId="Equation.3">
              <p:embed/>
            </p:oleObj>
          </a:graphicData>
        </a:graphic>
      </p:graphicFrame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3440113" y="4922838"/>
            <a:ext cx="2263775" cy="103346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214438"/>
            <a:ext cx="6385221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4800" y="3844927"/>
            <a:ext cx="5389662" cy="2227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2220929" y="471470"/>
            <a:ext cx="4708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Properties of Matrix Transposition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28596" y="357166"/>
            <a:ext cx="83463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Using a Matrix and Vectors to Depict a system of Linear Equations</a:t>
            </a:r>
            <a:endParaRPr lang="en-GB" sz="2400" dirty="0"/>
          </a:p>
        </p:txBody>
      </p:sp>
      <p:graphicFrame>
        <p:nvGraphicFramePr>
          <p:cNvPr id="1028" name="Object 26"/>
          <p:cNvGraphicFramePr>
            <a:graphicFrameLocks noGrp="1" noChangeAspect="1"/>
          </p:cNvGraphicFramePr>
          <p:nvPr>
            <p:ph sz="half" idx="1"/>
          </p:nvPr>
        </p:nvGraphicFramePr>
        <p:xfrm>
          <a:off x="2511625" y="4214818"/>
          <a:ext cx="3774887" cy="1953438"/>
        </p:xfrm>
        <a:graphic>
          <a:graphicData uri="http://schemas.openxmlformats.org/presentationml/2006/ole">
            <p:oleObj spid="_x0000_s17485" name="Equation" r:id="rId3" imgW="1816100" imgH="939800" progId="Equation.3">
              <p:embed/>
            </p:oleObj>
          </a:graphicData>
        </a:graphic>
      </p:graphicFrame>
      <p:graphicFrame>
        <p:nvGraphicFramePr>
          <p:cNvPr id="1026" name="Object 11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2474913" y="1146175"/>
          <a:ext cx="3625850" cy="858838"/>
        </p:xfrm>
        <a:graphic>
          <a:graphicData uri="http://schemas.openxmlformats.org/presentationml/2006/ole">
            <p:oleObj spid="_x0000_s17486" name="Equation" r:id="rId4" imgW="1930400" imgH="457200" progId="Equation.3">
              <p:embed/>
            </p:oleObj>
          </a:graphicData>
        </a:graphic>
      </p:graphicFrame>
      <p:graphicFrame>
        <p:nvGraphicFramePr>
          <p:cNvPr id="1027" name="Object 22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2681287" y="2214554"/>
          <a:ext cx="3462349" cy="1856757"/>
        </p:xfrm>
        <a:graphic>
          <a:graphicData uri="http://schemas.openxmlformats.org/presentationml/2006/ole">
            <p:oleObj spid="_x0000_s17487" name="Equation" r:id="rId5" imgW="1752600" imgH="939800" progId="Equation.3">
              <p:embed/>
            </p:oleObj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A1855-A26C-4954-8FAF-EF1BD63D58F3}" type="slidenum">
              <a:rPr lang="th-TH" smtClean="0"/>
              <a:pPr/>
              <a:t>36</a:t>
            </a:fld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6"/>
          <p:cNvGraphicFramePr>
            <a:graphicFrameLocks noChangeAspect="1"/>
          </p:cNvGraphicFramePr>
          <p:nvPr/>
        </p:nvGraphicFramePr>
        <p:xfrm>
          <a:off x="2709863" y="2986088"/>
          <a:ext cx="3171825" cy="2316162"/>
        </p:xfrm>
        <a:graphic>
          <a:graphicData uri="http://schemas.openxmlformats.org/presentationml/2006/ole">
            <p:oleObj spid="_x0000_s18559" name="Equation" r:id="rId3" imgW="2209800" imgH="1612900" progId="Equation.3">
              <p:embed/>
            </p:oleObj>
          </a:graphicData>
        </a:graphic>
      </p:graphicFrame>
      <p:graphicFrame>
        <p:nvGraphicFramePr>
          <p:cNvPr id="2051" name="Object 7"/>
          <p:cNvGraphicFramePr>
            <a:graphicFrameLocks noChangeAspect="1"/>
          </p:cNvGraphicFramePr>
          <p:nvPr/>
        </p:nvGraphicFramePr>
        <p:xfrm>
          <a:off x="4097338" y="5718175"/>
          <a:ext cx="1347787" cy="604838"/>
        </p:xfrm>
        <a:graphic>
          <a:graphicData uri="http://schemas.openxmlformats.org/presentationml/2006/ole">
            <p:oleObj spid="_x0000_s18560" name="Equation" r:id="rId4" imgW="482181" imgH="215713" progId="Equation.3">
              <p:embed/>
            </p:oleObj>
          </a:graphicData>
        </a:graphic>
      </p:graphicFrame>
      <p:sp>
        <p:nvSpPr>
          <p:cNvPr id="2055" name="Text Box 8"/>
          <p:cNvSpPr txBox="1">
            <a:spLocks noChangeArrowheads="1"/>
          </p:cNvSpPr>
          <p:nvPr/>
        </p:nvSpPr>
        <p:spPr bwMode="auto">
          <a:xfrm>
            <a:off x="2709863" y="187325"/>
            <a:ext cx="17224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Coefficient matrix </a:t>
            </a:r>
            <a:r>
              <a:rPr lang="en-US" sz="1400" i="1"/>
              <a:t>A</a:t>
            </a:r>
            <a:endParaRPr lang="en-GB" sz="1400" i="1"/>
          </a:p>
        </p:txBody>
      </p:sp>
      <p:graphicFrame>
        <p:nvGraphicFramePr>
          <p:cNvPr id="2052" name="Object 10"/>
          <p:cNvGraphicFramePr>
            <a:graphicFrameLocks noChangeAspect="1"/>
          </p:cNvGraphicFramePr>
          <p:nvPr/>
        </p:nvGraphicFramePr>
        <p:xfrm>
          <a:off x="3063875" y="2055813"/>
          <a:ext cx="2576513" cy="803275"/>
        </p:xfrm>
        <a:graphic>
          <a:graphicData uri="http://schemas.openxmlformats.org/presentationml/2006/ole">
            <p:oleObj spid="_x0000_s18561" name="Equation" r:id="rId5" imgW="1548728" imgH="482391" progId="Equation.3">
              <p:embed/>
            </p:oleObj>
          </a:graphicData>
        </a:graphic>
      </p:graphicFrame>
      <p:sp>
        <p:nvSpPr>
          <p:cNvPr id="2056" name="Text Box 11"/>
          <p:cNvSpPr txBox="1">
            <a:spLocks noChangeArrowheads="1"/>
          </p:cNvSpPr>
          <p:nvPr/>
        </p:nvSpPr>
        <p:spPr bwMode="auto">
          <a:xfrm>
            <a:off x="923925" y="2339975"/>
            <a:ext cx="1876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An augmented matrix</a:t>
            </a:r>
            <a:endParaRPr lang="en-GB" sz="1400"/>
          </a:p>
        </p:txBody>
      </p:sp>
      <p:sp>
        <p:nvSpPr>
          <p:cNvPr id="2057" name="Line 12"/>
          <p:cNvSpPr>
            <a:spLocks noChangeShapeType="1"/>
          </p:cNvSpPr>
          <p:nvPr/>
        </p:nvSpPr>
        <p:spPr bwMode="auto">
          <a:xfrm>
            <a:off x="5195888" y="1931988"/>
            <a:ext cx="0" cy="906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aphicFrame>
        <p:nvGraphicFramePr>
          <p:cNvPr id="2053" name="Object 13"/>
          <p:cNvGraphicFramePr>
            <a:graphicFrameLocks noChangeAspect="1"/>
          </p:cNvGraphicFramePr>
          <p:nvPr/>
        </p:nvGraphicFramePr>
        <p:xfrm>
          <a:off x="6197600" y="2239963"/>
          <a:ext cx="1347788" cy="709612"/>
        </p:xfrm>
        <a:graphic>
          <a:graphicData uri="http://schemas.openxmlformats.org/presentationml/2006/ole">
            <p:oleObj spid="_x0000_s18562" name="Equation" r:id="rId6" imgW="482391" imgH="253890" progId="Equation.3">
              <p:embed/>
            </p:oleObj>
          </a:graphicData>
        </a:graphic>
      </p:graphicFrame>
      <p:graphicFrame>
        <p:nvGraphicFramePr>
          <p:cNvPr id="2054" name="Object 14"/>
          <p:cNvGraphicFramePr>
            <a:graphicFrameLocks noChangeAspect="1"/>
          </p:cNvGraphicFramePr>
          <p:nvPr/>
        </p:nvGraphicFramePr>
        <p:xfrm>
          <a:off x="2370138" y="138113"/>
          <a:ext cx="3836987" cy="1785937"/>
        </p:xfrm>
        <a:graphic>
          <a:graphicData uri="http://schemas.openxmlformats.org/presentationml/2006/ole">
            <p:oleObj spid="_x0000_s18563" name="Equation" r:id="rId7" imgW="2019300" imgH="939800" progId="Equation.3">
              <p:embed/>
            </p:oleObj>
          </a:graphicData>
        </a:graphic>
      </p:graphicFrame>
      <p:sp>
        <p:nvSpPr>
          <p:cNvPr id="2058" name="Text Box 15"/>
          <p:cNvSpPr txBox="1">
            <a:spLocks noChangeArrowheads="1"/>
          </p:cNvSpPr>
          <p:nvPr/>
        </p:nvSpPr>
        <p:spPr bwMode="auto">
          <a:xfrm>
            <a:off x="5476875" y="193675"/>
            <a:ext cx="15684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Constant vector </a:t>
            </a:r>
            <a:r>
              <a:rPr lang="en-US" sz="1400" i="1"/>
              <a:t>b</a:t>
            </a:r>
            <a:endParaRPr lang="en-GB" sz="1400" i="1"/>
          </a:p>
        </p:txBody>
      </p:sp>
      <p:sp>
        <p:nvSpPr>
          <p:cNvPr id="2059" name="Text Box 16"/>
          <p:cNvSpPr txBox="1">
            <a:spLocks noChangeArrowheads="1"/>
          </p:cNvSpPr>
          <p:nvPr/>
        </p:nvSpPr>
        <p:spPr bwMode="auto">
          <a:xfrm>
            <a:off x="576263" y="5335588"/>
            <a:ext cx="56372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cs typeface="Tahoma" pitchFamily="34" charset="0"/>
              </a:rPr>
              <a:t>A system of linear equations can be written in a matrix equation form</a:t>
            </a:r>
            <a:endParaRPr lang="th-TH" sz="1400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Text Box 2"/>
          <p:cNvSpPr txBox="1">
            <a:spLocks noChangeArrowheads="1"/>
          </p:cNvSpPr>
          <p:nvPr/>
        </p:nvSpPr>
        <p:spPr bwMode="auto">
          <a:xfrm>
            <a:off x="827088" y="552450"/>
            <a:ext cx="5567362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>
                <a:cs typeface="Tahoma" pitchFamily="34" charset="0"/>
              </a:rPr>
              <a:t>The whole idea of linear algebra is to solve </a:t>
            </a:r>
            <a:endParaRPr lang="th-TH" sz="2200">
              <a:cs typeface="Tahoma" pitchFamily="34" charset="0"/>
            </a:endParaRP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3619500" y="1190625"/>
          <a:ext cx="1687513" cy="755650"/>
        </p:xfrm>
        <a:graphic>
          <a:graphicData uri="http://schemas.openxmlformats.org/presentationml/2006/ole">
            <p:oleObj spid="_x0000_s19558" name="Equation" r:id="rId3" imgW="482181" imgH="215713" progId="Equation.3">
              <p:embed/>
            </p:oleObj>
          </a:graphicData>
        </a:graphic>
      </p:graphicFrame>
      <p:sp>
        <p:nvSpPr>
          <p:cNvPr id="3079" name="Text Box 4"/>
          <p:cNvSpPr txBox="1">
            <a:spLocks noChangeArrowheads="1"/>
          </p:cNvSpPr>
          <p:nvPr/>
        </p:nvSpPr>
        <p:spPr bwMode="auto">
          <a:xfrm>
            <a:off x="852488" y="2214563"/>
            <a:ext cx="73691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>
                <a:cs typeface="Tahoma" pitchFamily="34" charset="0"/>
              </a:rPr>
              <a:t>A system of linear equations can be written in matrix form</a:t>
            </a:r>
            <a:endParaRPr lang="th-TH" sz="2200">
              <a:cs typeface="Tahoma" pitchFamily="34" charset="0"/>
            </a:endParaRPr>
          </a:p>
        </p:txBody>
      </p:sp>
      <p:graphicFrame>
        <p:nvGraphicFramePr>
          <p:cNvPr id="3075" name="Object 5"/>
          <p:cNvGraphicFramePr>
            <a:graphicFrameLocks noChangeAspect="1"/>
          </p:cNvGraphicFramePr>
          <p:nvPr/>
        </p:nvGraphicFramePr>
        <p:xfrm>
          <a:off x="3268663" y="2767013"/>
          <a:ext cx="2238375" cy="1406525"/>
        </p:xfrm>
        <a:graphic>
          <a:graphicData uri="http://schemas.openxmlformats.org/presentationml/2006/ole">
            <p:oleObj spid="_x0000_s19559" name="Equation" r:id="rId4" imgW="1092200" imgH="685800" progId="Equation.3">
              <p:embed/>
            </p:oleObj>
          </a:graphicData>
        </a:graphic>
      </p:graphicFrame>
      <p:graphicFrame>
        <p:nvGraphicFramePr>
          <p:cNvPr id="601094" name="Object 6"/>
          <p:cNvGraphicFramePr>
            <a:graphicFrameLocks noChangeAspect="1"/>
          </p:cNvGraphicFramePr>
          <p:nvPr/>
        </p:nvGraphicFramePr>
        <p:xfrm>
          <a:off x="1689100" y="4441825"/>
          <a:ext cx="2782888" cy="1333500"/>
        </p:xfrm>
        <a:graphic>
          <a:graphicData uri="http://schemas.openxmlformats.org/presentationml/2006/ole">
            <p:oleObj spid="_x0000_s19560" name="Equation" r:id="rId5" imgW="1485900" imgH="711200" progId="Equation.3">
              <p:embed/>
            </p:oleObj>
          </a:graphicData>
        </a:graphic>
      </p:graphicFrame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5972175" y="4389438"/>
            <a:ext cx="2046288" cy="1797050"/>
            <a:chOff x="3762" y="2765"/>
            <a:chExt cx="1289" cy="1132"/>
          </a:xfrm>
        </p:grpSpPr>
        <p:graphicFrame>
          <p:nvGraphicFramePr>
            <p:cNvPr id="3077" name="Object 8"/>
            <p:cNvGraphicFramePr>
              <a:graphicFrameLocks noChangeAspect="1"/>
            </p:cNvGraphicFramePr>
            <p:nvPr/>
          </p:nvGraphicFramePr>
          <p:xfrm>
            <a:off x="3810" y="2765"/>
            <a:ext cx="1139" cy="840"/>
          </p:xfrm>
          <a:graphic>
            <a:graphicData uri="http://schemas.openxmlformats.org/presentationml/2006/ole">
              <p:oleObj spid="_x0000_s19561" name="Equation" r:id="rId6" imgW="965200" imgH="711200" progId="Equation.3">
                <p:embed/>
              </p:oleObj>
            </a:graphicData>
          </a:graphic>
        </p:graphicFrame>
        <p:sp>
          <p:nvSpPr>
            <p:cNvPr id="3083" name="Text Box 9"/>
            <p:cNvSpPr txBox="1">
              <a:spLocks noChangeArrowheads="1"/>
            </p:cNvSpPr>
            <p:nvPr/>
          </p:nvSpPr>
          <p:spPr bwMode="auto">
            <a:xfrm>
              <a:off x="3762" y="3666"/>
              <a:ext cx="1289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800">
                  <a:cs typeface="Tahoma" pitchFamily="34" charset="0"/>
                </a:rPr>
                <a:t>Augmented matrix</a:t>
              </a:r>
              <a:endParaRPr lang="th-TH" sz="1800">
                <a:cs typeface="Tahoma" pitchFamily="34" charset="0"/>
              </a:endParaRPr>
            </a:p>
          </p:txBody>
        </p:sp>
      </p:grpSp>
      <p:sp>
        <p:nvSpPr>
          <p:cNvPr id="3081" name="Text Box 10"/>
          <p:cNvSpPr txBox="1">
            <a:spLocks noChangeArrowheads="1"/>
          </p:cNvSpPr>
          <p:nvPr/>
        </p:nvSpPr>
        <p:spPr bwMode="auto">
          <a:xfrm>
            <a:off x="5045075" y="4932363"/>
            <a:ext cx="4143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cs typeface="Tahoma" pitchFamily="34" charset="0"/>
              </a:rPr>
              <a:t>or</a:t>
            </a:r>
            <a:endParaRPr lang="th-TH">
              <a:cs typeface="Tahoma" pitchFamily="34" charset="0"/>
            </a:endParaRPr>
          </a:p>
        </p:txBody>
      </p:sp>
      <p:sp>
        <p:nvSpPr>
          <p:cNvPr id="3082" name="Line 11"/>
          <p:cNvSpPr>
            <a:spLocks noChangeShapeType="1"/>
          </p:cNvSpPr>
          <p:nvPr/>
        </p:nvSpPr>
        <p:spPr bwMode="auto">
          <a:xfrm>
            <a:off x="7354888" y="4352925"/>
            <a:ext cx="0" cy="13525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1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1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5757868" y="3500438"/>
          <a:ext cx="3116262" cy="2760662"/>
        </p:xfrm>
        <a:graphic>
          <a:graphicData uri="http://schemas.openxmlformats.org/presentationml/2006/ole">
            <p:oleObj spid="_x0000_s20632" name="CorelPhotoPaint.Image.10" r:id="rId3" imgW="2419048" imgH="2142857" progId="">
              <p:embed/>
            </p:oleObj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442912" y="3500438"/>
          <a:ext cx="2451100" cy="2660650"/>
        </p:xfrm>
        <a:graphic>
          <a:graphicData uri="http://schemas.openxmlformats.org/presentationml/2006/ole">
            <p:oleObj spid="_x0000_s20633" name="CorelPhotoPaint.Image.10" r:id="rId4" imgW="1885714" imgH="2047619" progId="">
              <p:embed/>
            </p:oleObj>
          </a:graphicData>
        </a:graphic>
      </p:graphicFrame>
      <p:sp>
        <p:nvSpPr>
          <p:cNvPr id="4104" name="Text Box 5"/>
          <p:cNvSpPr txBox="1">
            <a:spLocks noChangeArrowheads="1"/>
          </p:cNvSpPr>
          <p:nvPr/>
        </p:nvSpPr>
        <p:spPr bwMode="auto">
          <a:xfrm>
            <a:off x="563563" y="2327275"/>
            <a:ext cx="4113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A system of linear equations has either</a:t>
            </a:r>
            <a:endParaRPr lang="th-TH" sz="1800">
              <a:cs typeface="Tahoma" pitchFamily="34" charset="0"/>
            </a:endParaRPr>
          </a:p>
        </p:txBody>
      </p:sp>
      <p:sp>
        <p:nvSpPr>
          <p:cNvPr id="4105" name="Text Box 7"/>
          <p:cNvSpPr txBox="1">
            <a:spLocks noChangeArrowheads="1"/>
          </p:cNvSpPr>
          <p:nvPr/>
        </p:nvSpPr>
        <p:spPr bwMode="auto">
          <a:xfrm>
            <a:off x="1506508" y="298450"/>
            <a:ext cx="601825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cs typeface="Tahoma" pitchFamily="34" charset="0"/>
              </a:rPr>
              <a:t>A solution of the system of algebraic equations</a:t>
            </a:r>
            <a:endParaRPr lang="th-TH" sz="2400" dirty="0">
              <a:cs typeface="Tahoma" pitchFamily="34" charset="0"/>
            </a:endParaRPr>
          </a:p>
        </p:txBody>
      </p:sp>
      <p:sp>
        <p:nvSpPr>
          <p:cNvPr id="4106" name="Rectangle 8"/>
          <p:cNvSpPr>
            <a:spLocks noChangeArrowheads="1"/>
          </p:cNvSpPr>
          <p:nvPr/>
        </p:nvSpPr>
        <p:spPr bwMode="auto">
          <a:xfrm>
            <a:off x="1522383" y="1109947"/>
            <a:ext cx="61843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cs typeface="Tahoma" pitchFamily="34" charset="0"/>
              </a:rPr>
              <a:t>A list of numbers that makes each equation true</a:t>
            </a:r>
            <a:endParaRPr lang="th-TH" sz="2400">
              <a:cs typeface="Tahoma" pitchFamily="34" charset="0"/>
            </a:endParaRPr>
          </a:p>
        </p:txBody>
      </p:sp>
      <p:sp>
        <p:nvSpPr>
          <p:cNvPr id="4107" name="AutoShape 9"/>
          <p:cNvSpPr>
            <a:spLocks noChangeArrowheads="1"/>
          </p:cNvSpPr>
          <p:nvPr/>
        </p:nvSpPr>
        <p:spPr bwMode="auto">
          <a:xfrm>
            <a:off x="4400552" y="800083"/>
            <a:ext cx="385762" cy="27146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891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357158" y="1835150"/>
            <a:ext cx="62886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Possible solutions of a system of linear equations</a:t>
            </a:r>
            <a:endParaRPr lang="th-TH" sz="2400" dirty="0"/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785783" y="3051192"/>
            <a:ext cx="7200900" cy="3092452"/>
            <a:chOff x="845" y="1790"/>
            <a:chExt cx="4536" cy="1948"/>
          </a:xfrm>
        </p:grpSpPr>
        <p:graphicFrame>
          <p:nvGraphicFramePr>
            <p:cNvPr id="4100" name="Object 4"/>
            <p:cNvGraphicFramePr>
              <a:graphicFrameLocks noChangeAspect="1"/>
            </p:cNvGraphicFramePr>
            <p:nvPr/>
          </p:nvGraphicFramePr>
          <p:xfrm>
            <a:off x="2129" y="2078"/>
            <a:ext cx="1519" cy="1660"/>
          </p:xfrm>
          <a:graphic>
            <a:graphicData uri="http://schemas.openxmlformats.org/presentationml/2006/ole">
              <p:oleObj spid="_x0000_s20634" name="CorelPhotoPaint.Image.10" r:id="rId5" imgW="1857143" imgH="2028571" progId="">
                <p:embed/>
              </p:oleObj>
            </a:graphicData>
          </a:graphic>
        </p:graphicFrame>
        <p:sp>
          <p:nvSpPr>
            <p:cNvPr id="4110" name="Rectangle 15"/>
            <p:cNvSpPr>
              <a:spLocks noChangeArrowheads="1"/>
            </p:cNvSpPr>
            <p:nvPr/>
          </p:nvSpPr>
          <p:spPr bwMode="auto">
            <a:xfrm>
              <a:off x="845" y="1790"/>
              <a:ext cx="1054" cy="61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graphicFrame>
          <p:nvGraphicFramePr>
            <p:cNvPr id="4101" name="Object 16"/>
            <p:cNvGraphicFramePr>
              <a:graphicFrameLocks noChangeAspect="1"/>
            </p:cNvGraphicFramePr>
            <p:nvPr/>
          </p:nvGraphicFramePr>
          <p:xfrm>
            <a:off x="890" y="1816"/>
            <a:ext cx="866" cy="511"/>
          </p:xfrm>
          <a:graphic>
            <a:graphicData uri="http://schemas.openxmlformats.org/presentationml/2006/ole">
              <p:oleObj spid="_x0000_s20635" name="Equation" r:id="rId6" imgW="774364" imgH="457002" progId="Equation.3">
                <p:embed/>
              </p:oleObj>
            </a:graphicData>
          </a:graphic>
        </p:graphicFrame>
        <p:sp>
          <p:nvSpPr>
            <p:cNvPr id="4111" name="Rectangle 18"/>
            <p:cNvSpPr>
              <a:spLocks noChangeArrowheads="1"/>
            </p:cNvSpPr>
            <p:nvPr/>
          </p:nvSpPr>
          <p:spPr bwMode="auto">
            <a:xfrm>
              <a:off x="2439" y="1802"/>
              <a:ext cx="1054" cy="61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4112" name="Rectangle 19"/>
            <p:cNvSpPr>
              <a:spLocks noChangeArrowheads="1"/>
            </p:cNvSpPr>
            <p:nvPr/>
          </p:nvSpPr>
          <p:spPr bwMode="auto">
            <a:xfrm>
              <a:off x="4238" y="1793"/>
              <a:ext cx="1143" cy="61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graphicFrame>
          <p:nvGraphicFramePr>
            <p:cNvPr id="4102" name="Object 20"/>
            <p:cNvGraphicFramePr>
              <a:graphicFrameLocks noChangeAspect="1"/>
            </p:cNvGraphicFramePr>
            <p:nvPr/>
          </p:nvGraphicFramePr>
          <p:xfrm>
            <a:off x="2525" y="1853"/>
            <a:ext cx="875" cy="485"/>
          </p:xfrm>
          <a:graphic>
            <a:graphicData uri="http://schemas.openxmlformats.org/presentationml/2006/ole">
              <p:oleObj spid="_x0000_s20636" name="Equation" r:id="rId7" imgW="825500" imgH="457200" progId="Equation.3">
                <p:embed/>
              </p:oleObj>
            </a:graphicData>
          </a:graphic>
        </p:graphicFrame>
        <p:graphicFrame>
          <p:nvGraphicFramePr>
            <p:cNvPr id="4103" name="Object 21"/>
            <p:cNvGraphicFramePr>
              <a:graphicFrameLocks noChangeAspect="1"/>
            </p:cNvGraphicFramePr>
            <p:nvPr/>
          </p:nvGraphicFramePr>
          <p:xfrm>
            <a:off x="4244" y="1848"/>
            <a:ext cx="1077" cy="485"/>
          </p:xfrm>
          <a:graphic>
            <a:graphicData uri="http://schemas.openxmlformats.org/presentationml/2006/ole">
              <p:oleObj spid="_x0000_s20637" name="Equation" r:id="rId8" imgW="1016000" imgH="4572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1428728" y="428603"/>
          <a:ext cx="6000792" cy="4076735"/>
        </p:xfrm>
        <a:graphic>
          <a:graphicData uri="http://schemas.openxmlformats.org/presentationml/2006/ole">
            <p:oleObj spid="_x0000_s21531" name="Image" r:id="rId3" imgW="4247619" imgH="2885714" progId="">
              <p:embed/>
            </p:oleObj>
          </a:graphicData>
        </a:graphic>
      </p:graphicFrame>
      <p:sp>
        <p:nvSpPr>
          <p:cNvPr id="520195" name="Text Box 3"/>
          <p:cNvSpPr txBox="1">
            <a:spLocks noChangeArrowheads="1"/>
          </p:cNvSpPr>
          <p:nvPr/>
        </p:nvSpPr>
        <p:spPr bwMode="auto">
          <a:xfrm>
            <a:off x="428596" y="4943315"/>
            <a:ext cx="836677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2060"/>
                </a:solidFill>
                <a:cs typeface="Tahoma" pitchFamily="34" charset="0"/>
              </a:rPr>
              <a:t>Consistent system</a:t>
            </a:r>
            <a:r>
              <a:rPr lang="en-US" sz="2400" dirty="0">
                <a:solidFill>
                  <a:srgbClr val="002060"/>
                </a:solidFill>
                <a:cs typeface="Tahoma" pitchFamily="34" charset="0"/>
              </a:rPr>
              <a:t> 	</a:t>
            </a:r>
            <a:r>
              <a:rPr lang="en-US" sz="2400" dirty="0">
                <a:solidFill>
                  <a:srgbClr val="002060"/>
                </a:solidFill>
                <a:cs typeface="Tahoma" pitchFamily="34" charset="0"/>
                <a:sym typeface="Wingdings" pitchFamily="2" charset="2"/>
              </a:rPr>
              <a:t> one solution or infinitely many solutions</a:t>
            </a:r>
          </a:p>
          <a:p>
            <a:pPr>
              <a:defRPr/>
            </a:pPr>
            <a:endParaRPr lang="en-US" sz="2400" dirty="0">
              <a:solidFill>
                <a:srgbClr val="002060"/>
              </a:solidFill>
              <a:cs typeface="Tahoma" pitchFamily="34" charset="0"/>
              <a:sym typeface="Wingdings" pitchFamily="2" charset="2"/>
            </a:endParaRPr>
          </a:p>
          <a:p>
            <a:pPr>
              <a:defRPr/>
            </a:pPr>
            <a:r>
              <a:rPr lang="en-US" sz="2400" b="1" dirty="0">
                <a:solidFill>
                  <a:srgbClr val="002060"/>
                </a:solidFill>
                <a:cs typeface="Tahoma" pitchFamily="34" charset="0"/>
                <a:sym typeface="Wingdings" pitchFamily="2" charset="2"/>
              </a:rPr>
              <a:t>Inconsistent system</a:t>
            </a:r>
            <a:r>
              <a:rPr lang="en-US" sz="2400" dirty="0">
                <a:solidFill>
                  <a:srgbClr val="002060"/>
                </a:solidFill>
                <a:cs typeface="Tahoma" pitchFamily="34" charset="0"/>
                <a:sym typeface="Wingdings" pitchFamily="2" charset="2"/>
              </a:rPr>
              <a:t>	 no solution</a:t>
            </a:r>
            <a:endParaRPr lang="th-TH" sz="2400" dirty="0">
              <a:solidFill>
                <a:srgbClr val="002060"/>
              </a:solidFill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019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2"/>
          <p:cNvSpPr txBox="1">
            <a:spLocks noChangeArrowheads="1"/>
          </p:cNvSpPr>
          <p:nvPr/>
        </p:nvSpPr>
        <p:spPr bwMode="auto">
          <a:xfrm>
            <a:off x="245578" y="214290"/>
            <a:ext cx="38817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cs typeface="Tahoma" pitchFamily="34" charset="0"/>
              </a:rPr>
              <a:t>A solution of a linear system:</a:t>
            </a:r>
            <a:endParaRPr lang="th-TH" sz="2400" b="1" dirty="0">
              <a:cs typeface="Tahoma" pitchFamily="34" charset="0"/>
            </a:endParaRPr>
          </a:p>
        </p:txBody>
      </p:sp>
      <p:sp>
        <p:nvSpPr>
          <p:cNvPr id="6150" name="Text Box 3"/>
          <p:cNvSpPr txBox="1">
            <a:spLocks noChangeArrowheads="1"/>
          </p:cNvSpPr>
          <p:nvPr/>
        </p:nvSpPr>
        <p:spPr bwMode="auto">
          <a:xfrm>
            <a:off x="1049185" y="1061380"/>
            <a:ext cx="695183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tx1"/>
                </a:solidFill>
                <a:cs typeface="Tahoma" pitchFamily="34" charset="0"/>
              </a:rPr>
              <a:t>A list                         </a:t>
            </a:r>
            <a:r>
              <a:rPr lang="en-US" sz="2400" dirty="0" smtClean="0">
                <a:solidFill>
                  <a:schemeClr val="tx1"/>
                </a:solidFill>
                <a:cs typeface="Tahoma" pitchFamily="34" charset="0"/>
              </a:rPr>
              <a:t>            of </a:t>
            </a:r>
            <a:r>
              <a:rPr lang="en-US" sz="2400" dirty="0">
                <a:solidFill>
                  <a:schemeClr val="tx1"/>
                </a:solidFill>
                <a:cs typeface="Tahoma" pitchFamily="34" charset="0"/>
              </a:rPr>
              <a:t>numbers that makes each </a:t>
            </a:r>
            <a:endParaRPr lang="en-US" sz="2400" dirty="0" smtClean="0">
              <a:solidFill>
                <a:schemeClr val="tx1"/>
              </a:solidFill>
              <a:cs typeface="Tahoma" pitchFamily="34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cs typeface="Tahoma" pitchFamily="34" charset="0"/>
              </a:rPr>
              <a:t>equation </a:t>
            </a:r>
            <a:r>
              <a:rPr lang="en-US" sz="2400" dirty="0">
                <a:solidFill>
                  <a:schemeClr val="tx1"/>
                </a:solidFill>
                <a:cs typeface="Tahoma" pitchFamily="34" charset="0"/>
              </a:rPr>
              <a:t>in the system true when the </a:t>
            </a:r>
            <a:r>
              <a:rPr lang="en-US" sz="2400" dirty="0" smtClean="0">
                <a:solidFill>
                  <a:schemeClr val="tx1"/>
                </a:solidFill>
                <a:cs typeface="Tahoma" pitchFamily="34" charset="0"/>
              </a:rPr>
              <a:t>values</a:t>
            </a:r>
          </a:p>
          <a:p>
            <a:r>
              <a:rPr lang="en-US" sz="2400" dirty="0" smtClean="0">
                <a:solidFill>
                  <a:schemeClr val="tx1"/>
                </a:solidFill>
                <a:cs typeface="Tahoma" pitchFamily="34" charset="0"/>
              </a:rPr>
              <a:t>              </a:t>
            </a:r>
            <a:endParaRPr lang="en-US" sz="2400" dirty="0">
              <a:solidFill>
                <a:schemeClr val="tx1"/>
              </a:solidFill>
              <a:cs typeface="Tahoma" pitchFamily="34" charset="0"/>
            </a:endParaRPr>
          </a:p>
          <a:p>
            <a:r>
              <a:rPr lang="en-US" sz="2400" dirty="0">
                <a:solidFill>
                  <a:schemeClr val="tx1"/>
                </a:solidFill>
                <a:cs typeface="Tahoma" pitchFamily="34" charset="0"/>
              </a:rPr>
              <a:t>                             are substituted for                             </a:t>
            </a:r>
            <a:endParaRPr lang="en-US" sz="2400" dirty="0" smtClean="0">
              <a:solidFill>
                <a:schemeClr val="tx1"/>
              </a:solidFill>
              <a:cs typeface="Tahoma" pitchFamily="34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cs typeface="Tahoma" pitchFamily="34" charset="0"/>
              </a:rPr>
              <a:t>respectively  </a:t>
            </a:r>
            <a:endParaRPr lang="th-TH" sz="2400" dirty="0">
              <a:solidFill>
                <a:schemeClr val="tx1"/>
              </a:solidFill>
              <a:cs typeface="Tahoma" pitchFamily="34" charset="0"/>
            </a:endParaRPr>
          </a:p>
        </p:txBody>
      </p:sp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1753164" y="943459"/>
          <a:ext cx="2027237" cy="550863"/>
        </p:xfrm>
        <a:graphic>
          <a:graphicData uri="http://schemas.openxmlformats.org/presentationml/2006/ole">
            <p:oleObj spid="_x0000_s22605" name="Equation" r:id="rId3" imgW="888614" imgH="241195" progId="Equation.3">
              <p:embed/>
            </p:oleObj>
          </a:graphicData>
        </a:graphic>
      </p:graphicFrame>
      <p:graphicFrame>
        <p:nvGraphicFramePr>
          <p:cNvPr id="6147" name="Object 5"/>
          <p:cNvGraphicFramePr>
            <a:graphicFrameLocks noChangeAspect="1"/>
          </p:cNvGraphicFramePr>
          <p:nvPr/>
        </p:nvGraphicFramePr>
        <p:xfrm>
          <a:off x="5492184" y="2057186"/>
          <a:ext cx="2136775" cy="549275"/>
        </p:xfrm>
        <a:graphic>
          <a:graphicData uri="http://schemas.openxmlformats.org/presentationml/2006/ole">
            <p:oleObj spid="_x0000_s22606" name="Equation" r:id="rId4" imgW="939392" imgH="241195" progId="Equation.3">
              <p:embed/>
            </p:oleObj>
          </a:graphicData>
        </a:graphic>
      </p:graphicFrame>
      <p:graphicFrame>
        <p:nvGraphicFramePr>
          <p:cNvPr id="6148" name="Object 6"/>
          <p:cNvGraphicFramePr>
            <a:graphicFrameLocks noChangeAspect="1"/>
          </p:cNvGraphicFramePr>
          <p:nvPr/>
        </p:nvGraphicFramePr>
        <p:xfrm>
          <a:off x="971424" y="2057186"/>
          <a:ext cx="2138362" cy="581025"/>
        </p:xfrm>
        <a:graphic>
          <a:graphicData uri="http://schemas.openxmlformats.org/presentationml/2006/ole">
            <p:oleObj spid="_x0000_s22607" name="Equation" r:id="rId5" imgW="888614" imgH="241195" progId="Equation.3">
              <p:embed/>
            </p:oleObj>
          </a:graphicData>
        </a:graphic>
      </p:graphicFrame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571472" y="3214686"/>
            <a:ext cx="7326749" cy="216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cs typeface="Tahoma" pitchFamily="34" charset="0"/>
              </a:rPr>
              <a:t>The solution set:</a:t>
            </a:r>
            <a:r>
              <a:rPr lang="en-US" sz="2400" dirty="0">
                <a:solidFill>
                  <a:schemeClr val="tx1"/>
                </a:solidFill>
                <a:cs typeface="Tahoma" pitchFamily="34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tx1"/>
                </a:solidFill>
                <a:cs typeface="Tahoma" pitchFamily="34" charset="0"/>
              </a:rPr>
              <a:t>	The set of all possible solutions of a linear system.</a:t>
            </a:r>
          </a:p>
          <a:p>
            <a:pPr>
              <a:lnSpc>
                <a:spcPct val="120000"/>
              </a:lnSpc>
            </a:pPr>
            <a:endParaRPr lang="en-US" sz="2400" dirty="0">
              <a:solidFill>
                <a:schemeClr val="tx1"/>
              </a:solidFill>
              <a:cs typeface="Tahoma" pitchFamily="34" charset="0"/>
            </a:endParaRPr>
          </a:p>
          <a:p>
            <a:pPr>
              <a:lnSpc>
                <a:spcPct val="120000"/>
              </a:lnSpc>
            </a:pPr>
            <a:r>
              <a:rPr lang="en-US" sz="2400" b="1" dirty="0">
                <a:cs typeface="Tahoma" pitchFamily="34" charset="0"/>
              </a:rPr>
              <a:t>Equivalent systems:</a:t>
            </a:r>
          </a:p>
          <a:p>
            <a:r>
              <a:rPr lang="en-US" sz="2400" dirty="0">
                <a:solidFill>
                  <a:schemeClr val="tx1"/>
                </a:solidFill>
                <a:cs typeface="Tahoma" pitchFamily="34" charset="0"/>
              </a:rPr>
              <a:t>	Two linear systems with the same solution set.</a:t>
            </a:r>
            <a:endParaRPr lang="th-TH" sz="2400" dirty="0">
              <a:solidFill>
                <a:schemeClr val="tx1"/>
              </a:solidFill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218" name="Text Box 2"/>
          <p:cNvSpPr txBox="1">
            <a:spLocks noChangeArrowheads="1"/>
          </p:cNvSpPr>
          <p:nvPr/>
        </p:nvSpPr>
        <p:spPr bwMode="auto">
          <a:xfrm>
            <a:off x="2027259" y="446088"/>
            <a:ext cx="5616575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tx1"/>
                </a:solidFill>
                <a:cs typeface="Tahoma" pitchFamily="34" charset="0"/>
              </a:rPr>
              <a:t>Strategy for solving a linear system</a:t>
            </a:r>
          </a:p>
        </p:txBody>
      </p:sp>
      <p:sp>
        <p:nvSpPr>
          <p:cNvPr id="7174" name="Text Box 4"/>
          <p:cNvSpPr txBox="1">
            <a:spLocks noChangeArrowheads="1"/>
          </p:cNvSpPr>
          <p:nvPr/>
        </p:nvSpPr>
        <p:spPr bwMode="auto">
          <a:xfrm>
            <a:off x="781050" y="2303463"/>
            <a:ext cx="13636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009900"/>
                </a:solidFill>
                <a:latin typeface="Century" pitchFamily="18" charset="0"/>
              </a:rPr>
              <a:t>example</a:t>
            </a:r>
            <a:endParaRPr lang="th-TH" sz="2400">
              <a:solidFill>
                <a:srgbClr val="009900"/>
              </a:solidFill>
              <a:latin typeface="Century" pitchFamily="18" charset="0"/>
            </a:endParaRPr>
          </a:p>
        </p:txBody>
      </p:sp>
      <p:sp>
        <p:nvSpPr>
          <p:cNvPr id="7175" name="Rectangle 8"/>
          <p:cNvSpPr>
            <a:spLocks noChangeArrowheads="1"/>
          </p:cNvSpPr>
          <p:nvPr/>
        </p:nvSpPr>
        <p:spPr bwMode="auto">
          <a:xfrm>
            <a:off x="785786" y="1214422"/>
            <a:ext cx="7602537" cy="913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en-US" sz="2400" dirty="0">
                <a:cs typeface="Tahoma" pitchFamily="34" charset="0"/>
              </a:rPr>
              <a:t>Replace one system with an equivalent system  (one with the </a:t>
            </a:r>
            <a:r>
              <a:rPr lang="en-US" sz="2400" dirty="0" smtClean="0">
                <a:cs typeface="Tahoma" pitchFamily="34" charset="0"/>
              </a:rPr>
              <a:t>same </a:t>
            </a:r>
            <a:r>
              <a:rPr lang="en-US" sz="2400" dirty="0">
                <a:cs typeface="Tahoma" pitchFamily="34" charset="0"/>
              </a:rPr>
              <a:t>solution set)  that is easier to solve. </a:t>
            </a:r>
            <a:endParaRPr lang="th-TH" sz="2400" dirty="0">
              <a:cs typeface="Tahoma" pitchFamily="34" charset="0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165475" y="2665413"/>
            <a:ext cx="2789238" cy="3602037"/>
            <a:chOff x="1994" y="1679"/>
            <a:chExt cx="1757" cy="2269"/>
          </a:xfrm>
        </p:grpSpPr>
        <p:sp>
          <p:nvSpPr>
            <p:cNvPr id="7177" name="Text Box 5"/>
            <p:cNvSpPr txBox="1">
              <a:spLocks noChangeArrowheads="1"/>
            </p:cNvSpPr>
            <p:nvPr/>
          </p:nvSpPr>
          <p:spPr bwMode="auto">
            <a:xfrm>
              <a:off x="1994" y="1732"/>
              <a:ext cx="25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Century" pitchFamily="18" charset="0"/>
                </a:rPr>
                <a:t>a)</a:t>
              </a:r>
              <a:endParaRPr lang="th-TH">
                <a:latin typeface="Century" pitchFamily="18" charset="0"/>
              </a:endParaRPr>
            </a:p>
          </p:txBody>
        </p:sp>
        <p:sp>
          <p:nvSpPr>
            <p:cNvPr id="7178" name="Text Box 6"/>
            <p:cNvSpPr txBox="1">
              <a:spLocks noChangeArrowheads="1"/>
            </p:cNvSpPr>
            <p:nvPr/>
          </p:nvSpPr>
          <p:spPr bwMode="auto">
            <a:xfrm>
              <a:off x="2009" y="2530"/>
              <a:ext cx="25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Century" pitchFamily="18" charset="0"/>
                </a:rPr>
                <a:t>b)</a:t>
              </a:r>
              <a:endParaRPr lang="th-TH">
                <a:latin typeface="Century" pitchFamily="18" charset="0"/>
              </a:endParaRPr>
            </a:p>
          </p:txBody>
        </p:sp>
        <p:sp>
          <p:nvSpPr>
            <p:cNvPr id="7179" name="Text Box 7"/>
            <p:cNvSpPr txBox="1">
              <a:spLocks noChangeArrowheads="1"/>
            </p:cNvSpPr>
            <p:nvPr/>
          </p:nvSpPr>
          <p:spPr bwMode="auto">
            <a:xfrm>
              <a:off x="2035" y="3336"/>
              <a:ext cx="24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Century" pitchFamily="18" charset="0"/>
                </a:rPr>
                <a:t>c)</a:t>
              </a:r>
              <a:endParaRPr lang="th-TH">
                <a:latin typeface="Century" pitchFamily="18" charset="0"/>
              </a:endParaRPr>
            </a:p>
          </p:txBody>
        </p:sp>
        <p:graphicFrame>
          <p:nvGraphicFramePr>
            <p:cNvPr id="7170" name="Object 11"/>
            <p:cNvGraphicFramePr>
              <a:graphicFrameLocks noChangeAspect="1"/>
            </p:cNvGraphicFramePr>
            <p:nvPr/>
          </p:nvGraphicFramePr>
          <p:xfrm>
            <a:off x="2402" y="1679"/>
            <a:ext cx="1255" cy="685"/>
          </p:xfrm>
          <a:graphic>
            <a:graphicData uri="http://schemas.openxmlformats.org/presentationml/2006/ole">
              <p:oleObj spid="_x0000_s23629" name="Equation" r:id="rId3" imgW="838200" imgH="457200" progId="Equation.3">
                <p:embed/>
              </p:oleObj>
            </a:graphicData>
          </a:graphic>
        </p:graphicFrame>
        <p:graphicFrame>
          <p:nvGraphicFramePr>
            <p:cNvPr id="7171" name="Object 12"/>
            <p:cNvGraphicFramePr>
              <a:graphicFrameLocks noChangeAspect="1"/>
            </p:cNvGraphicFramePr>
            <p:nvPr/>
          </p:nvGraphicFramePr>
          <p:xfrm>
            <a:off x="2534" y="2498"/>
            <a:ext cx="1217" cy="685"/>
          </p:xfrm>
          <a:graphic>
            <a:graphicData uri="http://schemas.openxmlformats.org/presentationml/2006/ole">
              <p:oleObj spid="_x0000_s23630" name="Equation" r:id="rId4" imgW="812447" imgH="457002" progId="Equation.3">
                <p:embed/>
              </p:oleObj>
            </a:graphicData>
          </a:graphic>
        </p:graphicFrame>
        <p:graphicFrame>
          <p:nvGraphicFramePr>
            <p:cNvPr id="7172" name="Object 13"/>
            <p:cNvGraphicFramePr>
              <a:graphicFrameLocks noChangeAspect="1"/>
            </p:cNvGraphicFramePr>
            <p:nvPr/>
          </p:nvGraphicFramePr>
          <p:xfrm>
            <a:off x="2683" y="3263"/>
            <a:ext cx="1027" cy="685"/>
          </p:xfrm>
          <a:graphic>
            <a:graphicData uri="http://schemas.openxmlformats.org/presentationml/2006/ole">
              <p:oleObj spid="_x0000_s23631" name="Equation" r:id="rId5" imgW="685800" imgH="4572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554038" y="1398588"/>
          <a:ext cx="2714625" cy="3536950"/>
        </p:xfrm>
        <a:graphic>
          <a:graphicData uri="http://schemas.openxmlformats.org/presentationml/2006/ole">
            <p:oleObj spid="_x0000_s24728" name="Image" r:id="rId3" imgW="2047077" imgH="2666667" progId="">
              <p:embed/>
            </p:oleObj>
          </a:graphicData>
        </a:graphic>
      </p:graphicFrame>
      <p:graphicFrame>
        <p:nvGraphicFramePr>
          <p:cNvPr id="8195" name="Object 3"/>
          <p:cNvGraphicFramePr>
            <a:graphicFrameLocks noChangeAspect="1"/>
          </p:cNvGraphicFramePr>
          <p:nvPr/>
        </p:nvGraphicFramePr>
        <p:xfrm>
          <a:off x="3214688" y="1263650"/>
          <a:ext cx="2787650" cy="3684588"/>
        </p:xfrm>
        <a:graphic>
          <a:graphicData uri="http://schemas.openxmlformats.org/presentationml/2006/ole">
            <p:oleObj spid="_x0000_s24729" name="Image" r:id="rId4" imgW="2038095" imgH="2695238" progId="">
              <p:embed/>
            </p:oleObj>
          </a:graphicData>
        </a:graphic>
      </p:graphicFrame>
      <p:graphicFrame>
        <p:nvGraphicFramePr>
          <p:cNvPr id="8196" name="Object 4"/>
          <p:cNvGraphicFramePr>
            <a:graphicFrameLocks noChangeAspect="1"/>
          </p:cNvGraphicFramePr>
          <p:nvPr/>
        </p:nvGraphicFramePr>
        <p:xfrm>
          <a:off x="6029325" y="1441450"/>
          <a:ext cx="3076575" cy="3470275"/>
        </p:xfrm>
        <a:graphic>
          <a:graphicData uri="http://schemas.openxmlformats.org/presentationml/2006/ole">
            <p:oleObj spid="_x0000_s24730" name="Image" r:id="rId5" imgW="2304762" imgH="2600000" progId="">
              <p:embed/>
            </p:oleObj>
          </a:graphicData>
        </a:graphic>
      </p:graphicFrame>
      <p:sp>
        <p:nvSpPr>
          <p:cNvPr id="8200" name="Text Box 5"/>
          <p:cNvSpPr txBox="1">
            <a:spLocks noChangeArrowheads="1"/>
          </p:cNvSpPr>
          <p:nvPr/>
        </p:nvSpPr>
        <p:spPr bwMode="auto">
          <a:xfrm>
            <a:off x="1562100" y="5483225"/>
            <a:ext cx="409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entury" pitchFamily="18" charset="0"/>
              </a:rPr>
              <a:t>a)</a:t>
            </a:r>
            <a:endParaRPr lang="th-TH">
              <a:latin typeface="Century" pitchFamily="18" charset="0"/>
            </a:endParaRPr>
          </a:p>
        </p:txBody>
      </p:sp>
      <p:sp>
        <p:nvSpPr>
          <p:cNvPr id="8201" name="Text Box 6"/>
          <p:cNvSpPr txBox="1">
            <a:spLocks noChangeArrowheads="1"/>
          </p:cNvSpPr>
          <p:nvPr/>
        </p:nvSpPr>
        <p:spPr bwMode="auto">
          <a:xfrm>
            <a:off x="4389438" y="5451475"/>
            <a:ext cx="409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entury" pitchFamily="18" charset="0"/>
              </a:rPr>
              <a:t>b)</a:t>
            </a:r>
            <a:endParaRPr lang="th-TH">
              <a:latin typeface="Century" pitchFamily="18" charset="0"/>
            </a:endParaRPr>
          </a:p>
        </p:txBody>
      </p:sp>
      <p:sp>
        <p:nvSpPr>
          <p:cNvPr id="8202" name="Text Box 7"/>
          <p:cNvSpPr txBox="1">
            <a:spLocks noChangeArrowheads="1"/>
          </p:cNvSpPr>
          <p:nvPr/>
        </p:nvSpPr>
        <p:spPr bwMode="auto">
          <a:xfrm>
            <a:off x="7600950" y="5465763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entury" pitchFamily="18" charset="0"/>
              </a:rPr>
              <a:t>c)</a:t>
            </a:r>
            <a:endParaRPr lang="th-TH">
              <a:latin typeface="Century" pitchFamily="18" charset="0"/>
            </a:endParaRPr>
          </a:p>
        </p:txBody>
      </p:sp>
      <p:sp>
        <p:nvSpPr>
          <p:cNvPr id="522248" name="Text Box 8"/>
          <p:cNvSpPr txBox="1">
            <a:spLocks noChangeArrowheads="1"/>
          </p:cNvSpPr>
          <p:nvPr/>
        </p:nvSpPr>
        <p:spPr bwMode="auto">
          <a:xfrm>
            <a:off x="630896" y="364972"/>
            <a:ext cx="2666114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tx1"/>
                </a:solidFill>
                <a:cs typeface="Tahoma" pitchFamily="34" charset="0"/>
              </a:rPr>
              <a:t>Equivalent systems</a:t>
            </a:r>
            <a:endParaRPr lang="th-TH" b="1" dirty="0">
              <a:solidFill>
                <a:schemeClr val="tx1"/>
              </a:solidFill>
              <a:cs typeface="Tahoma" pitchFamily="34" charset="0"/>
            </a:endParaRPr>
          </a:p>
        </p:txBody>
      </p:sp>
      <p:sp>
        <p:nvSpPr>
          <p:cNvPr id="8204" name="Oval 10"/>
          <p:cNvSpPr>
            <a:spLocks noChangeArrowheads="1"/>
          </p:cNvSpPr>
          <p:nvPr/>
        </p:nvSpPr>
        <p:spPr bwMode="auto">
          <a:xfrm>
            <a:off x="1978025" y="2292350"/>
            <a:ext cx="287338" cy="273050"/>
          </a:xfrm>
          <a:prstGeom prst="ellipse">
            <a:avLst/>
          </a:prstGeom>
          <a:noFill/>
          <a:ln w="22225">
            <a:solidFill>
              <a:srgbClr val="FF8913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8205" name="Oval 11"/>
          <p:cNvSpPr>
            <a:spLocks noChangeArrowheads="1"/>
          </p:cNvSpPr>
          <p:nvPr/>
        </p:nvSpPr>
        <p:spPr bwMode="auto">
          <a:xfrm>
            <a:off x="4710113" y="2295525"/>
            <a:ext cx="287337" cy="273050"/>
          </a:xfrm>
          <a:prstGeom prst="ellipse">
            <a:avLst/>
          </a:prstGeom>
          <a:noFill/>
          <a:ln w="22225">
            <a:solidFill>
              <a:srgbClr val="FF8913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8206" name="Oval 12"/>
          <p:cNvSpPr>
            <a:spLocks noChangeArrowheads="1"/>
          </p:cNvSpPr>
          <p:nvPr/>
        </p:nvSpPr>
        <p:spPr bwMode="auto">
          <a:xfrm>
            <a:off x="7770813" y="2147888"/>
            <a:ext cx="287337" cy="273050"/>
          </a:xfrm>
          <a:prstGeom prst="ellipse">
            <a:avLst/>
          </a:prstGeom>
          <a:noFill/>
          <a:ln w="22225">
            <a:solidFill>
              <a:srgbClr val="FF8913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5270500" y="4002088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entury" pitchFamily="18" charset="0"/>
              </a:rPr>
              <a:t>c)</a:t>
            </a:r>
            <a:endParaRPr lang="th-TH">
              <a:latin typeface="Century" pitchFamily="18" charset="0"/>
            </a:endParaRPr>
          </a:p>
        </p:txBody>
      </p:sp>
      <p:sp>
        <p:nvSpPr>
          <p:cNvPr id="8209" name="Rectangle 20"/>
          <p:cNvSpPr>
            <a:spLocks noChangeArrowheads="1"/>
          </p:cNvSpPr>
          <p:nvPr/>
        </p:nvSpPr>
        <p:spPr bwMode="auto">
          <a:xfrm>
            <a:off x="687388" y="4022725"/>
            <a:ext cx="7893050" cy="10683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8197" name="Object 23"/>
          <p:cNvGraphicFramePr>
            <a:graphicFrameLocks noChangeAspect="1"/>
          </p:cNvGraphicFramePr>
          <p:nvPr/>
        </p:nvGraphicFramePr>
        <p:xfrm>
          <a:off x="747713" y="4243388"/>
          <a:ext cx="1992312" cy="1087437"/>
        </p:xfrm>
        <a:graphic>
          <a:graphicData uri="http://schemas.openxmlformats.org/presentationml/2006/ole">
            <p:oleObj spid="_x0000_s24731" name="Equation" r:id="rId6" imgW="838200" imgH="457200" progId="Equation.3">
              <p:embed/>
            </p:oleObj>
          </a:graphicData>
        </a:graphic>
      </p:graphicFrame>
      <p:graphicFrame>
        <p:nvGraphicFramePr>
          <p:cNvPr id="8198" name="Object 24"/>
          <p:cNvGraphicFramePr>
            <a:graphicFrameLocks noChangeAspect="1"/>
          </p:cNvGraphicFramePr>
          <p:nvPr/>
        </p:nvGraphicFramePr>
        <p:xfrm>
          <a:off x="3544888" y="4264025"/>
          <a:ext cx="1931987" cy="1087438"/>
        </p:xfrm>
        <a:graphic>
          <a:graphicData uri="http://schemas.openxmlformats.org/presentationml/2006/ole">
            <p:oleObj spid="_x0000_s24732" name="Equation" r:id="rId7" imgW="812447" imgH="457002" progId="Equation.3">
              <p:embed/>
            </p:oleObj>
          </a:graphicData>
        </a:graphic>
      </p:graphicFrame>
      <p:graphicFrame>
        <p:nvGraphicFramePr>
          <p:cNvPr id="8199" name="Object 25"/>
          <p:cNvGraphicFramePr>
            <a:graphicFrameLocks noChangeAspect="1"/>
          </p:cNvGraphicFramePr>
          <p:nvPr/>
        </p:nvGraphicFramePr>
        <p:xfrm>
          <a:off x="6750050" y="4224338"/>
          <a:ext cx="1630363" cy="1087437"/>
        </p:xfrm>
        <a:graphic>
          <a:graphicData uri="http://schemas.openxmlformats.org/presentationml/2006/ole">
            <p:oleObj spid="_x0000_s24733" name="Equation" r:id="rId8" imgW="68580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4"/>
          <p:cNvGraphicFramePr>
            <a:graphicFrameLocks noChangeAspect="1"/>
          </p:cNvGraphicFramePr>
          <p:nvPr/>
        </p:nvGraphicFramePr>
        <p:xfrm>
          <a:off x="1428728" y="1120790"/>
          <a:ext cx="7167562" cy="4522788"/>
        </p:xfrm>
        <a:graphic>
          <a:graphicData uri="http://schemas.openxmlformats.org/presentationml/2006/ole">
            <p:oleObj spid="_x0000_s25627" name="Image" r:id="rId3" imgW="4361905" imgH="2752381" progId="">
              <p:embed/>
            </p:oleObj>
          </a:graphicData>
        </a:graphic>
      </p:graphicFrame>
      <p:sp>
        <p:nvSpPr>
          <p:cNvPr id="603141" name="Rectangle 5"/>
          <p:cNvSpPr>
            <a:spLocks noChangeArrowheads="1"/>
          </p:cNvSpPr>
          <p:nvPr/>
        </p:nvSpPr>
        <p:spPr bwMode="auto">
          <a:xfrm>
            <a:off x="428596" y="312738"/>
            <a:ext cx="372745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ahoma" pitchFamily="34" charset="0"/>
              </a:rPr>
              <a:t>Solving a linear system</a:t>
            </a:r>
          </a:p>
        </p:txBody>
      </p:sp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357158" y="2867055"/>
            <a:ext cx="88024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Note: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21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5988" y="2406656"/>
            <a:ext cx="5849937" cy="187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21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7425" y="4302146"/>
            <a:ext cx="6480175" cy="219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28596" y="307967"/>
            <a:ext cx="6818312" cy="2049463"/>
            <a:chOff x="465" y="126"/>
            <a:chExt cx="4295" cy="1291"/>
          </a:xfrm>
        </p:grpSpPr>
        <p:pic>
          <p:nvPicPr>
            <p:cNvPr id="47109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9" y="126"/>
              <a:ext cx="4211" cy="1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7110" name="Text Box 5"/>
            <p:cNvSpPr txBox="1">
              <a:spLocks noChangeArrowheads="1"/>
            </p:cNvSpPr>
            <p:nvPr/>
          </p:nvSpPr>
          <p:spPr bwMode="auto">
            <a:xfrm>
              <a:off x="465" y="128"/>
              <a:ext cx="782" cy="29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/>
                <a:t>Example</a:t>
              </a:r>
              <a:endParaRPr lang="en-GB" sz="2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02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02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0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0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14290"/>
            <a:ext cx="6265863" cy="212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9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314580"/>
            <a:ext cx="66833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98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4060825"/>
            <a:ext cx="6862763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1500166" y="2357430"/>
            <a:ext cx="2092036" cy="387927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000" b="0" i="0" u="none" strike="noStrike" cap="none" normalizeH="0" baseline="0" smtClean="0">
              <a:ln>
                <a:noFill/>
              </a:ln>
              <a:solidFill>
                <a:srgbClr val="000099"/>
              </a:solidFill>
              <a:effectLst/>
              <a:latin typeface="Tahoma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105475" name="Object 3"/>
          <p:cNvGraphicFramePr>
            <a:graphicFrameLocks noChangeAspect="1"/>
          </p:cNvGraphicFramePr>
          <p:nvPr/>
        </p:nvGraphicFramePr>
        <p:xfrm>
          <a:off x="1428728" y="2285992"/>
          <a:ext cx="2147887" cy="419100"/>
        </p:xfrm>
        <a:graphic>
          <a:graphicData uri="http://schemas.openxmlformats.org/presentationml/2006/ole">
            <p:oleObj spid="_x0000_s26651" name="Equation" r:id="rId6" imgW="1104421" imgH="215806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50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3938" y="220663"/>
            <a:ext cx="6591300" cy="218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50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563" y="2940050"/>
            <a:ext cx="7169150" cy="271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 bwMode="auto">
          <a:xfrm>
            <a:off x="1856509" y="2992582"/>
            <a:ext cx="2161309" cy="37407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000" b="0" i="0" u="none" strike="noStrike" cap="none" normalizeH="0" baseline="0" smtClean="0">
              <a:ln>
                <a:noFill/>
              </a:ln>
              <a:solidFill>
                <a:srgbClr val="000099"/>
              </a:solidFill>
              <a:effectLst/>
              <a:latin typeface="Tahoma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106499" name="Object 3"/>
          <p:cNvGraphicFramePr>
            <a:graphicFrameLocks noChangeAspect="1"/>
          </p:cNvGraphicFramePr>
          <p:nvPr/>
        </p:nvGraphicFramePr>
        <p:xfrm>
          <a:off x="2025650" y="2974975"/>
          <a:ext cx="1752600" cy="419100"/>
        </p:xfrm>
        <a:graphic>
          <a:graphicData uri="http://schemas.openxmlformats.org/presentationml/2006/ole">
            <p:oleObj spid="_x0000_s27675" name="Equation" r:id="rId5" imgW="901309" imgH="215806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5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5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643050"/>
            <a:ext cx="7548563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5"/>
          <p:cNvSpPr txBox="1">
            <a:spLocks noChangeArrowheads="1"/>
          </p:cNvSpPr>
          <p:nvPr/>
        </p:nvSpPr>
        <p:spPr bwMode="auto">
          <a:xfrm>
            <a:off x="214282" y="285728"/>
            <a:ext cx="783996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latin typeface="+mj-lt"/>
              </a:rPr>
              <a:t>We can stop the row operation process at step 4 and perform</a:t>
            </a:r>
          </a:p>
          <a:p>
            <a:r>
              <a:rPr lang="en-US" sz="2400" dirty="0">
                <a:latin typeface="+mj-lt"/>
              </a:rPr>
              <a:t>Back substitution to obtain the solution set. This method</a:t>
            </a:r>
          </a:p>
          <a:p>
            <a:r>
              <a:rPr lang="en-US" sz="2400" dirty="0">
                <a:latin typeface="+mj-lt"/>
              </a:rPr>
              <a:t>is known as “</a:t>
            </a:r>
            <a:r>
              <a:rPr lang="en-US" sz="2400" b="1" dirty="0">
                <a:latin typeface="+mj-lt"/>
              </a:rPr>
              <a:t>Gauss Elimination</a:t>
            </a:r>
            <a:r>
              <a:rPr lang="en-US" sz="2400" dirty="0">
                <a:latin typeface="+mj-lt"/>
              </a:rPr>
              <a:t>” method.</a:t>
            </a:r>
            <a:endParaRPr lang="en-GB" sz="24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1863" y="1187450"/>
            <a:ext cx="7504112" cy="448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Rectangle 5"/>
          <p:cNvSpPr>
            <a:spLocks noChangeArrowheads="1"/>
          </p:cNvSpPr>
          <p:nvPr/>
        </p:nvSpPr>
        <p:spPr bwMode="auto">
          <a:xfrm>
            <a:off x="906463" y="360363"/>
            <a:ext cx="35223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/>
              <a:t>Gauss Elimination</a:t>
            </a:r>
            <a:r>
              <a:rPr lang="en-US" sz="2400" dirty="0"/>
              <a:t> method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99907275"/>
              </p:ext>
            </p:extLst>
          </p:nvPr>
        </p:nvGraphicFramePr>
        <p:xfrm>
          <a:off x="1565275" y="1411288"/>
          <a:ext cx="6513513" cy="4348162"/>
        </p:xfrm>
        <a:graphic>
          <a:graphicData uri="http://schemas.openxmlformats.org/presentationml/2006/ole">
            <p:oleObj spid="_x0000_s28707" name="Image" r:id="rId3" imgW="3866667" imgH="2580952" progId="">
              <p:embed/>
            </p:oleObj>
          </a:graphicData>
        </a:graphic>
      </p:graphicFrame>
      <p:sp>
        <p:nvSpPr>
          <p:cNvPr id="10243" name="Line 4"/>
          <p:cNvSpPr>
            <a:spLocks noChangeShapeType="1"/>
          </p:cNvSpPr>
          <p:nvPr/>
        </p:nvSpPr>
        <p:spPr bwMode="auto">
          <a:xfrm>
            <a:off x="6938963" y="1366838"/>
            <a:ext cx="0" cy="1219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44" name="Line 5"/>
          <p:cNvSpPr>
            <a:spLocks noChangeShapeType="1"/>
          </p:cNvSpPr>
          <p:nvPr/>
        </p:nvSpPr>
        <p:spPr bwMode="auto">
          <a:xfrm>
            <a:off x="6807200" y="2917825"/>
            <a:ext cx="0" cy="1219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45" name="Line 6"/>
          <p:cNvSpPr>
            <a:spLocks noChangeShapeType="1"/>
          </p:cNvSpPr>
          <p:nvPr/>
        </p:nvSpPr>
        <p:spPr bwMode="auto">
          <a:xfrm>
            <a:off x="6821488" y="4529138"/>
            <a:ext cx="0" cy="1219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46" name="Text Box 7"/>
          <p:cNvSpPr txBox="1">
            <a:spLocks noChangeArrowheads="1"/>
          </p:cNvSpPr>
          <p:nvPr/>
        </p:nvSpPr>
        <p:spPr bwMode="auto">
          <a:xfrm>
            <a:off x="5514975" y="911225"/>
            <a:ext cx="1876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An augmented matrix</a:t>
            </a:r>
            <a:endParaRPr lang="en-GB" sz="1400"/>
          </a:p>
        </p:txBody>
      </p:sp>
      <p:sp>
        <p:nvSpPr>
          <p:cNvPr id="10247" name="Text Box 8"/>
          <p:cNvSpPr txBox="1">
            <a:spLocks noChangeArrowheads="1"/>
          </p:cNvSpPr>
          <p:nvPr/>
        </p:nvSpPr>
        <p:spPr bwMode="auto">
          <a:xfrm>
            <a:off x="665163" y="382588"/>
            <a:ext cx="5684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Example of system of linear equations with 3 variables</a:t>
            </a:r>
            <a:endParaRPr lang="th-TH" sz="18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97508" y="3175790"/>
            <a:ext cx="733425" cy="4191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42873" y="5229200"/>
            <a:ext cx="1323975" cy="352425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99041811"/>
              </p:ext>
            </p:extLst>
          </p:nvPr>
        </p:nvGraphicFramePr>
        <p:xfrm>
          <a:off x="7657369" y="1772816"/>
          <a:ext cx="1163103" cy="317210"/>
        </p:xfrm>
        <a:graphic>
          <a:graphicData uri="http://schemas.openxmlformats.org/presentationml/2006/ole">
            <p:oleObj spid="_x0000_s28708" name="Equation" r:id="rId6" imgW="83808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70263280"/>
              </p:ext>
            </p:extLst>
          </p:nvPr>
        </p:nvGraphicFramePr>
        <p:xfrm>
          <a:off x="302060" y="908720"/>
          <a:ext cx="6961187" cy="3971925"/>
        </p:xfrm>
        <a:graphic>
          <a:graphicData uri="http://schemas.openxmlformats.org/presentationml/2006/ole">
            <p:oleObj spid="_x0000_s29723" name="Image" r:id="rId3" imgW="3704762" imgH="2114286" progId="">
              <p:embed/>
            </p:oleObj>
          </a:graphicData>
        </a:graphic>
      </p:graphicFrame>
      <p:sp>
        <p:nvSpPr>
          <p:cNvPr id="11267" name="Line 4"/>
          <p:cNvSpPr>
            <a:spLocks noChangeShapeType="1"/>
          </p:cNvSpPr>
          <p:nvPr/>
        </p:nvSpPr>
        <p:spPr bwMode="auto">
          <a:xfrm>
            <a:off x="6056040" y="1209675"/>
            <a:ext cx="0" cy="1219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268" name="Line 5"/>
          <p:cNvSpPr>
            <a:spLocks noChangeShapeType="1"/>
          </p:cNvSpPr>
          <p:nvPr/>
        </p:nvSpPr>
        <p:spPr bwMode="auto">
          <a:xfrm>
            <a:off x="5940152" y="3140968"/>
            <a:ext cx="0" cy="1219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76256" y="1772816"/>
            <a:ext cx="1219200" cy="3714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849" y="3199979"/>
            <a:ext cx="1143000" cy="361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688975" y="803275"/>
          <a:ext cx="6972300" cy="1890713"/>
        </p:xfrm>
        <a:graphic>
          <a:graphicData uri="http://schemas.openxmlformats.org/presentationml/2006/ole">
            <p:oleObj spid="_x0000_s30772" name="Image" r:id="rId3" imgW="3723810" imgH="1009524" progId="">
              <p:embed/>
            </p:oleObj>
          </a:graphicData>
        </a:graphic>
      </p:graphicFrame>
      <p:graphicFrame>
        <p:nvGraphicFramePr>
          <p:cNvPr id="12291" name="Object 3"/>
          <p:cNvGraphicFramePr>
            <a:graphicFrameLocks noChangeAspect="1"/>
          </p:cNvGraphicFramePr>
          <p:nvPr/>
        </p:nvGraphicFramePr>
        <p:xfrm>
          <a:off x="1730375" y="3060700"/>
          <a:ext cx="6015038" cy="2725738"/>
        </p:xfrm>
        <a:graphic>
          <a:graphicData uri="http://schemas.openxmlformats.org/presentationml/2006/ole">
            <p:oleObj spid="_x0000_s30773" name="Image" r:id="rId4" imgW="4057143" imgH="1837609" progId="">
              <p:embed/>
            </p:oleObj>
          </a:graphicData>
        </a:graphic>
      </p:graphicFrame>
      <p:sp>
        <p:nvSpPr>
          <p:cNvPr id="12292" name="Line 5"/>
          <p:cNvSpPr>
            <a:spLocks noChangeShapeType="1"/>
          </p:cNvSpPr>
          <p:nvPr/>
        </p:nvSpPr>
        <p:spPr bwMode="auto">
          <a:xfrm>
            <a:off x="6707188" y="1087438"/>
            <a:ext cx="0" cy="1219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6"/>
          <p:cNvSpPr txBox="1">
            <a:spLocks noChangeArrowheads="1"/>
          </p:cNvSpPr>
          <p:nvPr/>
        </p:nvSpPr>
        <p:spPr bwMode="auto">
          <a:xfrm>
            <a:off x="671513" y="255588"/>
            <a:ext cx="1130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1"/>
                </a:solidFill>
                <a:cs typeface="Tahoma" pitchFamily="34" charset="0"/>
              </a:rPr>
              <a:t>Example</a:t>
            </a:r>
            <a:endParaRPr lang="th-TH">
              <a:solidFill>
                <a:schemeClr val="tx1"/>
              </a:solidFill>
              <a:cs typeface="Tahoma" pitchFamily="34" charset="0"/>
            </a:endParaRPr>
          </a:p>
        </p:txBody>
      </p:sp>
      <p:graphicFrame>
        <p:nvGraphicFramePr>
          <p:cNvPr id="13314" name="Object 7"/>
          <p:cNvGraphicFramePr>
            <a:graphicFrameLocks noChangeAspect="1"/>
          </p:cNvGraphicFramePr>
          <p:nvPr/>
        </p:nvGraphicFramePr>
        <p:xfrm>
          <a:off x="1166813" y="823913"/>
          <a:ext cx="1874837" cy="1177925"/>
        </p:xfrm>
        <a:graphic>
          <a:graphicData uri="http://schemas.openxmlformats.org/presentationml/2006/ole">
            <p:oleObj spid="_x0000_s31771" name="Equation" r:id="rId3" imgW="1092200" imgH="685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87849785"/>
              </p:ext>
            </p:extLst>
          </p:nvPr>
        </p:nvGraphicFramePr>
        <p:xfrm>
          <a:off x="571472" y="2786058"/>
          <a:ext cx="5739449" cy="3451254"/>
        </p:xfrm>
        <a:graphic>
          <a:graphicData uri="http://schemas.openxmlformats.org/presentationml/2006/ole">
            <p:oleObj spid="_x0000_s32820" name="Image" r:id="rId3" imgW="5955556" imgH="3580952" progId="">
              <p:embed/>
            </p:oleObj>
          </a:graphicData>
        </a:graphic>
      </p:graphicFrame>
      <p:graphicFrame>
        <p:nvGraphicFramePr>
          <p:cNvPr id="1433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86799934"/>
              </p:ext>
            </p:extLst>
          </p:nvPr>
        </p:nvGraphicFramePr>
        <p:xfrm>
          <a:off x="755576" y="332656"/>
          <a:ext cx="7589629" cy="2064292"/>
        </p:xfrm>
        <a:graphic>
          <a:graphicData uri="http://schemas.openxmlformats.org/presentationml/2006/ole">
            <p:oleObj spid="_x0000_s32821" name="Image" r:id="rId4" imgW="6628571" imgH="1803175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69868551"/>
              </p:ext>
            </p:extLst>
          </p:nvPr>
        </p:nvGraphicFramePr>
        <p:xfrm>
          <a:off x="546179" y="476672"/>
          <a:ext cx="7315345" cy="1728192"/>
        </p:xfrm>
        <a:graphic>
          <a:graphicData uri="http://schemas.openxmlformats.org/presentationml/2006/ole">
            <p:oleObj spid="_x0000_s33844" name="Image" r:id="rId3" imgW="6234921" imgH="1473016" progId="">
              <p:embed/>
            </p:oleObj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6733550"/>
              </p:ext>
            </p:extLst>
          </p:nvPr>
        </p:nvGraphicFramePr>
        <p:xfrm>
          <a:off x="539552" y="2492896"/>
          <a:ext cx="7888920" cy="3641661"/>
        </p:xfrm>
        <a:graphic>
          <a:graphicData uri="http://schemas.openxmlformats.org/presentationml/2006/ole">
            <p:oleObj spid="_x0000_s33845" name="Image" r:id="rId4" imgW="5282540" imgH="2438095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210" name="Text Box 2"/>
          <p:cNvSpPr txBox="1">
            <a:spLocks noChangeArrowheads="1"/>
          </p:cNvSpPr>
          <p:nvPr/>
        </p:nvSpPr>
        <p:spPr bwMode="auto">
          <a:xfrm>
            <a:off x="3071802" y="346075"/>
            <a:ext cx="2727029" cy="523220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2060"/>
                </a:solidFill>
                <a:cs typeface="Tahoma" pitchFamily="34" charset="0"/>
              </a:rPr>
              <a:t>Important terms </a:t>
            </a:r>
            <a:endParaRPr lang="th-TH" b="1" dirty="0">
              <a:solidFill>
                <a:srgbClr val="002060"/>
              </a:solidFill>
              <a:cs typeface="Tahoma" pitchFamily="34" charset="0"/>
            </a:endParaRPr>
          </a:p>
        </p:txBody>
      </p:sp>
      <p:sp>
        <p:nvSpPr>
          <p:cNvPr id="606211" name="Text Box 3"/>
          <p:cNvSpPr txBox="1">
            <a:spLocks noChangeArrowheads="1"/>
          </p:cNvSpPr>
          <p:nvPr/>
        </p:nvSpPr>
        <p:spPr bwMode="auto">
          <a:xfrm>
            <a:off x="285720" y="1038509"/>
            <a:ext cx="786343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tx1"/>
                </a:solidFill>
                <a:cs typeface="Tahoma" pitchFamily="34" charset="0"/>
              </a:rPr>
              <a:t>Pivot position</a:t>
            </a:r>
            <a:r>
              <a:rPr lang="en-US" sz="2400" dirty="0">
                <a:solidFill>
                  <a:schemeClr val="tx1"/>
                </a:solidFill>
                <a:cs typeface="Tahoma" pitchFamily="34" charset="0"/>
              </a:rPr>
              <a:t>:</a:t>
            </a:r>
            <a:r>
              <a:rPr lang="en-US" sz="2400" dirty="0">
                <a:cs typeface="Tahoma" pitchFamily="34" charset="0"/>
              </a:rPr>
              <a:t> </a:t>
            </a:r>
            <a:r>
              <a:rPr lang="en-US" sz="1800" dirty="0">
                <a:cs typeface="Tahoma" pitchFamily="34" charset="0"/>
              </a:rPr>
              <a:t>a position of a leading entry in an echelon form of the matrix.</a:t>
            </a:r>
            <a:endParaRPr lang="th-TH" sz="1800" dirty="0">
              <a:cs typeface="Tahoma" pitchFamily="34" charset="0"/>
            </a:endParaRPr>
          </a:p>
        </p:txBody>
      </p:sp>
      <p:sp>
        <p:nvSpPr>
          <p:cNvPr id="606212" name="Text Box 4"/>
          <p:cNvSpPr txBox="1">
            <a:spLocks noChangeArrowheads="1"/>
          </p:cNvSpPr>
          <p:nvPr/>
        </p:nvSpPr>
        <p:spPr bwMode="auto">
          <a:xfrm>
            <a:off x="285720" y="1547328"/>
            <a:ext cx="777334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tx1"/>
                </a:solidFill>
                <a:cs typeface="Tahoma" pitchFamily="34" charset="0"/>
              </a:rPr>
              <a:t>Pivot:</a:t>
            </a:r>
            <a:r>
              <a:rPr lang="en-US" sz="2400" dirty="0">
                <a:cs typeface="Tahoma" pitchFamily="34" charset="0"/>
              </a:rPr>
              <a:t>  </a:t>
            </a:r>
            <a:r>
              <a:rPr lang="en-US" sz="1800" dirty="0">
                <a:cs typeface="Tahoma" pitchFamily="34" charset="0"/>
              </a:rPr>
              <a:t>a nonzero number that either is used in a pivot position to create 0’s or </a:t>
            </a:r>
          </a:p>
          <a:p>
            <a:pPr>
              <a:defRPr/>
            </a:pPr>
            <a:r>
              <a:rPr lang="en-US" sz="1800" dirty="0">
                <a:cs typeface="Tahoma" pitchFamily="34" charset="0"/>
              </a:rPr>
              <a:t>            is changed into a leading 1, which in turn is used to create 0’s</a:t>
            </a:r>
            <a:endParaRPr lang="th-TH" sz="1800" dirty="0">
              <a:cs typeface="Tahoma" pitchFamily="34" charset="0"/>
            </a:endParaRPr>
          </a:p>
        </p:txBody>
      </p:sp>
      <p:sp>
        <p:nvSpPr>
          <p:cNvPr id="606213" name="Text Box 5"/>
          <p:cNvSpPr txBox="1">
            <a:spLocks noChangeArrowheads="1"/>
          </p:cNvSpPr>
          <p:nvPr/>
        </p:nvSpPr>
        <p:spPr bwMode="auto">
          <a:xfrm>
            <a:off x="309522" y="2181517"/>
            <a:ext cx="56912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tx1"/>
                </a:solidFill>
                <a:cs typeface="Tahoma" pitchFamily="34" charset="0"/>
              </a:rPr>
              <a:t>Pivot column</a:t>
            </a:r>
            <a:r>
              <a:rPr lang="en-US" sz="2400" dirty="0">
                <a:cs typeface="Tahoma" pitchFamily="34" charset="0"/>
              </a:rPr>
              <a:t>:</a:t>
            </a:r>
            <a:r>
              <a:rPr lang="en-US" sz="1800" dirty="0">
                <a:cs typeface="Tahoma" pitchFamily="34" charset="0"/>
              </a:rPr>
              <a:t> a column that contains a pivot position.</a:t>
            </a:r>
            <a:endParaRPr lang="th-TH" sz="1800" dirty="0">
              <a:cs typeface="Tahoma" pitchFamily="34" charset="0"/>
            </a:endParaRPr>
          </a:p>
        </p:txBody>
      </p:sp>
      <p:sp>
        <p:nvSpPr>
          <p:cNvPr id="606214" name="Text Box 6"/>
          <p:cNvSpPr txBox="1">
            <a:spLocks noChangeArrowheads="1"/>
          </p:cNvSpPr>
          <p:nvPr/>
        </p:nvSpPr>
        <p:spPr bwMode="auto">
          <a:xfrm>
            <a:off x="302596" y="2667000"/>
            <a:ext cx="49226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tx1"/>
                </a:solidFill>
                <a:cs typeface="Tahoma" pitchFamily="34" charset="0"/>
              </a:rPr>
              <a:t>Pivot row</a:t>
            </a:r>
            <a:r>
              <a:rPr lang="en-US" sz="2400" dirty="0">
                <a:cs typeface="Tahoma" pitchFamily="34" charset="0"/>
              </a:rPr>
              <a:t>: </a:t>
            </a:r>
            <a:r>
              <a:rPr lang="en-US" sz="1800" dirty="0">
                <a:cs typeface="Tahoma" pitchFamily="34" charset="0"/>
              </a:rPr>
              <a:t>a row that contains a pivot position.</a:t>
            </a:r>
            <a:endParaRPr lang="th-TH" sz="1800" dirty="0">
              <a:cs typeface="Tahoma" pitchFamily="34" charset="0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757238" y="3810000"/>
            <a:ext cx="6335712" cy="2425700"/>
            <a:chOff x="477" y="2175"/>
            <a:chExt cx="3991" cy="1528"/>
          </a:xfrm>
        </p:grpSpPr>
        <p:sp>
          <p:nvSpPr>
            <p:cNvPr id="16394" name="Text Box 8"/>
            <p:cNvSpPr txBox="1">
              <a:spLocks noChangeArrowheads="1"/>
            </p:cNvSpPr>
            <p:nvPr/>
          </p:nvSpPr>
          <p:spPr bwMode="auto">
            <a:xfrm>
              <a:off x="477" y="2175"/>
              <a:ext cx="2839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200">
                  <a:solidFill>
                    <a:schemeClr val="tx1"/>
                  </a:solidFill>
                  <a:cs typeface="Tahoma" pitchFamily="34" charset="0"/>
                </a:rPr>
                <a:t>Example : 3 equations 3 unknowns</a:t>
              </a:r>
              <a:endParaRPr lang="th-TH" sz="2200">
                <a:solidFill>
                  <a:schemeClr val="tx1"/>
                </a:solidFill>
                <a:cs typeface="Tahoma" pitchFamily="34" charset="0"/>
              </a:endParaRPr>
            </a:p>
          </p:txBody>
        </p:sp>
        <p:graphicFrame>
          <p:nvGraphicFramePr>
            <p:cNvPr id="16386" name="Object 9"/>
            <p:cNvGraphicFramePr>
              <a:graphicFrameLocks noChangeAspect="1"/>
            </p:cNvGraphicFramePr>
            <p:nvPr/>
          </p:nvGraphicFramePr>
          <p:xfrm>
            <a:off x="2111" y="2655"/>
            <a:ext cx="2357" cy="1048"/>
          </p:xfrm>
          <a:graphic>
            <a:graphicData uri="http://schemas.openxmlformats.org/presentationml/2006/ole">
              <p:oleObj spid="_x0000_s34843" name="Equation" r:id="rId3" imgW="1600200" imgH="711200" progId="Equation.3">
                <p:embed/>
              </p:oleObj>
            </a:graphicData>
          </a:graphic>
        </p:graphicFrame>
        <p:sp>
          <p:nvSpPr>
            <p:cNvPr id="16395" name="Text Box 10"/>
            <p:cNvSpPr txBox="1">
              <a:spLocks noChangeArrowheads="1"/>
            </p:cNvSpPr>
            <p:nvPr/>
          </p:nvSpPr>
          <p:spPr bwMode="auto">
            <a:xfrm>
              <a:off x="740" y="3092"/>
              <a:ext cx="123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600">
                  <a:latin typeface="Century" pitchFamily="18" charset="0"/>
                </a:rPr>
                <a:t>(coefficient matrix)</a:t>
              </a:r>
              <a:endParaRPr lang="th-TH" sz="1600">
                <a:latin typeface="Century" pitchFamily="18" charset="0"/>
              </a:endParaRPr>
            </a:p>
          </p:txBody>
        </p:sp>
        <p:sp>
          <p:nvSpPr>
            <p:cNvPr id="16396" name="Line 11"/>
            <p:cNvSpPr>
              <a:spLocks noChangeShapeType="1"/>
            </p:cNvSpPr>
            <p:nvPr/>
          </p:nvSpPr>
          <p:spPr bwMode="auto">
            <a:xfrm flipV="1">
              <a:off x="1683" y="2890"/>
              <a:ext cx="441" cy="1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606220" name="Text Box 12"/>
          <p:cNvSpPr txBox="1">
            <a:spLocks noChangeArrowheads="1"/>
          </p:cNvSpPr>
          <p:nvPr/>
        </p:nvSpPr>
        <p:spPr bwMode="auto">
          <a:xfrm>
            <a:off x="357158" y="3324525"/>
            <a:ext cx="48147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cs typeface="Tahoma" pitchFamily="34" charset="0"/>
              </a:rPr>
              <a:t>Number of pivots = </a:t>
            </a:r>
            <a:r>
              <a:rPr lang="en-US" sz="2400" b="1" dirty="0">
                <a:solidFill>
                  <a:schemeClr val="tx1"/>
                </a:solidFill>
                <a:cs typeface="Tahoma" pitchFamily="34" charset="0"/>
              </a:rPr>
              <a:t>Rank of a matrix</a:t>
            </a:r>
            <a:r>
              <a:rPr lang="en-US" sz="2400" dirty="0">
                <a:solidFill>
                  <a:schemeClr val="tx1"/>
                </a:solidFill>
                <a:cs typeface="Tahoma" pitchFamily="34" charset="0"/>
              </a:rPr>
              <a:t> </a:t>
            </a:r>
            <a:endParaRPr lang="en-GB" sz="2400" dirty="0">
              <a:solidFill>
                <a:schemeClr val="tx1"/>
              </a:solidFill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5570538" y="3071813"/>
          <a:ext cx="2108200" cy="1663700"/>
        </p:xfrm>
        <a:graphic>
          <a:graphicData uri="http://schemas.openxmlformats.org/presentationml/2006/ole">
            <p:oleObj spid="_x0000_s35917" name="Equation" r:id="rId3" imgW="901309" imgH="710891" progId="Equation.3">
              <p:embed/>
            </p:oleObj>
          </a:graphicData>
        </a:graphic>
      </p:graphicFrame>
      <p:sp>
        <p:nvSpPr>
          <p:cNvPr id="17413" name="Rectangle 3"/>
          <p:cNvSpPr>
            <a:spLocks noChangeArrowheads="1"/>
          </p:cNvSpPr>
          <p:nvPr/>
        </p:nvSpPr>
        <p:spPr bwMode="auto">
          <a:xfrm>
            <a:off x="2819400" y="836613"/>
            <a:ext cx="358775" cy="465137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898525" y="3727450"/>
            <a:ext cx="13398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cs typeface="Tahoma" pitchFamily="34" charset="0"/>
              </a:rPr>
              <a:t>Replacement</a:t>
            </a:r>
            <a:endParaRPr lang="th-TH" sz="1600">
              <a:cs typeface="Tahoma" pitchFamily="34" charset="0"/>
            </a:endParaRPr>
          </a:p>
        </p:txBody>
      </p:sp>
      <p:sp>
        <p:nvSpPr>
          <p:cNvPr id="17415" name="Line 5"/>
          <p:cNvSpPr>
            <a:spLocks noChangeShapeType="1"/>
          </p:cNvSpPr>
          <p:nvPr/>
        </p:nvSpPr>
        <p:spPr bwMode="auto">
          <a:xfrm flipV="1">
            <a:off x="2998788" y="641350"/>
            <a:ext cx="0" cy="180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16" name="Line 6"/>
          <p:cNvSpPr>
            <a:spLocks noChangeShapeType="1"/>
          </p:cNvSpPr>
          <p:nvPr/>
        </p:nvSpPr>
        <p:spPr bwMode="auto">
          <a:xfrm flipV="1">
            <a:off x="3013075" y="625475"/>
            <a:ext cx="238442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17" name="Text Box 7"/>
          <p:cNvSpPr txBox="1">
            <a:spLocks noChangeArrowheads="1"/>
          </p:cNvSpPr>
          <p:nvPr/>
        </p:nvSpPr>
        <p:spPr bwMode="auto">
          <a:xfrm>
            <a:off x="5454650" y="554038"/>
            <a:ext cx="17446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cs typeface="Tahoma" pitchFamily="34" charset="0"/>
              </a:rPr>
              <a:t>The first pivot</a:t>
            </a:r>
            <a:endParaRPr lang="th-TH">
              <a:cs typeface="Tahoma" pitchFamily="34" charset="0"/>
            </a:endParaRPr>
          </a:p>
        </p:txBody>
      </p:sp>
      <p:sp>
        <p:nvSpPr>
          <p:cNvPr id="17418" name="Line 8"/>
          <p:cNvSpPr>
            <a:spLocks noChangeShapeType="1"/>
          </p:cNvSpPr>
          <p:nvPr/>
        </p:nvSpPr>
        <p:spPr bwMode="auto">
          <a:xfrm>
            <a:off x="4654550" y="1133475"/>
            <a:ext cx="884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19" name="Text Box 9"/>
          <p:cNvSpPr txBox="1">
            <a:spLocks noChangeArrowheads="1"/>
          </p:cNvSpPr>
          <p:nvPr/>
        </p:nvSpPr>
        <p:spPr bwMode="auto">
          <a:xfrm>
            <a:off x="5702300" y="960438"/>
            <a:ext cx="1231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cs typeface="Tahoma" pitchFamily="34" charset="0"/>
              </a:rPr>
              <a:t>Pivot row</a:t>
            </a:r>
            <a:endParaRPr lang="th-TH">
              <a:cs typeface="Tahoma" pitchFamily="34" charset="0"/>
            </a:endParaRPr>
          </a:p>
        </p:txBody>
      </p:sp>
      <p:sp>
        <p:nvSpPr>
          <p:cNvPr id="17420" name="Line 10"/>
          <p:cNvSpPr>
            <a:spLocks noChangeShapeType="1"/>
          </p:cNvSpPr>
          <p:nvPr/>
        </p:nvSpPr>
        <p:spPr bwMode="auto">
          <a:xfrm flipV="1">
            <a:off x="2984500" y="2432050"/>
            <a:ext cx="238442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21" name="Line 11"/>
          <p:cNvSpPr>
            <a:spLocks noChangeShapeType="1"/>
          </p:cNvSpPr>
          <p:nvPr/>
        </p:nvSpPr>
        <p:spPr bwMode="auto">
          <a:xfrm flipV="1">
            <a:off x="3000375" y="2232025"/>
            <a:ext cx="0" cy="180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22" name="Text Box 12"/>
          <p:cNvSpPr txBox="1">
            <a:spLocks noChangeArrowheads="1"/>
          </p:cNvSpPr>
          <p:nvPr/>
        </p:nvSpPr>
        <p:spPr bwMode="auto">
          <a:xfrm>
            <a:off x="5416550" y="2208213"/>
            <a:ext cx="1622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cs typeface="Tahoma" pitchFamily="34" charset="0"/>
              </a:rPr>
              <a:t>Pivot column</a:t>
            </a:r>
            <a:endParaRPr lang="th-TH">
              <a:cs typeface="Tahoma" pitchFamily="34" charset="0"/>
            </a:endParaRPr>
          </a:p>
        </p:txBody>
      </p:sp>
      <p:sp>
        <p:nvSpPr>
          <p:cNvPr id="17423" name="Rectangle 13"/>
          <p:cNvSpPr>
            <a:spLocks noChangeArrowheads="1"/>
          </p:cNvSpPr>
          <p:nvPr/>
        </p:nvSpPr>
        <p:spPr bwMode="auto">
          <a:xfrm>
            <a:off x="3082925" y="3716338"/>
            <a:ext cx="358775" cy="465137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7424" name="Rectangle 14"/>
          <p:cNvSpPr>
            <a:spLocks noChangeArrowheads="1"/>
          </p:cNvSpPr>
          <p:nvPr/>
        </p:nvSpPr>
        <p:spPr bwMode="auto">
          <a:xfrm>
            <a:off x="6967538" y="4168775"/>
            <a:ext cx="358775" cy="450850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7425" name="Rectangle 15"/>
          <p:cNvSpPr>
            <a:spLocks noChangeArrowheads="1"/>
          </p:cNvSpPr>
          <p:nvPr/>
        </p:nvSpPr>
        <p:spPr bwMode="auto">
          <a:xfrm>
            <a:off x="6256338" y="3648075"/>
            <a:ext cx="601662" cy="450850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7426" name="Rectangle 16"/>
          <p:cNvSpPr>
            <a:spLocks noChangeArrowheads="1"/>
          </p:cNvSpPr>
          <p:nvPr/>
        </p:nvSpPr>
        <p:spPr bwMode="auto">
          <a:xfrm>
            <a:off x="5691188" y="3163888"/>
            <a:ext cx="358775" cy="450850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7427" name="Text Box 17"/>
          <p:cNvSpPr txBox="1">
            <a:spLocks noChangeArrowheads="1"/>
          </p:cNvSpPr>
          <p:nvPr/>
        </p:nvSpPr>
        <p:spPr bwMode="auto">
          <a:xfrm>
            <a:off x="6354763" y="48625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U</a:t>
            </a:r>
            <a:endParaRPr lang="th-TH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28" name="AutoShape 18"/>
          <p:cNvSpPr>
            <a:spLocks noChangeArrowheads="1"/>
          </p:cNvSpPr>
          <p:nvPr/>
        </p:nvSpPr>
        <p:spPr bwMode="auto">
          <a:xfrm>
            <a:off x="4513263" y="3711575"/>
            <a:ext cx="568325" cy="390525"/>
          </a:xfrm>
          <a:prstGeom prst="rightArrow">
            <a:avLst>
              <a:gd name="adj1" fmla="val 50000"/>
              <a:gd name="adj2" fmla="val 36382"/>
            </a:avLst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7429" name="Text Box 19"/>
          <p:cNvSpPr txBox="1">
            <a:spLocks noChangeArrowheads="1"/>
          </p:cNvSpPr>
          <p:nvPr/>
        </p:nvSpPr>
        <p:spPr bwMode="auto">
          <a:xfrm>
            <a:off x="1100138" y="5470525"/>
            <a:ext cx="44265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cs typeface="Tahoma" pitchFamily="34" charset="0"/>
              </a:rPr>
              <a:t>By definition, </a:t>
            </a:r>
            <a:r>
              <a:rPr lang="en-US" u="sng" dirty="0">
                <a:solidFill>
                  <a:srgbClr val="FF0000"/>
                </a:solidFill>
                <a:cs typeface="Tahoma" pitchFamily="34" charset="0"/>
              </a:rPr>
              <a:t>pivots cannot be zero</a:t>
            </a:r>
            <a:r>
              <a:rPr lang="en-US" dirty="0">
                <a:solidFill>
                  <a:srgbClr val="FF0000"/>
                </a:solidFill>
                <a:cs typeface="Tahoma" pitchFamily="34" charset="0"/>
              </a:rPr>
              <a:t>. </a:t>
            </a:r>
            <a:endParaRPr lang="th-TH" dirty="0">
              <a:cs typeface="Tahoma" pitchFamily="34" charset="0"/>
            </a:endParaRPr>
          </a:p>
        </p:txBody>
      </p:sp>
      <p:sp>
        <p:nvSpPr>
          <p:cNvPr id="17430" name="Text Box 20"/>
          <p:cNvSpPr txBox="1">
            <a:spLocks noChangeArrowheads="1"/>
          </p:cNvSpPr>
          <p:nvPr/>
        </p:nvSpPr>
        <p:spPr bwMode="auto">
          <a:xfrm>
            <a:off x="4251325" y="3422650"/>
            <a:ext cx="13398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cs typeface="Tahoma" pitchFamily="34" charset="0"/>
              </a:rPr>
              <a:t>Replacement</a:t>
            </a:r>
            <a:endParaRPr lang="th-TH" sz="1600">
              <a:cs typeface="Tahoma" pitchFamily="34" charset="0"/>
            </a:endParaRPr>
          </a:p>
        </p:txBody>
      </p:sp>
      <p:graphicFrame>
        <p:nvGraphicFramePr>
          <p:cNvPr id="17411" name="Object 21"/>
          <p:cNvGraphicFramePr>
            <a:graphicFrameLocks noChangeAspect="1"/>
          </p:cNvGraphicFramePr>
          <p:nvPr/>
        </p:nvGraphicFramePr>
        <p:xfrm>
          <a:off x="2552700" y="812800"/>
          <a:ext cx="2136775" cy="1663700"/>
        </p:xfrm>
        <a:graphic>
          <a:graphicData uri="http://schemas.openxmlformats.org/presentationml/2006/ole">
            <p:oleObj spid="_x0000_s35918" name="Equation" r:id="rId4" imgW="914400" imgH="711200" progId="Equation.3">
              <p:embed/>
            </p:oleObj>
          </a:graphicData>
        </a:graphic>
      </p:graphicFrame>
      <p:graphicFrame>
        <p:nvGraphicFramePr>
          <p:cNvPr id="17412" name="Object 22"/>
          <p:cNvGraphicFramePr>
            <a:graphicFrameLocks noChangeAspect="1"/>
          </p:cNvGraphicFramePr>
          <p:nvPr/>
        </p:nvGraphicFramePr>
        <p:xfrm>
          <a:off x="2246313" y="3119438"/>
          <a:ext cx="2108200" cy="1663700"/>
        </p:xfrm>
        <a:graphic>
          <a:graphicData uri="http://schemas.openxmlformats.org/presentationml/2006/ole">
            <p:oleObj spid="_x0000_s35919" name="Equation" r:id="rId5" imgW="901309" imgH="710891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8258" name="Object 2"/>
          <p:cNvGraphicFramePr>
            <a:graphicFrameLocks noChangeAspect="1"/>
          </p:cNvGraphicFramePr>
          <p:nvPr/>
        </p:nvGraphicFramePr>
        <p:xfrm>
          <a:off x="6135892" y="877888"/>
          <a:ext cx="2909643" cy="2144236"/>
        </p:xfrm>
        <a:graphic>
          <a:graphicData uri="http://schemas.openxmlformats.org/presentationml/2006/ole">
            <p:oleObj spid="_x0000_s36966" name="Image" r:id="rId3" imgW="2028035" imgH="1495238" progId="">
              <p:embed/>
            </p:oleObj>
          </a:graphicData>
        </a:graphic>
      </p:graphicFrame>
      <p:graphicFrame>
        <p:nvGraphicFramePr>
          <p:cNvPr id="608261" name="Object 5"/>
          <p:cNvGraphicFramePr>
            <a:graphicFrameLocks noChangeAspect="1"/>
          </p:cNvGraphicFramePr>
          <p:nvPr/>
        </p:nvGraphicFramePr>
        <p:xfrm>
          <a:off x="630187" y="2953383"/>
          <a:ext cx="5137567" cy="3844707"/>
        </p:xfrm>
        <a:graphic>
          <a:graphicData uri="http://schemas.openxmlformats.org/presentationml/2006/ole">
            <p:oleObj spid="_x0000_s36967" name="Image" r:id="rId4" imgW="3590476" imgH="2685714" progId="">
              <p:embed/>
            </p:oleObj>
          </a:graphicData>
        </a:graphic>
      </p:graphicFrame>
      <p:graphicFrame>
        <p:nvGraphicFramePr>
          <p:cNvPr id="18437" name="Object 6"/>
          <p:cNvGraphicFramePr>
            <a:graphicFrameLocks noChangeAspect="1"/>
          </p:cNvGraphicFramePr>
          <p:nvPr/>
        </p:nvGraphicFramePr>
        <p:xfrm>
          <a:off x="270820" y="825500"/>
          <a:ext cx="2777646" cy="1748888"/>
        </p:xfrm>
        <a:graphic>
          <a:graphicData uri="http://schemas.openxmlformats.org/presentationml/2006/ole">
            <p:oleObj spid="_x0000_s36968" name="Image" r:id="rId5" imgW="2400000" imgH="1511111" progId="">
              <p:embed/>
            </p:oleObj>
          </a:graphicData>
        </a:graphic>
      </p:graphicFrame>
      <p:sp>
        <p:nvSpPr>
          <p:cNvPr id="608263" name="Text Box 7"/>
          <p:cNvSpPr txBox="1">
            <a:spLocks noChangeArrowheads="1"/>
          </p:cNvSpPr>
          <p:nvPr/>
        </p:nvSpPr>
        <p:spPr bwMode="auto">
          <a:xfrm>
            <a:off x="5942013" y="3913188"/>
            <a:ext cx="266065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>
                <a:cs typeface="Tahoma" pitchFamily="34" charset="0"/>
              </a:rPr>
              <a:t>Note: There is no more than one pivot in any row. </a:t>
            </a:r>
          </a:p>
          <a:p>
            <a:pPr>
              <a:lnSpc>
                <a:spcPct val="120000"/>
              </a:lnSpc>
            </a:pPr>
            <a:r>
              <a:rPr lang="en-US" sz="1600">
                <a:cs typeface="Tahoma" pitchFamily="34" charset="0"/>
              </a:rPr>
              <a:t>There is no more than one pivot in any column.</a:t>
            </a:r>
            <a:endParaRPr lang="th-TH" sz="1600">
              <a:cs typeface="Tahoma" pitchFamily="34" charset="0"/>
            </a:endParaRP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214282" y="157163"/>
            <a:ext cx="9413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cs typeface="Tahoma" pitchFamily="34" charset="0"/>
              </a:rPr>
              <a:t>Example</a:t>
            </a:r>
            <a:endParaRPr lang="th-TH" sz="1600">
              <a:cs typeface="Tahoma" pitchFamily="34" charset="0"/>
            </a:endParaRP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657225" y="3680468"/>
            <a:ext cx="368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latin typeface="Century" pitchFamily="18" charset="0"/>
              </a:rPr>
              <a:t>~</a:t>
            </a:r>
            <a:endParaRPr lang="th-TH" sz="2400" b="1" dirty="0">
              <a:latin typeface="Century" pitchFamily="18" charset="0"/>
            </a:endParaRPr>
          </a:p>
        </p:txBody>
      </p:sp>
      <p:graphicFrame>
        <p:nvGraphicFramePr>
          <p:cNvPr id="3" name="Object 3"/>
          <p:cNvGraphicFramePr>
            <a:graphicFrameLocks noChangeAspect="1"/>
          </p:cNvGraphicFramePr>
          <p:nvPr/>
        </p:nvGraphicFramePr>
        <p:xfrm>
          <a:off x="2989262" y="302281"/>
          <a:ext cx="3067050" cy="2778125"/>
        </p:xfrm>
        <a:graphic>
          <a:graphicData uri="http://schemas.openxmlformats.org/presentationml/2006/ole">
            <p:oleObj spid="_x0000_s36969" name="Image" r:id="rId6" imgW="2704762" imgH="2450794" progId="">
              <p:embed/>
            </p:oleObj>
          </a:graphicData>
        </a:graphic>
      </p:graphicFrame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069077" y="1249684"/>
            <a:ext cx="368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latin typeface="Century" pitchFamily="18" charset="0"/>
              </a:rPr>
              <a:t>~</a:t>
            </a:r>
            <a:endParaRPr lang="th-TH" sz="2400" b="1" dirty="0">
              <a:latin typeface="Century" pitchFamily="18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5812210" y="1277718"/>
            <a:ext cx="368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latin typeface="Century" pitchFamily="18" charset="0"/>
              </a:rPr>
              <a:t>~</a:t>
            </a:r>
            <a:endParaRPr lang="th-TH" sz="2400" b="1" dirty="0">
              <a:latin typeface="Century" pitchFamily="18" charset="0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1228694" y="160338"/>
            <a:ext cx="54276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tx1"/>
                </a:solidFill>
                <a:cs typeface="Tahoma" pitchFamily="34" charset="0"/>
              </a:rPr>
              <a:t>Row reduce to echelon form and locate the pivot columns.</a:t>
            </a:r>
            <a:endParaRPr lang="th-TH" sz="1600" dirty="0">
              <a:solidFill>
                <a:schemeClr val="tx1"/>
              </a:solidFill>
              <a:cs typeface="Tahoma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76218" y="2192609"/>
            <a:ext cx="615662" cy="2282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868144" y="1468861"/>
            <a:ext cx="517897" cy="1599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834409" y="1706884"/>
            <a:ext cx="547866" cy="1494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0889" y="3909068"/>
            <a:ext cx="914400" cy="2000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09074" y="4191810"/>
            <a:ext cx="971550" cy="180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8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08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08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8263" grpId="0"/>
      <p:bldP spid="1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3804262"/>
              </p:ext>
            </p:extLst>
          </p:nvPr>
        </p:nvGraphicFramePr>
        <p:xfrm>
          <a:off x="950913" y="332656"/>
          <a:ext cx="7699375" cy="5697538"/>
        </p:xfrm>
        <a:graphic>
          <a:graphicData uri="http://schemas.openxmlformats.org/presentationml/2006/ole">
            <p:oleObj spid="_x0000_s37917" name="Image" r:id="rId3" imgW="4076190" imgH="3019048" progId="">
              <p:embed/>
            </p:oleObj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3861048"/>
            <a:ext cx="640856" cy="2412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35696" y="5085184"/>
            <a:ext cx="1038225" cy="276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928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67887269"/>
              </p:ext>
            </p:extLst>
          </p:nvPr>
        </p:nvGraphicFramePr>
        <p:xfrm>
          <a:off x="461371" y="172268"/>
          <a:ext cx="6972300" cy="3954463"/>
        </p:xfrm>
        <a:graphic>
          <a:graphicData uri="http://schemas.openxmlformats.org/presentationml/2006/ole">
            <p:oleObj spid="_x0000_s39009" name="Image" r:id="rId3" imgW="4095238" imgH="2323810" progId="">
              <p:embed/>
            </p:oleObj>
          </a:graphicData>
        </a:graphic>
      </p:graphicFrame>
      <p:graphicFrame>
        <p:nvGraphicFramePr>
          <p:cNvPr id="609284" name="Object 4"/>
          <p:cNvGraphicFramePr>
            <a:graphicFrameLocks noChangeAspect="1"/>
          </p:cNvGraphicFramePr>
          <p:nvPr/>
        </p:nvGraphicFramePr>
        <p:xfrm>
          <a:off x="700088" y="4365625"/>
          <a:ext cx="3759200" cy="1751013"/>
        </p:xfrm>
        <a:graphic>
          <a:graphicData uri="http://schemas.openxmlformats.org/presentationml/2006/ole">
            <p:oleObj spid="_x0000_s39010" name="Image" r:id="rId4" imgW="2400000" imgH="1117460" progId="">
              <p:embed/>
            </p:oleObj>
          </a:graphicData>
        </a:graphic>
      </p:graphicFrame>
      <p:sp>
        <p:nvSpPr>
          <p:cNvPr id="609286" name="Text Box 6"/>
          <p:cNvSpPr txBox="1">
            <a:spLocks noChangeArrowheads="1"/>
          </p:cNvSpPr>
          <p:nvPr/>
        </p:nvSpPr>
        <p:spPr bwMode="auto">
          <a:xfrm>
            <a:off x="2635746" y="3789858"/>
            <a:ext cx="1660525" cy="40005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000" dirty="0">
                <a:cs typeface="Tahoma" pitchFamily="34" charset="0"/>
              </a:rPr>
              <a:t>Echelon form</a:t>
            </a:r>
            <a:endParaRPr lang="th-TH" sz="2000" dirty="0">
              <a:cs typeface="Tahoma" pitchFamily="34" charset="0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4772025" y="4221088"/>
            <a:ext cx="4097337" cy="2092325"/>
            <a:chOff x="3589" y="2771"/>
            <a:chExt cx="2581" cy="1318"/>
          </a:xfrm>
        </p:grpSpPr>
        <p:graphicFrame>
          <p:nvGraphicFramePr>
            <p:cNvPr id="20484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1835514934"/>
                </p:ext>
              </p:extLst>
            </p:nvPr>
          </p:nvGraphicFramePr>
          <p:xfrm>
            <a:off x="3589" y="2771"/>
            <a:ext cx="2581" cy="1192"/>
          </p:xfrm>
          <a:graphic>
            <a:graphicData uri="http://schemas.openxmlformats.org/presentationml/2006/ole">
              <p:oleObj spid="_x0000_s39011" name="Image" r:id="rId5" imgW="2692063" imgH="1244006" progId="">
                <p:embed/>
              </p:oleObj>
            </a:graphicData>
          </a:graphic>
        </p:graphicFrame>
        <p:sp>
          <p:nvSpPr>
            <p:cNvPr id="19465" name="Text Box 9"/>
            <p:cNvSpPr txBox="1">
              <a:spLocks noChangeArrowheads="1"/>
            </p:cNvSpPr>
            <p:nvPr/>
          </p:nvSpPr>
          <p:spPr bwMode="auto">
            <a:xfrm>
              <a:off x="4111" y="3837"/>
              <a:ext cx="1775" cy="252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000" dirty="0">
                  <a:cs typeface="Tahoma" pitchFamily="34" charset="0"/>
                </a:rPr>
                <a:t>Reduced echelon form</a:t>
              </a:r>
              <a:endParaRPr lang="th-TH" sz="2000" dirty="0">
                <a:cs typeface="Tahoma" pitchFamily="34" charset="0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47521" y="1484784"/>
            <a:ext cx="390525" cy="190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1718" y="3437284"/>
            <a:ext cx="944366" cy="2868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71618" y="2708919"/>
            <a:ext cx="924518" cy="180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843552" y="3437283"/>
            <a:ext cx="901027" cy="3525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9512" y="4619955"/>
            <a:ext cx="864096" cy="2808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608786" y="4527236"/>
            <a:ext cx="537964" cy="44302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944068" y="2855912"/>
            <a:ext cx="1742886" cy="4349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14432715"/>
              </p:ext>
            </p:extLst>
          </p:nvPr>
        </p:nvGraphicFramePr>
        <p:xfrm>
          <a:off x="5724128" y="2564904"/>
          <a:ext cx="3230563" cy="1292225"/>
        </p:xfrm>
        <a:graphic>
          <a:graphicData uri="http://schemas.openxmlformats.org/presentationml/2006/ole">
            <p:oleObj spid="_x0000_s39012" name="Equation" r:id="rId12" imgW="1777680" imgH="711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09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09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09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928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Object 2"/>
          <p:cNvGraphicFramePr>
            <a:graphicFrameLocks noChangeAspect="1"/>
          </p:cNvGraphicFramePr>
          <p:nvPr/>
        </p:nvGraphicFramePr>
        <p:xfrm>
          <a:off x="730250" y="571500"/>
          <a:ext cx="2151063" cy="1960563"/>
        </p:xfrm>
        <a:graphic>
          <a:graphicData uri="http://schemas.openxmlformats.org/presentationml/2006/ole">
            <p:oleObj spid="_x0000_s39963" name="Equation" r:id="rId3" imgW="1003300" imgH="914400" progId="Equation.3">
              <p:embed/>
            </p:oleObj>
          </a:graphicData>
        </a:graphic>
      </p:graphicFrame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500034" y="2640923"/>
            <a:ext cx="229165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 dirty="0">
                <a:cs typeface="Tahoma" pitchFamily="34" charset="0"/>
              </a:rPr>
              <a:t>How many pivots?</a:t>
            </a:r>
            <a:endParaRPr lang="th-TH" sz="2200" dirty="0">
              <a:cs typeface="Tahoma" pitchFamily="34" charset="0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14282" y="234930"/>
            <a:ext cx="106651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cs typeface="Tahoma" pitchFamily="34" charset="0"/>
              </a:rPr>
              <a:t>Example</a:t>
            </a:r>
            <a:endParaRPr lang="th-TH" sz="2000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Text Box 2"/>
          <p:cNvSpPr txBox="1">
            <a:spLocks noChangeArrowheads="1"/>
          </p:cNvSpPr>
          <p:nvPr/>
        </p:nvSpPr>
        <p:spPr bwMode="auto">
          <a:xfrm>
            <a:off x="357158" y="1050084"/>
            <a:ext cx="7607019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/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      If the algorithm produces </a:t>
            </a:r>
            <a:r>
              <a:rPr lang="en-US" sz="2000" b="1" i="1" dirty="0">
                <a:solidFill>
                  <a:srgbClr val="002060"/>
                </a:solidFill>
                <a:cs typeface="Tahoma" pitchFamily="34" charset="0"/>
              </a:rPr>
              <a:t>n</a:t>
            </a:r>
            <a:r>
              <a:rPr lang="en-US" sz="2000" b="1" dirty="0">
                <a:solidFill>
                  <a:srgbClr val="002060"/>
                </a:solidFill>
                <a:cs typeface="Tahoma" pitchFamily="34" charset="0"/>
              </a:rPr>
              <a:t>  </a:t>
            </a:r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pivots (there are pivots in every column</a:t>
            </a:r>
          </a:p>
          <a:p>
            <a:pPr marL="457200" indent="-457200"/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                                                                        i.e. a full set of pivots), </a:t>
            </a:r>
          </a:p>
          <a:p>
            <a:pPr marL="457200" indent="-457200"/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      then there is only one solution to the equations (a unique solution)</a:t>
            </a:r>
          </a:p>
          <a:p>
            <a:pPr marL="457200" indent="-457200"/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      </a:t>
            </a:r>
          </a:p>
          <a:p>
            <a:pPr marL="457200" indent="-457200"/>
            <a:endParaRPr lang="en-US" sz="2000" dirty="0">
              <a:solidFill>
                <a:srgbClr val="002060"/>
              </a:solidFill>
              <a:cs typeface="Tahoma" pitchFamily="34" charset="0"/>
            </a:endParaRPr>
          </a:p>
          <a:p>
            <a:pPr marL="457200" indent="-457200"/>
            <a:endParaRPr lang="en-US" sz="2000" dirty="0">
              <a:solidFill>
                <a:srgbClr val="002060"/>
              </a:solidFill>
              <a:cs typeface="Tahoma" pitchFamily="34" charset="0"/>
            </a:endParaRPr>
          </a:p>
          <a:p>
            <a:pPr marL="457200" indent="-457200"/>
            <a:endParaRPr lang="en-US" sz="2000" dirty="0">
              <a:solidFill>
                <a:srgbClr val="002060"/>
              </a:solidFill>
              <a:cs typeface="Tahoma" pitchFamily="34" charset="0"/>
            </a:endParaRPr>
          </a:p>
          <a:p>
            <a:pPr marL="457200" indent="-457200"/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      If a </a:t>
            </a:r>
            <a:r>
              <a:rPr lang="en-US" sz="2000" b="1" dirty="0">
                <a:solidFill>
                  <a:srgbClr val="002060"/>
                </a:solidFill>
                <a:cs typeface="Tahoma" pitchFamily="34" charset="0"/>
              </a:rPr>
              <a:t>zero</a:t>
            </a:r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 appears in a pivot position, elimination has to stop!</a:t>
            </a:r>
          </a:p>
          <a:p>
            <a:pPr marL="457200" indent="-457200"/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          </a:t>
            </a:r>
            <a:r>
              <a:rPr lang="en-US" sz="2000" dirty="0" smtClean="0">
                <a:solidFill>
                  <a:srgbClr val="002060"/>
                </a:solidFill>
                <a:cs typeface="Tahoma" pitchFamily="34" charset="0"/>
              </a:rPr>
              <a:t> Stop </a:t>
            </a:r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temporarily</a:t>
            </a:r>
            <a:r>
              <a:rPr lang="en-US" sz="2000" dirty="0">
                <a:solidFill>
                  <a:srgbClr val="002060"/>
                </a:solidFill>
                <a:cs typeface="Tahoma" pitchFamily="34" charset="0"/>
                <a:sym typeface="Wingdings" pitchFamily="2" charset="2"/>
              </a:rPr>
              <a:t></a:t>
            </a:r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  there is possibility to exchange with </a:t>
            </a:r>
          </a:p>
          <a:p>
            <a:pPr marL="457200" indent="-457200"/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                                            a lower row for a proper pivot.  </a:t>
            </a:r>
          </a:p>
          <a:p>
            <a:pPr marL="457200" indent="-457200"/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	    Stop permanently</a:t>
            </a:r>
            <a:r>
              <a:rPr lang="en-US" sz="2000" dirty="0">
                <a:solidFill>
                  <a:srgbClr val="002060"/>
                </a:solidFill>
                <a:cs typeface="Tahoma" pitchFamily="34" charset="0"/>
                <a:sym typeface="Wingdings" pitchFamily="2" charset="2"/>
              </a:rPr>
              <a:t></a:t>
            </a:r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 there is no exchange of row that </a:t>
            </a:r>
          </a:p>
          <a:p>
            <a:pPr marL="457200" indent="-457200"/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                                             can avoid zero.</a:t>
            </a:r>
          </a:p>
          <a:p>
            <a:pPr marL="457200" indent="-457200"/>
            <a:r>
              <a:rPr lang="en-US" sz="2000" dirty="0">
                <a:solidFill>
                  <a:srgbClr val="002060"/>
                </a:solidFill>
                <a:cs typeface="Tahoma" pitchFamily="34" charset="0"/>
              </a:rPr>
              <a:t>      </a:t>
            </a:r>
            <a:endParaRPr lang="th-TH" sz="2000" dirty="0">
              <a:solidFill>
                <a:srgbClr val="002060"/>
              </a:solidFill>
              <a:cs typeface="Tahoma" pitchFamily="34" charset="0"/>
            </a:endParaRPr>
          </a:p>
        </p:txBody>
      </p:sp>
      <p:sp>
        <p:nvSpPr>
          <p:cNvPr id="21510" name="Text Box 3"/>
          <p:cNvSpPr txBox="1">
            <a:spLocks noChangeArrowheads="1"/>
          </p:cNvSpPr>
          <p:nvPr/>
        </p:nvSpPr>
        <p:spPr bwMode="auto">
          <a:xfrm>
            <a:off x="1285852" y="403225"/>
            <a:ext cx="69772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2060"/>
                </a:solidFill>
                <a:cs typeface="Tahoma" pitchFamily="34" charset="0"/>
              </a:rPr>
              <a:t>Under what circumstances could the elimination stop?</a:t>
            </a:r>
            <a:endParaRPr lang="th-TH" sz="2400" b="1" dirty="0">
              <a:solidFill>
                <a:srgbClr val="002060"/>
              </a:solidFill>
              <a:cs typeface="Tahoma" pitchFamily="34" charset="0"/>
            </a:endParaRPr>
          </a:p>
        </p:txBody>
      </p:sp>
      <p:graphicFrame>
        <p:nvGraphicFramePr>
          <p:cNvPr id="22530" name="Object 4"/>
          <p:cNvGraphicFramePr>
            <a:graphicFrameLocks noChangeAspect="1"/>
          </p:cNvGraphicFramePr>
          <p:nvPr/>
        </p:nvGraphicFramePr>
        <p:xfrm>
          <a:off x="3228991" y="2260598"/>
          <a:ext cx="1374775" cy="811212"/>
        </p:xfrm>
        <a:graphic>
          <a:graphicData uri="http://schemas.openxmlformats.org/presentationml/2006/ole">
            <p:oleObj spid="_x0000_s41037" name="Equation" r:id="rId3" imgW="774364" imgH="457002" progId="Equation.3">
              <p:embed/>
            </p:oleObj>
          </a:graphicData>
        </a:graphic>
      </p:graphicFrame>
      <p:graphicFrame>
        <p:nvGraphicFramePr>
          <p:cNvPr id="22531" name="Object 5"/>
          <p:cNvGraphicFramePr>
            <a:graphicFrameLocks noChangeAspect="1"/>
          </p:cNvGraphicFramePr>
          <p:nvPr/>
        </p:nvGraphicFramePr>
        <p:xfrm>
          <a:off x="1182658" y="5018096"/>
          <a:ext cx="1389062" cy="769938"/>
        </p:xfrm>
        <a:graphic>
          <a:graphicData uri="http://schemas.openxmlformats.org/presentationml/2006/ole">
            <p:oleObj spid="_x0000_s41038" name="Equation" r:id="rId4" imgW="825500" imgH="457200" progId="Equation.3">
              <p:embed/>
            </p:oleObj>
          </a:graphicData>
        </a:graphic>
      </p:graphicFrame>
      <p:graphicFrame>
        <p:nvGraphicFramePr>
          <p:cNvPr id="22532" name="Object 6"/>
          <p:cNvGraphicFramePr>
            <a:graphicFrameLocks noChangeAspect="1"/>
          </p:cNvGraphicFramePr>
          <p:nvPr/>
        </p:nvGraphicFramePr>
        <p:xfrm>
          <a:off x="4986308" y="5041909"/>
          <a:ext cx="1709737" cy="769937"/>
        </p:xfrm>
        <a:graphic>
          <a:graphicData uri="http://schemas.openxmlformats.org/presentationml/2006/ole">
            <p:oleObj spid="_x0000_s41039" name="Equation" r:id="rId5" imgW="1016000" imgH="457200" progId="Equation.3">
              <p:embed/>
            </p:oleObj>
          </a:graphicData>
        </a:graphic>
      </p:graphicFrame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847747" y="5919808"/>
            <a:ext cx="6867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>
                <a:solidFill>
                  <a:srgbClr val="009900"/>
                </a:solidFill>
                <a:cs typeface="Tahoma" pitchFamily="34" charset="0"/>
              </a:rPr>
              <a:t>However, we do not know whether a zero will appear until we try.</a:t>
            </a:r>
            <a:endParaRPr lang="th-TH" sz="1800" dirty="0">
              <a:solidFill>
                <a:srgbClr val="009900"/>
              </a:solidFill>
              <a:cs typeface="Tahoma" pitchFamily="34" charset="0"/>
            </a:endParaRP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1733566" y="2308223"/>
            <a:ext cx="10541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cs typeface="Tahoma" pitchFamily="34" charset="0"/>
              </a:rPr>
              <a:t>example</a:t>
            </a:r>
            <a:endParaRPr lang="en-GB" sz="1600" b="1">
              <a:cs typeface="Tahoma" pitchFamily="34" charset="0"/>
            </a:endParaRP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285720" y="4643446"/>
            <a:ext cx="1158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cs typeface="Tahoma" pitchFamily="34" charset="0"/>
              </a:rPr>
              <a:t>examples</a:t>
            </a:r>
            <a:endParaRPr lang="en-GB" sz="1600" b="1">
              <a:cs typeface="Tahoma" pitchFamily="34" charset="0"/>
            </a:endParaRPr>
          </a:p>
        </p:txBody>
      </p:sp>
      <p:sp>
        <p:nvSpPr>
          <p:cNvPr id="22538" name="AutoShape 10"/>
          <p:cNvSpPr>
            <a:spLocks noChangeArrowheads="1"/>
          </p:cNvSpPr>
          <p:nvPr/>
        </p:nvSpPr>
        <p:spPr bwMode="auto">
          <a:xfrm>
            <a:off x="5019691" y="2438398"/>
            <a:ext cx="595312" cy="363537"/>
          </a:xfrm>
          <a:prstGeom prst="leftRightArrow">
            <a:avLst>
              <a:gd name="adj1" fmla="val 50000"/>
              <a:gd name="adj2" fmla="val 3275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5840428" y="2384423"/>
            <a:ext cx="1017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u="sng">
                <a:cs typeface="Tahoma" pitchFamily="34" charset="0"/>
              </a:rPr>
              <a:t>Ax</a:t>
            </a:r>
            <a:r>
              <a:rPr lang="en-US" sz="2400" b="1">
                <a:cs typeface="Tahoma" pitchFamily="34" charset="0"/>
              </a:rPr>
              <a:t>=</a:t>
            </a:r>
            <a:r>
              <a:rPr lang="en-US" sz="2400" b="1" u="sng">
                <a:cs typeface="Tahoma" pitchFamily="34" charset="0"/>
              </a:rPr>
              <a:t>b</a:t>
            </a:r>
            <a:endParaRPr lang="en-GB" sz="2400" b="1" u="sng">
              <a:cs typeface="Tahoma" pitchFamily="34" charset="0"/>
            </a:endParaRPr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3257520" y="5248284"/>
            <a:ext cx="8810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u="sng">
                <a:cs typeface="Tahoma" pitchFamily="34" charset="0"/>
              </a:rPr>
              <a:t>Ax</a:t>
            </a:r>
            <a:r>
              <a:rPr lang="en-US" b="1">
                <a:cs typeface="Tahoma" pitchFamily="34" charset="0"/>
              </a:rPr>
              <a:t>=</a:t>
            </a:r>
            <a:r>
              <a:rPr lang="en-US" b="1" u="sng">
                <a:cs typeface="Tahoma" pitchFamily="34" charset="0"/>
              </a:rPr>
              <a:t>b</a:t>
            </a:r>
            <a:endParaRPr lang="en-GB" b="1" u="sng">
              <a:cs typeface="Tahoma" pitchFamily="34" charset="0"/>
            </a:endParaRPr>
          </a:p>
        </p:txBody>
      </p:sp>
      <p:sp>
        <p:nvSpPr>
          <p:cNvPr id="22541" name="AutoShape 13"/>
          <p:cNvSpPr>
            <a:spLocks noChangeArrowheads="1"/>
          </p:cNvSpPr>
          <p:nvPr/>
        </p:nvSpPr>
        <p:spPr bwMode="auto">
          <a:xfrm>
            <a:off x="2641570" y="5267334"/>
            <a:ext cx="595313" cy="363537"/>
          </a:xfrm>
          <a:prstGeom prst="leftRightArrow">
            <a:avLst>
              <a:gd name="adj1" fmla="val 50000"/>
              <a:gd name="adj2" fmla="val 3275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2542" name="AutoShape 14"/>
          <p:cNvSpPr>
            <a:spLocks noChangeArrowheads="1"/>
          </p:cNvSpPr>
          <p:nvPr/>
        </p:nvSpPr>
        <p:spPr bwMode="auto">
          <a:xfrm>
            <a:off x="6877020" y="5235584"/>
            <a:ext cx="595313" cy="363537"/>
          </a:xfrm>
          <a:prstGeom prst="leftRightArrow">
            <a:avLst>
              <a:gd name="adj1" fmla="val 50000"/>
              <a:gd name="adj2" fmla="val 3275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7553295" y="5232409"/>
            <a:ext cx="8810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u="sng">
                <a:cs typeface="Tahoma" pitchFamily="34" charset="0"/>
              </a:rPr>
              <a:t>Ax</a:t>
            </a:r>
            <a:r>
              <a:rPr lang="en-US" b="1">
                <a:cs typeface="Tahoma" pitchFamily="34" charset="0"/>
              </a:rPr>
              <a:t>=</a:t>
            </a:r>
            <a:r>
              <a:rPr lang="en-US" b="1" u="sng">
                <a:cs typeface="Tahoma" pitchFamily="34" charset="0"/>
              </a:rPr>
              <a:t>b</a:t>
            </a:r>
            <a:endParaRPr lang="en-GB" b="1" u="sng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571472" y="357166"/>
          <a:ext cx="7105650" cy="2368550"/>
        </p:xfrm>
        <a:graphic>
          <a:graphicData uri="http://schemas.openxmlformats.org/presentationml/2006/ole">
            <p:oleObj spid="_x0000_s42011" name="Image" r:id="rId3" imgW="4085714" imgH="1361905" progId="">
              <p:embed/>
            </p:oleObj>
          </a:graphicData>
        </a:graphic>
      </p:graphicFrame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15224" y="4143380"/>
            <a:ext cx="7982891" cy="151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45000"/>
              </a:lnSpc>
            </a:pPr>
            <a:r>
              <a:rPr lang="en-US" sz="2200" dirty="0">
                <a:cs typeface="Tahoma" pitchFamily="34" charset="0"/>
              </a:rPr>
              <a:t>How an echelon form (or </a:t>
            </a:r>
            <a:r>
              <a:rPr lang="en-US" sz="2200" dirty="0" err="1">
                <a:cs typeface="Tahoma" pitchFamily="34" charset="0"/>
              </a:rPr>
              <a:t>rref</a:t>
            </a:r>
            <a:r>
              <a:rPr lang="en-US" sz="2200" dirty="0">
                <a:cs typeface="Tahoma" pitchFamily="34" charset="0"/>
              </a:rPr>
              <a:t>) of a matrix (obtained by performing</a:t>
            </a:r>
          </a:p>
          <a:p>
            <a:pPr>
              <a:lnSpc>
                <a:spcPct val="145000"/>
              </a:lnSpc>
            </a:pPr>
            <a:r>
              <a:rPr lang="en-US" sz="2200" dirty="0">
                <a:cs typeface="Tahoma" pitchFamily="34" charset="0"/>
              </a:rPr>
              <a:t>row operations on a matrix ) tell us about the nature of the solution </a:t>
            </a:r>
          </a:p>
          <a:p>
            <a:pPr>
              <a:lnSpc>
                <a:spcPct val="145000"/>
              </a:lnSpc>
            </a:pPr>
            <a:r>
              <a:rPr lang="en-US" sz="2200" dirty="0">
                <a:cs typeface="Tahoma" pitchFamily="34" charset="0"/>
              </a:rPr>
              <a:t>(e.g. Unique solution, infinitely many solutions or no solution)?</a:t>
            </a:r>
            <a:endParaRPr lang="th-TH" sz="2200" dirty="0">
              <a:cs typeface="Tahoma" pitchFamily="34" charset="0"/>
            </a:endParaRP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85720" y="2857496"/>
            <a:ext cx="8595686" cy="992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sz="2200" dirty="0">
                <a:cs typeface="Tahoma" pitchFamily="34" charset="0"/>
              </a:rPr>
              <a:t>If a solution exists </a:t>
            </a:r>
            <a:r>
              <a:rPr lang="en-US" sz="2200" u="sng" dirty="0">
                <a:cs typeface="Tahoma" pitchFamily="34" charset="0"/>
              </a:rPr>
              <a:t>either a unique solution or infinitely many solutions</a:t>
            </a:r>
          </a:p>
          <a:p>
            <a:pPr>
              <a:lnSpc>
                <a:spcPct val="140000"/>
              </a:lnSpc>
            </a:pPr>
            <a:r>
              <a:rPr lang="en-US" sz="2200" dirty="0">
                <a:cs typeface="Tahoma" pitchFamily="34" charset="0"/>
              </a:rPr>
              <a:t>, the system is said to be consistent. Otherwise the system is inconsistent.</a:t>
            </a:r>
            <a:endParaRPr lang="th-TH" sz="2200" dirty="0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Text Box 2"/>
          <p:cNvSpPr txBox="1">
            <a:spLocks noChangeArrowheads="1"/>
          </p:cNvSpPr>
          <p:nvPr/>
        </p:nvSpPr>
        <p:spPr bwMode="auto">
          <a:xfrm>
            <a:off x="6729413" y="25844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GB" sz="2400" b="1">
              <a:latin typeface="Century" pitchFamily="18" charset="0"/>
              <a:cs typeface="Tahoma" pitchFamily="34" charset="0"/>
            </a:endParaRPr>
          </a:p>
        </p:txBody>
      </p:sp>
      <p:graphicFrame>
        <p:nvGraphicFramePr>
          <p:cNvPr id="25602" name="Object 3"/>
          <p:cNvGraphicFramePr>
            <a:graphicFrameLocks noChangeAspect="1"/>
          </p:cNvGraphicFramePr>
          <p:nvPr/>
        </p:nvGraphicFramePr>
        <p:xfrm>
          <a:off x="1068388" y="1865313"/>
          <a:ext cx="2878137" cy="1168400"/>
        </p:xfrm>
        <a:graphic>
          <a:graphicData uri="http://schemas.openxmlformats.org/presentationml/2006/ole">
            <p:oleObj spid="_x0000_s43085" name="Equation" r:id="rId3" imgW="1752600" imgH="711200" progId="Equation.3">
              <p:embed/>
            </p:oleObj>
          </a:graphicData>
        </a:graphic>
      </p:graphicFrame>
      <p:pic>
        <p:nvPicPr>
          <p:cNvPr id="2560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538" y="320675"/>
            <a:ext cx="4889500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5603" name="Object 5"/>
          <p:cNvGraphicFramePr>
            <a:graphicFrameLocks noChangeAspect="1"/>
          </p:cNvGraphicFramePr>
          <p:nvPr/>
        </p:nvGraphicFramePr>
        <p:xfrm>
          <a:off x="1374775" y="3503613"/>
          <a:ext cx="5753100" cy="2870200"/>
        </p:xfrm>
        <a:graphic>
          <a:graphicData uri="http://schemas.openxmlformats.org/presentationml/2006/ole">
            <p:oleObj spid="_x0000_s43086" name="Image" r:id="rId5" imgW="5752381" imgH="2869841" progId="Photoshop.Image.9">
              <p:embed/>
            </p:oleObj>
          </a:graphicData>
        </a:graphic>
      </p:graphicFrame>
      <p:sp>
        <p:nvSpPr>
          <p:cNvPr id="25607" name="Line 6"/>
          <p:cNvSpPr>
            <a:spLocks noChangeShapeType="1"/>
          </p:cNvSpPr>
          <p:nvPr/>
        </p:nvSpPr>
        <p:spPr bwMode="auto">
          <a:xfrm>
            <a:off x="6008688" y="4265613"/>
            <a:ext cx="0" cy="1190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aphicFrame>
        <p:nvGraphicFramePr>
          <p:cNvPr id="25604" name="Object 7"/>
          <p:cNvGraphicFramePr>
            <a:graphicFrameLocks noChangeAspect="1"/>
          </p:cNvGraphicFramePr>
          <p:nvPr/>
        </p:nvGraphicFramePr>
        <p:xfrm>
          <a:off x="5187950" y="1892300"/>
          <a:ext cx="2127250" cy="1168400"/>
        </p:xfrm>
        <a:graphic>
          <a:graphicData uri="http://schemas.openxmlformats.org/presentationml/2006/ole">
            <p:oleObj spid="_x0000_s43087" name="Equation" r:id="rId6" imgW="1295400" imgH="711200" progId="Equation.3">
              <p:embed/>
            </p:oleObj>
          </a:graphicData>
        </a:graphic>
      </p:graphicFrame>
      <p:sp>
        <p:nvSpPr>
          <p:cNvPr id="25608" name="Line 8"/>
          <p:cNvSpPr>
            <a:spLocks noChangeShapeType="1"/>
          </p:cNvSpPr>
          <p:nvPr/>
        </p:nvSpPr>
        <p:spPr bwMode="auto">
          <a:xfrm>
            <a:off x="6778625" y="1974850"/>
            <a:ext cx="15875" cy="11033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5609" name="AutoShape 9"/>
          <p:cNvSpPr>
            <a:spLocks noChangeArrowheads="1"/>
          </p:cNvSpPr>
          <p:nvPr/>
        </p:nvSpPr>
        <p:spPr bwMode="auto">
          <a:xfrm>
            <a:off x="4208463" y="2205038"/>
            <a:ext cx="595312" cy="363537"/>
          </a:xfrm>
          <a:prstGeom prst="leftRightArrow">
            <a:avLst>
              <a:gd name="adj1" fmla="val 50000"/>
              <a:gd name="adj2" fmla="val 3275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588963" y="3205163"/>
            <a:ext cx="4902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cs typeface="Tahoma" pitchFamily="34" charset="0"/>
              </a:rPr>
              <a:t>Perform row operation to obtain echelon form</a:t>
            </a:r>
            <a:endParaRPr lang="en-GB" sz="1600" b="1">
              <a:cs typeface="Tahoma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99225" y="5030386"/>
            <a:ext cx="1257300" cy="333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60312101"/>
              </p:ext>
            </p:extLst>
          </p:nvPr>
        </p:nvGraphicFramePr>
        <p:xfrm>
          <a:off x="1403647" y="260648"/>
          <a:ext cx="6442637" cy="6120680"/>
        </p:xfrm>
        <a:graphic>
          <a:graphicData uri="http://schemas.openxmlformats.org/presentationml/2006/ole">
            <p:oleObj spid="_x0000_s44060" name="Image" r:id="rId3" imgW="4400000" imgH="4180952" progId="">
              <p:embed/>
            </p:oleObj>
          </a:graphicData>
        </a:graphic>
      </p:graphicFrame>
      <p:sp>
        <p:nvSpPr>
          <p:cNvPr id="26627" name="Line 3"/>
          <p:cNvSpPr>
            <a:spLocks noChangeShapeType="1"/>
          </p:cNvSpPr>
          <p:nvPr/>
        </p:nvSpPr>
        <p:spPr bwMode="auto">
          <a:xfrm>
            <a:off x="6013450" y="1154113"/>
            <a:ext cx="0" cy="850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3000375" y="2844800"/>
            <a:ext cx="0" cy="850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4949825" y="2919413"/>
            <a:ext cx="0" cy="850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>
            <a:off x="6872288" y="2854325"/>
            <a:ext cx="0" cy="850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2628771"/>
            <a:ext cx="789434" cy="2255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03848" y="3751833"/>
            <a:ext cx="1132334" cy="261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2081009"/>
              </p:ext>
            </p:extLst>
          </p:nvPr>
        </p:nvGraphicFramePr>
        <p:xfrm>
          <a:off x="611560" y="485378"/>
          <a:ext cx="7656988" cy="4928393"/>
        </p:xfrm>
        <a:graphic>
          <a:graphicData uri="http://schemas.openxmlformats.org/presentationml/2006/ole">
            <p:oleObj spid="_x0000_s45085" name="Image" r:id="rId3" imgW="4247619" imgH="2733333" progId="">
              <p:embed/>
            </p:oleObj>
          </a:graphicData>
        </a:graphic>
      </p:graphicFrame>
      <p:sp>
        <p:nvSpPr>
          <p:cNvPr id="27651" name="Line 3"/>
          <p:cNvSpPr>
            <a:spLocks noChangeShapeType="1"/>
          </p:cNvSpPr>
          <p:nvPr/>
        </p:nvSpPr>
        <p:spPr bwMode="auto">
          <a:xfrm>
            <a:off x="2483768" y="2996952"/>
            <a:ext cx="0" cy="850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7652" name="Line 4"/>
          <p:cNvSpPr>
            <a:spLocks noChangeShapeType="1"/>
          </p:cNvSpPr>
          <p:nvPr/>
        </p:nvSpPr>
        <p:spPr bwMode="auto">
          <a:xfrm>
            <a:off x="6804248" y="3082156"/>
            <a:ext cx="0" cy="850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7653" name="Line 5"/>
          <p:cNvSpPr>
            <a:spLocks noChangeShapeType="1"/>
          </p:cNvSpPr>
          <p:nvPr/>
        </p:nvSpPr>
        <p:spPr bwMode="auto">
          <a:xfrm>
            <a:off x="4644008" y="3082156"/>
            <a:ext cx="0" cy="850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4" name="Text Box 2"/>
          <p:cNvSpPr txBox="1">
            <a:spLocks noChangeArrowheads="1"/>
          </p:cNvSpPr>
          <p:nvPr/>
        </p:nvSpPr>
        <p:spPr bwMode="auto">
          <a:xfrm>
            <a:off x="642910" y="324129"/>
            <a:ext cx="39169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latin typeface="+mj-lt"/>
                <a:cs typeface="Tahoma" pitchFamily="34" charset="0"/>
              </a:rPr>
              <a:t>Homogeneous linear systems</a:t>
            </a:r>
            <a:endParaRPr lang="en-GB" sz="2400" b="1" dirty="0">
              <a:latin typeface="+mj-lt"/>
              <a:cs typeface="Tahoma" pitchFamily="34" charset="0"/>
            </a:endParaRPr>
          </a:p>
        </p:txBody>
      </p:sp>
      <p:sp>
        <p:nvSpPr>
          <p:cNvPr id="28685" name="Text Box 3"/>
          <p:cNvSpPr txBox="1">
            <a:spLocks noChangeArrowheads="1"/>
          </p:cNvSpPr>
          <p:nvPr/>
        </p:nvSpPr>
        <p:spPr bwMode="auto">
          <a:xfrm>
            <a:off x="3708400" y="890588"/>
            <a:ext cx="1019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u="sng">
                <a:cs typeface="Tahoma" pitchFamily="34" charset="0"/>
              </a:rPr>
              <a:t>Ax</a:t>
            </a:r>
            <a:r>
              <a:rPr lang="en-US" sz="2400" b="1">
                <a:cs typeface="Tahoma" pitchFamily="34" charset="0"/>
              </a:rPr>
              <a:t>=</a:t>
            </a:r>
            <a:r>
              <a:rPr lang="en-US" sz="2400" b="1" u="sng">
                <a:cs typeface="Tahoma" pitchFamily="34" charset="0"/>
              </a:rPr>
              <a:t>0</a:t>
            </a:r>
            <a:endParaRPr lang="en-GB" sz="2400" b="1" u="sng">
              <a:cs typeface="Tahoma" pitchFamily="34" charset="0"/>
            </a:endParaRPr>
          </a:p>
        </p:txBody>
      </p:sp>
      <p:sp>
        <p:nvSpPr>
          <p:cNvPr id="28686" name="Text Box 4"/>
          <p:cNvSpPr txBox="1">
            <a:spLocks noChangeArrowheads="1"/>
          </p:cNvSpPr>
          <p:nvPr/>
        </p:nvSpPr>
        <p:spPr bwMode="auto">
          <a:xfrm>
            <a:off x="1039813" y="1735138"/>
            <a:ext cx="698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cs typeface="Tahoma" pitchFamily="34" charset="0"/>
              </a:rPr>
              <a:t>E.g. </a:t>
            </a:r>
            <a:endParaRPr lang="en-GB">
              <a:cs typeface="Tahoma" pitchFamily="34" charset="0"/>
            </a:endParaRPr>
          </a:p>
        </p:txBody>
      </p:sp>
      <p:graphicFrame>
        <p:nvGraphicFramePr>
          <p:cNvPr id="28674" name="Object 5"/>
          <p:cNvGraphicFramePr>
            <a:graphicFrameLocks noChangeAspect="1"/>
          </p:cNvGraphicFramePr>
          <p:nvPr/>
        </p:nvGraphicFramePr>
        <p:xfrm>
          <a:off x="3263900" y="1636713"/>
          <a:ext cx="1998663" cy="873125"/>
        </p:xfrm>
        <a:graphic>
          <a:graphicData uri="http://schemas.openxmlformats.org/presentationml/2006/ole">
            <p:oleObj spid="_x0000_s46382" name="Equation" r:id="rId3" imgW="1104900" imgH="482600" progId="Equation.3">
              <p:embed/>
            </p:oleObj>
          </a:graphicData>
        </a:graphic>
      </p:graphicFrame>
      <p:graphicFrame>
        <p:nvGraphicFramePr>
          <p:cNvPr id="28675" name="Object 6"/>
          <p:cNvGraphicFramePr>
            <a:graphicFrameLocks noChangeAspect="1"/>
          </p:cNvGraphicFramePr>
          <p:nvPr/>
        </p:nvGraphicFramePr>
        <p:xfrm>
          <a:off x="1901825" y="2714625"/>
          <a:ext cx="1171575" cy="827088"/>
        </p:xfrm>
        <a:graphic>
          <a:graphicData uri="http://schemas.openxmlformats.org/presentationml/2006/ole">
            <p:oleObj spid="_x0000_s46383" name="Equation" r:id="rId4" imgW="647700" imgH="457200" progId="Equation.3">
              <p:embed/>
            </p:oleObj>
          </a:graphicData>
        </a:graphic>
      </p:graphicFrame>
      <p:sp>
        <p:nvSpPr>
          <p:cNvPr id="28687" name="Line 7"/>
          <p:cNvSpPr>
            <a:spLocks noChangeShapeType="1"/>
          </p:cNvSpPr>
          <p:nvPr/>
        </p:nvSpPr>
        <p:spPr bwMode="auto">
          <a:xfrm>
            <a:off x="2700338" y="2746375"/>
            <a:ext cx="14287" cy="81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aphicFrame>
        <p:nvGraphicFramePr>
          <p:cNvPr id="28676" name="Object 8"/>
          <p:cNvGraphicFramePr>
            <a:graphicFrameLocks noChangeAspect="1"/>
          </p:cNvGraphicFramePr>
          <p:nvPr/>
        </p:nvGraphicFramePr>
        <p:xfrm>
          <a:off x="3627438" y="2713038"/>
          <a:ext cx="1171575" cy="827087"/>
        </p:xfrm>
        <a:graphic>
          <a:graphicData uri="http://schemas.openxmlformats.org/presentationml/2006/ole">
            <p:oleObj spid="_x0000_s46384" name="Equation" r:id="rId5" imgW="647700" imgH="457200" progId="Equation.3">
              <p:embed/>
            </p:oleObj>
          </a:graphicData>
        </a:graphic>
      </p:graphicFrame>
      <p:sp>
        <p:nvSpPr>
          <p:cNvPr id="28688" name="Text Box 9"/>
          <p:cNvSpPr txBox="1">
            <a:spLocks noChangeArrowheads="1"/>
          </p:cNvSpPr>
          <p:nvPr/>
        </p:nvSpPr>
        <p:spPr bwMode="auto">
          <a:xfrm flipH="1">
            <a:off x="3184525" y="2909888"/>
            <a:ext cx="3540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latin typeface="Century" pitchFamily="18" charset="0"/>
                <a:cs typeface="Tahoma" pitchFamily="34" charset="0"/>
              </a:rPr>
              <a:t>~</a:t>
            </a:r>
            <a:endParaRPr lang="en-GB" sz="2800" b="1">
              <a:latin typeface="Century" pitchFamily="18" charset="0"/>
              <a:cs typeface="Tahoma" pitchFamily="34" charset="0"/>
            </a:endParaRPr>
          </a:p>
        </p:txBody>
      </p:sp>
      <p:sp>
        <p:nvSpPr>
          <p:cNvPr id="28689" name="Line 10"/>
          <p:cNvSpPr>
            <a:spLocks noChangeShapeType="1"/>
          </p:cNvSpPr>
          <p:nvPr/>
        </p:nvSpPr>
        <p:spPr bwMode="auto">
          <a:xfrm>
            <a:off x="4440238" y="2686050"/>
            <a:ext cx="14287" cy="81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aphicFrame>
        <p:nvGraphicFramePr>
          <p:cNvPr id="28677" name="Object 11"/>
          <p:cNvGraphicFramePr>
            <a:graphicFrameLocks noChangeAspect="1"/>
          </p:cNvGraphicFramePr>
          <p:nvPr/>
        </p:nvGraphicFramePr>
        <p:xfrm>
          <a:off x="3076575" y="2740025"/>
          <a:ext cx="584200" cy="393700"/>
        </p:xfrm>
        <a:graphic>
          <a:graphicData uri="http://schemas.openxmlformats.org/presentationml/2006/ole">
            <p:oleObj spid="_x0000_s46385" name="Equation" r:id="rId6" imgW="583947" imgH="393529" progId="Equation.3">
              <p:embed/>
            </p:oleObj>
          </a:graphicData>
        </a:graphic>
      </p:graphicFrame>
      <p:graphicFrame>
        <p:nvGraphicFramePr>
          <p:cNvPr id="28678" name="Object 12"/>
          <p:cNvGraphicFramePr>
            <a:graphicFrameLocks noChangeAspect="1"/>
          </p:cNvGraphicFramePr>
          <p:nvPr/>
        </p:nvGraphicFramePr>
        <p:xfrm>
          <a:off x="5173198" y="2834567"/>
          <a:ext cx="2297113" cy="390525"/>
        </p:xfrm>
        <a:graphic>
          <a:graphicData uri="http://schemas.openxmlformats.org/presentationml/2006/ole">
            <p:oleObj spid="_x0000_s46386" name="Equation" r:id="rId7" imgW="1269449" imgH="215806" progId="Equation.3">
              <p:embed/>
            </p:oleObj>
          </a:graphicData>
        </a:graphic>
      </p:graphicFrame>
      <p:sp>
        <p:nvSpPr>
          <p:cNvPr id="28690" name="Text Box 13"/>
          <p:cNvSpPr txBox="1">
            <a:spLocks noChangeArrowheads="1"/>
          </p:cNvSpPr>
          <p:nvPr/>
        </p:nvSpPr>
        <p:spPr bwMode="auto">
          <a:xfrm>
            <a:off x="1052513" y="3836988"/>
            <a:ext cx="698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cs typeface="Tahoma" pitchFamily="34" charset="0"/>
              </a:rPr>
              <a:t>E.g. </a:t>
            </a:r>
            <a:endParaRPr lang="en-GB">
              <a:cs typeface="Tahoma" pitchFamily="34" charset="0"/>
            </a:endParaRPr>
          </a:p>
        </p:txBody>
      </p:sp>
      <p:graphicFrame>
        <p:nvGraphicFramePr>
          <p:cNvPr id="28679" name="Object 14"/>
          <p:cNvGraphicFramePr>
            <a:graphicFrameLocks noChangeAspect="1"/>
          </p:cNvGraphicFramePr>
          <p:nvPr/>
        </p:nvGraphicFramePr>
        <p:xfrm>
          <a:off x="1788281" y="3752850"/>
          <a:ext cx="1998663" cy="873125"/>
        </p:xfrm>
        <a:graphic>
          <a:graphicData uri="http://schemas.openxmlformats.org/presentationml/2006/ole">
            <p:oleObj spid="_x0000_s46387" name="Equation" r:id="rId8" imgW="1104900" imgH="482600" progId="Equation.3">
              <p:embed/>
            </p:oleObj>
          </a:graphicData>
        </a:graphic>
      </p:graphicFrame>
      <p:graphicFrame>
        <p:nvGraphicFramePr>
          <p:cNvPr id="28680" name="Object 15"/>
          <p:cNvGraphicFramePr>
            <a:graphicFrameLocks noChangeAspect="1"/>
          </p:cNvGraphicFramePr>
          <p:nvPr/>
        </p:nvGraphicFramePr>
        <p:xfrm>
          <a:off x="1343429" y="4918075"/>
          <a:ext cx="1171575" cy="827088"/>
        </p:xfrm>
        <a:graphic>
          <a:graphicData uri="http://schemas.openxmlformats.org/presentationml/2006/ole">
            <p:oleObj spid="_x0000_s46388" name="Equation" r:id="rId9" imgW="647700" imgH="457200" progId="Equation.3">
              <p:embed/>
            </p:oleObj>
          </a:graphicData>
        </a:graphic>
      </p:graphicFrame>
      <p:graphicFrame>
        <p:nvGraphicFramePr>
          <p:cNvPr id="28681" name="Object 16"/>
          <p:cNvGraphicFramePr>
            <a:graphicFrameLocks noChangeAspect="1"/>
          </p:cNvGraphicFramePr>
          <p:nvPr/>
        </p:nvGraphicFramePr>
        <p:xfrm>
          <a:off x="3069041" y="4916488"/>
          <a:ext cx="1171575" cy="827087"/>
        </p:xfrm>
        <a:graphic>
          <a:graphicData uri="http://schemas.openxmlformats.org/presentationml/2006/ole">
            <p:oleObj spid="_x0000_s46389" name="Equation" r:id="rId10" imgW="647700" imgH="457200" progId="Equation.3">
              <p:embed/>
            </p:oleObj>
          </a:graphicData>
        </a:graphic>
      </p:graphicFrame>
      <p:sp>
        <p:nvSpPr>
          <p:cNvPr id="28691" name="Text Box 17"/>
          <p:cNvSpPr txBox="1">
            <a:spLocks noChangeArrowheads="1"/>
          </p:cNvSpPr>
          <p:nvPr/>
        </p:nvSpPr>
        <p:spPr bwMode="auto">
          <a:xfrm flipH="1">
            <a:off x="2589616" y="5157788"/>
            <a:ext cx="3540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latin typeface="Century" pitchFamily="18" charset="0"/>
                <a:cs typeface="Tahoma" pitchFamily="34" charset="0"/>
              </a:rPr>
              <a:t>~</a:t>
            </a:r>
            <a:endParaRPr lang="en-GB" sz="2800" b="1">
              <a:latin typeface="Century" pitchFamily="18" charset="0"/>
              <a:cs typeface="Tahoma" pitchFamily="34" charset="0"/>
            </a:endParaRPr>
          </a:p>
        </p:txBody>
      </p:sp>
      <p:graphicFrame>
        <p:nvGraphicFramePr>
          <p:cNvPr id="28682" name="Object 18"/>
          <p:cNvGraphicFramePr>
            <a:graphicFrameLocks noChangeAspect="1"/>
          </p:cNvGraphicFramePr>
          <p:nvPr/>
        </p:nvGraphicFramePr>
        <p:xfrm>
          <a:off x="2481666" y="4987925"/>
          <a:ext cx="584200" cy="393700"/>
        </p:xfrm>
        <a:graphic>
          <a:graphicData uri="http://schemas.openxmlformats.org/presentationml/2006/ole">
            <p:oleObj spid="_x0000_s46390" name="Equation" r:id="rId11" imgW="583947" imgH="393529" progId="Equation.3">
              <p:embed/>
            </p:oleObj>
          </a:graphicData>
        </a:graphic>
      </p:graphicFrame>
      <p:sp>
        <p:nvSpPr>
          <p:cNvPr id="28692" name="Line 19"/>
          <p:cNvSpPr>
            <a:spLocks noChangeShapeType="1"/>
          </p:cNvSpPr>
          <p:nvPr/>
        </p:nvSpPr>
        <p:spPr bwMode="auto">
          <a:xfrm>
            <a:off x="3831041" y="4905375"/>
            <a:ext cx="14288" cy="81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693" name="Line 20"/>
          <p:cNvSpPr>
            <a:spLocks noChangeShapeType="1"/>
          </p:cNvSpPr>
          <p:nvPr/>
        </p:nvSpPr>
        <p:spPr bwMode="auto">
          <a:xfrm>
            <a:off x="2162579" y="4848225"/>
            <a:ext cx="14287" cy="81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aphicFrame>
        <p:nvGraphicFramePr>
          <p:cNvPr id="28683" name="Object 21"/>
          <p:cNvGraphicFramePr>
            <a:graphicFrameLocks noChangeAspect="1"/>
          </p:cNvGraphicFramePr>
          <p:nvPr/>
        </p:nvGraphicFramePr>
        <p:xfrm>
          <a:off x="4689621" y="4837919"/>
          <a:ext cx="1470025" cy="1217613"/>
        </p:xfrm>
        <a:graphic>
          <a:graphicData uri="http://schemas.openxmlformats.org/presentationml/2006/ole">
            <p:oleObj spid="_x0000_s46391" name="Equation" r:id="rId12" imgW="812447" imgH="672808" progId="Equation.3">
              <p:embed/>
            </p:oleObj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7920111" y="2538289"/>
          <a:ext cx="984740" cy="932912"/>
        </p:xfrm>
        <a:graphic>
          <a:graphicData uri="http://schemas.openxmlformats.org/presentationml/2006/ole">
            <p:oleObj spid="_x0000_s46392" name="Equation" r:id="rId13" imgW="482600" imgH="457200" progId="Equation.3">
              <p:embed/>
            </p:oleObj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7427742" y="2827607"/>
            <a:ext cx="393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or</a:t>
            </a:r>
            <a:endParaRPr lang="th-TH" sz="1800" dirty="0"/>
          </a:p>
        </p:txBody>
      </p:sp>
      <p:graphicFrame>
        <p:nvGraphicFramePr>
          <p:cNvPr id="88077" name="Object 13"/>
          <p:cNvGraphicFramePr>
            <a:graphicFrameLocks noChangeAspect="1"/>
          </p:cNvGraphicFramePr>
          <p:nvPr/>
        </p:nvGraphicFramePr>
        <p:xfrm>
          <a:off x="6738424" y="4999006"/>
          <a:ext cx="2124222" cy="868566"/>
        </p:xfrm>
        <a:graphic>
          <a:graphicData uri="http://schemas.openxmlformats.org/presentationml/2006/ole">
            <p:oleObj spid="_x0000_s46393" name="Equation" r:id="rId14" imgW="1117600" imgH="457200" progId="Equation.3">
              <p:embed/>
            </p:oleObj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6159303" y="5230838"/>
            <a:ext cx="393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or</a:t>
            </a:r>
            <a:endParaRPr lang="th-TH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4" name="Text Box 2"/>
          <p:cNvSpPr txBox="1">
            <a:spLocks noChangeArrowheads="1"/>
          </p:cNvSpPr>
          <p:nvPr/>
        </p:nvSpPr>
        <p:spPr bwMode="auto">
          <a:xfrm>
            <a:off x="649288" y="277813"/>
            <a:ext cx="39169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cs typeface="Tahoma" pitchFamily="34" charset="0"/>
              </a:rPr>
              <a:t>Homogeneous linear systems</a:t>
            </a:r>
            <a:endParaRPr lang="en-GB" sz="2400" b="1" dirty="0">
              <a:cs typeface="Tahoma" pitchFamily="34" charset="0"/>
            </a:endParaRPr>
          </a:p>
        </p:txBody>
      </p:sp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430213" y="1570038"/>
          <a:ext cx="4537075" cy="3001962"/>
        </p:xfrm>
        <a:graphic>
          <a:graphicData uri="http://schemas.openxmlformats.org/presentationml/2006/ole">
            <p:oleObj spid="_x0000_s47256" name="Image" r:id="rId3" imgW="2404877" imgH="1590857" progId="">
              <p:embed/>
            </p:oleObj>
          </a:graphicData>
        </a:graphic>
      </p:graphicFrame>
      <p:sp>
        <p:nvSpPr>
          <p:cNvPr id="29705" name="Text Box 4"/>
          <p:cNvSpPr txBox="1">
            <a:spLocks noChangeArrowheads="1"/>
          </p:cNvSpPr>
          <p:nvPr/>
        </p:nvSpPr>
        <p:spPr bwMode="auto">
          <a:xfrm>
            <a:off x="695325" y="844550"/>
            <a:ext cx="73072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>
                <a:cs typeface="Tahoma" pitchFamily="34" charset="0"/>
              </a:rPr>
              <a:t>Suppose an economy consists of the Coal, Electric (power), and steel sectors</a:t>
            </a:r>
          </a:p>
          <a:p>
            <a:pPr>
              <a:lnSpc>
                <a:spcPct val="120000"/>
              </a:lnSpc>
            </a:pPr>
            <a:r>
              <a:rPr lang="en-US" sz="1600">
                <a:cs typeface="Tahoma" pitchFamily="34" charset="0"/>
              </a:rPr>
              <a:t>And the output of each sector is distributed among the various sectors, where </a:t>
            </a:r>
          </a:p>
          <a:p>
            <a:pPr>
              <a:lnSpc>
                <a:spcPct val="120000"/>
              </a:lnSpc>
            </a:pPr>
            <a:r>
              <a:rPr lang="en-US" sz="1600">
                <a:cs typeface="Tahoma" pitchFamily="34" charset="0"/>
              </a:rPr>
              <a:t>the entries in a column represent the factorial parts of a sector’s total output</a:t>
            </a:r>
            <a:endParaRPr lang="th-TH" sz="1600">
              <a:cs typeface="Tahoma" pitchFamily="34" charset="0"/>
            </a:endParaRPr>
          </a:p>
        </p:txBody>
      </p:sp>
      <p:graphicFrame>
        <p:nvGraphicFramePr>
          <p:cNvPr id="29699" name="Object 6"/>
          <p:cNvGraphicFramePr>
            <a:graphicFrameLocks noChangeAspect="1"/>
          </p:cNvGraphicFramePr>
          <p:nvPr/>
        </p:nvGraphicFramePr>
        <p:xfrm>
          <a:off x="1560513" y="4321175"/>
          <a:ext cx="2089150" cy="404813"/>
        </p:xfrm>
        <a:graphic>
          <a:graphicData uri="http://schemas.openxmlformats.org/presentationml/2006/ole">
            <p:oleObj spid="_x0000_s47257" name="Image" r:id="rId4" imgW="991748" imgH="191878" progId="">
              <p:embed/>
            </p:oleObj>
          </a:graphicData>
        </a:graphic>
      </p:graphicFrame>
      <p:graphicFrame>
        <p:nvGraphicFramePr>
          <p:cNvPr id="29700" name="Object 3"/>
          <p:cNvGraphicFramePr>
            <a:graphicFrameLocks noChangeAspect="1"/>
          </p:cNvGraphicFramePr>
          <p:nvPr/>
        </p:nvGraphicFramePr>
        <p:xfrm>
          <a:off x="1200150" y="4962525"/>
          <a:ext cx="3070225" cy="563563"/>
        </p:xfrm>
        <a:graphic>
          <a:graphicData uri="http://schemas.openxmlformats.org/presentationml/2006/ole">
            <p:oleObj spid="_x0000_s47258" name="Image" r:id="rId5" imgW="1366857" imgH="251269" progId="">
              <p:embed/>
            </p:oleObj>
          </a:graphicData>
        </a:graphic>
      </p:graphicFrame>
      <p:graphicFrame>
        <p:nvGraphicFramePr>
          <p:cNvPr id="29701" name="Object 4"/>
          <p:cNvGraphicFramePr>
            <a:graphicFrameLocks noChangeAspect="1"/>
          </p:cNvGraphicFramePr>
          <p:nvPr/>
        </p:nvGraphicFramePr>
        <p:xfrm>
          <a:off x="1176338" y="5716588"/>
          <a:ext cx="2679700" cy="495300"/>
        </p:xfrm>
        <a:graphic>
          <a:graphicData uri="http://schemas.openxmlformats.org/presentationml/2006/ole">
            <p:oleObj spid="_x0000_s47259" name="Image" r:id="rId6" imgW="1357542" imgH="251269" progId="">
              <p:embed/>
            </p:oleObj>
          </a:graphicData>
        </a:graphic>
      </p:graphicFrame>
      <p:graphicFrame>
        <p:nvGraphicFramePr>
          <p:cNvPr id="29702" name="Object 5"/>
          <p:cNvGraphicFramePr>
            <a:graphicFrameLocks noChangeAspect="1"/>
          </p:cNvGraphicFramePr>
          <p:nvPr/>
        </p:nvGraphicFramePr>
        <p:xfrm>
          <a:off x="4953000" y="2068513"/>
          <a:ext cx="3781425" cy="1544637"/>
        </p:xfrm>
        <a:graphic>
          <a:graphicData uri="http://schemas.openxmlformats.org/presentationml/2006/ole">
            <p:oleObj spid="_x0000_s47260" name="Image" r:id="rId7" imgW="1531429" imgH="626047" progId="">
              <p:embed/>
            </p:oleObj>
          </a:graphicData>
        </a:graphic>
      </p:graphicFrame>
      <p:graphicFrame>
        <p:nvGraphicFramePr>
          <p:cNvPr id="29703" name="Object 8"/>
          <p:cNvGraphicFramePr>
            <a:graphicFrameLocks noChangeAspect="1"/>
          </p:cNvGraphicFramePr>
          <p:nvPr/>
        </p:nvGraphicFramePr>
        <p:xfrm>
          <a:off x="4929190" y="6000768"/>
          <a:ext cx="4117975" cy="279400"/>
        </p:xfrm>
        <a:graphic>
          <a:graphicData uri="http://schemas.openxmlformats.org/presentationml/2006/ole">
            <p:oleObj spid="_x0000_s47261" name="Image" r:id="rId8" imgW="2089143" imgH="141481" progId="">
              <p:embed/>
            </p:oleObj>
          </a:graphicData>
        </a:graphic>
      </p:graphicFrame>
      <p:cxnSp>
        <p:nvCxnSpPr>
          <p:cNvPr id="29706" name="Straight Connector 16"/>
          <p:cNvCxnSpPr>
            <a:cxnSpLocks noChangeShapeType="1"/>
          </p:cNvCxnSpPr>
          <p:nvPr/>
        </p:nvCxnSpPr>
        <p:spPr bwMode="auto">
          <a:xfrm rot="16200000" flipH="1">
            <a:off x="2677321" y="4204494"/>
            <a:ext cx="4406900" cy="460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4" name="Text Box 2"/>
          <p:cNvSpPr txBox="1">
            <a:spLocks noChangeArrowheads="1"/>
          </p:cNvSpPr>
          <p:nvPr/>
        </p:nvSpPr>
        <p:spPr bwMode="auto">
          <a:xfrm>
            <a:off x="357158" y="285728"/>
            <a:ext cx="44202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 err="1">
                <a:cs typeface="Tahoma" pitchFamily="34" charset="0"/>
              </a:rPr>
              <a:t>Nonhomogeneous</a:t>
            </a:r>
            <a:r>
              <a:rPr lang="en-US" sz="2400" b="1" dirty="0">
                <a:cs typeface="Tahoma" pitchFamily="34" charset="0"/>
              </a:rPr>
              <a:t> linear systems</a:t>
            </a:r>
            <a:endParaRPr lang="en-GB" sz="2400" b="1" dirty="0">
              <a:cs typeface="Tahoma" pitchFamily="34" charset="0"/>
            </a:endParaRPr>
          </a:p>
        </p:txBody>
      </p:sp>
      <p:sp>
        <p:nvSpPr>
          <p:cNvPr id="30735" name="Text Box 3"/>
          <p:cNvSpPr txBox="1">
            <a:spLocks noChangeArrowheads="1"/>
          </p:cNvSpPr>
          <p:nvPr/>
        </p:nvSpPr>
        <p:spPr bwMode="auto">
          <a:xfrm>
            <a:off x="3663950" y="974725"/>
            <a:ext cx="1017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u="sng">
                <a:cs typeface="Tahoma" pitchFamily="34" charset="0"/>
              </a:rPr>
              <a:t>Ax</a:t>
            </a:r>
            <a:r>
              <a:rPr lang="en-US" sz="2400" b="1">
                <a:cs typeface="Tahoma" pitchFamily="34" charset="0"/>
              </a:rPr>
              <a:t>=</a:t>
            </a:r>
            <a:r>
              <a:rPr lang="en-US" sz="2400" b="1" u="sng">
                <a:cs typeface="Tahoma" pitchFamily="34" charset="0"/>
              </a:rPr>
              <a:t>b</a:t>
            </a:r>
            <a:endParaRPr lang="en-GB" sz="2400" b="1" u="sng">
              <a:cs typeface="Tahoma" pitchFamily="34" charset="0"/>
            </a:endParaRPr>
          </a:p>
        </p:txBody>
      </p:sp>
      <p:graphicFrame>
        <p:nvGraphicFramePr>
          <p:cNvPr id="30722" name="Object 4"/>
          <p:cNvGraphicFramePr>
            <a:graphicFrameLocks noChangeAspect="1"/>
          </p:cNvGraphicFramePr>
          <p:nvPr/>
        </p:nvGraphicFramePr>
        <p:xfrm>
          <a:off x="1416020" y="1558292"/>
          <a:ext cx="1998662" cy="873125"/>
        </p:xfrm>
        <a:graphic>
          <a:graphicData uri="http://schemas.openxmlformats.org/presentationml/2006/ole">
            <p:oleObj spid="_x0000_s48468" name="Equation" r:id="rId4" imgW="1104900" imgH="482600" progId="Equation.3">
              <p:embed/>
            </p:oleObj>
          </a:graphicData>
        </a:graphic>
      </p:graphicFrame>
      <p:graphicFrame>
        <p:nvGraphicFramePr>
          <p:cNvPr id="30723" name="Object 5"/>
          <p:cNvGraphicFramePr>
            <a:graphicFrameLocks noChangeAspect="1"/>
          </p:cNvGraphicFramePr>
          <p:nvPr/>
        </p:nvGraphicFramePr>
        <p:xfrm>
          <a:off x="1336645" y="2636205"/>
          <a:ext cx="1193800" cy="827087"/>
        </p:xfrm>
        <a:graphic>
          <a:graphicData uri="http://schemas.openxmlformats.org/presentationml/2006/ole">
            <p:oleObj spid="_x0000_s48469" name="Equation" r:id="rId5" imgW="660400" imgH="457200" progId="Equation.3">
              <p:embed/>
            </p:oleObj>
          </a:graphicData>
        </a:graphic>
      </p:graphicFrame>
      <p:graphicFrame>
        <p:nvGraphicFramePr>
          <p:cNvPr id="30724" name="Object 6"/>
          <p:cNvGraphicFramePr>
            <a:graphicFrameLocks noChangeAspect="1"/>
          </p:cNvGraphicFramePr>
          <p:nvPr/>
        </p:nvGraphicFramePr>
        <p:xfrm>
          <a:off x="2993995" y="2634617"/>
          <a:ext cx="1331912" cy="827088"/>
        </p:xfrm>
        <a:graphic>
          <a:graphicData uri="http://schemas.openxmlformats.org/presentationml/2006/ole">
            <p:oleObj spid="_x0000_s48470" name="Equation" r:id="rId6" imgW="736600" imgH="457200" progId="Equation.3">
              <p:embed/>
            </p:oleObj>
          </a:graphicData>
        </a:graphic>
      </p:graphicFrame>
      <p:sp>
        <p:nvSpPr>
          <p:cNvPr id="30736" name="Line 7"/>
          <p:cNvSpPr>
            <a:spLocks noChangeShapeType="1"/>
          </p:cNvSpPr>
          <p:nvPr/>
        </p:nvSpPr>
        <p:spPr bwMode="auto">
          <a:xfrm>
            <a:off x="2146270" y="2693355"/>
            <a:ext cx="0" cy="652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0737" name="Text Box 8"/>
          <p:cNvSpPr txBox="1">
            <a:spLocks noChangeArrowheads="1"/>
          </p:cNvSpPr>
          <p:nvPr/>
        </p:nvSpPr>
        <p:spPr bwMode="auto">
          <a:xfrm flipH="1">
            <a:off x="2586007" y="3039425"/>
            <a:ext cx="3540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latin typeface="Century" pitchFamily="18" charset="0"/>
                <a:cs typeface="Tahoma" pitchFamily="34" charset="0"/>
              </a:rPr>
              <a:t>~</a:t>
            </a:r>
            <a:endParaRPr lang="en-GB" sz="2800" b="1">
              <a:latin typeface="Century" pitchFamily="18" charset="0"/>
              <a:cs typeface="Tahoma" pitchFamily="34" charset="0"/>
            </a:endParaRPr>
          </a:p>
        </p:txBody>
      </p:sp>
      <p:graphicFrame>
        <p:nvGraphicFramePr>
          <p:cNvPr id="30725" name="Object 9"/>
          <p:cNvGraphicFramePr>
            <a:graphicFrameLocks noChangeAspect="1"/>
          </p:cNvGraphicFramePr>
          <p:nvPr/>
        </p:nvGraphicFramePr>
        <p:xfrm>
          <a:off x="2478057" y="2869562"/>
          <a:ext cx="584200" cy="393700"/>
        </p:xfrm>
        <a:graphic>
          <a:graphicData uri="http://schemas.openxmlformats.org/presentationml/2006/ole">
            <p:oleObj spid="_x0000_s48471" name="Equation" r:id="rId7" imgW="583947" imgH="393529" progId="Equation.3">
              <p:embed/>
            </p:oleObj>
          </a:graphicData>
        </a:graphic>
      </p:graphicFrame>
      <p:sp>
        <p:nvSpPr>
          <p:cNvPr id="30738" name="Line 10"/>
          <p:cNvSpPr>
            <a:spLocks noChangeShapeType="1"/>
          </p:cNvSpPr>
          <p:nvPr/>
        </p:nvSpPr>
        <p:spPr bwMode="auto">
          <a:xfrm>
            <a:off x="3784570" y="2758437"/>
            <a:ext cx="0" cy="652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aphicFrame>
        <p:nvGraphicFramePr>
          <p:cNvPr id="30726" name="Object 11"/>
          <p:cNvGraphicFramePr>
            <a:graphicFrameLocks noChangeAspect="1"/>
          </p:cNvGraphicFramePr>
          <p:nvPr/>
        </p:nvGraphicFramePr>
        <p:xfrm>
          <a:off x="5296242" y="2820350"/>
          <a:ext cx="2435225" cy="390525"/>
        </p:xfrm>
        <a:graphic>
          <a:graphicData uri="http://schemas.openxmlformats.org/presentationml/2006/ole">
            <p:oleObj spid="_x0000_s48472" name="Equation" r:id="rId8" imgW="1345616" imgH="215806" progId="Equation.3">
              <p:embed/>
            </p:oleObj>
          </a:graphicData>
        </a:graphic>
      </p:graphicFrame>
      <p:sp>
        <p:nvSpPr>
          <p:cNvPr id="30739" name="Text Box 12"/>
          <p:cNvSpPr txBox="1">
            <a:spLocks noChangeArrowheads="1"/>
          </p:cNvSpPr>
          <p:nvPr/>
        </p:nvSpPr>
        <p:spPr bwMode="auto">
          <a:xfrm>
            <a:off x="733395" y="1607505"/>
            <a:ext cx="479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(a)</a:t>
            </a:r>
            <a:endParaRPr lang="en-GB" sz="1800">
              <a:cs typeface="Tahoma" pitchFamily="34" charset="0"/>
            </a:endParaRPr>
          </a:p>
        </p:txBody>
      </p:sp>
      <p:sp>
        <p:nvSpPr>
          <p:cNvPr id="30740" name="Rectangle 13"/>
          <p:cNvSpPr>
            <a:spLocks noChangeArrowheads="1"/>
          </p:cNvSpPr>
          <p:nvPr/>
        </p:nvSpPr>
        <p:spPr bwMode="auto">
          <a:xfrm>
            <a:off x="285720" y="1161417"/>
            <a:ext cx="668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Century" pitchFamily="18" charset="0"/>
                <a:cs typeface="Tahoma" pitchFamily="34" charset="0"/>
              </a:rPr>
              <a:t>e.g.</a:t>
            </a:r>
            <a:endParaRPr lang="en-GB" sz="2400" b="1">
              <a:latin typeface="Century" pitchFamily="18" charset="0"/>
              <a:cs typeface="Tahoma" pitchFamily="34" charset="0"/>
            </a:endParaRPr>
          </a:p>
        </p:txBody>
      </p:sp>
      <p:sp>
        <p:nvSpPr>
          <p:cNvPr id="30741" name="Text Box 14"/>
          <p:cNvSpPr txBox="1">
            <a:spLocks noChangeArrowheads="1"/>
          </p:cNvSpPr>
          <p:nvPr/>
        </p:nvSpPr>
        <p:spPr bwMode="auto">
          <a:xfrm>
            <a:off x="746095" y="3999867"/>
            <a:ext cx="4857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(b)</a:t>
            </a:r>
            <a:endParaRPr lang="en-GB" sz="1800">
              <a:cs typeface="Tahoma" pitchFamily="34" charset="0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1349345" y="4063362"/>
            <a:ext cx="2989262" cy="857250"/>
            <a:chOff x="1326" y="2668"/>
            <a:chExt cx="1883" cy="540"/>
          </a:xfrm>
        </p:grpSpPr>
        <p:graphicFrame>
          <p:nvGraphicFramePr>
            <p:cNvPr id="30731" name="Object 16"/>
            <p:cNvGraphicFramePr>
              <a:graphicFrameLocks noChangeAspect="1"/>
            </p:cNvGraphicFramePr>
            <p:nvPr/>
          </p:nvGraphicFramePr>
          <p:xfrm>
            <a:off x="1326" y="2669"/>
            <a:ext cx="752" cy="521"/>
          </p:xfrm>
          <a:graphic>
            <a:graphicData uri="http://schemas.openxmlformats.org/presentationml/2006/ole">
              <p:oleObj spid="_x0000_s48473" name="Equation" r:id="rId9" imgW="660400" imgH="457200" progId="Equation.3">
                <p:embed/>
              </p:oleObj>
            </a:graphicData>
          </a:graphic>
        </p:graphicFrame>
        <p:graphicFrame>
          <p:nvGraphicFramePr>
            <p:cNvPr id="30732" name="Object 17"/>
            <p:cNvGraphicFramePr>
              <a:graphicFrameLocks noChangeAspect="1"/>
            </p:cNvGraphicFramePr>
            <p:nvPr/>
          </p:nvGraphicFramePr>
          <p:xfrm>
            <a:off x="2370" y="2668"/>
            <a:ext cx="839" cy="521"/>
          </p:xfrm>
          <a:graphic>
            <a:graphicData uri="http://schemas.openxmlformats.org/presentationml/2006/ole">
              <p:oleObj spid="_x0000_s48474" name="Equation" r:id="rId10" imgW="736600" imgH="457200" progId="Equation.3">
                <p:embed/>
              </p:oleObj>
            </a:graphicData>
          </a:graphic>
        </p:graphicFrame>
        <p:sp>
          <p:nvSpPr>
            <p:cNvPr id="30749" name="Line 18"/>
            <p:cNvSpPr>
              <a:spLocks noChangeShapeType="1"/>
            </p:cNvSpPr>
            <p:nvPr/>
          </p:nvSpPr>
          <p:spPr bwMode="auto">
            <a:xfrm>
              <a:off x="1836" y="2705"/>
              <a:ext cx="0" cy="41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0750" name="Text Box 19"/>
            <p:cNvSpPr txBox="1">
              <a:spLocks noChangeArrowheads="1"/>
            </p:cNvSpPr>
            <p:nvPr/>
          </p:nvSpPr>
          <p:spPr bwMode="auto">
            <a:xfrm flipH="1">
              <a:off x="2113" y="2881"/>
              <a:ext cx="22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800" b="1">
                  <a:latin typeface="Century" pitchFamily="18" charset="0"/>
                  <a:cs typeface="Tahoma" pitchFamily="34" charset="0"/>
                </a:rPr>
                <a:t>~</a:t>
              </a:r>
              <a:endParaRPr lang="en-GB" sz="2800" b="1">
                <a:latin typeface="Century" pitchFamily="18" charset="0"/>
                <a:cs typeface="Tahoma" pitchFamily="34" charset="0"/>
              </a:endParaRPr>
            </a:p>
          </p:txBody>
        </p:sp>
        <p:graphicFrame>
          <p:nvGraphicFramePr>
            <p:cNvPr id="30733" name="Object 20"/>
            <p:cNvGraphicFramePr>
              <a:graphicFrameLocks noChangeAspect="1"/>
            </p:cNvGraphicFramePr>
            <p:nvPr/>
          </p:nvGraphicFramePr>
          <p:xfrm>
            <a:off x="2045" y="2774"/>
            <a:ext cx="368" cy="248"/>
          </p:xfrm>
          <a:graphic>
            <a:graphicData uri="http://schemas.openxmlformats.org/presentationml/2006/ole">
              <p:oleObj spid="_x0000_s48475" name="Equation" r:id="rId11" imgW="583947" imgH="393529" progId="Equation.3">
                <p:embed/>
              </p:oleObj>
            </a:graphicData>
          </a:graphic>
        </p:graphicFrame>
        <p:sp>
          <p:nvSpPr>
            <p:cNvPr id="30751" name="Line 21"/>
            <p:cNvSpPr>
              <a:spLocks noChangeShapeType="1"/>
            </p:cNvSpPr>
            <p:nvPr/>
          </p:nvSpPr>
          <p:spPr bwMode="auto">
            <a:xfrm>
              <a:off x="2868" y="2704"/>
              <a:ext cx="0" cy="41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30743" name="Text Box 22"/>
          <p:cNvSpPr txBox="1">
            <a:spLocks noChangeArrowheads="1"/>
          </p:cNvSpPr>
          <p:nvPr/>
        </p:nvSpPr>
        <p:spPr bwMode="auto">
          <a:xfrm>
            <a:off x="5512142" y="4214175"/>
            <a:ext cx="1316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>
                <a:cs typeface="Tahoma" pitchFamily="34" charset="0"/>
              </a:rPr>
              <a:t>No solution</a:t>
            </a:r>
            <a:endParaRPr lang="en-GB" sz="1800" dirty="0">
              <a:cs typeface="Tahoma" pitchFamily="34" charset="0"/>
            </a:endParaRPr>
          </a:p>
        </p:txBody>
      </p:sp>
      <p:graphicFrame>
        <p:nvGraphicFramePr>
          <p:cNvPr id="30727" name="Object 23"/>
          <p:cNvGraphicFramePr>
            <a:graphicFrameLocks noChangeAspect="1"/>
          </p:cNvGraphicFramePr>
          <p:nvPr/>
        </p:nvGraphicFramePr>
        <p:xfrm>
          <a:off x="1347757" y="5166675"/>
          <a:ext cx="1193800" cy="827087"/>
        </p:xfrm>
        <a:graphic>
          <a:graphicData uri="http://schemas.openxmlformats.org/presentationml/2006/ole">
            <p:oleObj spid="_x0000_s48476" name="Equation" r:id="rId12" imgW="660400" imgH="457200" progId="Equation.3">
              <p:embed/>
            </p:oleObj>
          </a:graphicData>
        </a:graphic>
      </p:graphicFrame>
      <p:graphicFrame>
        <p:nvGraphicFramePr>
          <p:cNvPr id="30728" name="Object 24"/>
          <p:cNvGraphicFramePr>
            <a:graphicFrameLocks noChangeAspect="1"/>
          </p:cNvGraphicFramePr>
          <p:nvPr/>
        </p:nvGraphicFramePr>
        <p:xfrm>
          <a:off x="3073370" y="5165087"/>
          <a:ext cx="1193800" cy="827088"/>
        </p:xfrm>
        <a:graphic>
          <a:graphicData uri="http://schemas.openxmlformats.org/presentationml/2006/ole">
            <p:oleObj spid="_x0000_s48477" name="Equation" r:id="rId13" imgW="660400" imgH="457200" progId="Equation.3">
              <p:embed/>
            </p:oleObj>
          </a:graphicData>
        </a:graphic>
      </p:graphicFrame>
      <p:sp>
        <p:nvSpPr>
          <p:cNvPr id="30744" name="Line 25"/>
          <p:cNvSpPr>
            <a:spLocks noChangeShapeType="1"/>
          </p:cNvSpPr>
          <p:nvPr/>
        </p:nvSpPr>
        <p:spPr bwMode="auto">
          <a:xfrm>
            <a:off x="2157382" y="5223825"/>
            <a:ext cx="0" cy="652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0745" name="Text Box 26"/>
          <p:cNvSpPr txBox="1">
            <a:spLocks noChangeArrowheads="1"/>
          </p:cNvSpPr>
          <p:nvPr/>
        </p:nvSpPr>
        <p:spPr bwMode="auto">
          <a:xfrm flipH="1">
            <a:off x="2597120" y="5503225"/>
            <a:ext cx="3540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latin typeface="Century" pitchFamily="18" charset="0"/>
                <a:cs typeface="Tahoma" pitchFamily="34" charset="0"/>
              </a:rPr>
              <a:t>~</a:t>
            </a:r>
            <a:endParaRPr lang="en-GB" sz="2800" b="1">
              <a:latin typeface="Century" pitchFamily="18" charset="0"/>
              <a:cs typeface="Tahoma" pitchFamily="34" charset="0"/>
            </a:endParaRPr>
          </a:p>
        </p:txBody>
      </p:sp>
      <p:graphicFrame>
        <p:nvGraphicFramePr>
          <p:cNvPr id="30729" name="Object 27"/>
          <p:cNvGraphicFramePr>
            <a:graphicFrameLocks noChangeAspect="1"/>
          </p:cNvGraphicFramePr>
          <p:nvPr/>
        </p:nvGraphicFramePr>
        <p:xfrm>
          <a:off x="2489170" y="5333362"/>
          <a:ext cx="584200" cy="393700"/>
        </p:xfrm>
        <a:graphic>
          <a:graphicData uri="http://schemas.openxmlformats.org/presentationml/2006/ole">
            <p:oleObj spid="_x0000_s48478" name="Equation" r:id="rId14" imgW="583947" imgH="393529" progId="Equation.3">
              <p:embed/>
            </p:oleObj>
          </a:graphicData>
        </a:graphic>
      </p:graphicFrame>
      <p:sp>
        <p:nvSpPr>
          <p:cNvPr id="30746" name="Line 28"/>
          <p:cNvSpPr>
            <a:spLocks noChangeShapeType="1"/>
          </p:cNvSpPr>
          <p:nvPr/>
        </p:nvSpPr>
        <p:spPr bwMode="auto">
          <a:xfrm>
            <a:off x="3795682" y="5222237"/>
            <a:ext cx="0" cy="652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0747" name="Text Box 29"/>
          <p:cNvSpPr txBox="1">
            <a:spLocks noChangeArrowheads="1"/>
          </p:cNvSpPr>
          <p:nvPr/>
        </p:nvSpPr>
        <p:spPr bwMode="auto">
          <a:xfrm>
            <a:off x="787370" y="5298437"/>
            <a:ext cx="463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(c)</a:t>
            </a:r>
            <a:endParaRPr lang="en-GB" sz="1800">
              <a:cs typeface="Tahoma" pitchFamily="34" charset="0"/>
            </a:endParaRPr>
          </a:p>
        </p:txBody>
      </p:sp>
      <p:sp>
        <p:nvSpPr>
          <p:cNvPr id="30748" name="Text Box 30"/>
          <p:cNvSpPr txBox="1">
            <a:spLocks noChangeArrowheads="1"/>
          </p:cNvSpPr>
          <p:nvPr/>
        </p:nvSpPr>
        <p:spPr bwMode="auto">
          <a:xfrm>
            <a:off x="4710132" y="5214950"/>
            <a:ext cx="2647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>
                <a:cs typeface="Tahoma" pitchFamily="34" charset="0"/>
              </a:rPr>
              <a:t>Infinitely many solutions</a:t>
            </a:r>
            <a:endParaRPr lang="en-GB" sz="1800" dirty="0">
              <a:cs typeface="Tahoma" pitchFamily="34" charset="0"/>
            </a:endParaRPr>
          </a:p>
        </p:txBody>
      </p:sp>
      <p:graphicFrame>
        <p:nvGraphicFramePr>
          <p:cNvPr id="30730" name="Object 31"/>
          <p:cNvGraphicFramePr>
            <a:graphicFrameLocks noChangeAspect="1"/>
          </p:cNvGraphicFramePr>
          <p:nvPr/>
        </p:nvGraphicFramePr>
        <p:xfrm>
          <a:off x="4766301" y="5666475"/>
          <a:ext cx="1590273" cy="762921"/>
        </p:xfrm>
        <a:graphic>
          <a:graphicData uri="http://schemas.openxmlformats.org/presentationml/2006/ole">
            <p:oleObj spid="_x0000_s48479" name="Equation" r:id="rId15" imgW="952500" imgH="457200" progId="Equation.3">
              <p:embed/>
            </p:oleObj>
          </a:graphicData>
        </a:graphic>
      </p:graphicFrame>
      <p:graphicFrame>
        <p:nvGraphicFramePr>
          <p:cNvPr id="90126" name="Object 14"/>
          <p:cNvGraphicFramePr>
            <a:graphicFrameLocks noChangeAspect="1"/>
          </p:cNvGraphicFramePr>
          <p:nvPr/>
        </p:nvGraphicFramePr>
        <p:xfrm>
          <a:off x="6891965" y="5724914"/>
          <a:ext cx="1894877" cy="592016"/>
        </p:xfrm>
        <a:graphic>
          <a:graphicData uri="http://schemas.openxmlformats.org/presentationml/2006/ole">
            <p:oleObj spid="_x0000_s48480" name="Equation" r:id="rId16" imgW="1460500" imgH="457200" progId="Equation.3">
              <p:embed/>
            </p:oleObj>
          </a:graphicData>
        </a:graphic>
      </p:graphicFrame>
      <p:sp>
        <p:nvSpPr>
          <p:cNvPr id="33" name="Text Box 22"/>
          <p:cNvSpPr txBox="1">
            <a:spLocks noChangeArrowheads="1"/>
          </p:cNvSpPr>
          <p:nvPr/>
        </p:nvSpPr>
        <p:spPr bwMode="auto">
          <a:xfrm>
            <a:off x="6343495" y="5874017"/>
            <a:ext cx="39305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cs typeface="Tahoma" pitchFamily="34" charset="0"/>
              </a:rPr>
              <a:t>or</a:t>
            </a:r>
            <a:endParaRPr lang="en-GB" sz="1800" dirty="0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8" name="Text Box 2"/>
          <p:cNvSpPr txBox="1">
            <a:spLocks noChangeArrowheads="1"/>
          </p:cNvSpPr>
          <p:nvPr/>
        </p:nvSpPr>
        <p:spPr bwMode="auto">
          <a:xfrm>
            <a:off x="566738" y="552450"/>
            <a:ext cx="1493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cs typeface="Tahoma" pitchFamily="34" charset="0"/>
              </a:rPr>
              <a:t>Example</a:t>
            </a:r>
            <a:endParaRPr lang="th-TH" sz="2400" b="1">
              <a:cs typeface="Tahoma" pitchFamily="34" charset="0"/>
            </a:endParaRPr>
          </a:p>
        </p:txBody>
      </p:sp>
      <p:graphicFrame>
        <p:nvGraphicFramePr>
          <p:cNvPr id="38914" name="Object 3"/>
          <p:cNvGraphicFramePr>
            <a:graphicFrameLocks noChangeAspect="1"/>
          </p:cNvGraphicFramePr>
          <p:nvPr/>
        </p:nvGraphicFramePr>
        <p:xfrm>
          <a:off x="2424113" y="1195388"/>
          <a:ext cx="2997200" cy="1216025"/>
        </p:xfrm>
        <a:graphic>
          <a:graphicData uri="http://schemas.openxmlformats.org/presentationml/2006/ole">
            <p:oleObj spid="_x0000_s49258" name="Equation" r:id="rId3" imgW="1752600" imgH="711200" progId="Equation.3">
              <p:embed/>
            </p:oleObj>
          </a:graphicData>
        </a:graphic>
      </p:graphicFrame>
      <p:graphicFrame>
        <p:nvGraphicFramePr>
          <p:cNvPr id="38915" name="Object 4"/>
          <p:cNvGraphicFramePr>
            <a:graphicFrameLocks noChangeAspect="1"/>
          </p:cNvGraphicFramePr>
          <p:nvPr/>
        </p:nvGraphicFramePr>
        <p:xfrm>
          <a:off x="1092200" y="2738438"/>
          <a:ext cx="2301875" cy="1216025"/>
        </p:xfrm>
        <a:graphic>
          <a:graphicData uri="http://schemas.openxmlformats.org/presentationml/2006/ole">
            <p:oleObj spid="_x0000_s49259" name="Equation" r:id="rId4" imgW="1346200" imgH="711200" progId="Equation.3">
              <p:embed/>
            </p:oleObj>
          </a:graphicData>
        </a:graphic>
      </p:graphicFrame>
      <p:sp>
        <p:nvSpPr>
          <p:cNvPr id="38919" name="Text Box 5"/>
          <p:cNvSpPr txBox="1">
            <a:spLocks noChangeArrowheads="1"/>
          </p:cNvSpPr>
          <p:nvPr/>
        </p:nvSpPr>
        <p:spPr bwMode="auto">
          <a:xfrm>
            <a:off x="3571875" y="2925763"/>
            <a:ext cx="9332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Century" pitchFamily="18" charset="0"/>
              </a:rPr>
              <a:t>~ …. </a:t>
            </a:r>
            <a:endParaRPr lang="th-TH" sz="2400" b="1" dirty="0">
              <a:latin typeface="Century" pitchFamily="18" charset="0"/>
            </a:endParaRPr>
          </a:p>
        </p:txBody>
      </p:sp>
      <p:graphicFrame>
        <p:nvGraphicFramePr>
          <p:cNvPr id="3891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69206893"/>
              </p:ext>
            </p:extLst>
          </p:nvPr>
        </p:nvGraphicFramePr>
        <p:xfrm>
          <a:off x="5152233" y="2624138"/>
          <a:ext cx="1911350" cy="1651000"/>
        </p:xfrm>
        <a:graphic>
          <a:graphicData uri="http://schemas.openxmlformats.org/presentationml/2006/ole">
            <p:oleObj spid="_x0000_s49260" name="Equation" r:id="rId5" imgW="1117600" imgH="965200" progId="Equation.3">
              <p:embed/>
            </p:oleObj>
          </a:graphicData>
        </a:graphic>
      </p:graphicFrame>
      <p:sp>
        <p:nvSpPr>
          <p:cNvPr id="38920" name="Text Box 7"/>
          <p:cNvSpPr txBox="1">
            <a:spLocks noChangeArrowheads="1"/>
          </p:cNvSpPr>
          <p:nvPr/>
        </p:nvSpPr>
        <p:spPr bwMode="auto">
          <a:xfrm>
            <a:off x="557213" y="4394200"/>
            <a:ext cx="23680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cs typeface="Tahoma" pitchFamily="34" charset="0"/>
              </a:rPr>
              <a:t>General solutions</a:t>
            </a:r>
            <a:endParaRPr lang="th-TH" sz="2400" dirty="0">
              <a:cs typeface="Tahoma" pitchFamily="34" charset="0"/>
            </a:endParaRPr>
          </a:p>
        </p:txBody>
      </p:sp>
      <p:graphicFrame>
        <p:nvGraphicFramePr>
          <p:cNvPr id="38917" name="Object 8"/>
          <p:cNvGraphicFramePr>
            <a:graphicFrameLocks noChangeAspect="1"/>
          </p:cNvGraphicFramePr>
          <p:nvPr/>
        </p:nvGraphicFramePr>
        <p:xfrm>
          <a:off x="2859088" y="4737100"/>
          <a:ext cx="1473200" cy="1116013"/>
        </p:xfrm>
        <a:graphic>
          <a:graphicData uri="http://schemas.openxmlformats.org/presentationml/2006/ole">
            <p:oleObj spid="_x0000_s49261" name="Equation" r:id="rId6" imgW="837836" imgH="634725" progId="Equation.3">
              <p:embed/>
            </p:oleObj>
          </a:graphicData>
        </a:graphic>
      </p:graphicFrame>
      <p:sp>
        <p:nvSpPr>
          <p:cNvPr id="38921" name="Line 9"/>
          <p:cNvSpPr>
            <a:spLocks noChangeShapeType="1"/>
          </p:cNvSpPr>
          <p:nvPr/>
        </p:nvSpPr>
        <p:spPr bwMode="auto">
          <a:xfrm>
            <a:off x="2843213" y="2779713"/>
            <a:ext cx="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cxnSp>
        <p:nvCxnSpPr>
          <p:cNvPr id="3" name="Straight Connector 2"/>
          <p:cNvCxnSpPr/>
          <p:nvPr/>
        </p:nvCxnSpPr>
        <p:spPr>
          <a:xfrm>
            <a:off x="6588224" y="2563813"/>
            <a:ext cx="0" cy="1651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Text Box 2"/>
          <p:cNvSpPr txBox="1">
            <a:spLocks noChangeArrowheads="1"/>
          </p:cNvSpPr>
          <p:nvPr/>
        </p:nvSpPr>
        <p:spPr bwMode="auto">
          <a:xfrm>
            <a:off x="357158" y="285728"/>
            <a:ext cx="706278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 dirty="0">
                <a:cs typeface="Tahoma" pitchFamily="34" charset="0"/>
              </a:rPr>
              <a:t>As a vector the general solutions of </a:t>
            </a:r>
            <a:r>
              <a:rPr lang="en-US" sz="2200" b="1" dirty="0">
                <a:cs typeface="Tahoma" pitchFamily="34" charset="0"/>
              </a:rPr>
              <a:t>Ax=b</a:t>
            </a:r>
            <a:r>
              <a:rPr lang="en-US" sz="2200" dirty="0">
                <a:cs typeface="Tahoma" pitchFamily="34" charset="0"/>
              </a:rPr>
              <a:t> has the form</a:t>
            </a:r>
            <a:endParaRPr lang="th-TH" sz="2200" dirty="0">
              <a:cs typeface="Tahoma" pitchFamily="34" charset="0"/>
            </a:endParaRPr>
          </a:p>
        </p:txBody>
      </p:sp>
      <p:graphicFrame>
        <p:nvGraphicFramePr>
          <p:cNvPr id="39938" name="Object 3"/>
          <p:cNvGraphicFramePr>
            <a:graphicFrameLocks noChangeAspect="1"/>
          </p:cNvGraphicFramePr>
          <p:nvPr/>
        </p:nvGraphicFramePr>
        <p:xfrm>
          <a:off x="2000232" y="857232"/>
          <a:ext cx="3778250" cy="1649413"/>
        </p:xfrm>
        <a:graphic>
          <a:graphicData uri="http://schemas.openxmlformats.org/presentationml/2006/ole">
            <p:oleObj spid="_x0000_s50228" name="Equation" r:id="rId3" imgW="2209800" imgH="965200" progId="Equation.3">
              <p:embed/>
            </p:oleObj>
          </a:graphicData>
        </a:graphic>
      </p:graphicFrame>
      <p:graphicFrame>
        <p:nvGraphicFramePr>
          <p:cNvPr id="39939" name="Object 4"/>
          <p:cNvGraphicFramePr>
            <a:graphicFrameLocks noChangeAspect="1"/>
          </p:cNvGraphicFramePr>
          <p:nvPr/>
        </p:nvGraphicFramePr>
        <p:xfrm>
          <a:off x="2357422" y="3929066"/>
          <a:ext cx="3211513" cy="1649412"/>
        </p:xfrm>
        <a:graphic>
          <a:graphicData uri="http://schemas.openxmlformats.org/presentationml/2006/ole">
            <p:oleObj spid="_x0000_s50229" name="Equation" r:id="rId4" imgW="1879600" imgH="965200" progId="Equation.3">
              <p:embed/>
            </p:oleObj>
          </a:graphicData>
        </a:graphic>
      </p:graphicFrame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428596" y="3071810"/>
            <a:ext cx="38026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cs typeface="Tahoma" pitchFamily="34" charset="0"/>
              </a:rPr>
              <a:t>x</a:t>
            </a:r>
            <a:r>
              <a:rPr lang="en-US" sz="1400" dirty="0">
                <a:cs typeface="Tahoma" pitchFamily="34" charset="0"/>
              </a:rPr>
              <a:t>3</a:t>
            </a:r>
            <a:r>
              <a:rPr lang="en-US" sz="2400" dirty="0">
                <a:cs typeface="Tahoma" pitchFamily="34" charset="0"/>
              </a:rPr>
              <a:t>  can be any real number.   </a:t>
            </a:r>
            <a:endParaRPr lang="th-TH" sz="2400" dirty="0"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44008" y="4492162"/>
            <a:ext cx="28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;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778482" y="1346064"/>
            <a:ext cx="28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;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064258" y="1369068"/>
            <a:ext cx="881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r>
              <a:rPr lang="en-US" dirty="0" smtClean="0">
                <a:sym typeface="Symbol" panose="05050102010706020507" pitchFamily="18" charset="2"/>
              </a:rPr>
              <a:t>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015106" y="2956245"/>
            <a:ext cx="881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r>
              <a:rPr lang="en-US" dirty="0" smtClean="0">
                <a:sym typeface="Symbol" panose="05050102010706020507" pitchFamily="18" charset="2"/>
              </a:rPr>
              <a:t>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2" name="Text Box 2"/>
          <p:cNvSpPr txBox="1">
            <a:spLocks noChangeArrowheads="1"/>
          </p:cNvSpPr>
          <p:nvPr/>
        </p:nvSpPr>
        <p:spPr bwMode="auto">
          <a:xfrm>
            <a:off x="1643042" y="357166"/>
            <a:ext cx="44797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2060"/>
                </a:solidFill>
                <a:cs typeface="Tahoma" pitchFamily="34" charset="0"/>
              </a:rPr>
              <a:t>Rectangular (coefficient) matrices</a:t>
            </a:r>
            <a:endParaRPr lang="th-TH" sz="2400" b="1" dirty="0">
              <a:solidFill>
                <a:srgbClr val="002060"/>
              </a:solidFill>
              <a:cs typeface="Tahoma" pitchFamily="34" charset="0"/>
            </a:endParaRPr>
          </a:p>
        </p:txBody>
      </p:sp>
      <p:sp>
        <p:nvSpPr>
          <p:cNvPr id="31754" name="Text Box 4"/>
          <p:cNvSpPr txBox="1">
            <a:spLocks noChangeArrowheads="1"/>
          </p:cNvSpPr>
          <p:nvPr/>
        </p:nvSpPr>
        <p:spPr bwMode="auto">
          <a:xfrm>
            <a:off x="1008062" y="5365822"/>
            <a:ext cx="547211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>
                <a:solidFill>
                  <a:srgbClr val="009900"/>
                </a:solidFill>
                <a:cs typeface="Tahoma" pitchFamily="34" charset="0"/>
              </a:rPr>
              <a:t>The solution of </a:t>
            </a:r>
            <a:r>
              <a:rPr lang="en-US" sz="2200" i="1">
                <a:solidFill>
                  <a:srgbClr val="FF9933"/>
                </a:solidFill>
                <a:cs typeface="Tahoma" pitchFamily="34" charset="0"/>
              </a:rPr>
              <a:t>m</a:t>
            </a:r>
            <a:r>
              <a:rPr lang="en-US" sz="2200">
                <a:solidFill>
                  <a:srgbClr val="FF9933"/>
                </a:solidFill>
                <a:cs typeface="Tahoma" pitchFamily="34" charset="0"/>
              </a:rPr>
              <a:t> </a:t>
            </a:r>
            <a:r>
              <a:rPr lang="en-US" sz="2200">
                <a:solidFill>
                  <a:srgbClr val="009900"/>
                </a:solidFill>
                <a:cs typeface="Tahoma" pitchFamily="34" charset="0"/>
              </a:rPr>
              <a:t>  equations </a:t>
            </a:r>
            <a:r>
              <a:rPr lang="en-US" sz="2200" i="1">
                <a:solidFill>
                  <a:srgbClr val="FF9933"/>
                </a:solidFill>
                <a:cs typeface="Tahoma" pitchFamily="34" charset="0"/>
              </a:rPr>
              <a:t>n</a:t>
            </a:r>
            <a:r>
              <a:rPr lang="en-US" sz="2200">
                <a:solidFill>
                  <a:srgbClr val="009900"/>
                </a:solidFill>
                <a:cs typeface="Tahoma" pitchFamily="34" charset="0"/>
              </a:rPr>
              <a:t>  unknowns</a:t>
            </a:r>
            <a:endParaRPr lang="th-TH" sz="2200">
              <a:solidFill>
                <a:srgbClr val="009900"/>
              </a:solidFill>
              <a:cs typeface="Tahoma" pitchFamily="34" charset="0"/>
            </a:endParaRPr>
          </a:p>
        </p:txBody>
      </p:sp>
      <p:graphicFrame>
        <p:nvGraphicFramePr>
          <p:cNvPr id="31746" name="Object 5"/>
          <p:cNvGraphicFramePr>
            <a:graphicFrameLocks noChangeAspect="1"/>
          </p:cNvGraphicFramePr>
          <p:nvPr/>
        </p:nvGraphicFramePr>
        <p:xfrm>
          <a:off x="6072198" y="285728"/>
          <a:ext cx="842962" cy="550863"/>
        </p:xfrm>
        <a:graphic>
          <a:graphicData uri="http://schemas.openxmlformats.org/presentationml/2006/ole">
            <p:oleObj spid="_x0000_s51358" name="Equation" r:id="rId3" imgW="330057" imgH="215806" progId="Equation.3">
              <p:embed/>
            </p:oleObj>
          </a:graphicData>
        </a:graphic>
      </p:graphicFrame>
      <p:graphicFrame>
        <p:nvGraphicFramePr>
          <p:cNvPr id="3174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15926248"/>
              </p:ext>
            </p:extLst>
          </p:nvPr>
        </p:nvGraphicFramePr>
        <p:xfrm>
          <a:off x="6045200" y="5407098"/>
          <a:ext cx="919163" cy="385762"/>
        </p:xfrm>
        <a:graphic>
          <a:graphicData uri="http://schemas.openxmlformats.org/presentationml/2006/ole">
            <p:oleObj spid="_x0000_s51359" name="Equation" r:id="rId4" imgW="482391" imgH="203112" progId="Equation.3">
              <p:embed/>
            </p:oleObj>
          </a:graphicData>
        </a:graphic>
      </p:graphicFrame>
      <p:graphicFrame>
        <p:nvGraphicFramePr>
          <p:cNvPr id="31748" name="Object 7"/>
          <p:cNvGraphicFramePr>
            <a:graphicFrameLocks noChangeAspect="1"/>
          </p:cNvGraphicFramePr>
          <p:nvPr/>
        </p:nvGraphicFramePr>
        <p:xfrm>
          <a:off x="3810000" y="1098550"/>
          <a:ext cx="1685925" cy="550863"/>
        </p:xfrm>
        <a:graphic>
          <a:graphicData uri="http://schemas.openxmlformats.org/presentationml/2006/ole">
            <p:oleObj spid="_x0000_s51360" name="Equation" r:id="rId5" imgW="660113" imgH="215806" progId="Equation.3">
              <p:embed/>
            </p:oleObj>
          </a:graphicData>
        </a:graphic>
      </p:graphicFrame>
      <p:sp>
        <p:nvSpPr>
          <p:cNvPr id="31755" name="Text Box 8"/>
          <p:cNvSpPr txBox="1">
            <a:spLocks noChangeArrowheads="1"/>
          </p:cNvSpPr>
          <p:nvPr/>
        </p:nvSpPr>
        <p:spPr bwMode="auto">
          <a:xfrm>
            <a:off x="214282" y="1714488"/>
            <a:ext cx="86158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cs typeface="Tahoma" pitchFamily="34" charset="0"/>
              </a:rPr>
              <a:t>This matrix equation is equivalent to a system of linear equations of</a:t>
            </a:r>
          </a:p>
          <a:p>
            <a:r>
              <a:rPr lang="en-US" sz="2400" i="1">
                <a:cs typeface="Tahoma" pitchFamily="34" charset="0"/>
              </a:rPr>
              <a:t>m</a:t>
            </a:r>
            <a:r>
              <a:rPr lang="en-US" sz="2400">
                <a:cs typeface="Tahoma" pitchFamily="34" charset="0"/>
              </a:rPr>
              <a:t> equations </a:t>
            </a:r>
            <a:r>
              <a:rPr lang="en-US" sz="2400" i="1">
                <a:cs typeface="Tahoma" pitchFamily="34" charset="0"/>
              </a:rPr>
              <a:t>n</a:t>
            </a:r>
            <a:r>
              <a:rPr lang="en-US" sz="2400">
                <a:cs typeface="Tahoma" pitchFamily="34" charset="0"/>
              </a:rPr>
              <a:t> unknowns.</a:t>
            </a:r>
            <a:endParaRPr lang="en-GB" sz="2400">
              <a:cs typeface="Tahoma" pitchFamily="34" charset="0"/>
            </a:endParaRPr>
          </a:p>
        </p:txBody>
      </p:sp>
      <p:graphicFrame>
        <p:nvGraphicFramePr>
          <p:cNvPr id="31749" name="Object 9"/>
          <p:cNvGraphicFramePr>
            <a:graphicFrameLocks noChangeAspect="1"/>
          </p:cNvGraphicFramePr>
          <p:nvPr/>
        </p:nvGraphicFramePr>
        <p:xfrm>
          <a:off x="1271588" y="2714625"/>
          <a:ext cx="1646237" cy="1603375"/>
        </p:xfrm>
        <a:graphic>
          <a:graphicData uri="http://schemas.openxmlformats.org/presentationml/2006/ole">
            <p:oleObj spid="_x0000_s51361" name="Equation" r:id="rId6" imgW="939800" imgH="914400" progId="Equation.3">
              <p:embed/>
            </p:oleObj>
          </a:graphicData>
        </a:graphic>
      </p:graphicFrame>
      <p:sp>
        <p:nvSpPr>
          <p:cNvPr id="31756" name="AutoShape 10"/>
          <p:cNvSpPr>
            <a:spLocks noChangeArrowheads="1"/>
          </p:cNvSpPr>
          <p:nvPr/>
        </p:nvSpPr>
        <p:spPr bwMode="auto">
          <a:xfrm>
            <a:off x="2755900" y="3078163"/>
            <a:ext cx="582613" cy="434975"/>
          </a:xfrm>
          <a:prstGeom prst="leftRightArrow">
            <a:avLst>
              <a:gd name="adj1" fmla="val 50000"/>
              <a:gd name="adj2" fmla="val 26788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31750" name="Object 11"/>
          <p:cNvGraphicFramePr>
            <a:graphicFrameLocks noChangeAspect="1"/>
          </p:cNvGraphicFramePr>
          <p:nvPr/>
        </p:nvGraphicFramePr>
        <p:xfrm>
          <a:off x="3635375" y="2697163"/>
          <a:ext cx="2135188" cy="1603375"/>
        </p:xfrm>
        <a:graphic>
          <a:graphicData uri="http://schemas.openxmlformats.org/presentationml/2006/ole">
            <p:oleObj spid="_x0000_s51362" name="Equation" r:id="rId7" imgW="1219200" imgH="914400" progId="Equation.3">
              <p:embed/>
            </p:oleObj>
          </a:graphicData>
        </a:graphic>
      </p:graphicFrame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6904038" y="2632075"/>
            <a:ext cx="1423987" cy="1649413"/>
            <a:chOff x="3111" y="1680"/>
            <a:chExt cx="897" cy="1039"/>
          </a:xfrm>
        </p:grpSpPr>
        <p:graphicFrame>
          <p:nvGraphicFramePr>
            <p:cNvPr id="31751" name="Object 13"/>
            <p:cNvGraphicFramePr>
              <a:graphicFrameLocks noChangeAspect="1"/>
            </p:cNvGraphicFramePr>
            <p:nvPr/>
          </p:nvGraphicFramePr>
          <p:xfrm>
            <a:off x="3111" y="1709"/>
            <a:ext cx="897" cy="1010"/>
          </p:xfrm>
          <a:graphic>
            <a:graphicData uri="http://schemas.openxmlformats.org/presentationml/2006/ole">
              <p:oleObj spid="_x0000_s51363" name="Equation" r:id="rId8" imgW="812800" imgH="914400" progId="Equation.3">
                <p:embed/>
              </p:oleObj>
            </a:graphicData>
          </a:graphic>
        </p:graphicFrame>
        <p:sp>
          <p:nvSpPr>
            <p:cNvPr id="31759" name="Line 14"/>
            <p:cNvSpPr>
              <a:spLocks noChangeShapeType="1"/>
            </p:cNvSpPr>
            <p:nvPr/>
          </p:nvSpPr>
          <p:spPr bwMode="auto">
            <a:xfrm>
              <a:off x="3685" y="1680"/>
              <a:ext cx="0" cy="10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31758" name="AutoShape 15"/>
          <p:cNvSpPr>
            <a:spLocks noChangeArrowheads="1"/>
          </p:cNvSpPr>
          <p:nvPr/>
        </p:nvSpPr>
        <p:spPr bwMode="auto">
          <a:xfrm>
            <a:off x="6045200" y="3179763"/>
            <a:ext cx="582613" cy="434975"/>
          </a:xfrm>
          <a:prstGeom prst="leftRightArrow">
            <a:avLst>
              <a:gd name="adj1" fmla="val 50000"/>
              <a:gd name="adj2" fmla="val 26788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Text Box 3"/>
          <p:cNvSpPr txBox="1">
            <a:spLocks noChangeArrowheads="1"/>
          </p:cNvSpPr>
          <p:nvPr/>
        </p:nvSpPr>
        <p:spPr bwMode="auto">
          <a:xfrm>
            <a:off x="1506538" y="3303588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th-TH">
              <a:latin typeface="Century" pitchFamily="18" charset="0"/>
            </a:endParaRPr>
          </a:p>
        </p:txBody>
      </p:sp>
      <p:sp>
        <p:nvSpPr>
          <p:cNvPr id="32774" name="Text Box 4"/>
          <p:cNvSpPr txBox="1">
            <a:spLocks noChangeArrowheads="1"/>
          </p:cNvSpPr>
          <p:nvPr/>
        </p:nvSpPr>
        <p:spPr bwMode="auto">
          <a:xfrm>
            <a:off x="2292350" y="21383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th-TH" sz="2400" b="1">
              <a:latin typeface="Century" pitchFamily="18" charset="0"/>
            </a:endParaRPr>
          </a:p>
        </p:txBody>
      </p:sp>
      <p:graphicFrame>
        <p:nvGraphicFramePr>
          <p:cNvPr id="32770" name="Object 5"/>
          <p:cNvGraphicFramePr>
            <a:graphicFrameLocks noChangeAspect="1"/>
          </p:cNvGraphicFramePr>
          <p:nvPr/>
        </p:nvGraphicFramePr>
        <p:xfrm>
          <a:off x="1468438" y="1328738"/>
          <a:ext cx="2643187" cy="1525587"/>
        </p:xfrm>
        <a:graphic>
          <a:graphicData uri="http://schemas.openxmlformats.org/presentationml/2006/ole">
            <p:oleObj spid="_x0000_s52301" name="Equation" r:id="rId3" imgW="1231366" imgH="710891" progId="Equation.3">
              <p:embed/>
            </p:oleObj>
          </a:graphicData>
        </a:graphic>
      </p:graphicFrame>
      <p:graphicFrame>
        <p:nvGraphicFramePr>
          <p:cNvPr id="32771" name="Object 6"/>
          <p:cNvGraphicFramePr>
            <a:graphicFrameLocks noChangeAspect="1"/>
          </p:cNvGraphicFramePr>
          <p:nvPr/>
        </p:nvGraphicFramePr>
        <p:xfrm>
          <a:off x="5789613" y="1252538"/>
          <a:ext cx="1962150" cy="1525587"/>
        </p:xfrm>
        <a:graphic>
          <a:graphicData uri="http://schemas.openxmlformats.org/presentationml/2006/ole">
            <p:oleObj spid="_x0000_s52302" name="Equation" r:id="rId4" imgW="914400" imgH="711200" progId="Equation.3">
              <p:embed/>
            </p:oleObj>
          </a:graphicData>
        </a:graphic>
      </p:graphicFrame>
      <p:sp>
        <p:nvSpPr>
          <p:cNvPr id="32775" name="AutoShape 7"/>
          <p:cNvSpPr>
            <a:spLocks noChangeArrowheads="1"/>
          </p:cNvSpPr>
          <p:nvPr/>
        </p:nvSpPr>
        <p:spPr bwMode="auto">
          <a:xfrm>
            <a:off x="4398963" y="1855788"/>
            <a:ext cx="757237" cy="457200"/>
          </a:xfrm>
          <a:prstGeom prst="rightArrow">
            <a:avLst>
              <a:gd name="adj1" fmla="val 50000"/>
              <a:gd name="adj2" fmla="val 41406"/>
            </a:avLst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76" name="Oval 8"/>
          <p:cNvSpPr>
            <a:spLocks noChangeArrowheads="1"/>
          </p:cNvSpPr>
          <p:nvPr/>
        </p:nvSpPr>
        <p:spPr bwMode="auto">
          <a:xfrm>
            <a:off x="6303963" y="1812925"/>
            <a:ext cx="457200" cy="9144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1592263" y="3021013"/>
            <a:ext cx="63293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Candidate for the 2</a:t>
            </a:r>
            <a:r>
              <a:rPr lang="en-US" sz="1800" baseline="30000">
                <a:cs typeface="Tahoma" pitchFamily="34" charset="0"/>
              </a:rPr>
              <a:t>nd</a:t>
            </a:r>
            <a:r>
              <a:rPr lang="en-US" sz="1800">
                <a:cs typeface="Tahoma" pitchFamily="34" charset="0"/>
              </a:rPr>
              <a:t> pivot has become zero  and </a:t>
            </a:r>
          </a:p>
          <a:p>
            <a:r>
              <a:rPr lang="en-US" sz="1800">
                <a:cs typeface="Tahoma" pitchFamily="34" charset="0"/>
              </a:rPr>
              <a:t>The entry below is also zero.  </a:t>
            </a:r>
            <a:r>
              <a:rPr lang="en-US" sz="1800" b="1">
                <a:solidFill>
                  <a:srgbClr val="009900"/>
                </a:solidFill>
                <a:cs typeface="Tahoma" pitchFamily="34" charset="0"/>
              </a:rPr>
              <a:t>“ go onto the next column”</a:t>
            </a:r>
            <a:endParaRPr lang="th-TH" sz="1800" b="1">
              <a:solidFill>
                <a:srgbClr val="009900"/>
              </a:solidFill>
              <a:cs typeface="Tahoma" pitchFamily="34" charset="0"/>
            </a:endParaRPr>
          </a:p>
        </p:txBody>
      </p:sp>
      <p:graphicFrame>
        <p:nvGraphicFramePr>
          <p:cNvPr id="32772" name="Object 10"/>
          <p:cNvGraphicFramePr>
            <a:graphicFrameLocks noChangeAspect="1"/>
          </p:cNvGraphicFramePr>
          <p:nvPr/>
        </p:nvGraphicFramePr>
        <p:xfrm>
          <a:off x="1912938" y="3922713"/>
          <a:ext cx="1962150" cy="1525587"/>
        </p:xfrm>
        <a:graphic>
          <a:graphicData uri="http://schemas.openxmlformats.org/presentationml/2006/ole">
            <p:oleObj spid="_x0000_s52303" name="Equation" r:id="rId5" imgW="914400" imgH="711200" progId="Equation.3">
              <p:embed/>
            </p:oleObj>
          </a:graphicData>
        </a:graphic>
      </p:graphicFrame>
      <p:sp>
        <p:nvSpPr>
          <p:cNvPr id="32778" name="Rectangle 11"/>
          <p:cNvSpPr>
            <a:spLocks noChangeArrowheads="1"/>
          </p:cNvSpPr>
          <p:nvPr/>
        </p:nvSpPr>
        <p:spPr bwMode="auto">
          <a:xfrm>
            <a:off x="2898775" y="4438650"/>
            <a:ext cx="428625" cy="414338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79" name="AutoShape 12"/>
          <p:cNvSpPr>
            <a:spLocks noChangeArrowheads="1"/>
          </p:cNvSpPr>
          <p:nvPr/>
        </p:nvSpPr>
        <p:spPr bwMode="auto">
          <a:xfrm>
            <a:off x="3856038" y="4302125"/>
            <a:ext cx="1214437" cy="542925"/>
          </a:xfrm>
          <a:prstGeom prst="leftArrow">
            <a:avLst>
              <a:gd name="adj1" fmla="val 50000"/>
              <a:gd name="adj2" fmla="val 55921"/>
            </a:avLst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80" name="Text Box 13"/>
          <p:cNvSpPr txBox="1">
            <a:spLocks noChangeArrowheads="1"/>
          </p:cNvSpPr>
          <p:nvPr/>
        </p:nvSpPr>
        <p:spPr bwMode="auto">
          <a:xfrm>
            <a:off x="5286380" y="4286256"/>
            <a:ext cx="200638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u="sng" dirty="0">
                <a:latin typeface="Calibri" pitchFamily="34" charset="0"/>
                <a:cs typeface="Calibri" pitchFamily="34" charset="0"/>
              </a:rPr>
              <a:t>U</a:t>
            </a:r>
            <a:r>
              <a:rPr lang="en-US" sz="2000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( Echelon form)</a:t>
            </a:r>
          </a:p>
          <a:p>
            <a:endParaRPr lang="en-US" sz="2000" dirty="0">
              <a:latin typeface="Calibri" pitchFamily="34" charset="0"/>
              <a:cs typeface="Calibri" pitchFamily="34" charset="0"/>
            </a:endParaRPr>
          </a:p>
          <a:p>
            <a:r>
              <a:rPr lang="en-US" sz="2000" b="1" u="sng" dirty="0" err="1">
                <a:latin typeface="Calibri" pitchFamily="34" charset="0"/>
                <a:cs typeface="Calibri" pitchFamily="34" charset="0"/>
              </a:rPr>
              <a:t>Ux</a:t>
            </a:r>
            <a:r>
              <a:rPr lang="en-US" sz="2000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= 0</a:t>
            </a:r>
            <a:endParaRPr lang="th-TH" sz="2000" u="sng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81" name="Rectangle 14"/>
          <p:cNvSpPr>
            <a:spLocks noChangeArrowheads="1"/>
          </p:cNvSpPr>
          <p:nvPr/>
        </p:nvSpPr>
        <p:spPr bwMode="auto">
          <a:xfrm>
            <a:off x="2065338" y="1336675"/>
            <a:ext cx="428625" cy="414338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82" name="Text Box 15"/>
          <p:cNvSpPr txBox="1">
            <a:spLocks noChangeArrowheads="1"/>
          </p:cNvSpPr>
          <p:nvPr/>
        </p:nvSpPr>
        <p:spPr bwMode="auto">
          <a:xfrm>
            <a:off x="2511425" y="5583238"/>
            <a:ext cx="4489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Number of pivots = 2  </a:t>
            </a:r>
            <a:r>
              <a:rPr lang="en-US" sz="1800">
                <a:solidFill>
                  <a:srgbClr val="009900"/>
                </a:solidFill>
                <a:cs typeface="Tahoma" pitchFamily="34" charset="0"/>
              </a:rPr>
              <a:t>(rank of the matrix)</a:t>
            </a:r>
          </a:p>
          <a:p>
            <a:r>
              <a:rPr lang="en-US" sz="1800">
                <a:solidFill>
                  <a:srgbClr val="009900"/>
                </a:solidFill>
                <a:cs typeface="Tahoma" pitchFamily="34" charset="0"/>
              </a:rPr>
              <a:t>Solution is not unique</a:t>
            </a:r>
            <a:endParaRPr lang="th-TH" sz="1800">
              <a:solidFill>
                <a:srgbClr val="009900"/>
              </a:solidFill>
              <a:cs typeface="Tahoma" pitchFamily="34" charset="0"/>
            </a:endParaRPr>
          </a:p>
        </p:txBody>
      </p:sp>
      <p:sp>
        <p:nvSpPr>
          <p:cNvPr id="32783" name="Text Box 16"/>
          <p:cNvSpPr txBox="1">
            <a:spLocks noChangeArrowheads="1"/>
          </p:cNvSpPr>
          <p:nvPr/>
        </p:nvSpPr>
        <p:spPr bwMode="auto">
          <a:xfrm>
            <a:off x="641350" y="854075"/>
            <a:ext cx="4149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cs typeface="Tahoma" pitchFamily="34" charset="0"/>
              </a:rPr>
              <a:t>3 equations 4 unknowns</a:t>
            </a:r>
            <a:r>
              <a:rPr lang="en-US" sz="1800" b="1">
                <a:cs typeface="Tahoma" pitchFamily="34" charset="0"/>
                <a:sym typeface="Wingdings" pitchFamily="2" charset="2"/>
              </a:rPr>
              <a:t>  </a:t>
            </a:r>
            <a:r>
              <a:rPr lang="en-US" b="1" u="sng">
                <a:latin typeface="Times New Roman" pitchFamily="18" charset="0"/>
                <a:cs typeface="Tahoma" pitchFamily="34" charset="0"/>
                <a:sym typeface="Wingdings" pitchFamily="2" charset="2"/>
              </a:rPr>
              <a:t>Ax</a:t>
            </a:r>
            <a:r>
              <a:rPr lang="en-US" b="1">
                <a:latin typeface="Times New Roman" pitchFamily="18" charset="0"/>
                <a:cs typeface="Tahoma" pitchFamily="34" charset="0"/>
                <a:sym typeface="Wingdings" pitchFamily="2" charset="2"/>
              </a:rPr>
              <a:t>=0 </a:t>
            </a:r>
            <a:r>
              <a:rPr lang="en-US" sz="1800" b="1">
                <a:cs typeface="Tahoma" pitchFamily="34" charset="0"/>
                <a:sym typeface="Wingdings" pitchFamily="2" charset="2"/>
              </a:rPr>
              <a:t>  </a:t>
            </a:r>
            <a:endParaRPr lang="th-TH" sz="1800" b="1">
              <a:cs typeface="Tahoma" pitchFamily="34" charset="0"/>
            </a:endParaRPr>
          </a:p>
        </p:txBody>
      </p:sp>
      <p:sp>
        <p:nvSpPr>
          <p:cNvPr id="32784" name="Text Box 17"/>
          <p:cNvSpPr txBox="1">
            <a:spLocks noChangeArrowheads="1"/>
          </p:cNvSpPr>
          <p:nvPr/>
        </p:nvSpPr>
        <p:spPr bwMode="auto">
          <a:xfrm>
            <a:off x="444500" y="4859338"/>
            <a:ext cx="1614488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cs typeface="Tahoma" pitchFamily="34" charset="0"/>
              </a:rPr>
              <a:t>Row of zero </a:t>
            </a:r>
          </a:p>
          <a:p>
            <a:r>
              <a:rPr lang="en-US" sz="1600">
                <a:cs typeface="Tahoma" pitchFamily="34" charset="0"/>
              </a:rPr>
              <a:t>occurs because </a:t>
            </a:r>
          </a:p>
          <a:p>
            <a:r>
              <a:rPr lang="en-US" sz="1600">
                <a:cs typeface="Tahoma" pitchFamily="34" charset="0"/>
              </a:rPr>
              <a:t>of row 3 was </a:t>
            </a:r>
          </a:p>
          <a:p>
            <a:r>
              <a:rPr lang="en-US" sz="1600">
                <a:cs typeface="Tahoma" pitchFamily="34" charset="0"/>
              </a:rPr>
              <a:t>a combination </a:t>
            </a:r>
          </a:p>
          <a:p>
            <a:r>
              <a:rPr lang="en-US" sz="1600">
                <a:cs typeface="Tahoma" pitchFamily="34" charset="0"/>
              </a:rPr>
              <a:t>of row 1 and 2</a:t>
            </a:r>
            <a:endParaRPr lang="en-GB" sz="1600">
              <a:cs typeface="Tahoma" pitchFamily="34" charset="0"/>
            </a:endParaRPr>
          </a:p>
        </p:txBody>
      </p:sp>
      <p:sp>
        <p:nvSpPr>
          <p:cNvPr id="32785" name="Line 18"/>
          <p:cNvSpPr>
            <a:spLocks noChangeShapeType="1"/>
          </p:cNvSpPr>
          <p:nvPr/>
        </p:nvSpPr>
        <p:spPr bwMode="auto">
          <a:xfrm flipV="1">
            <a:off x="1727200" y="5194300"/>
            <a:ext cx="303213" cy="2778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2786" name="Text Box 19"/>
          <p:cNvSpPr txBox="1">
            <a:spLocks noChangeArrowheads="1"/>
          </p:cNvSpPr>
          <p:nvPr/>
        </p:nvSpPr>
        <p:spPr bwMode="auto">
          <a:xfrm>
            <a:off x="4232275" y="1533525"/>
            <a:ext cx="1404938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>
                <a:latin typeface="Arial" pitchFamily="34" charset="0"/>
                <a:cs typeface="Tahoma" pitchFamily="34" charset="0"/>
              </a:rPr>
              <a:t>Perform</a:t>
            </a:r>
          </a:p>
          <a:p>
            <a:endParaRPr lang="en-US" sz="1400" b="1">
              <a:latin typeface="Arial" pitchFamily="34" charset="0"/>
              <a:cs typeface="Tahoma" pitchFamily="34" charset="0"/>
            </a:endParaRPr>
          </a:p>
          <a:p>
            <a:endParaRPr lang="en-US" sz="1400" b="1">
              <a:latin typeface="Arial" pitchFamily="34" charset="0"/>
              <a:cs typeface="Tahoma" pitchFamily="34" charset="0"/>
            </a:endParaRPr>
          </a:p>
          <a:p>
            <a:endParaRPr lang="en-US" sz="1400" b="1">
              <a:latin typeface="Arial" pitchFamily="34" charset="0"/>
              <a:cs typeface="Tahoma" pitchFamily="34" charset="0"/>
            </a:endParaRPr>
          </a:p>
          <a:p>
            <a:r>
              <a:rPr lang="en-US" sz="1400" b="1">
                <a:latin typeface="Arial" pitchFamily="34" charset="0"/>
                <a:cs typeface="Tahoma" pitchFamily="34" charset="0"/>
              </a:rPr>
              <a:t> row operation</a:t>
            </a:r>
            <a:endParaRPr lang="en-GB" sz="1400" b="1">
              <a:latin typeface="Arial" pitchFamily="34" charset="0"/>
              <a:cs typeface="Tahoma" pitchFamily="34" charset="0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2306826" y="324129"/>
            <a:ext cx="44797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002060"/>
                </a:solidFill>
                <a:cs typeface="Tahoma" pitchFamily="34" charset="0"/>
              </a:rPr>
              <a:t>Rectangular (coefficient) matrices</a:t>
            </a:r>
            <a:endParaRPr lang="th-TH" sz="2400" b="1" dirty="0">
              <a:solidFill>
                <a:srgbClr val="002060"/>
              </a:solidFill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Text Box 2"/>
          <p:cNvSpPr txBox="1">
            <a:spLocks noChangeArrowheads="1"/>
          </p:cNvSpPr>
          <p:nvPr/>
        </p:nvSpPr>
        <p:spPr bwMode="auto">
          <a:xfrm>
            <a:off x="887413" y="2876550"/>
            <a:ext cx="747077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buClr>
                <a:srgbClr val="FF9933"/>
              </a:buClr>
              <a:buFont typeface="Wingdings" pitchFamily="2" charset="2"/>
              <a:buChar char="§"/>
            </a:pPr>
            <a:r>
              <a:rPr lang="th-TH" sz="1800">
                <a:cs typeface="Tahoma" pitchFamily="34" charset="0"/>
              </a:rPr>
              <a:t> </a:t>
            </a:r>
            <a:r>
              <a:rPr lang="en-US" sz="1800">
                <a:cs typeface="Tahoma" pitchFamily="34" charset="0"/>
              </a:rPr>
              <a:t>Number of pivot variables </a:t>
            </a:r>
            <a:r>
              <a:rPr lang="en-US" sz="1400">
                <a:cs typeface="Tahoma" pitchFamily="34" charset="0"/>
              </a:rPr>
              <a:t>(any variables that corresponds to a pivot column)</a:t>
            </a:r>
            <a:r>
              <a:rPr lang="en-US" sz="1800">
                <a:cs typeface="Tahoma" pitchFamily="34" charset="0"/>
              </a:rPr>
              <a:t> = </a:t>
            </a:r>
            <a:r>
              <a:rPr lang="en-US" sz="1800" b="1">
                <a:solidFill>
                  <a:srgbClr val="FF6600"/>
                </a:solidFill>
                <a:cs typeface="Tahoma" pitchFamily="34" charset="0"/>
              </a:rPr>
              <a:t>r</a:t>
            </a:r>
            <a:r>
              <a:rPr lang="en-US" sz="1800">
                <a:solidFill>
                  <a:srgbClr val="FF6600"/>
                </a:solidFill>
                <a:cs typeface="Tahoma" pitchFamily="34" charset="0"/>
              </a:rPr>
              <a:t> </a:t>
            </a:r>
          </a:p>
          <a:p>
            <a:pPr>
              <a:lnSpc>
                <a:spcPct val="115000"/>
              </a:lnSpc>
              <a:buClr>
                <a:srgbClr val="FF9933"/>
              </a:buClr>
              <a:buFont typeface="Wingdings" pitchFamily="2" charset="2"/>
              <a:buChar char="§"/>
            </a:pPr>
            <a:r>
              <a:rPr lang="th-TH" sz="1800">
                <a:cs typeface="Tahoma" pitchFamily="34" charset="0"/>
              </a:rPr>
              <a:t> </a:t>
            </a:r>
            <a:r>
              <a:rPr lang="en-US" sz="1800">
                <a:cs typeface="Tahoma" pitchFamily="34" charset="0"/>
              </a:rPr>
              <a:t>Number of free variables = </a:t>
            </a:r>
            <a:r>
              <a:rPr lang="en-US" sz="1800" b="1">
                <a:solidFill>
                  <a:srgbClr val="FF6600"/>
                </a:solidFill>
                <a:cs typeface="Tahoma" pitchFamily="34" charset="0"/>
              </a:rPr>
              <a:t>n-r</a:t>
            </a:r>
            <a:endParaRPr lang="th-TH" sz="1800" b="1">
              <a:solidFill>
                <a:srgbClr val="FF6600"/>
              </a:solidFill>
              <a:cs typeface="Tahoma" pitchFamily="34" charset="0"/>
            </a:endParaRPr>
          </a:p>
        </p:txBody>
      </p:sp>
      <p:sp>
        <p:nvSpPr>
          <p:cNvPr id="33798" name="Text Box 3"/>
          <p:cNvSpPr txBox="1">
            <a:spLocks noChangeArrowheads="1"/>
          </p:cNvSpPr>
          <p:nvPr/>
        </p:nvSpPr>
        <p:spPr bwMode="auto">
          <a:xfrm>
            <a:off x="641350" y="412750"/>
            <a:ext cx="5418138" cy="40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buClr>
                <a:srgbClr val="FF9933"/>
              </a:buClr>
              <a:buFont typeface="Wingdings" pitchFamily="2" charset="2"/>
              <a:buChar char="§"/>
            </a:pPr>
            <a:r>
              <a:rPr lang="th-TH" sz="1800">
                <a:cs typeface="Tahoma" pitchFamily="34" charset="0"/>
              </a:rPr>
              <a:t> </a:t>
            </a:r>
            <a:r>
              <a:rPr lang="en-US" sz="1800">
                <a:cs typeface="Tahoma" pitchFamily="34" charset="0"/>
              </a:rPr>
              <a:t>Solution to </a:t>
            </a:r>
            <a:r>
              <a:rPr lang="en-US" sz="1800" b="1" u="sng">
                <a:cs typeface="Tahoma" pitchFamily="34" charset="0"/>
              </a:rPr>
              <a:t>Ux</a:t>
            </a:r>
            <a:r>
              <a:rPr lang="en-US" sz="1800">
                <a:cs typeface="Tahoma" pitchFamily="34" charset="0"/>
              </a:rPr>
              <a:t>=0 is the same as solution to </a:t>
            </a:r>
            <a:r>
              <a:rPr lang="en-US" sz="1800" b="1" u="sng">
                <a:cs typeface="Tahoma" pitchFamily="34" charset="0"/>
              </a:rPr>
              <a:t>Ax</a:t>
            </a:r>
            <a:r>
              <a:rPr lang="en-US" sz="1800">
                <a:cs typeface="Tahoma" pitchFamily="34" charset="0"/>
              </a:rPr>
              <a:t>=0</a:t>
            </a:r>
            <a:endParaRPr lang="th-TH" sz="1800">
              <a:cs typeface="Tahoma" pitchFamily="34" charset="0"/>
            </a:endParaRPr>
          </a:p>
        </p:txBody>
      </p:sp>
      <p:graphicFrame>
        <p:nvGraphicFramePr>
          <p:cNvPr id="33794" name="Object 4"/>
          <p:cNvGraphicFramePr>
            <a:graphicFrameLocks noChangeAspect="1"/>
          </p:cNvGraphicFramePr>
          <p:nvPr/>
        </p:nvGraphicFramePr>
        <p:xfrm>
          <a:off x="2317750" y="1044575"/>
          <a:ext cx="2787650" cy="1681163"/>
        </p:xfrm>
        <a:graphic>
          <a:graphicData uri="http://schemas.openxmlformats.org/presentationml/2006/ole">
            <p:oleObj spid="_x0000_s53325" name="Equation" r:id="rId3" imgW="1409700" imgH="939800" progId="Equation.3">
              <p:embed/>
            </p:oleObj>
          </a:graphicData>
        </a:graphic>
      </p:graphicFrame>
      <p:sp>
        <p:nvSpPr>
          <p:cNvPr id="33799" name="Oval 5"/>
          <p:cNvSpPr>
            <a:spLocks noChangeArrowheads="1"/>
          </p:cNvSpPr>
          <p:nvPr/>
        </p:nvSpPr>
        <p:spPr bwMode="auto">
          <a:xfrm>
            <a:off x="2378075" y="1257300"/>
            <a:ext cx="360363" cy="3937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3800" name="Oval 6"/>
          <p:cNvSpPr>
            <a:spLocks noChangeArrowheads="1"/>
          </p:cNvSpPr>
          <p:nvPr/>
        </p:nvSpPr>
        <p:spPr bwMode="auto">
          <a:xfrm>
            <a:off x="3275013" y="1690688"/>
            <a:ext cx="317500" cy="377825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33795" name="Object 7"/>
          <p:cNvGraphicFramePr>
            <a:graphicFrameLocks noChangeAspect="1"/>
          </p:cNvGraphicFramePr>
          <p:nvPr/>
        </p:nvGraphicFramePr>
        <p:xfrm>
          <a:off x="3036888" y="3816350"/>
          <a:ext cx="2757487" cy="1233488"/>
        </p:xfrm>
        <a:graphic>
          <a:graphicData uri="http://schemas.openxmlformats.org/presentationml/2006/ole">
            <p:oleObj spid="_x0000_s53326" name="Equation" r:id="rId4" imgW="1447800" imgH="647700" progId="Equation.3">
              <p:embed/>
            </p:oleObj>
          </a:graphicData>
        </a:graphic>
      </p:graphicFrame>
      <p:sp>
        <p:nvSpPr>
          <p:cNvPr id="33801" name="Text Box 8"/>
          <p:cNvSpPr txBox="1">
            <a:spLocks noChangeArrowheads="1"/>
          </p:cNvSpPr>
          <p:nvPr/>
        </p:nvSpPr>
        <p:spPr bwMode="auto">
          <a:xfrm>
            <a:off x="857250" y="5372100"/>
            <a:ext cx="3209925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buFontTx/>
              <a:buChar char="•"/>
            </a:pPr>
            <a:r>
              <a:rPr lang="en-US" sz="1600" i="1">
                <a:solidFill>
                  <a:schemeClr val="tx1"/>
                </a:solidFill>
                <a:cs typeface="Tahoma" pitchFamily="34" charset="0"/>
              </a:rPr>
              <a:t>Assign any numbers to X</a:t>
            </a:r>
            <a:r>
              <a:rPr lang="en-US" sz="1600" i="1" baseline="-25000">
                <a:solidFill>
                  <a:schemeClr val="tx1"/>
                </a:solidFill>
                <a:cs typeface="Tahoma" pitchFamily="34" charset="0"/>
              </a:rPr>
              <a:t>2</a:t>
            </a:r>
            <a:r>
              <a:rPr lang="en-US" sz="1600" i="1">
                <a:solidFill>
                  <a:schemeClr val="tx1"/>
                </a:solidFill>
                <a:cs typeface="Tahoma" pitchFamily="34" charset="0"/>
              </a:rPr>
              <a:t> and X</a:t>
            </a:r>
            <a:r>
              <a:rPr lang="en-US" sz="1200" i="1" baseline="-25000">
                <a:solidFill>
                  <a:schemeClr val="tx1"/>
                </a:solidFill>
                <a:cs typeface="Tahoma" pitchFamily="34" charset="0"/>
              </a:rPr>
              <a:t>4</a:t>
            </a:r>
          </a:p>
          <a:p>
            <a:pPr>
              <a:lnSpc>
                <a:spcPct val="115000"/>
              </a:lnSpc>
              <a:buFontTx/>
              <a:buChar char="•"/>
            </a:pPr>
            <a:r>
              <a:rPr lang="en-US" sz="1600" i="1">
                <a:solidFill>
                  <a:schemeClr val="tx1"/>
                </a:solidFill>
                <a:cs typeface="Tahoma" pitchFamily="34" charset="0"/>
              </a:rPr>
              <a:t>Solve for X</a:t>
            </a:r>
            <a:r>
              <a:rPr lang="en-US" sz="1600" i="1" baseline="-25000">
                <a:solidFill>
                  <a:schemeClr val="tx1"/>
                </a:solidFill>
                <a:cs typeface="Tahoma" pitchFamily="34" charset="0"/>
              </a:rPr>
              <a:t>1 </a:t>
            </a:r>
            <a:r>
              <a:rPr lang="en-US" sz="1600" i="1">
                <a:solidFill>
                  <a:schemeClr val="tx1"/>
                </a:solidFill>
                <a:cs typeface="Tahoma" pitchFamily="34" charset="0"/>
              </a:rPr>
              <a:t>and X</a:t>
            </a:r>
            <a:r>
              <a:rPr lang="en-US" sz="1600" i="1" baseline="-25000">
                <a:solidFill>
                  <a:schemeClr val="tx1"/>
                </a:solidFill>
                <a:cs typeface="Tahoma" pitchFamily="34" charset="0"/>
              </a:rPr>
              <a:t>3</a:t>
            </a:r>
            <a:endParaRPr lang="th-TH" sz="1600" i="1" baseline="-25000">
              <a:solidFill>
                <a:schemeClr val="tx1"/>
              </a:solidFill>
              <a:cs typeface="Tahoma" pitchFamily="34" charset="0"/>
            </a:endParaRPr>
          </a:p>
        </p:txBody>
      </p:sp>
      <p:graphicFrame>
        <p:nvGraphicFramePr>
          <p:cNvPr id="33796" name="Object 9"/>
          <p:cNvGraphicFramePr>
            <a:graphicFrameLocks noChangeAspect="1"/>
          </p:cNvGraphicFramePr>
          <p:nvPr/>
        </p:nvGraphicFramePr>
        <p:xfrm>
          <a:off x="4359275" y="5413375"/>
          <a:ext cx="2054225" cy="725488"/>
        </p:xfrm>
        <a:graphic>
          <a:graphicData uri="http://schemas.openxmlformats.org/presentationml/2006/ole">
            <p:oleObj spid="_x0000_s53327" name="Equation" r:id="rId5" imgW="1295400" imgH="457200" progId="Equation.3">
              <p:embed/>
            </p:oleObj>
          </a:graphicData>
        </a:graphic>
      </p:graphicFrame>
      <p:sp>
        <p:nvSpPr>
          <p:cNvPr id="33802" name="AutoShape 10"/>
          <p:cNvSpPr>
            <a:spLocks noChangeArrowheads="1"/>
          </p:cNvSpPr>
          <p:nvPr/>
        </p:nvSpPr>
        <p:spPr bwMode="auto">
          <a:xfrm>
            <a:off x="3897313" y="5640388"/>
            <a:ext cx="280987" cy="360362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6478588" y="5462588"/>
            <a:ext cx="24288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Parametric description</a:t>
            </a:r>
          </a:p>
          <a:p>
            <a:r>
              <a:rPr lang="en-US" sz="1800">
                <a:cs typeface="Tahoma" pitchFamily="34" charset="0"/>
              </a:rPr>
              <a:t>of general solutions</a:t>
            </a:r>
            <a:endParaRPr lang="en-GB" sz="1800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18" name="Object 2"/>
          <p:cNvGraphicFramePr>
            <a:graphicFrameLocks noChangeAspect="1"/>
          </p:cNvGraphicFramePr>
          <p:nvPr/>
        </p:nvGraphicFramePr>
        <p:xfrm>
          <a:off x="2082800" y="552450"/>
          <a:ext cx="4140200" cy="1654175"/>
        </p:xfrm>
        <a:graphic>
          <a:graphicData uri="http://schemas.openxmlformats.org/presentationml/2006/ole">
            <p:oleObj spid="_x0000_s54349" name="Equation" r:id="rId3" imgW="2349500" imgH="939800" progId="Equation.3">
              <p:embed/>
            </p:oleObj>
          </a:graphicData>
        </a:graphic>
      </p:graphicFrame>
      <p:graphicFrame>
        <p:nvGraphicFramePr>
          <p:cNvPr id="34819" name="Object 3"/>
          <p:cNvGraphicFramePr>
            <a:graphicFrameLocks noChangeAspect="1"/>
          </p:cNvGraphicFramePr>
          <p:nvPr/>
        </p:nvGraphicFramePr>
        <p:xfrm>
          <a:off x="2127250" y="2470150"/>
          <a:ext cx="3844925" cy="1654175"/>
        </p:xfrm>
        <a:graphic>
          <a:graphicData uri="http://schemas.openxmlformats.org/presentationml/2006/ole">
            <p:oleObj spid="_x0000_s54350" name="Equation" r:id="rId4" imgW="2184400" imgH="939800" progId="Equation.3">
              <p:embed/>
            </p:oleObj>
          </a:graphicData>
        </a:graphic>
      </p:graphicFrame>
      <p:graphicFrame>
        <p:nvGraphicFramePr>
          <p:cNvPr id="34820" name="Object 4"/>
          <p:cNvGraphicFramePr>
            <a:graphicFrameLocks noChangeAspect="1"/>
          </p:cNvGraphicFramePr>
          <p:nvPr/>
        </p:nvGraphicFramePr>
        <p:xfrm>
          <a:off x="2125663" y="4506913"/>
          <a:ext cx="3554412" cy="1460500"/>
        </p:xfrm>
        <a:graphic>
          <a:graphicData uri="http://schemas.openxmlformats.org/presentationml/2006/ole">
            <p:oleObj spid="_x0000_s54351" name="Equation" r:id="rId5" imgW="2286000" imgH="939800" progId="Equation.3">
              <p:embed/>
            </p:oleObj>
          </a:graphicData>
        </a:graphic>
      </p:graphicFrame>
      <p:sp>
        <p:nvSpPr>
          <p:cNvPr id="34821" name="Text Box 9"/>
          <p:cNvSpPr txBox="1">
            <a:spLocks noChangeArrowheads="1"/>
          </p:cNvSpPr>
          <p:nvPr/>
        </p:nvSpPr>
        <p:spPr bwMode="auto">
          <a:xfrm>
            <a:off x="5813425" y="50450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General solutions as a vector</a:t>
            </a:r>
            <a:endParaRPr lang="en-GB" sz="1800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42" name="Object 11"/>
          <p:cNvGraphicFramePr>
            <a:graphicFrameLocks noChangeAspect="1"/>
          </p:cNvGraphicFramePr>
          <p:nvPr/>
        </p:nvGraphicFramePr>
        <p:xfrm>
          <a:off x="857250" y="1092200"/>
          <a:ext cx="2024063" cy="1603375"/>
        </p:xfrm>
        <a:graphic>
          <a:graphicData uri="http://schemas.openxmlformats.org/presentationml/2006/ole">
            <p:oleObj spid="_x0000_s55323" name="Equation" r:id="rId3" imgW="1155700" imgH="914400" progId="Equation.3">
              <p:embed/>
            </p:oleObj>
          </a:graphicData>
        </a:graphic>
      </p:graphicFrame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642938" y="336550"/>
            <a:ext cx="46856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cs typeface="Tahoma" pitchFamily="34" charset="0"/>
              </a:rPr>
              <a:t>4 equations 2 unknowns</a:t>
            </a:r>
            <a:r>
              <a:rPr lang="en-US" sz="2400" b="1" dirty="0">
                <a:cs typeface="Tahoma" pitchFamily="34" charset="0"/>
                <a:sym typeface="Wingdings" pitchFamily="2" charset="2"/>
              </a:rPr>
              <a:t>  </a:t>
            </a:r>
            <a:r>
              <a:rPr lang="en-US" sz="2400" b="1" u="sng" dirty="0">
                <a:latin typeface="Times New Roman" pitchFamily="18" charset="0"/>
                <a:cs typeface="Tahoma" pitchFamily="34" charset="0"/>
                <a:sym typeface="Wingdings" pitchFamily="2" charset="2"/>
              </a:rPr>
              <a:t>Ax</a:t>
            </a:r>
            <a:r>
              <a:rPr lang="en-US" sz="2400" b="1" dirty="0">
                <a:latin typeface="Times New Roman" pitchFamily="18" charset="0"/>
                <a:cs typeface="Tahoma" pitchFamily="34" charset="0"/>
                <a:sym typeface="Wingdings" pitchFamily="2" charset="2"/>
              </a:rPr>
              <a:t>=0 </a:t>
            </a:r>
            <a:r>
              <a:rPr lang="en-US" sz="2400" b="1" dirty="0">
                <a:cs typeface="Tahoma" pitchFamily="34" charset="0"/>
                <a:sym typeface="Wingdings" pitchFamily="2" charset="2"/>
              </a:rPr>
              <a:t>  </a:t>
            </a:r>
            <a:endParaRPr lang="th-TH" sz="2400" b="1" dirty="0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6" name="Text Box 2"/>
          <p:cNvSpPr txBox="1">
            <a:spLocks noChangeArrowheads="1"/>
          </p:cNvSpPr>
          <p:nvPr/>
        </p:nvSpPr>
        <p:spPr bwMode="auto">
          <a:xfrm>
            <a:off x="642910" y="1071546"/>
            <a:ext cx="6513512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defRPr/>
            </a:pPr>
            <a:r>
              <a:rPr lang="en-US" sz="2600" b="1" dirty="0">
                <a:solidFill>
                  <a:srgbClr val="009900"/>
                </a:solidFill>
                <a:cs typeface="Tahoma" pitchFamily="34" charset="0"/>
              </a:rPr>
              <a:t>m&lt;n</a:t>
            </a:r>
            <a:r>
              <a:rPr lang="en-US" sz="2400" b="1" dirty="0">
                <a:solidFill>
                  <a:srgbClr val="FF9900"/>
                </a:solidFill>
                <a:cs typeface="Tahoma" pitchFamily="34" charset="0"/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4" charset="0"/>
                <a:sym typeface="Wingdings" pitchFamily="2" charset="2"/>
              </a:rPr>
              <a:t> </a:t>
            </a:r>
            <a:r>
              <a:rPr lang="en-US" sz="2200" u="sng" dirty="0">
                <a:cs typeface="Tahoma" pitchFamily="34" charset="0"/>
              </a:rPr>
              <a:t>No unique solution exists.</a:t>
            </a:r>
            <a:r>
              <a:rPr lang="en-US" sz="2200" dirty="0">
                <a:cs typeface="Tahoma" pitchFamily="34" charset="0"/>
              </a:rPr>
              <a:t> There may be </a:t>
            </a:r>
          </a:p>
          <a:p>
            <a:pPr lvl="3">
              <a:lnSpc>
                <a:spcPct val="115000"/>
              </a:lnSpc>
              <a:buClr>
                <a:srgbClr val="009900"/>
              </a:buClr>
              <a:buFont typeface="Wingdings" pitchFamily="2" charset="2"/>
              <a:buChar char="§"/>
              <a:defRPr/>
            </a:pPr>
            <a:r>
              <a:rPr lang="en-US" sz="2200" dirty="0">
                <a:cs typeface="Tahoma" pitchFamily="34" charset="0"/>
              </a:rPr>
              <a:t> infinitely many solutions</a:t>
            </a:r>
            <a:r>
              <a:rPr lang="en-US" sz="2400" dirty="0">
                <a:cs typeface="Tahoma" pitchFamily="34" charset="0"/>
              </a:rPr>
              <a:t>  </a:t>
            </a:r>
            <a:r>
              <a:rPr lang="en-US" sz="2400" b="1" dirty="0">
                <a:cs typeface="Tahoma" pitchFamily="34" charset="0"/>
              </a:rPr>
              <a:t> </a:t>
            </a:r>
          </a:p>
          <a:p>
            <a:pPr lvl="3">
              <a:lnSpc>
                <a:spcPct val="115000"/>
              </a:lnSpc>
              <a:buClr>
                <a:srgbClr val="009900"/>
              </a:buClr>
              <a:buFont typeface="Wingdings" pitchFamily="2" charset="2"/>
              <a:buChar char="§"/>
              <a:defRPr/>
            </a:pPr>
            <a:r>
              <a:rPr lang="en-US" sz="2200" dirty="0">
                <a:cs typeface="Tahoma" pitchFamily="34" charset="0"/>
              </a:rPr>
              <a:t> no solution</a:t>
            </a:r>
            <a:r>
              <a:rPr lang="en-US" sz="2400" b="1" dirty="0">
                <a:cs typeface="Tahoma" pitchFamily="34" charset="0"/>
              </a:rPr>
              <a:t>  </a:t>
            </a:r>
          </a:p>
          <a:p>
            <a:pPr lvl="3">
              <a:lnSpc>
                <a:spcPct val="115000"/>
              </a:lnSpc>
              <a:buClr>
                <a:srgbClr val="009900"/>
              </a:buClr>
              <a:buFont typeface="Wingdings" pitchFamily="2" charset="2"/>
              <a:buNone/>
              <a:defRPr/>
            </a:pPr>
            <a:r>
              <a:rPr lang="en-US" sz="1600" dirty="0">
                <a:cs typeface="Tahoma" pitchFamily="34" charset="0"/>
              </a:rPr>
              <a:t>   (if the system in echelon form contains equations of </a:t>
            </a:r>
          </a:p>
          <a:p>
            <a:pPr>
              <a:lnSpc>
                <a:spcPct val="115000"/>
              </a:lnSpc>
              <a:defRPr/>
            </a:pPr>
            <a:r>
              <a:rPr lang="en-US" sz="1600" dirty="0">
                <a:cs typeface="Tahoma" pitchFamily="34" charset="0"/>
              </a:rPr>
              <a:t>	           the form 0=b  with b nonzero.)</a:t>
            </a:r>
            <a:endParaRPr lang="th-TH" sz="1600" dirty="0">
              <a:cs typeface="Tahoma" pitchFamily="34" charset="0"/>
            </a:endParaRPr>
          </a:p>
        </p:txBody>
      </p:sp>
      <p:sp>
        <p:nvSpPr>
          <p:cNvPr id="620547" name="Text Box 3"/>
          <p:cNvSpPr txBox="1">
            <a:spLocks noChangeArrowheads="1"/>
          </p:cNvSpPr>
          <p:nvPr/>
        </p:nvSpPr>
        <p:spPr bwMode="auto">
          <a:xfrm>
            <a:off x="1928794" y="500042"/>
            <a:ext cx="44797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2060"/>
                </a:solidFill>
                <a:latin typeface="+mj-lt"/>
                <a:cs typeface="Tahoma" pitchFamily="34" charset="0"/>
              </a:rPr>
              <a:t>Rectangular (coefficient) matrices</a:t>
            </a:r>
            <a:endParaRPr lang="th-TH" sz="2400" b="1" dirty="0">
              <a:solidFill>
                <a:srgbClr val="002060"/>
              </a:solidFill>
              <a:latin typeface="+mj-lt"/>
              <a:cs typeface="Tahoma" pitchFamily="34" charset="0"/>
            </a:endParaRPr>
          </a:p>
        </p:txBody>
      </p:sp>
      <p:graphicFrame>
        <p:nvGraphicFramePr>
          <p:cNvPr id="36866" name="Object 4"/>
          <p:cNvGraphicFramePr>
            <a:graphicFrameLocks noChangeAspect="1"/>
          </p:cNvGraphicFramePr>
          <p:nvPr/>
        </p:nvGraphicFramePr>
        <p:xfrm>
          <a:off x="6429388" y="428604"/>
          <a:ext cx="842963" cy="550863"/>
        </p:xfrm>
        <a:graphic>
          <a:graphicData uri="http://schemas.openxmlformats.org/presentationml/2006/ole">
            <p:oleObj spid="_x0000_s56422" name="Equation" r:id="rId3" imgW="330057" imgH="215806" progId="Equation.3">
              <p:embed/>
            </p:oleObj>
          </a:graphicData>
        </a:graphic>
      </p:graphicFrame>
      <p:graphicFrame>
        <p:nvGraphicFramePr>
          <p:cNvPr id="36867" name="Object 5"/>
          <p:cNvGraphicFramePr>
            <a:graphicFrameLocks noChangeAspect="1"/>
          </p:cNvGraphicFramePr>
          <p:nvPr/>
        </p:nvGraphicFramePr>
        <p:xfrm>
          <a:off x="1655763" y="3451225"/>
          <a:ext cx="2190750" cy="1250950"/>
        </p:xfrm>
        <a:graphic>
          <a:graphicData uri="http://schemas.openxmlformats.org/presentationml/2006/ole">
            <p:oleObj spid="_x0000_s56423" name="Equation" r:id="rId4" imgW="1244600" imgH="711200" progId="Equation.3">
              <p:embed/>
            </p:oleObj>
          </a:graphicData>
        </a:graphic>
      </p:graphicFrame>
      <p:graphicFrame>
        <p:nvGraphicFramePr>
          <p:cNvPr id="36868" name="Object 6"/>
          <p:cNvGraphicFramePr>
            <a:graphicFrameLocks noChangeAspect="1"/>
          </p:cNvGraphicFramePr>
          <p:nvPr/>
        </p:nvGraphicFramePr>
        <p:xfrm>
          <a:off x="4964113" y="3436938"/>
          <a:ext cx="2636837" cy="1250950"/>
        </p:xfrm>
        <a:graphic>
          <a:graphicData uri="http://schemas.openxmlformats.org/presentationml/2006/ole">
            <p:oleObj spid="_x0000_s56424" name="Equation" r:id="rId5" imgW="1497950" imgH="710891" progId="Equation.3">
              <p:embed/>
            </p:oleObj>
          </a:graphicData>
        </a:graphic>
      </p:graphicFrame>
      <p:graphicFrame>
        <p:nvGraphicFramePr>
          <p:cNvPr id="36869" name="Object 7"/>
          <p:cNvGraphicFramePr>
            <a:graphicFrameLocks noChangeAspect="1"/>
          </p:cNvGraphicFramePr>
          <p:nvPr/>
        </p:nvGraphicFramePr>
        <p:xfrm>
          <a:off x="2974975" y="5022850"/>
          <a:ext cx="3843338" cy="1250950"/>
        </p:xfrm>
        <a:graphic>
          <a:graphicData uri="http://schemas.openxmlformats.org/presentationml/2006/ole">
            <p:oleObj spid="_x0000_s56425" name="Equation" r:id="rId6" imgW="2184400" imgH="711200" progId="Equation.3">
              <p:embed/>
            </p:oleObj>
          </a:graphicData>
        </a:graphic>
      </p:graphicFrame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4164013" y="3816350"/>
            <a:ext cx="44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entury" pitchFamily="18" charset="0"/>
              </a:rPr>
              <a:t>~</a:t>
            </a:r>
            <a:endParaRPr lang="th-TH" sz="2400" b="1">
              <a:latin typeface="Century" pitchFamily="18" charset="0"/>
            </a:endParaRP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2260600" y="5251450"/>
            <a:ext cx="427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entury" pitchFamily="18" charset="0"/>
              </a:rPr>
              <a:t>~</a:t>
            </a:r>
            <a:endParaRPr lang="th-TH" sz="2400" b="1">
              <a:latin typeface="Century" pitchFamily="18" charset="0"/>
            </a:endParaRPr>
          </a:p>
        </p:txBody>
      </p:sp>
      <p:sp>
        <p:nvSpPr>
          <p:cNvPr id="36874" name="Line 10"/>
          <p:cNvSpPr>
            <a:spLocks noChangeShapeType="1"/>
          </p:cNvSpPr>
          <p:nvPr/>
        </p:nvSpPr>
        <p:spPr bwMode="auto">
          <a:xfrm>
            <a:off x="3295650" y="3444875"/>
            <a:ext cx="0" cy="1262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6875" name="Line 11"/>
          <p:cNvSpPr>
            <a:spLocks noChangeShapeType="1"/>
          </p:cNvSpPr>
          <p:nvPr/>
        </p:nvSpPr>
        <p:spPr bwMode="auto">
          <a:xfrm>
            <a:off x="6559550" y="3355975"/>
            <a:ext cx="0" cy="1262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6876" name="Line 12"/>
          <p:cNvSpPr>
            <a:spLocks noChangeShapeType="1"/>
          </p:cNvSpPr>
          <p:nvPr/>
        </p:nvSpPr>
        <p:spPr bwMode="auto">
          <a:xfrm>
            <a:off x="4600575" y="4937125"/>
            <a:ext cx="0" cy="1262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6877" name="Text Box 13"/>
          <p:cNvSpPr txBox="1">
            <a:spLocks noChangeArrowheads="1"/>
          </p:cNvSpPr>
          <p:nvPr/>
        </p:nvSpPr>
        <p:spPr bwMode="auto">
          <a:xfrm>
            <a:off x="647700" y="3357563"/>
            <a:ext cx="6683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Century" pitchFamily="18" charset="0"/>
                <a:cs typeface="Tahoma" pitchFamily="34" charset="0"/>
              </a:rPr>
              <a:t>e.g.</a:t>
            </a:r>
            <a:endParaRPr lang="en-GB" sz="2400" b="1">
              <a:latin typeface="Century" pitchFamily="18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9" name="Text Box 2"/>
          <p:cNvSpPr txBox="1">
            <a:spLocks noChangeArrowheads="1"/>
          </p:cNvSpPr>
          <p:nvPr/>
        </p:nvSpPr>
        <p:spPr bwMode="auto">
          <a:xfrm>
            <a:off x="698500" y="204788"/>
            <a:ext cx="7689093" cy="242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2600" b="1" dirty="0">
                <a:solidFill>
                  <a:srgbClr val="009900"/>
                </a:solidFill>
                <a:cs typeface="Tahoma" pitchFamily="34" charset="0"/>
              </a:rPr>
              <a:t>m&gt;n</a:t>
            </a:r>
            <a:r>
              <a:rPr lang="en-US" sz="2400" b="1" dirty="0">
                <a:solidFill>
                  <a:srgbClr val="FF9900"/>
                </a:solidFill>
                <a:cs typeface="Tahoma" pitchFamily="34" charset="0"/>
              </a:rPr>
              <a:t> </a:t>
            </a:r>
            <a:r>
              <a:rPr lang="en-US" sz="2400" b="1" dirty="0">
                <a:cs typeface="Tahoma" pitchFamily="34" charset="0"/>
                <a:sym typeface="Wingdings" pitchFamily="2" charset="2"/>
              </a:rPr>
              <a:t></a:t>
            </a:r>
            <a:r>
              <a:rPr lang="en-US" sz="2200" dirty="0">
                <a:cs typeface="Tahoma" pitchFamily="34" charset="0"/>
                <a:sym typeface="Wingdings" pitchFamily="2" charset="2"/>
              </a:rPr>
              <a:t>There may be </a:t>
            </a:r>
          </a:p>
          <a:p>
            <a:pPr lvl="3">
              <a:lnSpc>
                <a:spcPct val="115000"/>
              </a:lnSpc>
              <a:buClr>
                <a:srgbClr val="009900"/>
              </a:buClr>
              <a:buFont typeface="Wingdings" pitchFamily="2" charset="2"/>
              <a:buChar char="§"/>
            </a:pPr>
            <a:r>
              <a:rPr lang="en-US" sz="2200" dirty="0">
                <a:cs typeface="Tahoma" pitchFamily="34" charset="0"/>
                <a:sym typeface="Wingdings" pitchFamily="2" charset="2"/>
              </a:rPr>
              <a:t> </a:t>
            </a:r>
            <a:r>
              <a:rPr lang="en-US" sz="2100" dirty="0">
                <a:cs typeface="Tahoma" pitchFamily="34" charset="0"/>
                <a:sym typeface="Wingdings" pitchFamily="2" charset="2"/>
              </a:rPr>
              <a:t>A unique solution could exist provided that </a:t>
            </a:r>
          </a:p>
          <a:p>
            <a:pPr lvl="3">
              <a:lnSpc>
                <a:spcPct val="115000"/>
              </a:lnSpc>
              <a:buClr>
                <a:srgbClr val="009900"/>
              </a:buClr>
              <a:buFont typeface="Wingdings" pitchFamily="2" charset="2"/>
              <a:buNone/>
            </a:pPr>
            <a:r>
              <a:rPr lang="en-US" sz="2100" dirty="0">
                <a:cs typeface="Tahoma" pitchFamily="34" charset="0"/>
                <a:sym typeface="Wingdings" pitchFamily="2" charset="2"/>
              </a:rPr>
              <a:t>  number of rank equal number of unknowns </a:t>
            </a:r>
          </a:p>
          <a:p>
            <a:pPr lvl="3">
              <a:lnSpc>
                <a:spcPct val="115000"/>
              </a:lnSpc>
              <a:buClr>
                <a:srgbClr val="009900"/>
              </a:buClr>
              <a:buFont typeface="Wingdings" pitchFamily="2" charset="2"/>
              <a:buNone/>
            </a:pPr>
            <a:r>
              <a:rPr lang="en-US" sz="2100" dirty="0">
                <a:cs typeface="Tahoma" pitchFamily="34" charset="0"/>
                <a:sym typeface="Wingdings" pitchFamily="2" charset="2"/>
              </a:rPr>
              <a:t>  and m-n row are </a:t>
            </a:r>
            <a:r>
              <a:rPr lang="en-US" sz="2100" dirty="0" smtClean="0">
                <a:cs typeface="Tahoma" pitchFamily="34" charset="0"/>
                <a:sym typeface="Wingdings" pitchFamily="2" charset="2"/>
              </a:rPr>
              <a:t>zero rows (within echelon form).</a:t>
            </a:r>
            <a:endParaRPr lang="en-US" sz="2100" dirty="0">
              <a:cs typeface="Tahoma" pitchFamily="34" charset="0"/>
              <a:sym typeface="Wingdings" pitchFamily="2" charset="2"/>
            </a:endParaRPr>
          </a:p>
          <a:p>
            <a:pPr lvl="3">
              <a:lnSpc>
                <a:spcPct val="115000"/>
              </a:lnSpc>
              <a:buClr>
                <a:srgbClr val="009900"/>
              </a:buClr>
              <a:buFont typeface="Wingdings" pitchFamily="2" charset="2"/>
              <a:buChar char="§"/>
            </a:pPr>
            <a:r>
              <a:rPr lang="en-US" sz="2100" dirty="0">
                <a:cs typeface="Tahoma" pitchFamily="34" charset="0"/>
                <a:sym typeface="Wingdings" pitchFamily="2" charset="2"/>
              </a:rPr>
              <a:t> infinitely many solutions </a:t>
            </a:r>
          </a:p>
          <a:p>
            <a:pPr lvl="3">
              <a:lnSpc>
                <a:spcPct val="115000"/>
              </a:lnSpc>
              <a:buClr>
                <a:srgbClr val="009900"/>
              </a:buClr>
              <a:buFont typeface="Wingdings" pitchFamily="2" charset="2"/>
              <a:buChar char="§"/>
            </a:pPr>
            <a:r>
              <a:rPr lang="en-US" sz="2100" dirty="0">
                <a:cs typeface="Tahoma" pitchFamily="34" charset="0"/>
                <a:sym typeface="Wingdings" pitchFamily="2" charset="2"/>
              </a:rPr>
              <a:t> no solutions </a:t>
            </a:r>
            <a:endParaRPr lang="th-TH" sz="2100" dirty="0">
              <a:cs typeface="Tahoma" pitchFamily="34" charset="0"/>
            </a:endParaRPr>
          </a:p>
        </p:txBody>
      </p:sp>
      <p:graphicFrame>
        <p:nvGraphicFramePr>
          <p:cNvPr id="37890" name="Object 3"/>
          <p:cNvGraphicFramePr>
            <a:graphicFrameLocks noChangeAspect="1"/>
          </p:cNvGraphicFramePr>
          <p:nvPr/>
        </p:nvGraphicFramePr>
        <p:xfrm>
          <a:off x="1671638" y="2962275"/>
          <a:ext cx="974725" cy="1098550"/>
        </p:xfrm>
        <a:graphic>
          <a:graphicData uri="http://schemas.openxmlformats.org/presentationml/2006/ole">
            <p:oleObj spid="_x0000_s57571" name="Equation" r:id="rId3" imgW="812800" imgH="914400" progId="Equation.3">
              <p:embed/>
            </p:oleObj>
          </a:graphicData>
        </a:graphic>
      </p:graphicFrame>
      <p:graphicFrame>
        <p:nvGraphicFramePr>
          <p:cNvPr id="37891" name="Object 4"/>
          <p:cNvGraphicFramePr>
            <a:graphicFrameLocks noChangeAspect="1"/>
          </p:cNvGraphicFramePr>
          <p:nvPr/>
        </p:nvGraphicFramePr>
        <p:xfrm>
          <a:off x="3160713" y="2947988"/>
          <a:ext cx="823912" cy="1100137"/>
        </p:xfrm>
        <a:graphic>
          <a:graphicData uri="http://schemas.openxmlformats.org/presentationml/2006/ole">
            <p:oleObj spid="_x0000_s57572" name="Equation" r:id="rId4" imgW="685800" imgH="914400" progId="Equation.3">
              <p:embed/>
            </p:oleObj>
          </a:graphicData>
        </a:graphic>
      </p:graphicFrame>
      <p:sp>
        <p:nvSpPr>
          <p:cNvPr id="37900" name="Text Box 5"/>
          <p:cNvSpPr txBox="1">
            <a:spLocks noChangeArrowheads="1"/>
          </p:cNvSpPr>
          <p:nvPr/>
        </p:nvSpPr>
        <p:spPr bwMode="auto">
          <a:xfrm>
            <a:off x="2722563" y="3200400"/>
            <a:ext cx="368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entury" pitchFamily="18" charset="0"/>
                <a:cs typeface="Tahoma" pitchFamily="34" charset="0"/>
              </a:rPr>
              <a:t>~</a:t>
            </a:r>
            <a:endParaRPr lang="th-TH" sz="2400" b="1">
              <a:latin typeface="Century" pitchFamily="18" charset="0"/>
              <a:cs typeface="Tahoma" pitchFamily="34" charset="0"/>
            </a:endParaRPr>
          </a:p>
        </p:txBody>
      </p:sp>
      <p:sp>
        <p:nvSpPr>
          <p:cNvPr id="37901" name="Text Box 6"/>
          <p:cNvSpPr txBox="1">
            <a:spLocks noChangeArrowheads="1"/>
          </p:cNvSpPr>
          <p:nvPr/>
        </p:nvSpPr>
        <p:spPr bwMode="auto">
          <a:xfrm>
            <a:off x="4164013" y="3187700"/>
            <a:ext cx="368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entury" pitchFamily="18" charset="0"/>
                <a:cs typeface="Tahoma" pitchFamily="34" charset="0"/>
              </a:rPr>
              <a:t>~</a:t>
            </a:r>
            <a:endParaRPr lang="th-TH" sz="2400" b="1">
              <a:latin typeface="Century" pitchFamily="18" charset="0"/>
              <a:cs typeface="Tahoma" pitchFamily="34" charset="0"/>
            </a:endParaRPr>
          </a:p>
        </p:txBody>
      </p:sp>
      <p:sp>
        <p:nvSpPr>
          <p:cNvPr id="37902" name="Line 7"/>
          <p:cNvSpPr>
            <a:spLocks noChangeShapeType="1"/>
          </p:cNvSpPr>
          <p:nvPr/>
        </p:nvSpPr>
        <p:spPr bwMode="auto">
          <a:xfrm flipH="1" flipV="1">
            <a:off x="5514975" y="3644900"/>
            <a:ext cx="479425" cy="28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7903" name="Line 8"/>
          <p:cNvSpPr>
            <a:spLocks noChangeShapeType="1"/>
          </p:cNvSpPr>
          <p:nvPr/>
        </p:nvSpPr>
        <p:spPr bwMode="auto">
          <a:xfrm flipH="1">
            <a:off x="5472113" y="3860800"/>
            <a:ext cx="550862" cy="1174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7904" name="Text Box 9"/>
          <p:cNvSpPr txBox="1">
            <a:spLocks noChangeArrowheads="1"/>
          </p:cNvSpPr>
          <p:nvPr/>
        </p:nvSpPr>
        <p:spPr bwMode="auto">
          <a:xfrm>
            <a:off x="6049963" y="3335338"/>
            <a:ext cx="2243137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cs typeface="Tahoma" pitchFamily="34" charset="0"/>
              </a:rPr>
              <a:t>m-n=2</a:t>
            </a:r>
          </a:p>
          <a:p>
            <a:r>
              <a:rPr lang="en-US" sz="1400">
                <a:cs typeface="Tahoma" pitchFamily="34" charset="0"/>
              </a:rPr>
              <a:t>These 2 rows are linear </a:t>
            </a:r>
          </a:p>
          <a:p>
            <a:r>
              <a:rPr lang="en-US" sz="1400">
                <a:cs typeface="Tahoma" pitchFamily="34" charset="0"/>
              </a:rPr>
              <a:t>combination of other rows</a:t>
            </a:r>
            <a:endParaRPr lang="en-GB" sz="1400">
              <a:cs typeface="Tahoma" pitchFamily="34" charset="0"/>
            </a:endParaRPr>
          </a:p>
        </p:txBody>
      </p:sp>
      <p:graphicFrame>
        <p:nvGraphicFramePr>
          <p:cNvPr id="37892" name="Object 10"/>
          <p:cNvGraphicFramePr>
            <a:graphicFrameLocks noChangeAspect="1"/>
          </p:cNvGraphicFramePr>
          <p:nvPr/>
        </p:nvGraphicFramePr>
        <p:xfrm>
          <a:off x="4673600" y="2967038"/>
          <a:ext cx="823913" cy="1100137"/>
        </p:xfrm>
        <a:graphic>
          <a:graphicData uri="http://schemas.openxmlformats.org/presentationml/2006/ole">
            <p:oleObj spid="_x0000_s57573" name="Equation" r:id="rId5" imgW="685800" imgH="914400" progId="Equation.3">
              <p:embed/>
            </p:oleObj>
          </a:graphicData>
        </a:graphic>
      </p:graphicFrame>
      <p:sp>
        <p:nvSpPr>
          <p:cNvPr id="37905" name="Line 11"/>
          <p:cNvSpPr>
            <a:spLocks noChangeShapeType="1"/>
          </p:cNvSpPr>
          <p:nvPr/>
        </p:nvSpPr>
        <p:spPr bwMode="auto">
          <a:xfrm>
            <a:off x="2293938" y="2903538"/>
            <a:ext cx="14287" cy="1160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7906" name="Line 12"/>
          <p:cNvSpPr>
            <a:spLocks noChangeShapeType="1"/>
          </p:cNvSpPr>
          <p:nvPr/>
        </p:nvSpPr>
        <p:spPr bwMode="auto">
          <a:xfrm>
            <a:off x="3729038" y="2916238"/>
            <a:ext cx="14287" cy="1160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7907" name="Line 13"/>
          <p:cNvSpPr>
            <a:spLocks noChangeShapeType="1"/>
          </p:cNvSpPr>
          <p:nvPr/>
        </p:nvSpPr>
        <p:spPr bwMode="auto">
          <a:xfrm>
            <a:off x="5208588" y="2944813"/>
            <a:ext cx="14287" cy="1160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621582" name="Text Box 14"/>
          <p:cNvSpPr txBox="1">
            <a:spLocks noChangeArrowheads="1"/>
          </p:cNvSpPr>
          <p:nvPr/>
        </p:nvSpPr>
        <p:spPr bwMode="auto">
          <a:xfrm>
            <a:off x="6364288" y="2973388"/>
            <a:ext cx="16605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3300"/>
                </a:solidFill>
                <a:cs typeface="Tahoma" pitchFamily="34" charset="0"/>
              </a:rPr>
              <a:t>Unique solutions</a:t>
            </a:r>
            <a:endParaRPr lang="en-GB" sz="1600">
              <a:solidFill>
                <a:srgbClr val="FF3300"/>
              </a:solidFill>
              <a:cs typeface="Tahoma" pitchFamily="34" charset="0"/>
            </a:endParaRPr>
          </a:p>
        </p:txBody>
      </p:sp>
      <p:sp>
        <p:nvSpPr>
          <p:cNvPr id="37909" name="Text Box 15"/>
          <p:cNvSpPr txBox="1">
            <a:spLocks noChangeArrowheads="1"/>
          </p:cNvSpPr>
          <p:nvPr/>
        </p:nvSpPr>
        <p:spPr bwMode="auto">
          <a:xfrm>
            <a:off x="939800" y="3297238"/>
            <a:ext cx="392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a)</a:t>
            </a:r>
            <a:endParaRPr lang="en-GB" sz="1800">
              <a:cs typeface="Tahoma" pitchFamily="34" charset="0"/>
            </a:endParaRPr>
          </a:p>
        </p:txBody>
      </p:sp>
      <p:graphicFrame>
        <p:nvGraphicFramePr>
          <p:cNvPr id="37893" name="Object 16"/>
          <p:cNvGraphicFramePr>
            <a:graphicFrameLocks noChangeAspect="1"/>
          </p:cNvGraphicFramePr>
          <p:nvPr/>
        </p:nvGraphicFramePr>
        <p:xfrm>
          <a:off x="1679575" y="4302125"/>
          <a:ext cx="701675" cy="919163"/>
        </p:xfrm>
        <a:graphic>
          <a:graphicData uri="http://schemas.openxmlformats.org/presentationml/2006/ole">
            <p:oleObj spid="_x0000_s57574" name="Equation" r:id="rId6" imgW="698500" imgH="914400" progId="Equation.3">
              <p:embed/>
            </p:oleObj>
          </a:graphicData>
        </a:graphic>
      </p:graphicFrame>
      <p:sp>
        <p:nvSpPr>
          <p:cNvPr id="37910" name="Text Box 17"/>
          <p:cNvSpPr txBox="1">
            <a:spLocks noChangeArrowheads="1"/>
          </p:cNvSpPr>
          <p:nvPr/>
        </p:nvSpPr>
        <p:spPr bwMode="auto">
          <a:xfrm>
            <a:off x="2613025" y="4551363"/>
            <a:ext cx="368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entury" pitchFamily="18" charset="0"/>
                <a:cs typeface="Tahoma" pitchFamily="34" charset="0"/>
              </a:rPr>
              <a:t>~</a:t>
            </a:r>
            <a:endParaRPr lang="th-TH" sz="2400" b="1">
              <a:latin typeface="Century" pitchFamily="18" charset="0"/>
              <a:cs typeface="Tahoma" pitchFamily="34" charset="0"/>
            </a:endParaRPr>
          </a:p>
        </p:txBody>
      </p:sp>
      <p:graphicFrame>
        <p:nvGraphicFramePr>
          <p:cNvPr id="37894" name="Object 18"/>
          <p:cNvGraphicFramePr>
            <a:graphicFrameLocks noChangeAspect="1"/>
          </p:cNvGraphicFramePr>
          <p:nvPr/>
        </p:nvGraphicFramePr>
        <p:xfrm>
          <a:off x="6037263" y="4287838"/>
          <a:ext cx="841375" cy="917575"/>
        </p:xfrm>
        <a:graphic>
          <a:graphicData uri="http://schemas.openxmlformats.org/presentationml/2006/ole">
            <p:oleObj spid="_x0000_s57575" name="Equation" r:id="rId7" imgW="838200" imgH="914400" progId="Equation.3">
              <p:embed/>
            </p:oleObj>
          </a:graphicData>
        </a:graphic>
      </p:graphicFrame>
      <p:graphicFrame>
        <p:nvGraphicFramePr>
          <p:cNvPr id="37895" name="Object 19"/>
          <p:cNvGraphicFramePr>
            <a:graphicFrameLocks noChangeAspect="1"/>
          </p:cNvGraphicFramePr>
          <p:nvPr/>
        </p:nvGraphicFramePr>
        <p:xfrm>
          <a:off x="1565275" y="5424488"/>
          <a:ext cx="892175" cy="1004887"/>
        </p:xfrm>
        <a:graphic>
          <a:graphicData uri="http://schemas.openxmlformats.org/presentationml/2006/ole">
            <p:oleObj spid="_x0000_s57576" name="Equation" r:id="rId8" imgW="812800" imgH="914400" progId="Equation.3">
              <p:embed/>
            </p:oleObj>
          </a:graphicData>
        </a:graphic>
      </p:graphicFrame>
      <p:graphicFrame>
        <p:nvGraphicFramePr>
          <p:cNvPr id="37896" name="Object 20"/>
          <p:cNvGraphicFramePr>
            <a:graphicFrameLocks noChangeAspect="1"/>
          </p:cNvGraphicFramePr>
          <p:nvPr/>
        </p:nvGraphicFramePr>
        <p:xfrm>
          <a:off x="3268663" y="5484813"/>
          <a:ext cx="688975" cy="919162"/>
        </p:xfrm>
        <a:graphic>
          <a:graphicData uri="http://schemas.openxmlformats.org/presentationml/2006/ole">
            <p:oleObj spid="_x0000_s57577" name="Equation" r:id="rId9" imgW="685800" imgH="914400" progId="Equation.3">
              <p:embed/>
            </p:oleObj>
          </a:graphicData>
        </a:graphic>
      </p:graphicFrame>
      <p:sp>
        <p:nvSpPr>
          <p:cNvPr id="37911" name="Text Box 21"/>
          <p:cNvSpPr txBox="1">
            <a:spLocks noChangeArrowheads="1"/>
          </p:cNvSpPr>
          <p:nvPr/>
        </p:nvSpPr>
        <p:spPr bwMode="auto">
          <a:xfrm>
            <a:off x="2497138" y="5764213"/>
            <a:ext cx="368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entury" pitchFamily="18" charset="0"/>
                <a:cs typeface="Tahoma" pitchFamily="34" charset="0"/>
              </a:rPr>
              <a:t>~</a:t>
            </a:r>
            <a:endParaRPr lang="th-TH" sz="2400" b="1">
              <a:latin typeface="Century" pitchFamily="18" charset="0"/>
              <a:cs typeface="Tahoma" pitchFamily="34" charset="0"/>
            </a:endParaRPr>
          </a:p>
        </p:txBody>
      </p:sp>
      <p:sp>
        <p:nvSpPr>
          <p:cNvPr id="37912" name="Text Box 22"/>
          <p:cNvSpPr txBox="1">
            <a:spLocks noChangeArrowheads="1"/>
          </p:cNvSpPr>
          <p:nvPr/>
        </p:nvSpPr>
        <p:spPr bwMode="auto">
          <a:xfrm>
            <a:off x="896938" y="4451350"/>
            <a:ext cx="4857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(b)</a:t>
            </a:r>
            <a:endParaRPr lang="th-TH" sz="1800">
              <a:cs typeface="Tahoma" pitchFamily="34" charset="0"/>
            </a:endParaRPr>
          </a:p>
        </p:txBody>
      </p:sp>
      <p:sp>
        <p:nvSpPr>
          <p:cNvPr id="37913" name="Text Box 23"/>
          <p:cNvSpPr txBox="1">
            <a:spLocks noChangeArrowheads="1"/>
          </p:cNvSpPr>
          <p:nvPr/>
        </p:nvSpPr>
        <p:spPr bwMode="auto">
          <a:xfrm>
            <a:off x="973138" y="5697538"/>
            <a:ext cx="463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(c)</a:t>
            </a:r>
            <a:endParaRPr lang="th-TH" sz="1800">
              <a:cs typeface="Tahoma" pitchFamily="34" charset="0"/>
            </a:endParaRPr>
          </a:p>
        </p:txBody>
      </p:sp>
      <p:sp>
        <p:nvSpPr>
          <p:cNvPr id="621592" name="Text Box 24"/>
          <p:cNvSpPr txBox="1">
            <a:spLocks noChangeArrowheads="1"/>
          </p:cNvSpPr>
          <p:nvPr/>
        </p:nvSpPr>
        <p:spPr bwMode="auto">
          <a:xfrm>
            <a:off x="4281488" y="5788025"/>
            <a:ext cx="15144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3300"/>
                </a:solidFill>
                <a:cs typeface="Tahoma" pitchFamily="34" charset="0"/>
              </a:rPr>
              <a:t>Many solutions</a:t>
            </a:r>
            <a:endParaRPr lang="en-GB" sz="1600">
              <a:solidFill>
                <a:srgbClr val="FF3300"/>
              </a:solidFill>
              <a:cs typeface="Tahoma" pitchFamily="34" charset="0"/>
            </a:endParaRPr>
          </a:p>
        </p:txBody>
      </p:sp>
      <p:sp>
        <p:nvSpPr>
          <p:cNvPr id="621593" name="Text Box 25"/>
          <p:cNvSpPr txBox="1">
            <a:spLocks noChangeArrowheads="1"/>
          </p:cNvSpPr>
          <p:nvPr/>
        </p:nvSpPr>
        <p:spPr bwMode="auto">
          <a:xfrm>
            <a:off x="7085013" y="4508500"/>
            <a:ext cx="12827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3300"/>
                </a:solidFill>
                <a:cs typeface="Tahoma" pitchFamily="34" charset="0"/>
              </a:rPr>
              <a:t>No solutions</a:t>
            </a:r>
            <a:endParaRPr lang="en-GB" sz="1600">
              <a:solidFill>
                <a:srgbClr val="FF3300"/>
              </a:solidFill>
              <a:cs typeface="Tahoma" pitchFamily="34" charset="0"/>
            </a:endParaRPr>
          </a:p>
        </p:txBody>
      </p:sp>
      <p:graphicFrame>
        <p:nvGraphicFramePr>
          <p:cNvPr id="37897" name="Object 26"/>
          <p:cNvGraphicFramePr>
            <a:graphicFrameLocks noChangeAspect="1"/>
          </p:cNvGraphicFramePr>
          <p:nvPr/>
        </p:nvGraphicFramePr>
        <p:xfrm>
          <a:off x="3195638" y="4329113"/>
          <a:ext cx="892175" cy="917575"/>
        </p:xfrm>
        <a:graphic>
          <a:graphicData uri="http://schemas.openxmlformats.org/presentationml/2006/ole">
            <p:oleObj spid="_x0000_s57578" name="Equation" r:id="rId10" imgW="889000" imgH="914400" progId="Equation.3">
              <p:embed/>
            </p:oleObj>
          </a:graphicData>
        </a:graphic>
      </p:graphicFrame>
      <p:graphicFrame>
        <p:nvGraphicFramePr>
          <p:cNvPr id="37898" name="Object 27"/>
          <p:cNvGraphicFramePr>
            <a:graphicFrameLocks noChangeAspect="1"/>
          </p:cNvGraphicFramePr>
          <p:nvPr/>
        </p:nvGraphicFramePr>
        <p:xfrm>
          <a:off x="4729163" y="4300538"/>
          <a:ext cx="841375" cy="917575"/>
        </p:xfrm>
        <a:graphic>
          <a:graphicData uri="http://schemas.openxmlformats.org/presentationml/2006/ole">
            <p:oleObj spid="_x0000_s57579" name="Equation" r:id="rId11" imgW="838200" imgH="914400" progId="Equation.3">
              <p:embed/>
            </p:oleObj>
          </a:graphicData>
        </a:graphic>
      </p:graphicFrame>
      <p:sp>
        <p:nvSpPr>
          <p:cNvPr id="37916" name="Text Box 28"/>
          <p:cNvSpPr txBox="1">
            <a:spLocks noChangeArrowheads="1"/>
          </p:cNvSpPr>
          <p:nvPr/>
        </p:nvSpPr>
        <p:spPr bwMode="auto">
          <a:xfrm>
            <a:off x="4164013" y="4491038"/>
            <a:ext cx="368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entury" pitchFamily="18" charset="0"/>
                <a:cs typeface="Tahoma" pitchFamily="34" charset="0"/>
              </a:rPr>
              <a:t>~</a:t>
            </a:r>
            <a:endParaRPr lang="th-TH" sz="2400" b="1">
              <a:latin typeface="Century" pitchFamily="18" charset="0"/>
              <a:cs typeface="Tahoma" pitchFamily="34" charset="0"/>
            </a:endParaRPr>
          </a:p>
        </p:txBody>
      </p:sp>
      <p:sp>
        <p:nvSpPr>
          <p:cNvPr id="37917" name="Text Box 29"/>
          <p:cNvSpPr txBox="1">
            <a:spLocks noChangeArrowheads="1"/>
          </p:cNvSpPr>
          <p:nvPr/>
        </p:nvSpPr>
        <p:spPr bwMode="auto">
          <a:xfrm>
            <a:off x="5645150" y="4462463"/>
            <a:ext cx="368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latin typeface="Century" pitchFamily="18" charset="0"/>
                <a:cs typeface="Tahoma" pitchFamily="34" charset="0"/>
              </a:rPr>
              <a:t>~</a:t>
            </a:r>
            <a:endParaRPr lang="th-TH" sz="2400" b="1">
              <a:latin typeface="Century" pitchFamily="18" charset="0"/>
              <a:cs typeface="Tahoma" pitchFamily="34" charset="0"/>
            </a:endParaRPr>
          </a:p>
        </p:txBody>
      </p:sp>
      <p:sp>
        <p:nvSpPr>
          <p:cNvPr id="37918" name="Line 30"/>
          <p:cNvSpPr>
            <a:spLocks noChangeShapeType="1"/>
          </p:cNvSpPr>
          <p:nvPr/>
        </p:nvSpPr>
        <p:spPr bwMode="auto">
          <a:xfrm>
            <a:off x="2143125" y="4310063"/>
            <a:ext cx="0" cy="941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7919" name="Line 31"/>
          <p:cNvSpPr>
            <a:spLocks noChangeShapeType="1"/>
          </p:cNvSpPr>
          <p:nvPr/>
        </p:nvSpPr>
        <p:spPr bwMode="auto">
          <a:xfrm>
            <a:off x="3752850" y="4322763"/>
            <a:ext cx="0" cy="941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7920" name="Line 32"/>
          <p:cNvSpPr>
            <a:spLocks noChangeShapeType="1"/>
          </p:cNvSpPr>
          <p:nvPr/>
        </p:nvSpPr>
        <p:spPr bwMode="auto">
          <a:xfrm>
            <a:off x="5203825" y="4249738"/>
            <a:ext cx="0" cy="941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7921" name="Line 33"/>
          <p:cNvSpPr>
            <a:spLocks noChangeShapeType="1"/>
          </p:cNvSpPr>
          <p:nvPr/>
        </p:nvSpPr>
        <p:spPr bwMode="auto">
          <a:xfrm>
            <a:off x="6524625" y="4249738"/>
            <a:ext cx="0" cy="941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7922" name="Line 34"/>
          <p:cNvSpPr>
            <a:spLocks noChangeShapeType="1"/>
          </p:cNvSpPr>
          <p:nvPr/>
        </p:nvSpPr>
        <p:spPr bwMode="auto">
          <a:xfrm>
            <a:off x="2127250" y="5411788"/>
            <a:ext cx="0" cy="941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7923" name="Line 35"/>
          <p:cNvSpPr>
            <a:spLocks noChangeShapeType="1"/>
          </p:cNvSpPr>
          <p:nvPr/>
        </p:nvSpPr>
        <p:spPr bwMode="auto">
          <a:xfrm>
            <a:off x="3752850" y="5426075"/>
            <a:ext cx="0" cy="941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7924" name="Text Box 36"/>
          <p:cNvSpPr txBox="1">
            <a:spLocks noChangeArrowheads="1"/>
          </p:cNvSpPr>
          <p:nvPr/>
        </p:nvSpPr>
        <p:spPr bwMode="auto">
          <a:xfrm>
            <a:off x="533400" y="2630488"/>
            <a:ext cx="1038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</a:rPr>
              <a:t>Example</a:t>
            </a:r>
            <a:endParaRPr lang="en-GB" sz="1800"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21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21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21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1582" grpId="0"/>
      <p:bldP spid="621592" grpId="0"/>
      <p:bldP spid="621593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6" name="Text Box 2"/>
          <p:cNvSpPr txBox="1">
            <a:spLocks noChangeArrowheads="1"/>
          </p:cNvSpPr>
          <p:nvPr/>
        </p:nvSpPr>
        <p:spPr bwMode="auto">
          <a:xfrm>
            <a:off x="584200" y="2369347"/>
            <a:ext cx="64484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 dirty="0">
                <a:cs typeface="Tahoma" pitchFamily="34" charset="0"/>
              </a:rPr>
              <a:t>Pivot columns:                                </a:t>
            </a:r>
          </a:p>
          <a:p>
            <a:endParaRPr lang="en-US" sz="1800" b="1" dirty="0">
              <a:cs typeface="Tahoma" pitchFamily="34" charset="0"/>
            </a:endParaRPr>
          </a:p>
          <a:p>
            <a:r>
              <a:rPr lang="en-US" sz="1800" b="1" dirty="0">
                <a:cs typeface="Tahoma" pitchFamily="34" charset="0"/>
              </a:rPr>
              <a:t>Pivot variables:				Free variables:</a:t>
            </a:r>
            <a:endParaRPr lang="th-TH" sz="1800" b="1" dirty="0">
              <a:cs typeface="Tahoma" pitchFamily="34" charset="0"/>
            </a:endParaRPr>
          </a:p>
        </p:txBody>
      </p:sp>
      <p:graphicFrame>
        <p:nvGraphicFramePr>
          <p:cNvPr id="4096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88260436"/>
              </p:ext>
            </p:extLst>
          </p:nvPr>
        </p:nvGraphicFramePr>
        <p:xfrm>
          <a:off x="309019" y="3501008"/>
          <a:ext cx="5800725" cy="2393950"/>
        </p:xfrm>
        <a:graphic>
          <a:graphicData uri="http://schemas.openxmlformats.org/presentationml/2006/ole">
            <p:oleObj spid="_x0000_s58474" name="Image" r:id="rId3" imgW="4200000" imgH="1732875" progId="">
              <p:embed/>
            </p:oleObj>
          </a:graphicData>
        </a:graphic>
      </p:graphicFrame>
      <p:sp>
        <p:nvSpPr>
          <p:cNvPr id="40967" name="Text Box 4"/>
          <p:cNvSpPr txBox="1">
            <a:spLocks noChangeArrowheads="1"/>
          </p:cNvSpPr>
          <p:nvPr/>
        </p:nvSpPr>
        <p:spPr bwMode="auto">
          <a:xfrm>
            <a:off x="309019" y="5965750"/>
            <a:ext cx="59467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dirty="0">
                <a:cs typeface="Tahoma" pitchFamily="34" charset="0"/>
              </a:rPr>
              <a:t>The system is consistent and has infinite many solutions</a:t>
            </a:r>
            <a:endParaRPr lang="th-TH" sz="1600" b="1" dirty="0">
              <a:cs typeface="Tahoma" pitchFamily="34" charset="0"/>
            </a:endParaRPr>
          </a:p>
        </p:txBody>
      </p:sp>
      <p:graphicFrame>
        <p:nvGraphicFramePr>
          <p:cNvPr id="4096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17659759"/>
              </p:ext>
            </p:extLst>
          </p:nvPr>
        </p:nvGraphicFramePr>
        <p:xfrm>
          <a:off x="6297934" y="3972496"/>
          <a:ext cx="2522538" cy="1555750"/>
        </p:xfrm>
        <a:graphic>
          <a:graphicData uri="http://schemas.openxmlformats.org/presentationml/2006/ole">
            <p:oleObj spid="_x0000_s58475" name="Equation" r:id="rId4" imgW="1892300" imgH="1168400" progId="Equation.3">
              <p:embed/>
            </p:oleObj>
          </a:graphicData>
        </a:graphic>
      </p:graphicFrame>
      <p:graphicFrame>
        <p:nvGraphicFramePr>
          <p:cNvPr id="4096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05305359"/>
              </p:ext>
            </p:extLst>
          </p:nvPr>
        </p:nvGraphicFramePr>
        <p:xfrm>
          <a:off x="7755259" y="5709221"/>
          <a:ext cx="660400" cy="215900"/>
        </p:xfrm>
        <a:graphic>
          <a:graphicData uri="http://schemas.openxmlformats.org/presentationml/2006/ole">
            <p:oleObj spid="_x0000_s58476" name="Equation" r:id="rId5" imgW="660113" imgH="215806" progId="Equation.3">
              <p:embed/>
            </p:oleObj>
          </a:graphicData>
        </a:graphic>
      </p:graphicFrame>
      <p:sp>
        <p:nvSpPr>
          <p:cNvPr id="40969" name="AutoShape 8"/>
          <p:cNvSpPr>
            <a:spLocks noChangeArrowheads="1"/>
          </p:cNvSpPr>
          <p:nvPr/>
        </p:nvSpPr>
        <p:spPr bwMode="auto">
          <a:xfrm>
            <a:off x="5634359" y="4433019"/>
            <a:ext cx="436563" cy="290513"/>
          </a:xfrm>
          <a:prstGeom prst="leftRightArrow">
            <a:avLst>
              <a:gd name="adj1" fmla="val 50000"/>
              <a:gd name="adj2" fmla="val 300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95288" y="404819"/>
            <a:ext cx="7372350" cy="1876425"/>
            <a:chOff x="249" y="255"/>
            <a:chExt cx="4644" cy="1182"/>
          </a:xfrm>
        </p:grpSpPr>
        <p:graphicFrame>
          <p:nvGraphicFramePr>
            <p:cNvPr id="40965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4218097079"/>
                </p:ext>
              </p:extLst>
            </p:nvPr>
          </p:nvGraphicFramePr>
          <p:xfrm>
            <a:off x="249" y="255"/>
            <a:ext cx="4644" cy="1182"/>
          </p:xfrm>
          <a:graphic>
            <a:graphicData uri="http://schemas.openxmlformats.org/presentationml/2006/ole">
              <p:oleObj spid="_x0000_s58477" name="Image" r:id="rId6" imgW="4190476" imgH="1066385" progId="">
                <p:embed/>
              </p:oleObj>
            </a:graphicData>
          </a:graphic>
        </p:graphicFrame>
        <p:sp>
          <p:nvSpPr>
            <p:cNvPr id="40971" name="Line 11"/>
            <p:cNvSpPr>
              <a:spLocks noChangeShapeType="1"/>
            </p:cNvSpPr>
            <p:nvPr/>
          </p:nvSpPr>
          <p:spPr bwMode="auto">
            <a:xfrm>
              <a:off x="1791" y="482"/>
              <a:ext cx="0" cy="8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6" name="Object 2"/>
          <p:cNvGraphicFramePr>
            <a:graphicFrameLocks noChangeAspect="1"/>
          </p:cNvGraphicFramePr>
          <p:nvPr/>
        </p:nvGraphicFramePr>
        <p:xfrm>
          <a:off x="639763" y="3849688"/>
          <a:ext cx="6403975" cy="928687"/>
        </p:xfrm>
        <a:graphic>
          <a:graphicData uri="http://schemas.openxmlformats.org/presentationml/2006/ole">
            <p:oleObj spid="_x0000_s59446" name="Image" r:id="rId3" imgW="3876190" imgH="561608" progId="">
              <p:embed/>
            </p:oleObj>
          </a:graphicData>
        </a:graphic>
      </p:graphicFrame>
      <p:graphicFrame>
        <p:nvGraphicFramePr>
          <p:cNvPr id="41987" name="Object 3"/>
          <p:cNvGraphicFramePr>
            <a:graphicFrameLocks noChangeAspect="1"/>
          </p:cNvGraphicFramePr>
          <p:nvPr/>
        </p:nvGraphicFramePr>
        <p:xfrm>
          <a:off x="528638" y="4489450"/>
          <a:ext cx="6149975" cy="1735138"/>
        </p:xfrm>
        <a:graphic>
          <a:graphicData uri="http://schemas.openxmlformats.org/presentationml/2006/ole">
            <p:oleObj spid="_x0000_s59447" name="Image" r:id="rId4" imgW="4085714" imgH="1152381" progId="">
              <p:embed/>
            </p:oleObj>
          </a:graphicData>
        </a:graphic>
      </p:graphicFrame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2175" y="242888"/>
            <a:ext cx="51181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92363" y="2389188"/>
            <a:ext cx="3805237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265893" y="1857415"/>
            <a:ext cx="6688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dirty="0">
                <a:latin typeface="+mj-lt"/>
                <a:cs typeface="Tahoma" pitchFamily="34" charset="0"/>
              </a:rPr>
              <a:t>Perform sequences of row operation</a:t>
            </a:r>
            <a:endParaRPr lang="en-GB" sz="1800" dirty="0">
              <a:latin typeface="+mj-lt"/>
              <a:cs typeface="Tahoma" pitchFamily="34" charset="0"/>
            </a:endParaRP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3609975" y="5762625"/>
            <a:ext cx="4381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latin typeface="Times New Roman" pitchFamily="18" charset="0"/>
                <a:cs typeface="Tahoma" pitchFamily="34" charset="0"/>
              </a:rPr>
              <a:t>What is general solutions in a vector form?</a:t>
            </a:r>
            <a:endParaRPr lang="en-GB" sz="1800" b="1">
              <a:latin typeface="Times New Roman" pitchFamily="18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376363" y="901700"/>
            <a:ext cx="6362700" cy="4670425"/>
            <a:chOff x="867" y="568"/>
            <a:chExt cx="4008" cy="2942"/>
          </a:xfrm>
        </p:grpSpPr>
        <p:graphicFrame>
          <p:nvGraphicFramePr>
            <p:cNvPr id="43011" name="Object 3"/>
            <p:cNvGraphicFramePr>
              <a:graphicFrameLocks noChangeAspect="1"/>
            </p:cNvGraphicFramePr>
            <p:nvPr/>
          </p:nvGraphicFramePr>
          <p:xfrm>
            <a:off x="867" y="568"/>
            <a:ext cx="4008" cy="2942"/>
          </p:xfrm>
          <a:graphic>
            <a:graphicData uri="http://schemas.openxmlformats.org/presentationml/2006/ole">
              <p:oleObj spid="_x0000_s60468" name="Image" r:id="rId3" imgW="3904762" imgH="2866667" progId="">
                <p:embed/>
              </p:oleObj>
            </a:graphicData>
          </a:graphic>
        </p:graphicFrame>
        <p:sp>
          <p:nvSpPr>
            <p:cNvPr id="43013" name="Line 4"/>
            <p:cNvSpPr>
              <a:spLocks noChangeShapeType="1"/>
            </p:cNvSpPr>
            <p:nvPr/>
          </p:nvSpPr>
          <p:spPr bwMode="auto">
            <a:xfrm>
              <a:off x="4014" y="825"/>
              <a:ext cx="0" cy="7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43014" name="Line 5"/>
            <p:cNvSpPr>
              <a:spLocks noChangeShapeType="1"/>
            </p:cNvSpPr>
            <p:nvPr/>
          </p:nvSpPr>
          <p:spPr bwMode="auto">
            <a:xfrm>
              <a:off x="2586" y="1729"/>
              <a:ext cx="0" cy="7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graphicFrame>
        <p:nvGraphicFramePr>
          <p:cNvPr id="43010" name="Object 6"/>
          <p:cNvGraphicFramePr>
            <a:graphicFrameLocks noChangeAspect="1"/>
          </p:cNvGraphicFramePr>
          <p:nvPr/>
        </p:nvGraphicFramePr>
        <p:xfrm>
          <a:off x="5854700" y="4946650"/>
          <a:ext cx="715963" cy="920750"/>
        </p:xfrm>
        <a:graphic>
          <a:graphicData uri="http://schemas.openxmlformats.org/presentationml/2006/ole">
            <p:oleObj spid="_x0000_s60469" name="Equation" r:id="rId4" imgW="355446" imgH="457002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9" name="Text Box 2"/>
          <p:cNvSpPr txBox="1">
            <a:spLocks noChangeArrowheads="1"/>
          </p:cNvSpPr>
          <p:nvPr/>
        </p:nvSpPr>
        <p:spPr bwMode="auto">
          <a:xfrm>
            <a:off x="738188" y="639763"/>
            <a:ext cx="12255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>
                <a:cs typeface="Tahoma" pitchFamily="34" charset="0"/>
              </a:rPr>
              <a:t>Example</a:t>
            </a:r>
            <a:endParaRPr lang="th-TH" sz="2200">
              <a:cs typeface="Tahoma" pitchFamily="34" charset="0"/>
            </a:endParaRPr>
          </a:p>
        </p:txBody>
      </p:sp>
      <p:graphicFrame>
        <p:nvGraphicFramePr>
          <p:cNvPr id="44034" name="Object 3"/>
          <p:cNvGraphicFramePr>
            <a:graphicFrameLocks noChangeAspect="1"/>
          </p:cNvGraphicFramePr>
          <p:nvPr/>
        </p:nvGraphicFramePr>
        <p:xfrm>
          <a:off x="2374900" y="762000"/>
          <a:ext cx="1619250" cy="2009775"/>
        </p:xfrm>
        <a:graphic>
          <a:graphicData uri="http://schemas.openxmlformats.org/presentationml/2006/ole">
            <p:oleObj spid="_x0000_s61567" name="Equation" r:id="rId3" imgW="736600" imgH="914400" progId="Equation.3">
              <p:embed/>
            </p:oleObj>
          </a:graphicData>
        </a:graphic>
      </p:graphicFrame>
      <p:graphicFrame>
        <p:nvGraphicFramePr>
          <p:cNvPr id="44035" name="Object 4"/>
          <p:cNvGraphicFramePr>
            <a:graphicFrameLocks noChangeAspect="1"/>
          </p:cNvGraphicFramePr>
          <p:nvPr/>
        </p:nvGraphicFramePr>
        <p:xfrm>
          <a:off x="4889500" y="601663"/>
          <a:ext cx="1089025" cy="2009775"/>
        </p:xfrm>
        <a:graphic>
          <a:graphicData uri="http://schemas.openxmlformats.org/presentationml/2006/ole">
            <p:oleObj spid="_x0000_s61568" name="Equation" r:id="rId4" imgW="495300" imgH="914400" progId="Equation.3">
              <p:embed/>
            </p:oleObj>
          </a:graphicData>
        </a:graphic>
      </p:graphicFrame>
      <p:sp>
        <p:nvSpPr>
          <p:cNvPr id="44040" name="Text Box 5"/>
          <p:cNvSpPr txBox="1">
            <a:spLocks noChangeArrowheads="1"/>
          </p:cNvSpPr>
          <p:nvPr/>
        </p:nvSpPr>
        <p:spPr bwMode="auto">
          <a:xfrm>
            <a:off x="4248150" y="1381125"/>
            <a:ext cx="433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Century" pitchFamily="18" charset="0"/>
                <a:cs typeface="Tahoma" pitchFamily="34" charset="0"/>
              </a:rPr>
              <a:t>&amp;</a:t>
            </a:r>
            <a:endParaRPr lang="en-GB" sz="2400">
              <a:latin typeface="Century" pitchFamily="18" charset="0"/>
              <a:cs typeface="Tahoma" pitchFamily="34" charset="0"/>
            </a:endParaRPr>
          </a:p>
        </p:txBody>
      </p:sp>
      <p:graphicFrame>
        <p:nvGraphicFramePr>
          <p:cNvPr id="44036" name="Object 6"/>
          <p:cNvGraphicFramePr>
            <a:graphicFrameLocks noChangeAspect="1"/>
          </p:cNvGraphicFramePr>
          <p:nvPr/>
        </p:nvGraphicFramePr>
        <p:xfrm>
          <a:off x="2643188" y="3779838"/>
          <a:ext cx="2178050" cy="2009775"/>
        </p:xfrm>
        <a:graphic>
          <a:graphicData uri="http://schemas.openxmlformats.org/presentationml/2006/ole">
            <p:oleObj spid="_x0000_s61569" name="Equation" r:id="rId5" imgW="990600" imgH="914400" progId="Equation.3">
              <p:embed/>
            </p:oleObj>
          </a:graphicData>
        </a:graphic>
      </p:graphicFrame>
      <p:sp>
        <p:nvSpPr>
          <p:cNvPr id="44041" name="Text Box 7"/>
          <p:cNvSpPr txBox="1">
            <a:spLocks noChangeArrowheads="1"/>
          </p:cNvSpPr>
          <p:nvPr/>
        </p:nvSpPr>
        <p:spPr bwMode="auto">
          <a:xfrm>
            <a:off x="5683250" y="3298825"/>
            <a:ext cx="773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cs typeface="Tahoma" pitchFamily="34" charset="0"/>
              </a:rPr>
              <a:t>RREF</a:t>
            </a:r>
            <a:endParaRPr lang="en-GB">
              <a:cs typeface="Tahoma" pitchFamily="34" charset="0"/>
            </a:endParaRPr>
          </a:p>
        </p:txBody>
      </p:sp>
      <p:graphicFrame>
        <p:nvGraphicFramePr>
          <p:cNvPr id="44037" name="Object 8"/>
          <p:cNvGraphicFramePr>
            <a:graphicFrameLocks noChangeAspect="1"/>
          </p:cNvGraphicFramePr>
          <p:nvPr/>
        </p:nvGraphicFramePr>
        <p:xfrm>
          <a:off x="5354638" y="3776663"/>
          <a:ext cx="1423987" cy="2009775"/>
        </p:xfrm>
        <a:graphic>
          <a:graphicData uri="http://schemas.openxmlformats.org/presentationml/2006/ole">
            <p:oleObj spid="_x0000_s61570" name="Equation" r:id="rId6" imgW="647700" imgH="914400" progId="Equation.3">
              <p:embed/>
            </p:oleObj>
          </a:graphicData>
        </a:graphic>
      </p:graphicFrame>
      <p:sp>
        <p:nvSpPr>
          <p:cNvPr id="44042" name="Text Box 9"/>
          <p:cNvSpPr txBox="1">
            <a:spLocks noChangeArrowheads="1"/>
          </p:cNvSpPr>
          <p:nvPr/>
        </p:nvSpPr>
        <p:spPr bwMode="auto">
          <a:xfrm>
            <a:off x="4873625" y="4529138"/>
            <a:ext cx="395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400" b="1">
                <a:latin typeface="Century" pitchFamily="18" charset="0"/>
                <a:cs typeface="Tahoma" pitchFamily="34" charset="0"/>
                <a:sym typeface="Symbol" pitchFamily="18" charset="2"/>
              </a:rPr>
              <a:t></a:t>
            </a:r>
          </a:p>
        </p:txBody>
      </p:sp>
      <p:sp>
        <p:nvSpPr>
          <p:cNvPr id="44043" name="Rectangle 10"/>
          <p:cNvSpPr>
            <a:spLocks noChangeArrowheads="1"/>
          </p:cNvSpPr>
          <p:nvPr/>
        </p:nvSpPr>
        <p:spPr bwMode="auto">
          <a:xfrm>
            <a:off x="6969125" y="3998913"/>
            <a:ext cx="1978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cs typeface="Tahoma" pitchFamily="34" charset="0"/>
                <a:sym typeface="Wingdings" pitchFamily="2" charset="2"/>
              </a:rPr>
              <a:t>r=n </a:t>
            </a:r>
            <a:r>
              <a:rPr lang="en-US" sz="1800">
                <a:cs typeface="Tahoma" pitchFamily="34" charset="0"/>
                <a:sym typeface="Symbol" pitchFamily="18" charset="2"/>
              </a:rPr>
              <a:t>&lt;m</a:t>
            </a:r>
          </a:p>
          <a:p>
            <a:r>
              <a:rPr lang="en-US" sz="1800">
                <a:cs typeface="Tahoma" pitchFamily="34" charset="0"/>
                <a:sym typeface="Symbol" pitchFamily="18" charset="2"/>
              </a:rPr>
              <a:t>(full column rank)</a:t>
            </a:r>
            <a:endParaRPr lang="en-GB" sz="1800">
              <a:cs typeface="Tahoma" pitchFamily="34" charset="0"/>
              <a:sym typeface="Symbol" pitchFamily="18" charset="2"/>
            </a:endParaRPr>
          </a:p>
        </p:txBody>
      </p:sp>
      <p:graphicFrame>
        <p:nvGraphicFramePr>
          <p:cNvPr id="44038" name="Object 11"/>
          <p:cNvGraphicFramePr>
            <a:graphicFrameLocks noChangeAspect="1"/>
          </p:cNvGraphicFramePr>
          <p:nvPr/>
        </p:nvGraphicFramePr>
        <p:xfrm>
          <a:off x="819150" y="3776663"/>
          <a:ext cx="1423988" cy="2009775"/>
        </p:xfrm>
        <a:graphic>
          <a:graphicData uri="http://schemas.openxmlformats.org/presentationml/2006/ole">
            <p:oleObj spid="_x0000_s61571" name="Equation" r:id="rId7" imgW="647700" imgH="914400" progId="Equation.3">
              <p:embed/>
            </p:oleObj>
          </a:graphicData>
        </a:graphic>
      </p:graphicFrame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2316163" y="4411663"/>
            <a:ext cx="395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400" b="1">
                <a:latin typeface="Century" pitchFamily="18" charset="0"/>
                <a:cs typeface="Tahoma" pitchFamily="34" charset="0"/>
                <a:sym typeface="Symbol" pitchFamily="18" charset="2"/>
              </a:rPr>
              <a:t></a:t>
            </a:r>
          </a:p>
        </p:txBody>
      </p:sp>
      <p:sp>
        <p:nvSpPr>
          <p:cNvPr id="44045" name="Line 13"/>
          <p:cNvSpPr>
            <a:spLocks noChangeShapeType="1"/>
          </p:cNvSpPr>
          <p:nvPr/>
        </p:nvSpPr>
        <p:spPr bwMode="auto">
          <a:xfrm>
            <a:off x="1785938" y="3860800"/>
            <a:ext cx="0" cy="1843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4046" name="Line 14"/>
          <p:cNvSpPr>
            <a:spLocks noChangeShapeType="1"/>
          </p:cNvSpPr>
          <p:nvPr/>
        </p:nvSpPr>
        <p:spPr bwMode="auto">
          <a:xfrm>
            <a:off x="3948113" y="3829050"/>
            <a:ext cx="0" cy="1843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4047" name="Line 15"/>
          <p:cNvSpPr>
            <a:spLocks noChangeShapeType="1"/>
          </p:cNvSpPr>
          <p:nvPr/>
        </p:nvSpPr>
        <p:spPr bwMode="auto">
          <a:xfrm>
            <a:off x="6311900" y="3829050"/>
            <a:ext cx="0" cy="1843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4048" name="Rectangle 16"/>
          <p:cNvSpPr>
            <a:spLocks noChangeArrowheads="1"/>
          </p:cNvSpPr>
          <p:nvPr/>
        </p:nvSpPr>
        <p:spPr bwMode="auto">
          <a:xfrm>
            <a:off x="5457825" y="3775075"/>
            <a:ext cx="334963" cy="420688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44049" name="Rectangle 17"/>
          <p:cNvSpPr>
            <a:spLocks noChangeArrowheads="1"/>
          </p:cNvSpPr>
          <p:nvPr/>
        </p:nvSpPr>
        <p:spPr bwMode="auto">
          <a:xfrm>
            <a:off x="5907088" y="4295775"/>
            <a:ext cx="334962" cy="420688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Text Box 2"/>
          <p:cNvSpPr txBox="1">
            <a:spLocks noChangeArrowheads="1"/>
          </p:cNvSpPr>
          <p:nvPr/>
        </p:nvSpPr>
        <p:spPr bwMode="auto">
          <a:xfrm>
            <a:off x="722313" y="1763713"/>
            <a:ext cx="6573837" cy="377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>
                <a:cs typeface="Tahoma" pitchFamily="34" charset="0"/>
              </a:rPr>
              <a:t>r = m = n        </a:t>
            </a:r>
            <a:r>
              <a:rPr lang="en-US" sz="2200">
                <a:cs typeface="Tahoma" pitchFamily="34" charset="0"/>
                <a:sym typeface="Wingdings" pitchFamily="2" charset="2"/>
              </a:rPr>
              <a:t> one solution exists (full rank)</a:t>
            </a:r>
          </a:p>
          <a:p>
            <a:endParaRPr lang="en-US" sz="2200">
              <a:cs typeface="Tahoma" pitchFamily="34" charset="0"/>
              <a:sym typeface="Wingdings" pitchFamily="2" charset="2"/>
            </a:endParaRPr>
          </a:p>
          <a:p>
            <a:endParaRPr lang="en-US" sz="2200">
              <a:cs typeface="Tahoma" pitchFamily="34" charset="0"/>
              <a:sym typeface="Wingdings" pitchFamily="2" charset="2"/>
            </a:endParaRPr>
          </a:p>
          <a:p>
            <a:r>
              <a:rPr lang="en-US" sz="2200">
                <a:cs typeface="Tahoma" pitchFamily="34" charset="0"/>
                <a:sym typeface="Wingdings" pitchFamily="2" charset="2"/>
              </a:rPr>
              <a:t>r = n &lt; m         0 or 1 solution (full column rank)</a:t>
            </a:r>
          </a:p>
          <a:p>
            <a:endParaRPr lang="en-US" sz="2200">
              <a:cs typeface="Tahoma" pitchFamily="34" charset="0"/>
              <a:sym typeface="Wingdings" pitchFamily="2" charset="2"/>
            </a:endParaRPr>
          </a:p>
          <a:p>
            <a:endParaRPr lang="en-US" sz="2200">
              <a:cs typeface="Tahoma" pitchFamily="34" charset="0"/>
              <a:sym typeface="Wingdings" pitchFamily="2" charset="2"/>
            </a:endParaRPr>
          </a:p>
          <a:p>
            <a:r>
              <a:rPr lang="en-US" sz="2200">
                <a:cs typeface="Tahoma" pitchFamily="34" charset="0"/>
              </a:rPr>
              <a:t>r = m &lt; n    	  </a:t>
            </a:r>
            <a:r>
              <a:rPr lang="en-US" sz="2200">
                <a:cs typeface="Tahoma" pitchFamily="34" charset="0"/>
                <a:sym typeface="Wingdings" pitchFamily="2" charset="2"/>
              </a:rPr>
              <a:t>   infinitely many solutions</a:t>
            </a:r>
          </a:p>
          <a:p>
            <a:r>
              <a:rPr lang="en-US" sz="2200">
                <a:cs typeface="Tahoma" pitchFamily="34" charset="0"/>
                <a:sym typeface="Wingdings" pitchFamily="2" charset="2"/>
              </a:rPr>
              <a:t>                              (no zero row) (full row rank)</a:t>
            </a:r>
          </a:p>
          <a:p>
            <a:endParaRPr lang="en-US" sz="2200">
              <a:cs typeface="Tahoma" pitchFamily="34" charset="0"/>
              <a:sym typeface="Wingdings" pitchFamily="2" charset="2"/>
            </a:endParaRPr>
          </a:p>
          <a:p>
            <a:r>
              <a:rPr lang="en-US" sz="2200">
                <a:cs typeface="Tahoma" pitchFamily="34" charset="0"/>
                <a:sym typeface="Wingdings" pitchFamily="2" charset="2"/>
              </a:rPr>
              <a:t>r &lt; m and r &lt; n     no solution </a:t>
            </a:r>
          </a:p>
          <a:p>
            <a:r>
              <a:rPr lang="en-US" sz="2200">
                <a:cs typeface="Tahoma" pitchFamily="34" charset="0"/>
                <a:sym typeface="Wingdings" pitchFamily="2" charset="2"/>
              </a:rPr>
              <a:t>                                or infinite many solutions</a:t>
            </a:r>
            <a:endParaRPr lang="th-TH" sz="2200">
              <a:cs typeface="Tahoma" pitchFamily="34" charset="0"/>
              <a:sym typeface="Wingdings" pitchFamily="2" charset="2"/>
            </a:endParaRPr>
          </a:p>
        </p:txBody>
      </p:sp>
      <p:graphicFrame>
        <p:nvGraphicFramePr>
          <p:cNvPr id="45058" name="Object 3"/>
          <p:cNvGraphicFramePr>
            <a:graphicFrameLocks noChangeAspect="1"/>
          </p:cNvGraphicFramePr>
          <p:nvPr/>
        </p:nvGraphicFramePr>
        <p:xfrm>
          <a:off x="3468688" y="1035050"/>
          <a:ext cx="1289050" cy="576263"/>
        </p:xfrm>
        <a:graphic>
          <a:graphicData uri="http://schemas.openxmlformats.org/presentationml/2006/ole">
            <p:oleObj spid="_x0000_s62516" name="Equation" r:id="rId3" imgW="482181" imgH="215713" progId="Equation.3">
              <p:embed/>
            </p:oleObj>
          </a:graphicData>
        </a:graphic>
      </p:graphicFrame>
      <p:sp>
        <p:nvSpPr>
          <p:cNvPr id="45061" name="Text Box 4"/>
          <p:cNvSpPr txBox="1">
            <a:spLocks noChangeArrowheads="1"/>
          </p:cNvSpPr>
          <p:nvPr/>
        </p:nvSpPr>
        <p:spPr bwMode="auto">
          <a:xfrm>
            <a:off x="3390900" y="390525"/>
            <a:ext cx="1644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cs typeface="Tahoma" pitchFamily="34" charset="0"/>
              </a:rPr>
              <a:t>Summary</a:t>
            </a:r>
            <a:endParaRPr lang="en-GB" sz="2400" b="1">
              <a:cs typeface="Tahoma" pitchFamily="34" charset="0"/>
            </a:endParaRPr>
          </a:p>
        </p:txBody>
      </p:sp>
      <p:graphicFrame>
        <p:nvGraphicFramePr>
          <p:cNvPr id="45059" name="Object 5"/>
          <p:cNvGraphicFramePr>
            <a:graphicFrameLocks noChangeAspect="1"/>
          </p:cNvGraphicFramePr>
          <p:nvPr/>
        </p:nvGraphicFramePr>
        <p:xfrm>
          <a:off x="5741988" y="1119188"/>
          <a:ext cx="687387" cy="417512"/>
        </p:xfrm>
        <a:graphic>
          <a:graphicData uri="http://schemas.openxmlformats.org/presentationml/2006/ole">
            <p:oleObj spid="_x0000_s62517" name="Equation" r:id="rId4" imgW="355292" imgH="215713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143240" y="357166"/>
            <a:ext cx="248330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2800" b="1" dirty="0">
                <a:solidFill>
                  <a:srgbClr val="000099"/>
                </a:solidFill>
                <a:latin typeface="+mj-lt"/>
                <a:cs typeface="Tahoma" pitchFamily="34" charset="0"/>
              </a:rPr>
              <a:t>Matrix Inverses</a:t>
            </a:r>
            <a:endParaRPr lang="th-TH" sz="2800" b="1" dirty="0">
              <a:solidFill>
                <a:srgbClr val="000099"/>
              </a:solidFill>
              <a:latin typeface="+mj-lt"/>
              <a:cs typeface="Tahoma" pitchFamily="34" charset="0"/>
            </a:endParaRPr>
          </a:p>
        </p:txBody>
      </p:sp>
      <p:pic>
        <p:nvPicPr>
          <p:cNvPr id="102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000108"/>
            <a:ext cx="7974013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2071678"/>
            <a:ext cx="6759575" cy="158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571472" y="3926807"/>
            <a:ext cx="115153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200" dirty="0">
                <a:solidFill>
                  <a:srgbClr val="000099"/>
                </a:solidFill>
              </a:rPr>
              <a:t>example</a:t>
            </a:r>
            <a:endParaRPr lang="th-TH" sz="2200" dirty="0">
              <a:solidFill>
                <a:srgbClr val="000099"/>
              </a:solidFill>
            </a:endParaRPr>
          </a:p>
        </p:txBody>
      </p:sp>
      <p:graphicFrame>
        <p:nvGraphicFramePr>
          <p:cNvPr id="1026" name="Object 8"/>
          <p:cNvGraphicFramePr>
            <a:graphicFrameLocks noChangeAspect="1"/>
          </p:cNvGraphicFramePr>
          <p:nvPr/>
        </p:nvGraphicFramePr>
        <p:xfrm>
          <a:off x="2166942" y="3886203"/>
          <a:ext cx="1274762" cy="619125"/>
        </p:xfrm>
        <a:graphic>
          <a:graphicData uri="http://schemas.openxmlformats.org/presentationml/2006/ole">
            <p:oleObj spid="_x0000_s63540" name="Equation" r:id="rId6" imgW="939800" imgH="457200" progId="Equation.3">
              <p:embed/>
            </p:oleObj>
          </a:graphicData>
        </a:graphic>
      </p:graphicFrame>
      <p:graphicFrame>
        <p:nvGraphicFramePr>
          <p:cNvPr id="1027" name="Object 9"/>
          <p:cNvGraphicFramePr>
            <a:graphicFrameLocks noChangeAspect="1"/>
          </p:cNvGraphicFramePr>
          <p:nvPr/>
        </p:nvGraphicFramePr>
        <p:xfrm>
          <a:off x="4060829" y="3906840"/>
          <a:ext cx="1154113" cy="560388"/>
        </p:xfrm>
        <a:graphic>
          <a:graphicData uri="http://schemas.openxmlformats.org/presentationml/2006/ole">
            <p:oleObj spid="_x0000_s63541" name="Equation" r:id="rId7" imgW="939800" imgH="457200" progId="Equation.3">
              <p:embed/>
            </p:oleObj>
          </a:graphicData>
        </a:graphic>
      </p:graphicFrame>
      <p:sp>
        <p:nvSpPr>
          <p:cNvPr id="1032" name="Text Box 10"/>
          <p:cNvSpPr txBox="1">
            <a:spLocks noChangeArrowheads="1"/>
          </p:cNvSpPr>
          <p:nvPr/>
        </p:nvSpPr>
        <p:spPr bwMode="auto">
          <a:xfrm>
            <a:off x="3441700" y="4225925"/>
            <a:ext cx="268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;</a:t>
            </a:r>
            <a:endParaRPr lang="th-TH" sz="2400">
              <a:solidFill>
                <a:srgbClr val="000099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3" name="Text Box 11"/>
          <p:cNvSpPr txBox="1">
            <a:spLocks noChangeArrowheads="1"/>
          </p:cNvSpPr>
          <p:nvPr/>
        </p:nvSpPr>
        <p:spPr bwMode="auto">
          <a:xfrm>
            <a:off x="1558929" y="4735835"/>
            <a:ext cx="78579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i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AC=</a:t>
            </a:r>
            <a:endParaRPr lang="th-TH" sz="2400" i="1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4" name="Text Box 12"/>
          <p:cNvSpPr txBox="1">
            <a:spLocks noChangeArrowheads="1"/>
          </p:cNvSpPr>
          <p:nvPr/>
        </p:nvSpPr>
        <p:spPr bwMode="auto">
          <a:xfrm>
            <a:off x="1487492" y="5753417"/>
            <a:ext cx="78579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i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CA=</a:t>
            </a:r>
            <a:endParaRPr lang="th-TH" sz="2400" i="1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5" name="Slide Number Placeholder 12"/>
          <p:cNvSpPr>
            <a:spLocks noGrp="1"/>
          </p:cNvSpPr>
          <p:nvPr>
            <p:ph type="sldNum" sz="quarter" idx="4294967295"/>
          </p:nvPr>
        </p:nvSpPr>
        <p:spPr>
          <a:xfrm>
            <a:off x="6904900" y="6245225"/>
            <a:ext cx="2133600" cy="476250"/>
          </a:xfrm>
          <a:prstGeom prst="rect">
            <a:avLst/>
          </a:prstGeom>
          <a:noFill/>
        </p:spPr>
        <p:txBody>
          <a:bodyPr/>
          <a:lstStyle/>
          <a:p>
            <a:pPr algn="r"/>
            <a:fld id="{1C59585C-5E53-4E57-A2FD-BFE13136D454}" type="slidenum">
              <a:rPr lang="en-GB"/>
              <a:pPr algn="r"/>
              <a:t>84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642910" y="3214686"/>
            <a:ext cx="889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dirty="0">
                <a:solidFill>
                  <a:srgbClr val="000099"/>
                </a:solidFill>
              </a:rPr>
              <a:t>Fact 1</a:t>
            </a:r>
            <a:endParaRPr lang="th-TH" sz="2000" dirty="0">
              <a:solidFill>
                <a:srgbClr val="000099"/>
              </a:solidFill>
            </a:endParaRP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3213100"/>
            <a:ext cx="4740275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3789363"/>
            <a:ext cx="5895975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642910" y="5500702"/>
            <a:ext cx="889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solidFill>
                  <a:srgbClr val="000099"/>
                </a:solidFill>
              </a:rPr>
              <a:t>Fact 2</a:t>
            </a:r>
            <a:endParaRPr lang="th-TH" sz="2000">
              <a:solidFill>
                <a:srgbClr val="000099"/>
              </a:solidFill>
            </a:endParaRP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785918" y="5500702"/>
            <a:ext cx="33353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dirty="0">
                <a:solidFill>
                  <a:srgbClr val="000099"/>
                </a:solidFill>
              </a:rPr>
              <a:t>The inverse of </a:t>
            </a:r>
            <a:r>
              <a:rPr lang="en-US" sz="2000" i="1" dirty="0">
                <a:solidFill>
                  <a:srgbClr val="000099"/>
                </a:solidFill>
              </a:rPr>
              <a:t>A</a:t>
            </a:r>
            <a:r>
              <a:rPr lang="en-US" sz="2000" i="1" baseline="30000" dirty="0">
                <a:solidFill>
                  <a:srgbClr val="000099"/>
                </a:solidFill>
              </a:rPr>
              <a:t>-1</a:t>
            </a:r>
            <a:r>
              <a:rPr lang="en-US" sz="2000" dirty="0">
                <a:solidFill>
                  <a:srgbClr val="000099"/>
                </a:solidFill>
              </a:rPr>
              <a:t> is A itself.</a:t>
            </a:r>
            <a:endParaRPr lang="th-TH" sz="2000" dirty="0">
              <a:solidFill>
                <a:srgbClr val="000099"/>
              </a:solidFill>
            </a:endParaRPr>
          </a:p>
        </p:txBody>
      </p:sp>
      <p:pic>
        <p:nvPicPr>
          <p:cNvPr id="20487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188913"/>
            <a:ext cx="6337300" cy="150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550" y="1844675"/>
            <a:ext cx="6624638" cy="106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73300" y="357166"/>
            <a:ext cx="41565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solidFill>
                  <a:srgbClr val="002060"/>
                </a:solidFill>
                <a:latin typeface="+mj-lt"/>
                <a:cs typeface="Tahoma" pitchFamily="34" charset="0"/>
              </a:rPr>
              <a:t>Matrix inversion algorithm</a:t>
            </a:r>
            <a:endParaRPr lang="th-TH" b="1" dirty="0">
              <a:solidFill>
                <a:srgbClr val="002060"/>
              </a:solidFill>
              <a:latin typeface="+mj-lt"/>
              <a:cs typeface="Tahoma" pitchFamily="34" charset="0"/>
            </a:endParaRP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3143250" y="1000108"/>
          <a:ext cx="1628775" cy="530225"/>
        </p:xfrm>
        <a:graphic>
          <a:graphicData uri="http://schemas.openxmlformats.org/presentationml/2006/ole">
            <p:oleObj spid="_x0000_s64639" name="Equation" r:id="rId3" imgW="583947" imgH="190417" progId="Equation.3">
              <p:embed/>
            </p:oleObj>
          </a:graphicData>
        </a:graphic>
      </p:graphicFrame>
      <p:sp>
        <p:nvSpPr>
          <p:cNvPr id="2056" name="Text Box 4"/>
          <p:cNvSpPr txBox="1">
            <a:spLocks noChangeArrowheads="1"/>
          </p:cNvSpPr>
          <p:nvPr/>
        </p:nvSpPr>
        <p:spPr bwMode="auto">
          <a:xfrm>
            <a:off x="329244" y="2895897"/>
            <a:ext cx="76717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  <a:sym typeface="Wingdings" pitchFamily="2" charset="2"/>
              </a:rPr>
              <a:t></a:t>
            </a:r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Take a column at a time, that equation determines the columns of </a:t>
            </a:r>
            <a:r>
              <a:rPr lang="en-US" sz="2000" i="1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A</a:t>
            </a:r>
            <a:r>
              <a:rPr lang="en-US" sz="2000" i="1" baseline="30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-1</a:t>
            </a:r>
            <a:endParaRPr lang="th-TH" sz="2000" i="1" dirty="0">
              <a:solidFill>
                <a:srgbClr val="000099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2051" name="Object 5"/>
          <p:cNvGraphicFramePr>
            <a:graphicFrameLocks noChangeAspect="1"/>
          </p:cNvGraphicFramePr>
          <p:nvPr/>
        </p:nvGraphicFramePr>
        <p:xfrm>
          <a:off x="2382838" y="1701783"/>
          <a:ext cx="2890837" cy="879475"/>
        </p:xfrm>
        <a:graphic>
          <a:graphicData uri="http://schemas.openxmlformats.org/presentationml/2006/ole">
            <p:oleObj spid="_x0000_s64640" name="Equation" r:id="rId4" imgW="1498600" imgH="457200" progId="Equation.3">
              <p:embed/>
            </p:oleObj>
          </a:graphicData>
        </a:graphic>
      </p:graphicFrame>
      <p:sp>
        <p:nvSpPr>
          <p:cNvPr id="2057" name="Text Box 6"/>
          <p:cNvSpPr txBox="1">
            <a:spLocks noChangeArrowheads="1"/>
          </p:cNvSpPr>
          <p:nvPr/>
        </p:nvSpPr>
        <p:spPr bwMode="auto">
          <a:xfrm>
            <a:off x="1704975" y="3309938"/>
            <a:ext cx="52324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200" i="1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A </a:t>
            </a:r>
            <a:r>
              <a:rPr lang="en-US" sz="2200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times column j of </a:t>
            </a:r>
            <a:r>
              <a:rPr lang="en-US" sz="2200" i="1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A</a:t>
            </a:r>
            <a:r>
              <a:rPr lang="en-US" sz="2200" i="1" baseline="30000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-1 </a:t>
            </a:r>
            <a:r>
              <a:rPr lang="en-US" sz="2200" i="1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 = </a:t>
            </a:r>
            <a:r>
              <a:rPr lang="en-US" sz="2200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column j of</a:t>
            </a:r>
            <a:r>
              <a:rPr lang="en-US" sz="2200" i="1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 I</a:t>
            </a:r>
            <a:endParaRPr lang="th-TH" sz="2200" i="1" dirty="0">
              <a:solidFill>
                <a:srgbClr val="000099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2052" name="Object 7"/>
          <p:cNvGraphicFramePr>
            <a:graphicFrameLocks noChangeAspect="1"/>
          </p:cNvGraphicFramePr>
          <p:nvPr/>
        </p:nvGraphicFramePr>
        <p:xfrm>
          <a:off x="1563688" y="3965575"/>
          <a:ext cx="2008187" cy="879475"/>
        </p:xfrm>
        <a:graphic>
          <a:graphicData uri="http://schemas.openxmlformats.org/presentationml/2006/ole">
            <p:oleObj spid="_x0000_s64641" name="Equation" r:id="rId5" imgW="1041400" imgH="457200" progId="Equation.3">
              <p:embed/>
            </p:oleObj>
          </a:graphicData>
        </a:graphic>
      </p:graphicFrame>
      <p:graphicFrame>
        <p:nvGraphicFramePr>
          <p:cNvPr id="2053" name="Object 8"/>
          <p:cNvGraphicFramePr>
            <a:graphicFrameLocks noChangeAspect="1"/>
          </p:cNvGraphicFramePr>
          <p:nvPr/>
        </p:nvGraphicFramePr>
        <p:xfrm>
          <a:off x="4446588" y="3981450"/>
          <a:ext cx="2032000" cy="879475"/>
        </p:xfrm>
        <a:graphic>
          <a:graphicData uri="http://schemas.openxmlformats.org/presentationml/2006/ole">
            <p:oleObj spid="_x0000_s64642" name="Equation" r:id="rId6" imgW="1054100" imgH="457200" progId="Equation.3">
              <p:embed/>
            </p:oleObj>
          </a:graphicData>
        </a:graphic>
      </p:graphicFrame>
      <p:sp>
        <p:nvSpPr>
          <p:cNvPr id="2058" name="Text Box 9"/>
          <p:cNvSpPr txBox="1">
            <a:spLocks noChangeArrowheads="1"/>
          </p:cNvSpPr>
          <p:nvPr/>
        </p:nvSpPr>
        <p:spPr bwMode="auto">
          <a:xfrm>
            <a:off x="3830638" y="4171950"/>
            <a:ext cx="268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;</a:t>
            </a:r>
            <a:endParaRPr lang="th-TH" sz="2400">
              <a:solidFill>
                <a:srgbClr val="000099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2054" name="Object 10"/>
          <p:cNvGraphicFramePr>
            <a:graphicFrameLocks noChangeAspect="1"/>
          </p:cNvGraphicFramePr>
          <p:nvPr/>
        </p:nvGraphicFramePr>
        <p:xfrm>
          <a:off x="1763713" y="5122863"/>
          <a:ext cx="1738312" cy="879475"/>
        </p:xfrm>
        <a:graphic>
          <a:graphicData uri="http://schemas.openxmlformats.org/presentationml/2006/ole">
            <p:oleObj spid="_x0000_s64643" name="Equation" r:id="rId7" imgW="901700" imgH="457200" progId="Equation.3">
              <p:embed/>
            </p:oleObj>
          </a:graphicData>
        </a:graphic>
      </p:graphicFrame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4270375" y="5243513"/>
            <a:ext cx="29873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Carry out elimination on </a:t>
            </a:r>
          </a:p>
          <a:p>
            <a:pPr eaLnBrk="0" hangingPunct="0"/>
            <a:r>
              <a:rPr lang="en-US" sz="2000" i="1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all systems simultaneously</a:t>
            </a:r>
            <a:r>
              <a:rPr lang="en-US" sz="200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.</a:t>
            </a:r>
            <a:endParaRPr lang="th-TH" sz="2000">
              <a:solidFill>
                <a:srgbClr val="000099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2590800" y="51054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061" name="Slide Number Placeholder 14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</p:spPr>
        <p:txBody>
          <a:bodyPr/>
          <a:lstStyle/>
          <a:p>
            <a:pPr algn="r"/>
            <a:fld id="{DB662CC4-AD85-4452-B9AA-968FCCC40008}" type="slidenum">
              <a:rPr lang="en-GB"/>
              <a:pPr algn="r"/>
              <a:t>86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1576388" y="938213"/>
          <a:ext cx="1738312" cy="879475"/>
        </p:xfrm>
        <a:graphic>
          <a:graphicData uri="http://schemas.openxmlformats.org/presentationml/2006/ole">
            <p:oleObj spid="_x0000_s65663" name="Equation" r:id="rId3" imgW="901700" imgH="457200" progId="Equation.3">
              <p:embed/>
            </p:oleObj>
          </a:graphicData>
        </a:graphic>
      </p:graphicFrame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1543050" y="2903538"/>
          <a:ext cx="1935163" cy="879475"/>
        </p:xfrm>
        <a:graphic>
          <a:graphicData uri="http://schemas.openxmlformats.org/presentationml/2006/ole">
            <p:oleObj spid="_x0000_s65664" name="Equation" r:id="rId4" imgW="1002865" imgH="457002" progId="Equation.3">
              <p:embed/>
            </p:oleObj>
          </a:graphicData>
        </a:graphic>
      </p:graphicFrame>
      <p:graphicFrame>
        <p:nvGraphicFramePr>
          <p:cNvPr id="3076" name="Object 4"/>
          <p:cNvGraphicFramePr>
            <a:graphicFrameLocks noChangeAspect="1"/>
          </p:cNvGraphicFramePr>
          <p:nvPr/>
        </p:nvGraphicFramePr>
        <p:xfrm>
          <a:off x="1624013" y="4484688"/>
          <a:ext cx="2155825" cy="879475"/>
        </p:xfrm>
        <a:graphic>
          <a:graphicData uri="http://schemas.openxmlformats.org/presentationml/2006/ole">
            <p:oleObj spid="_x0000_s65665" name="Equation" r:id="rId5" imgW="1117600" imgH="457200" progId="Equation.3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2006600" y="2089150"/>
          <a:ext cx="857250" cy="415925"/>
        </p:xfrm>
        <a:graphic>
          <a:graphicData uri="http://schemas.openxmlformats.org/presentationml/2006/ole">
            <p:oleObj spid="_x0000_s65666" name="Equation" r:id="rId6" imgW="444114" imgH="215713" progId="Equation.3">
              <p:embed/>
            </p:oleObj>
          </a:graphicData>
        </a:graphic>
      </p:graphicFrame>
      <p:sp>
        <p:nvSpPr>
          <p:cNvPr id="3079" name="Line 6"/>
          <p:cNvSpPr>
            <a:spLocks noChangeShapeType="1"/>
          </p:cNvSpPr>
          <p:nvPr/>
        </p:nvSpPr>
        <p:spPr bwMode="auto">
          <a:xfrm>
            <a:off x="2406650" y="2598738"/>
            <a:ext cx="0" cy="2238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080" name="Line 7"/>
          <p:cNvSpPr>
            <a:spLocks noChangeShapeType="1"/>
          </p:cNvSpPr>
          <p:nvPr/>
        </p:nvSpPr>
        <p:spPr bwMode="auto">
          <a:xfrm>
            <a:off x="2627313" y="4068763"/>
            <a:ext cx="0" cy="2238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graphicFrame>
        <p:nvGraphicFramePr>
          <p:cNvPr id="3078" name="Object 8"/>
          <p:cNvGraphicFramePr>
            <a:graphicFrameLocks noChangeAspect="1"/>
          </p:cNvGraphicFramePr>
          <p:nvPr/>
        </p:nvGraphicFramePr>
        <p:xfrm>
          <a:off x="1979613" y="5661025"/>
          <a:ext cx="1003300" cy="441325"/>
        </p:xfrm>
        <a:graphic>
          <a:graphicData uri="http://schemas.openxmlformats.org/presentationml/2006/ole">
            <p:oleObj spid="_x0000_s65667" name="Equation" r:id="rId7" imgW="533169" imgH="228501" progId="Equation.3">
              <p:embed/>
            </p:oleObj>
          </a:graphicData>
        </a:graphic>
      </p:graphicFrame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500034" y="285728"/>
            <a:ext cx="3913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dirty="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The Gauss-Jordan method</a:t>
            </a:r>
            <a:endParaRPr lang="th-TH" sz="2400" dirty="0">
              <a:solidFill>
                <a:srgbClr val="000099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2438400" y="9906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2514600" y="2971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>
            <a:off x="2389188" y="4437063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085" name="Line 13"/>
          <p:cNvSpPr>
            <a:spLocks noChangeShapeType="1"/>
          </p:cNvSpPr>
          <p:nvPr/>
        </p:nvSpPr>
        <p:spPr bwMode="auto">
          <a:xfrm>
            <a:off x="2438400" y="2133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>
            <a:off x="2362200" y="5711825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2916238" y="3933825"/>
            <a:ext cx="22971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Perform row operations</a:t>
            </a:r>
            <a:endParaRPr lang="en-GB" sz="1600"/>
          </a:p>
        </p:txBody>
      </p:sp>
      <p:sp>
        <p:nvSpPr>
          <p:cNvPr id="3088" name="Slide Number Placeholder 17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</p:spPr>
        <p:txBody>
          <a:bodyPr/>
          <a:lstStyle/>
          <a:p>
            <a:pPr algn="r"/>
            <a:fld id="{3AAA3660-1B29-446F-B62F-BDD746BA82FD}" type="slidenum">
              <a:rPr lang="en-GB"/>
              <a:pPr algn="r"/>
              <a:t>87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0613" y="935038"/>
            <a:ext cx="6581775" cy="184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2357422" y="285728"/>
            <a:ext cx="41565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solidFill>
                  <a:srgbClr val="002060"/>
                </a:solidFill>
                <a:latin typeface="+mj-lt"/>
                <a:cs typeface="Tahoma" pitchFamily="34" charset="0"/>
              </a:rPr>
              <a:t>Matrix inversion algorithm</a:t>
            </a:r>
            <a:endParaRPr lang="th-TH" b="1" dirty="0">
              <a:solidFill>
                <a:srgbClr val="002060"/>
              </a:solidFill>
              <a:latin typeface="+mj-lt"/>
              <a:cs typeface="Tahoma" pitchFamily="34" charset="0"/>
            </a:endParaRPr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7900" y="2743200"/>
            <a:ext cx="6367463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5400" y="4038600"/>
            <a:ext cx="523875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4356100" y="1484313"/>
            <a:ext cx="1944688" cy="2889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1511" name="Line 7"/>
          <p:cNvSpPr>
            <a:spLocks noChangeShapeType="1"/>
          </p:cNvSpPr>
          <p:nvPr/>
        </p:nvSpPr>
        <p:spPr bwMode="auto">
          <a:xfrm>
            <a:off x="3048000" y="41910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1512" name="Line 8"/>
          <p:cNvSpPr>
            <a:spLocks noChangeShapeType="1"/>
          </p:cNvSpPr>
          <p:nvPr/>
        </p:nvSpPr>
        <p:spPr bwMode="auto">
          <a:xfrm>
            <a:off x="5486400" y="42672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760413" y="736600"/>
            <a:ext cx="3524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solidFill>
                  <a:srgbClr val="000099"/>
                </a:solidFill>
              </a:rPr>
              <a:t>Find the inverse of the matrix </a:t>
            </a:r>
            <a:endParaRPr lang="th-TH" sz="2000">
              <a:solidFill>
                <a:srgbClr val="000099"/>
              </a:solidFill>
            </a:endParaRPr>
          </a:p>
        </p:txBody>
      </p:sp>
      <p:graphicFrame>
        <p:nvGraphicFramePr>
          <p:cNvPr id="4098" name="Object 3"/>
          <p:cNvGraphicFramePr>
            <a:graphicFrameLocks noChangeAspect="1"/>
          </p:cNvGraphicFramePr>
          <p:nvPr/>
        </p:nvGraphicFramePr>
        <p:xfrm>
          <a:off x="4318000" y="300038"/>
          <a:ext cx="2008188" cy="1366837"/>
        </p:xfrm>
        <a:graphic>
          <a:graphicData uri="http://schemas.openxmlformats.org/presentationml/2006/ole">
            <p:oleObj spid="_x0000_s66587" name="Equation" r:id="rId3" imgW="1040948" imgH="710891" progId="Equation.3">
              <p:embed/>
            </p:oleObj>
          </a:graphicData>
        </a:graphic>
      </p:graphicFrame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684963" y="768350"/>
            <a:ext cx="14366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solidFill>
                  <a:srgbClr val="000099"/>
                </a:solidFill>
              </a:rPr>
              <a:t>, if it exists </a:t>
            </a:r>
            <a:endParaRPr lang="th-TH" sz="200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735013" y="585788"/>
            <a:ext cx="889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solidFill>
                  <a:srgbClr val="000099"/>
                </a:solidFill>
              </a:rPr>
              <a:t>Fact 3</a:t>
            </a:r>
            <a:endParaRPr lang="th-TH" sz="2000">
              <a:solidFill>
                <a:srgbClr val="000099"/>
              </a:solidFill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476250"/>
            <a:ext cx="5640388" cy="211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122" name="Object 6"/>
          <p:cNvGraphicFramePr>
            <a:graphicFrameLocks noChangeAspect="1"/>
          </p:cNvGraphicFramePr>
          <p:nvPr/>
        </p:nvGraphicFramePr>
        <p:xfrm>
          <a:off x="1835150" y="3068638"/>
          <a:ext cx="1789113" cy="879475"/>
        </p:xfrm>
        <a:graphic>
          <a:graphicData uri="http://schemas.openxmlformats.org/presentationml/2006/ole">
            <p:oleObj spid="_x0000_s67636" name="Equation" r:id="rId4" imgW="927100" imgH="457200" progId="Equation.3">
              <p:embed/>
            </p:oleObj>
          </a:graphicData>
        </a:graphic>
      </p:graphicFrame>
      <p:sp>
        <p:nvSpPr>
          <p:cNvPr id="5126" name="Line 7"/>
          <p:cNvSpPr>
            <a:spLocks noChangeShapeType="1"/>
          </p:cNvSpPr>
          <p:nvPr/>
        </p:nvSpPr>
        <p:spPr bwMode="auto">
          <a:xfrm>
            <a:off x="2771775" y="2997200"/>
            <a:ext cx="0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5127" name="Text Box 8"/>
          <p:cNvSpPr txBox="1">
            <a:spLocks noChangeArrowheads="1"/>
          </p:cNvSpPr>
          <p:nvPr/>
        </p:nvSpPr>
        <p:spPr bwMode="auto">
          <a:xfrm>
            <a:off x="3851275" y="3268663"/>
            <a:ext cx="9413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/>
              <a:t>~</a:t>
            </a:r>
            <a:r>
              <a:rPr lang="en-US" sz="3200">
                <a:latin typeface="Times New Roman" pitchFamily="18" charset="0"/>
              </a:rPr>
              <a:t>…</a:t>
            </a:r>
            <a:r>
              <a:rPr lang="en-US" sz="3200"/>
              <a:t>.</a:t>
            </a:r>
            <a:endParaRPr lang="en-GB" sz="3200">
              <a:cs typeface="Angsana New" pitchFamily="18" charset="-34"/>
            </a:endParaRPr>
          </a:p>
        </p:txBody>
      </p:sp>
      <p:graphicFrame>
        <p:nvGraphicFramePr>
          <p:cNvPr id="5123" name="Object 9"/>
          <p:cNvGraphicFramePr>
            <a:graphicFrameLocks noChangeAspect="1"/>
          </p:cNvGraphicFramePr>
          <p:nvPr/>
        </p:nvGraphicFramePr>
        <p:xfrm>
          <a:off x="4503738" y="3044825"/>
          <a:ext cx="2500312" cy="928688"/>
        </p:xfrm>
        <a:graphic>
          <a:graphicData uri="http://schemas.openxmlformats.org/presentationml/2006/ole">
            <p:oleObj spid="_x0000_s67637" name="Equation" r:id="rId5" imgW="1295400" imgH="482600" progId="Equation.3">
              <p:embed/>
            </p:oleObj>
          </a:graphicData>
        </a:graphic>
      </p:graphicFrame>
      <p:sp>
        <p:nvSpPr>
          <p:cNvPr id="5128" name="Line 10"/>
          <p:cNvSpPr>
            <a:spLocks noChangeShapeType="1"/>
          </p:cNvSpPr>
          <p:nvPr/>
        </p:nvSpPr>
        <p:spPr bwMode="auto">
          <a:xfrm>
            <a:off x="5364163" y="2924175"/>
            <a:ext cx="0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7853" y="1700808"/>
            <a:ext cx="6197268" cy="4177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620713"/>
            <a:ext cx="64484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35000" y="549275"/>
            <a:ext cx="889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solidFill>
                  <a:srgbClr val="000099"/>
                </a:solidFill>
              </a:rPr>
              <a:t>Fact 4</a:t>
            </a:r>
            <a:endParaRPr lang="th-TH" sz="2000">
              <a:solidFill>
                <a:srgbClr val="000099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07704" y="4941168"/>
            <a:ext cx="3384376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9025" y="495300"/>
            <a:ext cx="5227638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6038" y="2254250"/>
            <a:ext cx="4687887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7675" y="3721100"/>
            <a:ext cx="4460875" cy="229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611188" y="908050"/>
            <a:ext cx="7324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dirty="0">
                <a:solidFill>
                  <a:srgbClr val="000099"/>
                </a:solidFill>
              </a:rPr>
              <a:t>Suppose A and B are invertible. Then the following results hold:</a:t>
            </a:r>
            <a:endParaRPr lang="th-TH" sz="2000" dirty="0">
              <a:solidFill>
                <a:srgbClr val="000099"/>
              </a:solidFill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285720" y="285728"/>
            <a:ext cx="29590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2400" b="1" dirty="0">
                <a:solidFill>
                  <a:srgbClr val="00206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Properties of Inverses</a:t>
            </a:r>
            <a:endParaRPr lang="th-TH" sz="2400" b="1" dirty="0">
              <a:solidFill>
                <a:srgbClr val="002060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615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2481263"/>
            <a:ext cx="5140325" cy="224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146" name="Object 6"/>
          <p:cNvGraphicFramePr>
            <a:graphicFrameLocks noChangeAspect="1"/>
          </p:cNvGraphicFramePr>
          <p:nvPr/>
        </p:nvGraphicFramePr>
        <p:xfrm>
          <a:off x="2627313" y="5445125"/>
          <a:ext cx="2674937" cy="720725"/>
        </p:xfrm>
        <a:graphic>
          <a:graphicData uri="http://schemas.openxmlformats.org/presentationml/2006/ole">
            <p:oleObj spid="_x0000_s68660" name="Equation" r:id="rId4" imgW="1790700" imgH="482600" progId="Equation.3">
              <p:embed/>
            </p:oleObj>
          </a:graphicData>
        </a:graphic>
      </p:graphicFrame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971550" y="5445125"/>
            <a:ext cx="140775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i="1" dirty="0">
                <a:solidFill>
                  <a:srgbClr val="000099"/>
                </a:solidFill>
              </a:rPr>
              <a:t>Proof part c</a:t>
            </a:r>
            <a:endParaRPr lang="th-TH" sz="2000" i="1" dirty="0">
              <a:solidFill>
                <a:srgbClr val="000099"/>
              </a:solidFill>
            </a:endParaRPr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450" y="4667250"/>
            <a:ext cx="4608513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147" name="Object 9"/>
          <p:cNvGraphicFramePr>
            <a:graphicFrameLocks noChangeAspect="1"/>
          </p:cNvGraphicFramePr>
          <p:nvPr/>
        </p:nvGraphicFramePr>
        <p:xfrm>
          <a:off x="1187450" y="1341438"/>
          <a:ext cx="6261100" cy="1028700"/>
        </p:xfrm>
        <a:graphic>
          <a:graphicData uri="http://schemas.openxmlformats.org/presentationml/2006/ole">
            <p:oleObj spid="_x0000_s68661" name="Image" r:id="rId6" imgW="6260317" imgH="1028571" progId="Photoshop.Image.9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242245" y="476250"/>
            <a:ext cx="25150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3200" b="1" dirty="0">
                <a:solidFill>
                  <a:srgbClr val="002060"/>
                </a:solidFill>
                <a:latin typeface="+mj-lt"/>
                <a:cs typeface="Tahoma" pitchFamily="34" charset="0"/>
              </a:rPr>
              <a:t>Determinants</a:t>
            </a:r>
            <a:endParaRPr lang="th-TH" sz="3200" b="1" dirty="0">
              <a:solidFill>
                <a:srgbClr val="002060"/>
              </a:solidFill>
              <a:latin typeface="+mj-lt"/>
              <a:cs typeface="Tahoma" pitchFamily="34" charset="0"/>
            </a:endParaRPr>
          </a:p>
        </p:txBody>
      </p:sp>
      <p:sp>
        <p:nvSpPr>
          <p:cNvPr id="7173" name="Text Box 3"/>
          <p:cNvSpPr txBox="1">
            <a:spLocks noChangeArrowheads="1"/>
          </p:cNvSpPr>
          <p:nvPr/>
        </p:nvSpPr>
        <p:spPr bwMode="auto">
          <a:xfrm>
            <a:off x="2411413" y="1352550"/>
            <a:ext cx="4284827" cy="1421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120000"/>
              </a:lnSpc>
              <a:buFont typeface="Wingdings" pitchFamily="2" charset="2"/>
              <a:buChar char="§"/>
            </a:pPr>
            <a:r>
              <a:rPr lang="en-US" sz="2400" dirty="0">
                <a:solidFill>
                  <a:srgbClr val="002060"/>
                </a:solidFill>
                <a:latin typeface="+mj-lt"/>
                <a:ea typeface="Arial Unicode MS" pitchFamily="34" charset="-128"/>
                <a:cs typeface="Tahoma" pitchFamily="34" charset="0"/>
              </a:rPr>
              <a:t> Formulas for the determinants</a:t>
            </a:r>
          </a:p>
          <a:p>
            <a:pPr eaLnBrk="0" hangingPunct="0">
              <a:lnSpc>
                <a:spcPct val="120000"/>
              </a:lnSpc>
              <a:buFont typeface="Wingdings" pitchFamily="2" charset="2"/>
              <a:buChar char="§"/>
            </a:pPr>
            <a:r>
              <a:rPr lang="en-US" sz="2400" dirty="0">
                <a:solidFill>
                  <a:srgbClr val="002060"/>
                </a:solidFill>
                <a:latin typeface="+mj-lt"/>
                <a:ea typeface="Arial Unicode MS" pitchFamily="34" charset="-128"/>
                <a:cs typeface="Tahoma" pitchFamily="34" charset="0"/>
              </a:rPr>
              <a:t> Properties of Determinant</a:t>
            </a:r>
          </a:p>
          <a:p>
            <a:pPr eaLnBrk="0" hangingPunct="0">
              <a:lnSpc>
                <a:spcPct val="120000"/>
              </a:lnSpc>
              <a:buFont typeface="Wingdings" pitchFamily="2" charset="2"/>
              <a:buChar char="§"/>
            </a:pPr>
            <a:r>
              <a:rPr lang="en-US" sz="2400" dirty="0">
                <a:solidFill>
                  <a:srgbClr val="002060"/>
                </a:solidFill>
                <a:latin typeface="+mj-lt"/>
                <a:ea typeface="Arial Unicode MS" pitchFamily="34" charset="-128"/>
                <a:cs typeface="Tahoma" pitchFamily="34" charset="0"/>
              </a:rPr>
              <a:t> Applications of determinants</a:t>
            </a:r>
            <a:endParaRPr lang="th-TH" sz="2400" dirty="0">
              <a:solidFill>
                <a:srgbClr val="002060"/>
              </a:solidFill>
              <a:latin typeface="+mj-lt"/>
              <a:ea typeface="Arial Unicode MS" pitchFamily="34" charset="-128"/>
              <a:cs typeface="Tahoma" pitchFamily="34" charset="0"/>
            </a:endParaRPr>
          </a:p>
        </p:txBody>
      </p:sp>
      <p:sp>
        <p:nvSpPr>
          <p:cNvPr id="7174" name="Text Box 4"/>
          <p:cNvSpPr txBox="1">
            <a:spLocks noChangeArrowheads="1"/>
          </p:cNvSpPr>
          <p:nvPr/>
        </p:nvSpPr>
        <p:spPr bwMode="auto">
          <a:xfrm>
            <a:off x="900113" y="3068638"/>
            <a:ext cx="71363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b="1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Determinant</a:t>
            </a:r>
            <a:r>
              <a:rPr lang="en-US" sz="200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  <a:sym typeface="Wingdings" pitchFamily="2" charset="2"/>
              </a:rPr>
              <a:t> a number that associates with every square matrix</a:t>
            </a:r>
            <a:endParaRPr lang="th-TH" sz="2000">
              <a:solidFill>
                <a:srgbClr val="000099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175" name="Text Box 5"/>
          <p:cNvSpPr txBox="1">
            <a:spLocks noChangeArrowheads="1"/>
          </p:cNvSpPr>
          <p:nvPr/>
        </p:nvSpPr>
        <p:spPr bwMode="auto">
          <a:xfrm>
            <a:off x="1827213" y="3811593"/>
            <a:ext cx="232140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Determinant of A </a:t>
            </a:r>
            <a:r>
              <a:rPr lang="en-US" sz="2000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  <a:sym typeface="Wingdings" pitchFamily="2" charset="2"/>
              </a:rPr>
              <a:t></a:t>
            </a:r>
            <a:endParaRPr lang="th-TH" sz="2000" dirty="0">
              <a:solidFill>
                <a:srgbClr val="000099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7170" name="Object 6"/>
          <p:cNvGraphicFramePr>
            <a:graphicFrameLocks noChangeAspect="1"/>
          </p:cNvGraphicFramePr>
          <p:nvPr/>
        </p:nvGraphicFramePr>
        <p:xfrm>
          <a:off x="4449763" y="3760793"/>
          <a:ext cx="1681162" cy="525463"/>
        </p:xfrm>
        <a:graphic>
          <a:graphicData uri="http://schemas.openxmlformats.org/presentationml/2006/ole">
            <p:oleObj spid="_x0000_s69684" name="Equation" r:id="rId4" imgW="812447" imgH="253890" progId="Equation.3">
              <p:embed/>
            </p:oleObj>
          </a:graphicData>
        </a:graphic>
      </p:graphicFrame>
      <p:sp>
        <p:nvSpPr>
          <p:cNvPr id="7176" name="Text Box 7"/>
          <p:cNvSpPr txBox="1">
            <a:spLocks noChangeArrowheads="1"/>
          </p:cNvSpPr>
          <p:nvPr/>
        </p:nvSpPr>
        <p:spPr bwMode="auto">
          <a:xfrm>
            <a:off x="857224" y="4643446"/>
            <a:ext cx="466307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 eaLnBrk="0" hangingPunct="0"/>
            <a:r>
              <a:rPr lang="en-US" sz="2000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Determinant  gives a test for </a:t>
            </a:r>
            <a:r>
              <a:rPr lang="en-US" sz="2000" dirty="0" err="1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invertibility</a:t>
            </a:r>
            <a:r>
              <a:rPr lang="en-US" sz="2000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.  . </a:t>
            </a:r>
            <a:endParaRPr lang="th-TH" sz="2000" dirty="0">
              <a:solidFill>
                <a:srgbClr val="000099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177" name="Text Box 8"/>
          <p:cNvSpPr txBox="1">
            <a:spLocks noChangeArrowheads="1"/>
          </p:cNvSpPr>
          <p:nvPr/>
        </p:nvSpPr>
        <p:spPr bwMode="auto">
          <a:xfrm>
            <a:off x="1609725" y="5326081"/>
            <a:ext cx="9636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det</a:t>
            </a:r>
            <a:r>
              <a:rPr lang="en-US" sz="2000" b="1" i="1" u="sng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A</a:t>
            </a:r>
            <a:r>
              <a:rPr lang="en-US" sz="2000" i="1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 =</a:t>
            </a:r>
            <a:endParaRPr lang="th-TH" sz="2000" i="1">
              <a:solidFill>
                <a:srgbClr val="000099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7171" name="Object 9"/>
          <p:cNvGraphicFramePr>
            <a:graphicFrameLocks noChangeAspect="1"/>
          </p:cNvGraphicFramePr>
          <p:nvPr/>
        </p:nvGraphicFramePr>
        <p:xfrm>
          <a:off x="2627313" y="5132406"/>
          <a:ext cx="3294062" cy="868362"/>
        </p:xfrm>
        <a:graphic>
          <a:graphicData uri="http://schemas.openxmlformats.org/presentationml/2006/ole">
            <p:oleObj spid="_x0000_s69685" name="Equation" r:id="rId5" imgW="1828800" imgH="482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92374921"/>
              </p:ext>
            </p:extLst>
          </p:nvPr>
        </p:nvGraphicFramePr>
        <p:xfrm>
          <a:off x="467544" y="2497832"/>
          <a:ext cx="8143875" cy="1219200"/>
        </p:xfrm>
        <a:graphic>
          <a:graphicData uri="http://schemas.openxmlformats.org/presentationml/2006/ole">
            <p:oleObj spid="_x0000_s70708" name="Equation" r:id="rId3" imgW="4749800" imgH="711200" progId="Equation.3">
              <p:embed/>
            </p:oleObj>
          </a:graphicData>
        </a:graphic>
      </p:graphicFrame>
      <p:graphicFrame>
        <p:nvGraphicFramePr>
          <p:cNvPr id="819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9992747"/>
              </p:ext>
            </p:extLst>
          </p:nvPr>
        </p:nvGraphicFramePr>
        <p:xfrm>
          <a:off x="1619250" y="4186411"/>
          <a:ext cx="4872038" cy="466725"/>
        </p:xfrm>
        <a:graphic>
          <a:graphicData uri="http://schemas.openxmlformats.org/presentationml/2006/ole">
            <p:oleObj spid="_x0000_s70709" name="Equation" r:id="rId4" imgW="2387600" imgH="228600" progId="Equation.3">
              <p:embed/>
            </p:oleObj>
          </a:graphicData>
        </a:graphic>
      </p:graphicFrame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85720" y="319633"/>
            <a:ext cx="832569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For any square matrix </a:t>
            </a:r>
            <a:r>
              <a:rPr lang="en-US" sz="2000" b="1" i="1" u="sng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A</a:t>
            </a:r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, let</a:t>
            </a:r>
            <a:r>
              <a:rPr lang="en-US" sz="24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400" i="1" dirty="0" err="1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A</a:t>
            </a:r>
            <a:r>
              <a:rPr lang="en-US" sz="1200" dirty="0" err="1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ij</a:t>
            </a:r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 denote the </a:t>
            </a:r>
            <a:r>
              <a:rPr lang="en-US" sz="2000" dirty="0" err="1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submatrix</a:t>
            </a:r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000" dirty="0" smtClean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formed by </a:t>
            </a:r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deleting the </a:t>
            </a:r>
            <a:r>
              <a:rPr lang="en-US" sz="2000" dirty="0" err="1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ith</a:t>
            </a:r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 row and </a:t>
            </a:r>
            <a:r>
              <a:rPr lang="en-US" sz="2000" dirty="0" err="1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jth</a:t>
            </a:r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 column of </a:t>
            </a:r>
            <a:r>
              <a:rPr lang="en-US" sz="2000" b="1" i="1" u="sng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A</a:t>
            </a:r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.</a:t>
            </a:r>
            <a:endParaRPr lang="th-TH" sz="2400" dirty="0">
              <a:solidFill>
                <a:srgbClr val="000099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85720" y="1381874"/>
            <a:ext cx="840108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The determinant of a 3x3 matrix is defined by </a:t>
            </a:r>
            <a:r>
              <a:rPr lang="en-US" sz="2000" dirty="0" smtClean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determinants of </a:t>
            </a:r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the 2x2 </a:t>
            </a:r>
            <a:r>
              <a:rPr lang="en-US" sz="2000" dirty="0" err="1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submatrices</a:t>
            </a:r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000" i="1" dirty="0" err="1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A</a:t>
            </a:r>
            <a:r>
              <a:rPr lang="en-US" sz="1200" dirty="0" err="1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ij</a:t>
            </a:r>
            <a:r>
              <a:rPr lang="en-US" sz="2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.  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500034" y="5072074"/>
            <a:ext cx="684053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200" dirty="0">
                <a:solidFill>
                  <a:srgbClr val="000099"/>
                </a:solidFill>
                <a:latin typeface="+mj-lt"/>
              </a:rPr>
              <a:t>The determinant of an </a:t>
            </a:r>
            <a:r>
              <a:rPr lang="en-US" sz="2200" b="1" i="1" dirty="0" err="1">
                <a:solidFill>
                  <a:srgbClr val="000099"/>
                </a:solidFill>
                <a:latin typeface="+mj-lt"/>
              </a:rPr>
              <a:t>nxn</a:t>
            </a:r>
            <a:r>
              <a:rPr lang="en-US" sz="2200" dirty="0">
                <a:solidFill>
                  <a:srgbClr val="000099"/>
                </a:solidFill>
                <a:latin typeface="+mj-lt"/>
              </a:rPr>
              <a:t> matrix is defined by determinants of</a:t>
            </a:r>
          </a:p>
          <a:p>
            <a:r>
              <a:rPr lang="en-US" sz="2200" i="1" dirty="0">
                <a:solidFill>
                  <a:srgbClr val="000099"/>
                </a:solidFill>
                <a:latin typeface="+mj-lt"/>
              </a:rPr>
              <a:t>(</a:t>
            </a:r>
            <a:r>
              <a:rPr lang="en-US" sz="2200" b="1" i="1" dirty="0">
                <a:solidFill>
                  <a:srgbClr val="000099"/>
                </a:solidFill>
                <a:latin typeface="+mj-lt"/>
              </a:rPr>
              <a:t>n-1)x(n-1)</a:t>
            </a:r>
            <a:r>
              <a:rPr lang="en-US" sz="2200" dirty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200" dirty="0" err="1">
                <a:solidFill>
                  <a:srgbClr val="000099"/>
                </a:solidFill>
                <a:latin typeface="+mj-lt"/>
              </a:rPr>
              <a:t>submatrices</a:t>
            </a:r>
            <a:r>
              <a:rPr lang="en-US" sz="2200" dirty="0">
                <a:solidFill>
                  <a:srgbClr val="000099"/>
                </a:solidFill>
                <a:latin typeface="+mj-lt"/>
              </a:rPr>
              <a:t>.</a:t>
            </a:r>
            <a:endParaRPr lang="th-TH" sz="2200" dirty="0">
              <a:solidFill>
                <a:srgbClr val="000099"/>
              </a:solidFill>
              <a:latin typeface="+mj-lt"/>
            </a:endParaRPr>
          </a:p>
        </p:txBody>
      </p:sp>
      <p:sp>
        <p:nvSpPr>
          <p:cNvPr id="8199" name="Slide Number Placeholder 8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</p:spPr>
        <p:txBody>
          <a:bodyPr/>
          <a:lstStyle/>
          <a:p>
            <a:fld id="{3DF16367-EF78-44C2-8256-04DF7512773F}" type="slidenum">
              <a:rPr lang="en-GB"/>
              <a:pPr/>
              <a:t>95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1628775"/>
            <a:ext cx="6737350" cy="21939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428596" y="500042"/>
            <a:ext cx="5662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dirty="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A recursive definition of a determinant</a:t>
            </a:r>
            <a:endParaRPr lang="th-TH" sz="2400" dirty="0">
              <a:solidFill>
                <a:srgbClr val="000099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214282" y="4535582"/>
            <a:ext cx="8383321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 dirty="0"/>
              <a:t>The determinant of an </a:t>
            </a:r>
            <a:r>
              <a:rPr lang="en-US" sz="2200" dirty="0" err="1"/>
              <a:t>nxn</a:t>
            </a:r>
            <a:r>
              <a:rPr lang="en-US" sz="2200" dirty="0"/>
              <a:t> matrix </a:t>
            </a:r>
            <a:r>
              <a:rPr lang="en-US" sz="2200" b="1" u="sng" dirty="0"/>
              <a:t>A </a:t>
            </a:r>
            <a:r>
              <a:rPr lang="en-US" sz="2200" dirty="0"/>
              <a:t>is the sum of n term of the form</a:t>
            </a:r>
          </a:p>
          <a:p>
            <a:r>
              <a:rPr lang="en-US" sz="2200" dirty="0" err="1"/>
              <a:t>det</a:t>
            </a:r>
            <a:r>
              <a:rPr lang="en-US" sz="2200" dirty="0"/>
              <a:t> </a:t>
            </a:r>
            <a:r>
              <a:rPr lang="en-US" sz="2200" dirty="0" err="1"/>
              <a:t>A</a:t>
            </a:r>
            <a:r>
              <a:rPr lang="en-US" sz="2200" baseline="-25000" dirty="0" err="1"/>
              <a:t>ij</a:t>
            </a:r>
            <a:r>
              <a:rPr lang="en-US" sz="2200" dirty="0"/>
              <a:t> with plus and minus sign alternating where entries a</a:t>
            </a:r>
            <a:r>
              <a:rPr lang="en-US" sz="2200" baseline="-25000" dirty="0"/>
              <a:t>11</a:t>
            </a:r>
            <a:r>
              <a:rPr lang="en-US" sz="2200" dirty="0"/>
              <a:t>, a</a:t>
            </a:r>
            <a:r>
              <a:rPr lang="en-US" sz="2200" baseline="-25000" dirty="0"/>
              <a:t>12</a:t>
            </a:r>
            <a:r>
              <a:rPr lang="en-US" sz="2200" dirty="0"/>
              <a:t>, </a:t>
            </a:r>
            <a:r>
              <a:rPr lang="en-US" sz="2200" dirty="0">
                <a:latin typeface="Times New Roman" pitchFamily="18" charset="0"/>
              </a:rPr>
              <a:t>…</a:t>
            </a:r>
            <a:r>
              <a:rPr lang="en-US" sz="2200" dirty="0"/>
              <a:t>.a</a:t>
            </a:r>
            <a:r>
              <a:rPr lang="en-US" sz="2200" baseline="-25000" dirty="0"/>
              <a:t>1n</a:t>
            </a:r>
            <a:endParaRPr lang="en-US" sz="2200" dirty="0"/>
          </a:p>
          <a:p>
            <a:r>
              <a:rPr lang="en-US" sz="2200" dirty="0"/>
              <a:t>from the first row of A</a:t>
            </a:r>
            <a:endParaRPr lang="en-GB" sz="2200" b="1" u="sng" dirty="0"/>
          </a:p>
        </p:txBody>
      </p:sp>
      <p:graphicFrame>
        <p:nvGraphicFramePr>
          <p:cNvPr id="9218" name="Object 5"/>
          <p:cNvGraphicFramePr>
            <a:graphicFrameLocks noChangeAspect="1"/>
          </p:cNvGraphicFramePr>
          <p:nvPr/>
        </p:nvGraphicFramePr>
        <p:xfrm>
          <a:off x="8139141" y="4500570"/>
          <a:ext cx="576263" cy="476250"/>
        </p:xfrm>
        <a:graphic>
          <a:graphicData uri="http://schemas.openxmlformats.org/presentationml/2006/ole">
            <p:oleObj spid="_x0000_s71707" name="Equation" r:id="rId4" imgW="291973" imgH="241195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76672"/>
            <a:ext cx="6326188" cy="364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5375" y="4421188"/>
            <a:ext cx="5430838" cy="142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17690490"/>
              </p:ext>
            </p:extLst>
          </p:nvPr>
        </p:nvGraphicFramePr>
        <p:xfrm>
          <a:off x="423863" y="571500"/>
          <a:ext cx="1863725" cy="473075"/>
        </p:xfrm>
        <a:graphic>
          <a:graphicData uri="http://schemas.openxmlformats.org/presentationml/2006/ole">
            <p:oleObj spid="_x0000_s72758" name="Equation" r:id="rId3" imgW="952200" imgH="241200" progId="Equation.3">
              <p:embed/>
            </p:oleObj>
          </a:graphicData>
        </a:graphic>
      </p:graphicFrame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1781175" y="2193918"/>
          <a:ext cx="4845050" cy="566738"/>
        </p:xfrm>
        <a:graphic>
          <a:graphicData uri="http://schemas.openxmlformats.org/presentationml/2006/ole">
            <p:oleObj spid="_x0000_s72759" name="Equation" r:id="rId4" imgW="1955800" imgH="228600" progId="Equation.3">
              <p:embed/>
            </p:oleObj>
          </a:graphicData>
        </a:graphic>
      </p:graphicFrame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576225"/>
            <a:ext cx="491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1113" y="1460481"/>
            <a:ext cx="3086100" cy="54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987425" y="3190875"/>
            <a:ext cx="5810373" cy="46166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A cofactor expansion across the first row of </a:t>
            </a:r>
            <a:r>
              <a:rPr lang="en-US" sz="2400" i="1" dirty="0">
                <a:solidFill>
                  <a:srgbClr val="0000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A</a:t>
            </a:r>
            <a:endParaRPr lang="th-TH" sz="2400" i="1" dirty="0">
              <a:solidFill>
                <a:srgbClr val="000099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00288" y="3810000"/>
            <a:ext cx="3384550" cy="187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Connector 3"/>
          <p:cNvCxnSpPr/>
          <p:nvPr/>
        </p:nvCxnSpPr>
        <p:spPr>
          <a:xfrm>
            <a:off x="1853183" y="571500"/>
            <a:ext cx="126529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123728" y="571500"/>
            <a:ext cx="126529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071546"/>
            <a:ext cx="6454775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3357562"/>
            <a:ext cx="4960937" cy="236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285720" y="214290"/>
            <a:ext cx="38104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/>
              <a:t>Cofactor expansion theorem</a:t>
            </a:r>
            <a:endParaRPr lang="en-GB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68871"/>
            <a:ext cx="6242050" cy="313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 Box 3"/>
          <p:cNvSpPr txBox="1">
            <a:spLocks noChangeArrowheads="1"/>
          </p:cNvSpPr>
          <p:nvPr/>
        </p:nvSpPr>
        <p:spPr bwMode="auto">
          <a:xfrm>
            <a:off x="427036" y="3767361"/>
            <a:ext cx="13271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200" dirty="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Example</a:t>
            </a:r>
            <a:endParaRPr lang="th-TH" sz="2200" dirty="0">
              <a:solidFill>
                <a:srgbClr val="000099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1126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37055791"/>
              </p:ext>
            </p:extLst>
          </p:nvPr>
        </p:nvGraphicFramePr>
        <p:xfrm>
          <a:off x="847724" y="4235673"/>
          <a:ext cx="2290762" cy="1425575"/>
        </p:xfrm>
        <a:graphic>
          <a:graphicData uri="http://schemas.openxmlformats.org/presentationml/2006/ole">
            <p:oleObj spid="_x0000_s73755" name="Equation" r:id="rId4" imgW="1143000" imgH="711200" progId="Equation.3">
              <p:embed/>
            </p:oleObj>
          </a:graphicData>
        </a:graphic>
      </p:graphicFrame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429124" y="4626198"/>
            <a:ext cx="1169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det</a:t>
            </a:r>
            <a:r>
              <a:rPr lang="en-US" sz="2400" i="1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A=?</a:t>
            </a:r>
            <a:endParaRPr lang="th-TH" sz="2400" i="1">
              <a:solidFill>
                <a:srgbClr val="000099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5473700" cy="135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9646" y="1741466"/>
            <a:ext cx="5445125" cy="367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734" y="422291"/>
            <a:ext cx="5148263" cy="262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222641"/>
            <a:ext cx="5856287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2428860" y="428604"/>
            <a:ext cx="42418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solidFill>
                  <a:srgbClr val="000099"/>
                </a:solidFill>
                <a:latin typeface="+mj-lt"/>
                <a:ea typeface="Arial Unicode MS" pitchFamily="34" charset="-128"/>
                <a:cs typeface="Tahoma" pitchFamily="34" charset="0"/>
              </a:rPr>
              <a:t>Properties of Determinants</a:t>
            </a:r>
            <a:endParaRPr lang="th-TH" b="1" dirty="0">
              <a:solidFill>
                <a:srgbClr val="000099"/>
              </a:solidFill>
              <a:latin typeface="+mj-lt"/>
              <a:ea typeface="Arial Unicode MS" pitchFamily="34" charset="-128"/>
              <a:cs typeface="Tahoma" pitchFamily="34" charset="0"/>
            </a:endParaRP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5063" y="1341438"/>
            <a:ext cx="6792912" cy="247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3325" y="4038600"/>
            <a:ext cx="6456363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1" y="548680"/>
            <a:ext cx="6834531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55139" y="2042076"/>
            <a:ext cx="946026" cy="2171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2259197"/>
            <a:ext cx="857264" cy="2400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83624" y="904574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Find</a:t>
            </a:r>
            <a:endParaRPr lang="en-US" sz="20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20401650"/>
              </p:ext>
            </p:extLst>
          </p:nvPr>
        </p:nvGraphicFramePr>
        <p:xfrm>
          <a:off x="467544" y="476672"/>
          <a:ext cx="2216080" cy="1551256"/>
        </p:xfrm>
        <a:graphic>
          <a:graphicData uri="http://schemas.openxmlformats.org/presentationml/2006/ole">
            <p:oleObj spid="_x0000_s81952" name="Equation" r:id="rId3" imgW="1015920" imgH="711000" progId="Equation.3">
              <p:embed/>
            </p:oleObj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74757890"/>
              </p:ext>
            </p:extLst>
          </p:nvPr>
        </p:nvGraphicFramePr>
        <p:xfrm>
          <a:off x="3635896" y="852237"/>
          <a:ext cx="3390111" cy="483941"/>
        </p:xfrm>
        <a:graphic>
          <a:graphicData uri="http://schemas.openxmlformats.org/presentationml/2006/ole">
            <p:oleObj spid="_x0000_s81953" name="Equation" r:id="rId4" imgW="1422360" imgH="20304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77108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04664"/>
            <a:ext cx="5829627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70537894"/>
              </p:ext>
            </p:extLst>
          </p:nvPr>
        </p:nvGraphicFramePr>
        <p:xfrm>
          <a:off x="755576" y="404664"/>
          <a:ext cx="6369050" cy="1993900"/>
        </p:xfrm>
        <a:graphic>
          <a:graphicData uri="http://schemas.openxmlformats.org/presentationml/2006/ole">
            <p:oleObj spid="_x0000_s82959" name="Equation" r:id="rId3" imgW="2920680" imgH="9144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079714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6755396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04664"/>
            <a:ext cx="60833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149080"/>
            <a:ext cx="6041806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295355" y="2541870"/>
            <a:ext cx="2101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/>
              <a:t>; </a:t>
            </a:r>
            <a:r>
              <a:rPr lang="en-US" sz="1800" i="1" dirty="0"/>
              <a:t>k</a:t>
            </a:r>
            <a:r>
              <a:rPr lang="en-US" sz="1800" dirty="0" smtClean="0"/>
              <a:t>= row interchange</a:t>
            </a:r>
            <a:endParaRPr lang="en-US" sz="1800" dirty="0"/>
          </a:p>
        </p:txBody>
      </p:sp>
      <p:sp>
        <p:nvSpPr>
          <p:cNvPr id="3" name="TextBox 2"/>
          <p:cNvSpPr txBox="1"/>
          <p:nvPr/>
        </p:nvSpPr>
        <p:spPr>
          <a:xfrm>
            <a:off x="2555776" y="2541870"/>
            <a:ext cx="2824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k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2484438" y="4508500"/>
          <a:ext cx="3744912" cy="1549400"/>
        </p:xfrm>
        <a:graphic>
          <a:graphicData uri="http://schemas.openxmlformats.org/presentationml/2006/ole">
            <p:oleObj spid="_x0000_s74854" name="Equation" r:id="rId3" imgW="2209800" imgH="914400" progId="Equation.3">
              <p:embed/>
            </p:oleObj>
          </a:graphicData>
        </a:graphic>
      </p:graphicFrame>
      <p:graphicFrame>
        <p:nvGraphicFramePr>
          <p:cNvPr id="12291" name="Object 3"/>
          <p:cNvGraphicFramePr>
            <a:graphicFrameLocks noChangeAspect="1"/>
          </p:cNvGraphicFramePr>
          <p:nvPr/>
        </p:nvGraphicFramePr>
        <p:xfrm>
          <a:off x="900113" y="549275"/>
          <a:ext cx="2663825" cy="1520825"/>
        </p:xfrm>
        <a:graphic>
          <a:graphicData uri="http://schemas.openxmlformats.org/presentationml/2006/ole">
            <p:oleObj spid="_x0000_s74855" name="Equation" r:id="rId4" imgW="1600200" imgH="914400" progId="Equation.3">
              <p:embed/>
            </p:oleObj>
          </a:graphicData>
        </a:graphic>
      </p:graphicFrame>
      <p:graphicFrame>
        <p:nvGraphicFramePr>
          <p:cNvPr id="12292" name="Object 5"/>
          <p:cNvGraphicFramePr>
            <a:graphicFrameLocks noChangeAspect="1"/>
          </p:cNvGraphicFramePr>
          <p:nvPr/>
        </p:nvGraphicFramePr>
        <p:xfrm>
          <a:off x="2555875" y="2420938"/>
          <a:ext cx="2238375" cy="1549400"/>
        </p:xfrm>
        <a:graphic>
          <a:graphicData uri="http://schemas.openxmlformats.org/presentationml/2006/ole">
            <p:oleObj spid="_x0000_s74856" name="Equation" r:id="rId5" imgW="1320800" imgH="914400" progId="Equation.3">
              <p:embed/>
            </p:oleObj>
          </a:graphicData>
        </a:graphic>
      </p:graphicFrame>
      <p:graphicFrame>
        <p:nvGraphicFramePr>
          <p:cNvPr id="12293" name="Object 7"/>
          <p:cNvGraphicFramePr>
            <a:graphicFrameLocks noChangeAspect="1"/>
          </p:cNvGraphicFramePr>
          <p:nvPr/>
        </p:nvGraphicFramePr>
        <p:xfrm>
          <a:off x="6588125" y="2384425"/>
          <a:ext cx="2238375" cy="1549400"/>
        </p:xfrm>
        <a:graphic>
          <a:graphicData uri="http://schemas.openxmlformats.org/presentationml/2006/ole">
            <p:oleObj spid="_x0000_s74857" name="Equation" r:id="rId6" imgW="1320800" imgH="914400" progId="Equation.3">
              <p:embed/>
            </p:oleObj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61777" y="3205422"/>
            <a:ext cx="1228725" cy="3333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49885" y="3098800"/>
            <a:ext cx="1276350" cy="381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76139" y="2672418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ym typeface="Symbol" panose="05050102010706020507" pitchFamily="18" charset="2"/>
              </a:rPr>
              <a:t>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500269" y="2750200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ym typeface="Symbol" panose="05050102010706020507" pitchFamily="18" charset="2"/>
              </a:rPr>
              <a:t>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692150"/>
            <a:ext cx="5975350" cy="387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549275"/>
            <a:ext cx="5808663" cy="546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5472607" cy="278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884" y="2924944"/>
            <a:ext cx="6264697" cy="3446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2700338" y="333375"/>
            <a:ext cx="38869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2400" b="1" dirty="0">
                <a:solidFill>
                  <a:srgbClr val="002060"/>
                </a:solidFill>
                <a:latin typeface="+mj-lt"/>
                <a:cs typeface="Tahoma" pitchFamily="34" charset="0"/>
              </a:rPr>
              <a:t>Applications of determinants</a:t>
            </a:r>
            <a:endParaRPr lang="th-TH" sz="2400" b="1" dirty="0">
              <a:solidFill>
                <a:srgbClr val="002060"/>
              </a:solidFill>
              <a:latin typeface="+mj-lt"/>
              <a:cs typeface="Tahoma" pitchFamily="34" charset="0"/>
            </a:endParaRPr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611188" y="957263"/>
            <a:ext cx="165833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2000" b="1" dirty="0">
                <a:solidFill>
                  <a:srgbClr val="002060"/>
                </a:solidFill>
                <a:latin typeface="+mj-lt"/>
                <a:ea typeface="Arial Unicode MS" pitchFamily="34" charset="-128"/>
                <a:cs typeface="Tahoma" pitchFamily="34" charset="0"/>
              </a:rPr>
              <a:t>Cramer’s Rule</a:t>
            </a:r>
            <a:endParaRPr lang="th-TH" sz="2000" b="1" dirty="0">
              <a:solidFill>
                <a:srgbClr val="002060"/>
              </a:solidFill>
              <a:latin typeface="+mj-lt"/>
              <a:ea typeface="Arial Unicode MS" pitchFamily="34" charset="-128"/>
              <a:cs typeface="Tahoma" pitchFamily="34" charset="0"/>
            </a:endParaRPr>
          </a:p>
        </p:txBody>
      </p:sp>
      <p:sp>
        <p:nvSpPr>
          <p:cNvPr id="13317" name="Text Box 4"/>
          <p:cNvSpPr txBox="1">
            <a:spLocks noChangeArrowheads="1"/>
          </p:cNvSpPr>
          <p:nvPr/>
        </p:nvSpPr>
        <p:spPr bwMode="auto">
          <a:xfrm>
            <a:off x="714348" y="1578106"/>
            <a:ext cx="64728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Cramer’s rule can be used to study how the solution of </a:t>
            </a:r>
            <a:r>
              <a:rPr lang="en-US" sz="2000" b="1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Ax=b</a:t>
            </a:r>
          </a:p>
          <a:p>
            <a:pPr eaLnBrk="0" hangingPunct="0"/>
            <a:r>
              <a:rPr lang="en-US" sz="2000" dirty="0">
                <a:solidFill>
                  <a:srgbClr val="000099"/>
                </a:solidFill>
                <a:ea typeface="Arial Unicode MS" pitchFamily="34" charset="-128"/>
                <a:cs typeface="Arial Unicode MS" pitchFamily="34" charset="-128"/>
              </a:rPr>
              <a:t> affected by the changes in the entries of b.</a:t>
            </a:r>
          </a:p>
        </p:txBody>
      </p:sp>
      <p:graphicFrame>
        <p:nvGraphicFramePr>
          <p:cNvPr id="13314" name="Object 5"/>
          <p:cNvGraphicFramePr>
            <a:graphicFrameLocks noChangeAspect="1"/>
          </p:cNvGraphicFramePr>
          <p:nvPr/>
        </p:nvGraphicFramePr>
        <p:xfrm>
          <a:off x="785786" y="2749567"/>
          <a:ext cx="5734050" cy="2398712"/>
        </p:xfrm>
        <a:graphic>
          <a:graphicData uri="http://schemas.openxmlformats.org/presentationml/2006/ole">
            <p:oleObj spid="_x0000_s75803" name="Equation" r:id="rId3" imgW="3187700" imgH="1333500" progId="Equation.3">
              <p:embed/>
            </p:oleObj>
          </a:graphicData>
        </a:graphic>
      </p:graphicFrame>
      <p:sp>
        <p:nvSpPr>
          <p:cNvPr id="13318" name="Line 6"/>
          <p:cNvSpPr>
            <a:spLocks noChangeShapeType="1"/>
          </p:cNvSpPr>
          <p:nvPr/>
        </p:nvSpPr>
        <p:spPr bwMode="auto">
          <a:xfrm flipH="1" flipV="1">
            <a:off x="5426075" y="4737100"/>
            <a:ext cx="1588" cy="4365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4330674" y="5465779"/>
            <a:ext cx="5905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500" i="1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Col i</a:t>
            </a:r>
            <a:endParaRPr lang="th-TH" sz="1500" i="1">
              <a:solidFill>
                <a:srgbClr val="000099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2"/>
          <p:cNvGraphicFramePr>
            <a:graphicFrameLocks noChangeAspect="1"/>
          </p:cNvGraphicFramePr>
          <p:nvPr/>
        </p:nvGraphicFramePr>
        <p:xfrm>
          <a:off x="2339975" y="836613"/>
          <a:ext cx="1582738" cy="792162"/>
        </p:xfrm>
        <a:graphic>
          <a:graphicData uri="http://schemas.openxmlformats.org/presentationml/2006/ole">
            <p:oleObj spid="_x0000_s76827" name="Equation" r:id="rId3" imgW="914400" imgH="457200" progId="Equation.3">
              <p:embed/>
            </p:oleObj>
          </a:graphicData>
        </a:graphic>
      </p:graphicFrame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649288" y="444500"/>
            <a:ext cx="12239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Example</a:t>
            </a:r>
            <a:endParaRPr lang="th-TH" sz="2000">
              <a:solidFill>
                <a:srgbClr val="000099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987425" y="850900"/>
          <a:ext cx="7042150" cy="2549525"/>
        </p:xfrm>
        <a:graphic>
          <a:graphicData uri="http://schemas.openxmlformats.org/presentationml/2006/ole">
            <p:oleObj spid="_x0000_s77901" name="Image" r:id="rId3" imgW="18031746" imgH="6526984" progId="">
              <p:embed/>
            </p:oleObj>
          </a:graphicData>
        </a:graphic>
      </p:graphicFrame>
      <p:sp>
        <p:nvSpPr>
          <p:cNvPr id="15365" name="Text Box 3"/>
          <p:cNvSpPr txBox="1">
            <a:spLocks noChangeArrowheads="1"/>
          </p:cNvSpPr>
          <p:nvPr/>
        </p:nvSpPr>
        <p:spPr bwMode="auto">
          <a:xfrm>
            <a:off x="1000100" y="3810018"/>
            <a:ext cx="59245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dirty="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The </a:t>
            </a:r>
            <a:r>
              <a:rPr lang="en-US" sz="2000" dirty="0" err="1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adjoint</a:t>
            </a:r>
            <a:r>
              <a:rPr lang="en-US" sz="2000" dirty="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 of </a:t>
            </a:r>
            <a:r>
              <a:rPr lang="en-US" sz="2000" i="1" dirty="0" err="1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A</a:t>
            </a:r>
            <a:r>
              <a:rPr lang="en-US" sz="2000" i="1" baseline="-25000" dirty="0" err="1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nxn</a:t>
            </a:r>
            <a:r>
              <a:rPr lang="en-US" sz="2000" dirty="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 is defined to be the transpose </a:t>
            </a:r>
          </a:p>
          <a:p>
            <a:pPr eaLnBrk="0" hangingPunct="0"/>
            <a:r>
              <a:rPr lang="en-US" sz="2000" dirty="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of the matrix of cofactors:</a:t>
            </a:r>
            <a:endParaRPr lang="th-TH" sz="2000" dirty="0">
              <a:solidFill>
                <a:srgbClr val="000099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15363" name="Object 4"/>
          <p:cNvGraphicFramePr>
            <a:graphicFrameLocks noChangeAspect="1"/>
          </p:cNvGraphicFramePr>
          <p:nvPr/>
        </p:nvGraphicFramePr>
        <p:xfrm>
          <a:off x="2765400" y="4679968"/>
          <a:ext cx="2454275" cy="661988"/>
        </p:xfrm>
        <a:graphic>
          <a:graphicData uri="http://schemas.openxmlformats.org/presentationml/2006/ole">
            <p:oleObj spid="_x0000_s77902" name="Equation" r:id="rId4" imgW="990170" imgH="266584" progId="Equation.3">
              <p:embed/>
            </p:oleObj>
          </a:graphicData>
        </a:graphic>
      </p:graphicFrame>
      <p:graphicFrame>
        <p:nvGraphicFramePr>
          <p:cNvPr id="15364" name="Object 5"/>
          <p:cNvGraphicFramePr>
            <a:graphicFrameLocks noChangeAspect="1"/>
          </p:cNvGraphicFramePr>
          <p:nvPr/>
        </p:nvGraphicFramePr>
        <p:xfrm>
          <a:off x="3036863" y="5656281"/>
          <a:ext cx="1893887" cy="415925"/>
        </p:xfrm>
        <a:graphic>
          <a:graphicData uri="http://schemas.openxmlformats.org/presentationml/2006/ole">
            <p:oleObj spid="_x0000_s77903" name="Equation" r:id="rId5" imgW="926698" imgH="203112" progId="Equation.3">
              <p:embed/>
            </p:oleObj>
          </a:graphicData>
        </a:graphic>
      </p:graphicFrame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1116013" y="836613"/>
            <a:ext cx="6840537" cy="5762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2953395" y="428604"/>
            <a:ext cx="36129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solidFill>
                  <a:srgbClr val="000099"/>
                </a:solidFill>
                <a:latin typeface="+mj-lt"/>
                <a:ea typeface="Arial Unicode MS" pitchFamily="34" charset="-128"/>
                <a:cs typeface="Tahoma" pitchFamily="34" charset="0"/>
              </a:rPr>
              <a:t>The computation of A</a:t>
            </a:r>
            <a:r>
              <a:rPr lang="en-US" b="1" baseline="30000" dirty="0">
                <a:solidFill>
                  <a:srgbClr val="000099"/>
                </a:solidFill>
                <a:latin typeface="+mj-lt"/>
                <a:ea typeface="Arial Unicode MS" pitchFamily="34" charset="-128"/>
                <a:cs typeface="Tahoma" pitchFamily="34" charset="0"/>
              </a:rPr>
              <a:t>-1</a:t>
            </a:r>
            <a:endParaRPr lang="th-TH" b="1" dirty="0">
              <a:solidFill>
                <a:srgbClr val="000099"/>
              </a:solidFill>
              <a:latin typeface="+mj-lt"/>
              <a:ea typeface="Arial Unicode MS" pitchFamily="34" charset="-128"/>
              <a:cs typeface="Tahoma" pitchFamily="34" charset="0"/>
            </a:endParaRPr>
          </a:p>
        </p:txBody>
      </p:sp>
      <p:sp>
        <p:nvSpPr>
          <p:cNvPr id="15368" name="Oval 8"/>
          <p:cNvSpPr>
            <a:spLocks noChangeArrowheads="1"/>
          </p:cNvSpPr>
          <p:nvPr/>
        </p:nvSpPr>
        <p:spPr bwMode="auto">
          <a:xfrm>
            <a:off x="7380288" y="1700213"/>
            <a:ext cx="720725" cy="50482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2870200" y="3951288"/>
          <a:ext cx="2998788" cy="82550"/>
        </p:xfrm>
        <a:graphic>
          <a:graphicData uri="http://schemas.openxmlformats.org/presentationml/2006/ole">
            <p:oleObj spid="_x0000_s78950" name="Image" r:id="rId3" imgW="2999238" imgH="82077" progId="">
              <p:embed/>
            </p:oleObj>
          </a:graphicData>
        </a:graphic>
      </p:graphicFrame>
      <p:graphicFrame>
        <p:nvGraphicFramePr>
          <p:cNvPr id="16387" name="Object 3"/>
          <p:cNvGraphicFramePr>
            <a:graphicFrameLocks noChangeAspect="1"/>
          </p:cNvGraphicFramePr>
          <p:nvPr/>
        </p:nvGraphicFramePr>
        <p:xfrm>
          <a:off x="515938" y="3833593"/>
          <a:ext cx="8293100" cy="1917700"/>
        </p:xfrm>
        <a:graphic>
          <a:graphicData uri="http://schemas.openxmlformats.org/presentationml/2006/ole">
            <p:oleObj spid="_x0000_s78951" name="Image" r:id="rId4" imgW="6920635" imgH="1600000" progId="">
              <p:embed/>
            </p:oleObj>
          </a:graphicData>
        </a:graphic>
      </p:graphicFrame>
      <p:sp>
        <p:nvSpPr>
          <p:cNvPr id="16390" name="Text Box 4"/>
          <p:cNvSpPr txBox="1">
            <a:spLocks noChangeArrowheads="1"/>
          </p:cNvSpPr>
          <p:nvPr/>
        </p:nvSpPr>
        <p:spPr bwMode="auto">
          <a:xfrm>
            <a:off x="674688" y="862013"/>
            <a:ext cx="12239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solidFill>
                  <a:srgbClr val="000099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Example</a:t>
            </a:r>
            <a:endParaRPr lang="th-TH" sz="2000">
              <a:solidFill>
                <a:srgbClr val="000099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16388" name="Object 5"/>
          <p:cNvGraphicFramePr>
            <a:graphicFrameLocks noChangeAspect="1"/>
          </p:cNvGraphicFramePr>
          <p:nvPr/>
        </p:nvGraphicFramePr>
        <p:xfrm>
          <a:off x="3111500" y="925513"/>
          <a:ext cx="1687513" cy="1052512"/>
        </p:xfrm>
        <a:graphic>
          <a:graphicData uri="http://schemas.openxmlformats.org/presentationml/2006/ole">
            <p:oleObj spid="_x0000_s78952" name="Equation" r:id="rId5" imgW="1143000" imgH="711200" progId="Equation.3">
              <p:embed/>
            </p:oleObj>
          </a:graphicData>
        </a:graphic>
      </p:graphicFrame>
      <p:graphicFrame>
        <p:nvGraphicFramePr>
          <p:cNvPr id="16389" name="Object 6"/>
          <p:cNvGraphicFramePr>
            <a:graphicFrameLocks noChangeAspect="1"/>
          </p:cNvGraphicFramePr>
          <p:nvPr/>
        </p:nvGraphicFramePr>
        <p:xfrm>
          <a:off x="1497013" y="2228850"/>
          <a:ext cx="4446587" cy="1089025"/>
        </p:xfrm>
        <a:graphic>
          <a:graphicData uri="http://schemas.openxmlformats.org/presentationml/2006/ole">
            <p:oleObj spid="_x0000_s78953" name="Equation" r:id="rId6" imgW="3009900" imgH="736600" progId="Equation.3">
              <p:embed/>
            </p:oleObj>
          </a:graphicData>
        </a:graphic>
      </p:graphicFrame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457200" y="3733800"/>
            <a:ext cx="2514600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Theorem</a:t>
            </a: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56596197"/>
              </p:ext>
            </p:extLst>
          </p:nvPr>
        </p:nvGraphicFramePr>
        <p:xfrm>
          <a:off x="467544" y="2204864"/>
          <a:ext cx="7832725" cy="3114675"/>
        </p:xfrm>
        <a:graphic>
          <a:graphicData uri="http://schemas.openxmlformats.org/presentationml/2006/ole">
            <p:oleObj spid="_x0000_s79924" name="Image" r:id="rId3" imgW="12330159" imgH="4901587" progId="">
              <p:embed/>
            </p:oleObj>
          </a:graphicData>
        </a:graphic>
      </p:graphicFrame>
      <p:graphicFrame>
        <p:nvGraphicFramePr>
          <p:cNvPr id="174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663856992"/>
              </p:ext>
            </p:extLst>
          </p:nvPr>
        </p:nvGraphicFramePr>
        <p:xfrm>
          <a:off x="467544" y="548680"/>
          <a:ext cx="7285037" cy="1068387"/>
        </p:xfrm>
        <a:graphic>
          <a:graphicData uri="http://schemas.openxmlformats.org/presentationml/2006/ole">
            <p:oleObj spid="_x0000_s79925" name="Image" r:id="rId4" imgW="6577778" imgH="964739" progId="">
              <p:embed/>
            </p:oleObj>
          </a:graphicData>
        </a:graphic>
      </p:graphicFrame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718369" y="924917"/>
            <a:ext cx="1800225" cy="431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/>
              <a:t>Example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31330319"/>
              </p:ext>
            </p:extLst>
          </p:nvPr>
        </p:nvGraphicFramePr>
        <p:xfrm>
          <a:off x="2868554" y="764704"/>
          <a:ext cx="3174274" cy="1645920"/>
        </p:xfrm>
        <a:graphic>
          <a:graphicData uri="http://schemas.openxmlformats.org/presentationml/2006/ole">
            <p:oleObj spid="_x0000_s80948" name="Equation" r:id="rId3" imgW="1371600" imgH="711200" progId="Equation.3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83504" y="2986885"/>
            <a:ext cx="1460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det</a:t>
            </a:r>
            <a:r>
              <a:rPr lang="en-US" sz="2400" dirty="0" smtClean="0"/>
              <a:t> </a:t>
            </a:r>
            <a:r>
              <a:rPr lang="en-US" sz="2400" i="1" u="sng" dirty="0" smtClean="0"/>
              <a:t>A</a:t>
            </a:r>
            <a:r>
              <a:rPr lang="en-US" sz="2400" dirty="0" smtClean="0"/>
              <a:t>=14</a:t>
            </a:r>
            <a:endParaRPr lang="th-TH" sz="2400" dirty="0"/>
          </a:p>
        </p:txBody>
      </p:sp>
      <p:graphicFrame>
        <p:nvGraphicFramePr>
          <p:cNvPr id="12698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93584570"/>
              </p:ext>
            </p:extLst>
          </p:nvPr>
        </p:nvGraphicFramePr>
        <p:xfrm>
          <a:off x="2868554" y="3861048"/>
          <a:ext cx="3351212" cy="1646238"/>
        </p:xfrm>
        <a:graphic>
          <a:graphicData uri="http://schemas.openxmlformats.org/presentationml/2006/ole">
            <p:oleObj spid="_x0000_s80949" name="Equation" r:id="rId4" imgW="1447800" imgH="71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</TotalTime>
  <Words>2840</Words>
  <Application>Microsoft Office PowerPoint</Application>
  <PresentationFormat>On-screen Show (4:3)</PresentationFormat>
  <Paragraphs>473</Paragraphs>
  <Slides>119</Slides>
  <Notes>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119</vt:i4>
      </vt:variant>
    </vt:vector>
  </HeadingPairs>
  <TitlesOfParts>
    <vt:vector size="123" baseType="lpstr">
      <vt:lpstr>Civic</vt:lpstr>
      <vt:lpstr>Image</vt:lpstr>
      <vt:lpstr>Equation</vt:lpstr>
      <vt:lpstr>CorelPhotoPaint.Image.10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Slide 102</vt:lpstr>
      <vt:lpstr>Slide 103</vt:lpstr>
      <vt:lpstr>Slide 104</vt:lpstr>
      <vt:lpstr>Slide 105</vt:lpstr>
      <vt:lpstr>Slide 106</vt:lpstr>
      <vt:lpstr>Slide 107</vt:lpstr>
      <vt:lpstr>Slide 108</vt:lpstr>
      <vt:lpstr>Slide 109</vt:lpstr>
      <vt:lpstr>Slide 110</vt:lpstr>
      <vt:lpstr>Slide 111</vt:lpstr>
      <vt:lpstr>Slide 112</vt:lpstr>
      <vt:lpstr>Slide 113</vt:lpstr>
      <vt:lpstr>Slide 114</vt:lpstr>
      <vt:lpstr>Slide 115</vt:lpstr>
      <vt:lpstr>Slide 116</vt:lpstr>
      <vt:lpstr>Slide 117</vt:lpstr>
      <vt:lpstr>Slide 118</vt:lpstr>
      <vt:lpstr>Slide 119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35</cp:revision>
  <cp:lastPrinted>2016-03-08T15:14:49Z</cp:lastPrinted>
  <dcterms:created xsi:type="dcterms:W3CDTF">2014-02-19T06:32:43Z</dcterms:created>
  <dcterms:modified xsi:type="dcterms:W3CDTF">2016-03-09T01:46:52Z</dcterms:modified>
</cp:coreProperties>
</file>