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1" r:id="rId5"/>
    <p:sldId id="259" r:id="rId6"/>
    <p:sldId id="262" r:id="rId7"/>
    <p:sldId id="263" r:id="rId8"/>
    <p:sldId id="264" r:id="rId9"/>
    <p:sldId id="265" r:id="rId10"/>
    <p:sldId id="267" r:id="rId11"/>
    <p:sldId id="268" r:id="rId12"/>
    <p:sldId id="269" r:id="rId13"/>
    <p:sldId id="271" r:id="rId14"/>
    <p:sldId id="272" r:id="rId15"/>
    <p:sldId id="273" r:id="rId16"/>
    <p:sldId id="278" r:id="rId17"/>
    <p:sldId id="279" r:id="rId18"/>
    <p:sldId id="280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435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E86F3-BEA6-453D-871F-A2EE9B8E165B}" type="datetimeFigureOut">
              <a:rPr lang="th-TH" smtClean="0"/>
              <a:pPr/>
              <a:t>04/04/61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76411-4191-4B22-822C-0A1D2FF70FA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E86F3-BEA6-453D-871F-A2EE9B8E165B}" type="datetimeFigureOut">
              <a:rPr lang="th-TH" smtClean="0"/>
              <a:pPr/>
              <a:t>04/04/61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76411-4191-4B22-822C-0A1D2FF70FA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E86F3-BEA6-453D-871F-A2EE9B8E165B}" type="datetimeFigureOut">
              <a:rPr lang="th-TH" smtClean="0"/>
              <a:pPr/>
              <a:t>04/04/61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76411-4191-4B22-822C-0A1D2FF70FA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E86F3-BEA6-453D-871F-A2EE9B8E165B}" type="datetimeFigureOut">
              <a:rPr lang="th-TH" smtClean="0"/>
              <a:pPr/>
              <a:t>04/04/61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76411-4191-4B22-822C-0A1D2FF70FA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E86F3-BEA6-453D-871F-A2EE9B8E165B}" type="datetimeFigureOut">
              <a:rPr lang="th-TH" smtClean="0"/>
              <a:pPr/>
              <a:t>04/04/61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76411-4191-4B22-822C-0A1D2FF70FA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E86F3-BEA6-453D-871F-A2EE9B8E165B}" type="datetimeFigureOut">
              <a:rPr lang="th-TH" smtClean="0"/>
              <a:pPr/>
              <a:t>04/04/61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76411-4191-4B22-822C-0A1D2FF70FA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E86F3-BEA6-453D-871F-A2EE9B8E165B}" type="datetimeFigureOut">
              <a:rPr lang="th-TH" smtClean="0"/>
              <a:pPr/>
              <a:t>04/04/61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76411-4191-4B22-822C-0A1D2FF70FA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E86F3-BEA6-453D-871F-A2EE9B8E165B}" type="datetimeFigureOut">
              <a:rPr lang="th-TH" smtClean="0"/>
              <a:pPr/>
              <a:t>04/04/61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76411-4191-4B22-822C-0A1D2FF70FA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E86F3-BEA6-453D-871F-A2EE9B8E165B}" type="datetimeFigureOut">
              <a:rPr lang="th-TH" smtClean="0"/>
              <a:pPr/>
              <a:t>04/04/61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76411-4191-4B22-822C-0A1D2FF70FA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E86F3-BEA6-453D-871F-A2EE9B8E165B}" type="datetimeFigureOut">
              <a:rPr lang="th-TH" smtClean="0"/>
              <a:pPr/>
              <a:t>04/04/61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76411-4191-4B22-822C-0A1D2FF70FA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E86F3-BEA6-453D-871F-A2EE9B8E165B}" type="datetimeFigureOut">
              <a:rPr lang="th-TH" smtClean="0"/>
              <a:pPr/>
              <a:t>04/04/61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76411-4191-4B22-822C-0A1D2FF70FA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BE86F3-BEA6-453D-871F-A2EE9B8E165B}" type="datetimeFigureOut">
              <a:rPr lang="th-TH" smtClean="0"/>
              <a:pPr/>
              <a:t>04/04/61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A76411-4191-4B22-822C-0A1D2FF70FA8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00175"/>
            <a:ext cx="7772400" cy="2100276"/>
          </a:xfrm>
        </p:spPr>
        <p:txBody>
          <a:bodyPr>
            <a:normAutofit/>
          </a:bodyPr>
          <a:lstStyle/>
          <a:p>
            <a:r>
              <a:rPr lang="en-US" dirty="0" smtClean="0"/>
              <a:t>IS-LM Model</a:t>
            </a:r>
            <a:endParaRPr lang="th-TH" dirty="0"/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609600" y="3886200"/>
            <a:ext cx="7772400" cy="2362200"/>
          </a:xfrm>
        </p:spPr>
        <p:txBody>
          <a:bodyPr/>
          <a:lstStyle/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sz="2800" dirty="0" smtClean="0"/>
              <a:t>Faculty of Economics, </a:t>
            </a:r>
            <a:r>
              <a:rPr lang="en-US" sz="2800" dirty="0" err="1" smtClean="0"/>
              <a:t>Thammasat</a:t>
            </a:r>
            <a:r>
              <a:rPr lang="en-US" sz="2800" dirty="0" smtClean="0"/>
              <a:t> University</a:t>
            </a:r>
          </a:p>
          <a:p>
            <a:endParaRPr lang="en-US" sz="2800" dirty="0"/>
          </a:p>
          <a:p>
            <a:r>
              <a:rPr lang="en-US" sz="2800" dirty="0" smtClean="0"/>
              <a:t>EE212, Semester </a:t>
            </a:r>
            <a:r>
              <a:rPr lang="en-US" sz="2800" dirty="0" smtClean="0"/>
              <a:t>2/2017</a:t>
            </a:r>
            <a:endParaRPr lang="en-US" sz="2800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Goods Market and the IS Curve</a:t>
            </a:r>
          </a:p>
          <a:p>
            <a:r>
              <a:rPr lang="en-US" dirty="0" smtClean="0"/>
              <a:t>The Money Market and the LM Curve</a:t>
            </a:r>
          </a:p>
          <a:p>
            <a:r>
              <a:rPr lang="en-US" dirty="0" smtClean="0"/>
              <a:t>The Equilibrium between IS-LM</a:t>
            </a:r>
          </a:p>
          <a:p>
            <a:r>
              <a:rPr lang="en-US" dirty="0" smtClean="0"/>
              <a:t>Application of the IS-LM model to explain fiscal and monetary policies</a:t>
            </a:r>
          </a:p>
          <a:p>
            <a:pPr lvl="1"/>
            <a:r>
              <a:rPr lang="en-US" dirty="0" smtClean="0"/>
              <a:t>And the effectiveness of the policies</a:t>
            </a:r>
          </a:p>
          <a:p>
            <a:r>
              <a:rPr lang="en-US" dirty="0" smtClean="0"/>
              <a:t>Linking the IS-LM model to Aggregate Demand 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Remember our earlier depiction of the interactions between goods and money markets. </a:t>
            </a:r>
          </a:p>
          <a:p>
            <a:r>
              <a:rPr lang="en-US" dirty="0" smtClean="0"/>
              <a:t>In fact, we can depict the interaction between the two markets via _____________________</a:t>
            </a:r>
          </a:p>
          <a:p>
            <a:r>
              <a:rPr lang="en-US" dirty="0" smtClean="0"/>
              <a:t>And this is what led to the IS (goods market equilibrium) and LM (money market equilibrium) model 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</a:t>
            </a:r>
            <a:r>
              <a:rPr lang="en-US" dirty="0" smtClean="0"/>
              <a:t>he “interest rate” provides the link between the money market (what its equilibrium determines) and the goods market (interest rate determines investment).</a:t>
            </a:r>
          </a:p>
          <a:p>
            <a:r>
              <a:rPr lang="en-US" dirty="0" smtClean="0"/>
              <a:t>The “____________”, therefore, will be the key variable in IS-LM model. </a:t>
            </a:r>
          </a:p>
          <a:p>
            <a:pPr lvl="1"/>
            <a:r>
              <a:rPr lang="en-US" dirty="0" smtClean="0"/>
              <a:t>We want to plot the relationship between __________________________that arises from the equilibriums in each of the market.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Goods Market and the IS Curve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IS (Investment and Saving) curve</a:t>
            </a:r>
          </a:p>
          <a:p>
            <a:pPr lvl="1"/>
            <a:r>
              <a:rPr lang="en-US" dirty="0" smtClean="0"/>
              <a:t>Represents what is going on in the market for goods and services.</a:t>
            </a:r>
          </a:p>
          <a:p>
            <a:pPr lvl="1"/>
            <a:r>
              <a:rPr lang="en-US" dirty="0" smtClean="0"/>
              <a:t>Remember our “Keynesian Cross” model (AE and Output equilibrium)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Goods Market and the IS Curve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IS (Investment and Saving) curve</a:t>
            </a:r>
          </a:p>
          <a:p>
            <a:pPr lvl="1"/>
            <a:r>
              <a:rPr lang="en-US" dirty="0" smtClean="0"/>
              <a:t>We will be plotting the IS curve from the relationship between the interest rate and equilibrium output in the goods market. </a:t>
            </a:r>
          </a:p>
          <a:p>
            <a:pPr lvl="1"/>
            <a:r>
              <a:rPr lang="en-US" dirty="0" smtClean="0"/>
              <a:t>The derivation can be achieved through plotting what happens to </a:t>
            </a:r>
          </a:p>
          <a:p>
            <a:pPr lvl="1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Goods Market and the IS Curve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IS (Investment and Saving) curve</a:t>
            </a:r>
          </a:p>
          <a:p>
            <a:pPr lvl="1"/>
            <a:r>
              <a:rPr lang="en-US" dirty="0" smtClean="0"/>
              <a:t>Plotting the IS curve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Goods Market and the IS Curve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IS (Investment and Saving) curve</a:t>
            </a:r>
          </a:p>
          <a:p>
            <a:pPr lvl="1"/>
            <a:r>
              <a:rPr lang="en-US" dirty="0" smtClean="0"/>
              <a:t>How fiscal policy shifts the IS curve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Money Market and the LM Curve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LM (Liquidity and Money) Curve</a:t>
            </a:r>
          </a:p>
          <a:p>
            <a:pPr lvl="1"/>
            <a:r>
              <a:rPr lang="en-US" dirty="0" smtClean="0"/>
              <a:t>Remember the equilibrium between money supply and money demand</a:t>
            </a:r>
          </a:p>
          <a:p>
            <a:pPr lvl="2"/>
            <a:r>
              <a:rPr lang="en-US" dirty="0" smtClean="0"/>
              <a:t>Hold the price constant. </a:t>
            </a:r>
          </a:p>
          <a:p>
            <a:pPr lvl="1"/>
            <a:r>
              <a:rPr lang="en-US" dirty="0" smtClean="0"/>
              <a:t>With there’s a change in output, </a:t>
            </a:r>
          </a:p>
          <a:p>
            <a:pPr lvl="1"/>
            <a:endParaRPr lang="en-US" dirty="0" smtClean="0"/>
          </a:p>
          <a:p>
            <a:pPr lvl="1"/>
            <a:endParaRPr lang="en-US" dirty="0"/>
          </a:p>
          <a:p>
            <a:pPr lvl="2"/>
            <a:r>
              <a:rPr lang="en-US" sz="2800" dirty="0" smtClean="0"/>
              <a:t>The LM curve simply summarizes what happen.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Money Market and the LM Curve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LM (Liquidity and Money) Curve</a:t>
            </a:r>
          </a:p>
          <a:p>
            <a:pPr lvl="1"/>
            <a:r>
              <a:rPr lang="en-US" dirty="0" smtClean="0"/>
              <a:t>Plotting the LM curve</a:t>
            </a:r>
            <a:endParaRPr lang="en-US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Money Market and the LM Curve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LM (Liquidity and Money) Curve</a:t>
            </a:r>
          </a:p>
          <a:p>
            <a:pPr lvl="1"/>
            <a:r>
              <a:rPr lang="en-US" dirty="0" smtClean="0"/>
              <a:t>How monetary policy shifting the LM curve</a:t>
            </a:r>
            <a:endParaRPr lang="en-US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Equilibrium between IS-LM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Putting the IS curve and LM curve together, we get the simultaneous equilibrium of the goods market and the money market. </a:t>
            </a:r>
          </a:p>
          <a:p>
            <a:pPr lvl="1"/>
            <a:r>
              <a:rPr lang="en-US" sz="2400" dirty="0" smtClean="0"/>
              <a:t>Note that what we will know will be the equilibrium interest rate and the equilibrium output. </a:t>
            </a:r>
          </a:p>
          <a:p>
            <a:pPr lvl="1"/>
            <a:r>
              <a:rPr lang="en-US" sz="2400" dirty="0" smtClean="0"/>
              <a:t>And also note that this is the short-run depiction.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Application of IS-LM to explain policies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How fiscal policy shifts the IS curve and the equilibrium in the IS-LM model.</a:t>
            </a:r>
            <a:endParaRPr lang="en-US" dirty="0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Application of IS-LM to explain policies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How monetary policy shifts the LM curve and the equilibrium in the IS-LM model.</a:t>
            </a:r>
            <a:endParaRPr lang="en-US" dirty="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Application of IS-LM to explain policies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How the IS-LM model can be used to explain the simultaneous use of fiscal and monetary policies. </a:t>
            </a:r>
            <a:endParaRPr lang="en-US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Application of IS-LM to explain economic shocks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How the IS-LM model can be used to explain shocks to consumption, investment, and money demand. </a:t>
            </a:r>
            <a:endParaRPr lang="en-US" dirty="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Understanding policy effectiveness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71612"/>
            <a:ext cx="8229600" cy="4900634"/>
          </a:xfrm>
        </p:spPr>
        <p:txBody>
          <a:bodyPr>
            <a:normAutofit/>
          </a:bodyPr>
          <a:lstStyle/>
          <a:p>
            <a:r>
              <a:rPr lang="en-US" dirty="0" smtClean="0"/>
              <a:t>IS-LM model can be used to understand how policy can be effective or not. </a:t>
            </a:r>
          </a:p>
          <a:p>
            <a:r>
              <a:rPr lang="en-US" dirty="0" smtClean="0"/>
              <a:t>The key is to understand when IS or LM curve is flat or steep. </a:t>
            </a:r>
          </a:p>
          <a:p>
            <a:r>
              <a:rPr lang="en-US" dirty="0" smtClean="0"/>
              <a:t>IS will be flat when. 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r>
              <a:rPr lang="en-US" dirty="0" smtClean="0"/>
              <a:t>LM will be flat when</a:t>
            </a:r>
          </a:p>
          <a:p>
            <a:pPr lvl="1"/>
            <a:endParaRPr lang="en-US" dirty="0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Understanding policy effectiveness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We can draw an IS-LM graph to observer that: </a:t>
            </a:r>
          </a:p>
          <a:p>
            <a:pPr lvl="1"/>
            <a:r>
              <a:rPr lang="en-US" sz="3200" dirty="0" smtClean="0"/>
              <a:t>When the IS curve is flat, monetary policy will be ____________. </a:t>
            </a:r>
          </a:p>
          <a:p>
            <a:pPr lvl="1"/>
            <a:r>
              <a:rPr lang="en-US" sz="3200" dirty="0" smtClean="0"/>
              <a:t>And when the LM curve is flat, fiscal policy will be ____________. </a:t>
            </a:r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Linking IS-LM to Aggregate Demand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We can use IS-LM to plot the relationship that underpinned the AD curve.</a:t>
            </a:r>
          </a:p>
          <a:p>
            <a:pPr lvl="1"/>
            <a:r>
              <a:rPr lang="en-US" dirty="0" smtClean="0"/>
              <a:t>Why, as price level rises, output falls.</a:t>
            </a:r>
          </a:p>
          <a:p>
            <a:r>
              <a:rPr lang="en-US" dirty="0" smtClean="0"/>
              <a:t>A change in price level shifts the LM curve, resulting in the new equilibrium output.</a:t>
            </a:r>
          </a:p>
          <a:p>
            <a:r>
              <a:rPr lang="en-US" dirty="0" smtClean="0"/>
              <a:t>The change in output resulting from the change in price represents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Linking IS-LM to Aggregate Demand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We can also use the IS-LM model to explain what happens to the AD curve with</a:t>
            </a:r>
          </a:p>
          <a:p>
            <a:pPr lvl="1"/>
            <a:r>
              <a:rPr lang="en-US" dirty="0" smtClean="0"/>
              <a:t>The expansionary fiscal and monetary policies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>
              <a:buNone/>
            </a:pPr>
            <a:r>
              <a:rPr lang="en-US" dirty="0" smtClean="0"/>
              <a:t> 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Linking IS-LM to Aggregate Demand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We can also use the IS-LM model to explain what happens to the AD curve with</a:t>
            </a:r>
          </a:p>
          <a:p>
            <a:pPr lvl="1"/>
            <a:r>
              <a:rPr lang="en-US" dirty="0" smtClean="0"/>
              <a:t>The </a:t>
            </a:r>
            <a:r>
              <a:rPr lang="en-US" dirty="0" err="1" smtClean="0"/>
              <a:t>contractionary</a:t>
            </a:r>
            <a:r>
              <a:rPr lang="en-US" dirty="0" smtClean="0"/>
              <a:t> fiscal and monetary policies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>
              <a:buNone/>
            </a:pPr>
            <a:r>
              <a:rPr lang="en-US" dirty="0" smtClean="0"/>
              <a:t>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379</TotalTime>
  <Words>715</Words>
  <Application>Microsoft Office PowerPoint</Application>
  <PresentationFormat>On-screen Show (4:3)</PresentationFormat>
  <Paragraphs>88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Angsana New</vt:lpstr>
      <vt:lpstr>Arial</vt:lpstr>
      <vt:lpstr>Calibri</vt:lpstr>
      <vt:lpstr>Cordia New</vt:lpstr>
      <vt:lpstr>Office Theme</vt:lpstr>
      <vt:lpstr>IS-LM Model</vt:lpstr>
      <vt:lpstr>Topics</vt:lpstr>
      <vt:lpstr>Introduction</vt:lpstr>
      <vt:lpstr>Introduction</vt:lpstr>
      <vt:lpstr>The Goods Market and the IS Curve</vt:lpstr>
      <vt:lpstr>The Goods Market and the IS Curve</vt:lpstr>
      <vt:lpstr>The Goods Market and the IS Curve</vt:lpstr>
      <vt:lpstr>The Goods Market and the IS Curve</vt:lpstr>
      <vt:lpstr>The Money Market and the LM Curve</vt:lpstr>
      <vt:lpstr>The Money Market and the LM Curve</vt:lpstr>
      <vt:lpstr>The Money Market and the LM Curve</vt:lpstr>
      <vt:lpstr>The Equilibrium between IS-LM</vt:lpstr>
      <vt:lpstr>Application of IS-LM to explain policies</vt:lpstr>
      <vt:lpstr>Application of IS-LM to explain policies</vt:lpstr>
      <vt:lpstr>Application of IS-LM to explain policies</vt:lpstr>
      <vt:lpstr>Application of IS-LM to explain economic shocks</vt:lpstr>
      <vt:lpstr>Understanding policy effectiveness</vt:lpstr>
      <vt:lpstr>Understanding policy effectiveness</vt:lpstr>
      <vt:lpstr>Linking IS-LM to Aggregate Demand </vt:lpstr>
      <vt:lpstr>Linking IS-LM to Aggregate Demand </vt:lpstr>
      <vt:lpstr>Linking IS-LM to Aggregate Demand 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IS-LM Model</dc:title>
  <dc:creator>Thorn</dc:creator>
  <cp:lastModifiedBy>ThornP</cp:lastModifiedBy>
  <cp:revision>35</cp:revision>
  <dcterms:created xsi:type="dcterms:W3CDTF">2014-02-15T15:31:06Z</dcterms:created>
  <dcterms:modified xsi:type="dcterms:W3CDTF">2018-04-04T08:25:38Z</dcterms:modified>
</cp:coreProperties>
</file>