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79" r:id="rId5"/>
    <p:sldId id="280" r:id="rId6"/>
    <p:sldId id="260" r:id="rId7"/>
    <p:sldId id="261" r:id="rId8"/>
    <p:sldId id="262" r:id="rId9"/>
    <p:sldId id="263" r:id="rId10"/>
    <p:sldId id="278" r:id="rId11"/>
    <p:sldId id="265" r:id="rId12"/>
    <p:sldId id="266" r:id="rId13"/>
    <p:sldId id="267" r:id="rId14"/>
    <p:sldId id="268" r:id="rId15"/>
    <p:sldId id="277" r:id="rId16"/>
    <p:sldId id="269" r:id="rId17"/>
    <p:sldId id="271" r:id="rId18"/>
    <p:sldId id="272" r:id="rId19"/>
    <p:sldId id="273" r:id="rId20"/>
    <p:sldId id="274" r:id="rId21"/>
    <p:sldId id="276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1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434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E7B12-4EAD-4E3B-AE2F-770E82B168C5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6CC82-E494-4BAB-BD79-DFDC1350DF8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6866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6CC82-E494-4BAB-BD79-DFDC1350DF8B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4841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6CA3A-C5DF-4189-BAAB-4498026343B1}" type="datetimeFigureOut">
              <a:rPr lang="th-TH" smtClean="0"/>
              <a:t>05/12/60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5DFA5-E685-4573-B66A-B0D686A73D22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Thai Urban Economy  from 1980s to </a:t>
            </a:r>
            <a:r>
              <a:rPr lang="en-US" b="1" dirty="0" smtClean="0"/>
              <a:t>1990s: </a:t>
            </a:r>
            <a:br>
              <a:rPr lang="en-US" b="1" dirty="0" smtClean="0"/>
            </a:br>
            <a:r>
              <a:rPr lang="en-US" sz="3200" b="1" dirty="0" smtClean="0"/>
              <a:t>From </a:t>
            </a:r>
            <a:r>
              <a:rPr lang="en-US" sz="3200" b="1" dirty="0"/>
              <a:t>Import-substitution to Export-oriented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Import-substitution </a:t>
            </a:r>
            <a:r>
              <a:rPr lang="en-US" dirty="0"/>
              <a:t>or export-oriented</a:t>
            </a:r>
          </a:p>
          <a:p>
            <a:r>
              <a:rPr lang="en-US" dirty="0"/>
              <a:t>Recession and devaluation</a:t>
            </a:r>
          </a:p>
          <a:p>
            <a:r>
              <a:rPr lang="en-US" dirty="0"/>
              <a:t>Golden Age </a:t>
            </a:r>
            <a:endParaRPr lang="en-US" dirty="0" smtClean="0"/>
          </a:p>
          <a:p>
            <a:r>
              <a:rPr lang="en-US" dirty="0" smtClean="0"/>
              <a:t>Industrial relocation and the development of export industries</a:t>
            </a:r>
          </a:p>
          <a:p>
            <a:r>
              <a:rPr lang="en-US" dirty="0" smtClean="0"/>
              <a:t>The changing shape of domestic capitals 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Overview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In </a:t>
            </a:r>
            <a:r>
              <a:rPr lang="en-US" dirty="0" smtClean="0"/>
              <a:t>the </a:t>
            </a:r>
            <a:r>
              <a:rPr lang="en-US" dirty="0"/>
              <a:t>late 1970s, the growth slow down, </a:t>
            </a:r>
            <a:r>
              <a:rPr lang="en-US" dirty="0" err="1" smtClean="0"/>
              <a:t>Sarit’s</a:t>
            </a:r>
            <a:r>
              <a:rPr lang="en-US" dirty="0" smtClean="0"/>
              <a:t> </a:t>
            </a:r>
            <a:r>
              <a:rPr lang="en-US" dirty="0" err="1" smtClean="0"/>
              <a:t>grwoth</a:t>
            </a:r>
            <a:r>
              <a:rPr lang="en-US" dirty="0" smtClean="0"/>
              <a:t> </a:t>
            </a:r>
            <a:r>
              <a:rPr lang="en-US" dirty="0"/>
              <a:t>strategy was facing its limit. </a:t>
            </a:r>
          </a:p>
          <a:p>
            <a:pPr lvl="1"/>
            <a:r>
              <a:rPr lang="en-US" dirty="0"/>
              <a:t>Growth based on domestic protection seen as no longer working. </a:t>
            </a:r>
            <a:endParaRPr lang="en-US" dirty="0" smtClean="0"/>
          </a:p>
          <a:p>
            <a:r>
              <a:rPr lang="en-US" dirty="0"/>
              <a:t>The business community and the World Bank pressed for changes in economic strategy.</a:t>
            </a:r>
          </a:p>
          <a:p>
            <a:pPr lvl="1"/>
            <a:r>
              <a:rPr lang="en-US" dirty="0" smtClean="0"/>
              <a:t>But the </a:t>
            </a:r>
            <a:r>
              <a:rPr lang="en-US" dirty="0"/>
              <a:t>gov't resisted changes for many years, until it faced economic recession in early 1980s </a:t>
            </a:r>
          </a:p>
          <a:p>
            <a:r>
              <a:rPr lang="en-US" dirty="0"/>
              <a:t>The change in strategy came with a dramatic result. Thailand's growth became one of the fastest in the </a:t>
            </a:r>
            <a:r>
              <a:rPr lang="en-US" dirty="0" smtClean="0"/>
              <a:t>world. Thai </a:t>
            </a:r>
            <a:r>
              <a:rPr lang="en-US" dirty="0"/>
              <a:t>economy became fully capitalism. 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GDP Growth</a:t>
            </a:r>
            <a:endParaRPr lang="th-TH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8404"/>
            <a:ext cx="9144000" cy="5077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Trade (% of GDP)</a:t>
            </a:r>
            <a:endParaRPr lang="th-TH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10698"/>
            <a:ext cx="9144000" cy="5099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</a:t>
            </a:r>
            <a:r>
              <a:rPr lang="en-US" dirty="0" err="1"/>
              <a:t>Sarit's</a:t>
            </a:r>
            <a:r>
              <a:rPr lang="en-US" dirty="0"/>
              <a:t> era, the economy was driven by 2 engines: (1) expansion of agricultural exports; (2) the inflow of foreign aid and investment</a:t>
            </a:r>
          </a:p>
          <a:p>
            <a:r>
              <a:rPr lang="en-US" dirty="0" smtClean="0"/>
              <a:t>Domestic </a:t>
            </a:r>
            <a:r>
              <a:rPr lang="en-US" dirty="0"/>
              <a:t>economy expanded through domestic market</a:t>
            </a:r>
          </a:p>
          <a:p>
            <a:pPr lvl="1"/>
            <a:r>
              <a:rPr lang="en-US" dirty="0" smtClean="0"/>
              <a:t>Good </a:t>
            </a:r>
            <a:r>
              <a:rPr lang="en-US" dirty="0" smtClean="0"/>
              <a:t>world agricultural </a:t>
            </a:r>
            <a:r>
              <a:rPr lang="en-US" dirty="0"/>
              <a:t>prices </a:t>
            </a:r>
            <a:r>
              <a:rPr lang="en-US" dirty="0" smtClean="0"/>
              <a:t>helped</a:t>
            </a:r>
            <a:endParaRPr lang="en-US" dirty="0"/>
          </a:p>
          <a:p>
            <a:r>
              <a:rPr lang="en-US" dirty="0" smtClean="0"/>
              <a:t>Yet, the </a:t>
            </a:r>
            <a:r>
              <a:rPr lang="en-US" dirty="0"/>
              <a:t>growth </a:t>
            </a:r>
            <a:r>
              <a:rPr lang="en-US" dirty="0" smtClean="0"/>
              <a:t>depended </a:t>
            </a:r>
            <a:r>
              <a:rPr lang="en-US" dirty="0"/>
              <a:t>on the expansion of domestic market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At the global level,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failure of Latin American's import-sub strategy was contrasted with the success of East Asian's export-oriented strategy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xport-oriented </a:t>
            </a:r>
            <a:r>
              <a:rPr lang="en-US" dirty="0"/>
              <a:t>strategy, advocating lower tariff and undistorted factor markets.</a:t>
            </a:r>
          </a:p>
          <a:p>
            <a:pPr lvl="1"/>
            <a:r>
              <a:rPr lang="en-US" dirty="0"/>
              <a:t>The changing ideas also influenced some of Thai technocrats.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Despite showing interests in export-oriented strategy, Thai </a:t>
            </a:r>
            <a:r>
              <a:rPr lang="en-US" dirty="0" err="1"/>
              <a:t>gov't</a:t>
            </a:r>
            <a:r>
              <a:rPr lang="en-US" dirty="0"/>
              <a:t> </a:t>
            </a:r>
            <a:r>
              <a:rPr lang="en-US" dirty="0" err="1"/>
              <a:t>actualy</a:t>
            </a:r>
            <a:r>
              <a:rPr lang="en-US" dirty="0"/>
              <a:t> could not turn away from import-substitution.  </a:t>
            </a:r>
          </a:p>
          <a:p>
            <a:pPr lvl="1"/>
            <a:r>
              <a:rPr lang="en-US" dirty="0"/>
              <a:t>NESDB </a:t>
            </a:r>
            <a:r>
              <a:rPr lang="en-US" dirty="0" err="1"/>
              <a:t>recognised</a:t>
            </a:r>
            <a:r>
              <a:rPr lang="en-US" dirty="0"/>
              <a:t> the need for export-oriented, but stated that protection could not be </a:t>
            </a:r>
            <a:r>
              <a:rPr lang="en-US" dirty="0" err="1"/>
              <a:t>abadoned</a:t>
            </a:r>
            <a:r>
              <a:rPr lang="en-US" dirty="0" smtClean="0"/>
              <a:t>.</a:t>
            </a:r>
          </a:p>
          <a:p>
            <a:r>
              <a:rPr lang="en-US" dirty="0"/>
              <a:t>C</a:t>
            </a:r>
            <a:r>
              <a:rPr lang="en-US" dirty="0" smtClean="0"/>
              <a:t>onstraints</a:t>
            </a:r>
            <a:endParaRPr lang="en-US" dirty="0"/>
          </a:p>
          <a:p>
            <a:pPr lvl="1"/>
            <a:r>
              <a:rPr lang="en-US" dirty="0"/>
              <a:t>Import-sub fundamentally worked against export, as tariffs raised the costs</a:t>
            </a:r>
          </a:p>
          <a:p>
            <a:pPr lvl="1"/>
            <a:r>
              <a:rPr lang="en-US" dirty="0"/>
              <a:t>The Baht was tied to </a:t>
            </a:r>
            <a:r>
              <a:rPr lang="en-US" dirty="0" smtClean="0"/>
              <a:t>Dollar</a:t>
            </a:r>
            <a:endParaRPr lang="en-US" dirty="0"/>
          </a:p>
          <a:p>
            <a:pPr lvl="1"/>
            <a:r>
              <a:rPr lang="en-US" dirty="0" smtClean="0"/>
              <a:t>MOF </a:t>
            </a:r>
            <a:r>
              <a:rPr lang="en-US" dirty="0"/>
              <a:t>wanted import tariff as tax revenue. </a:t>
            </a:r>
          </a:p>
          <a:p>
            <a:pPr lvl="1"/>
            <a:r>
              <a:rPr lang="en-US" dirty="0"/>
              <a:t>The army wanted strong baht to reduce price of arms. 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Ministries </a:t>
            </a:r>
            <a:r>
              <a:rPr lang="en-US" dirty="0"/>
              <a:t>also sought power from </a:t>
            </a:r>
            <a:r>
              <a:rPr lang="en-US" dirty="0" smtClean="0"/>
              <a:t>giving </a:t>
            </a:r>
            <a:r>
              <a:rPr lang="en-US" dirty="0"/>
              <a:t>protection, while firms </a:t>
            </a:r>
            <a:r>
              <a:rPr lang="en-US" dirty="0" smtClean="0"/>
              <a:t>look </a:t>
            </a:r>
            <a:r>
              <a:rPr lang="en-US" dirty="0"/>
              <a:t>for more protection as the easy solution to the fall in profits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Instead, from </a:t>
            </a:r>
            <a:r>
              <a:rPr lang="en-US" dirty="0"/>
              <a:t>1970-1980, gov't actually raised protection.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1975, to aid recovery from the oil crisis, gov't economic packaged combined higher tariff with policies to increase rural incomes. </a:t>
            </a:r>
          </a:p>
          <a:p>
            <a:pPr lvl="1"/>
            <a:r>
              <a:rPr lang="en-US" dirty="0" smtClean="0"/>
              <a:t>Gov't </a:t>
            </a:r>
            <a:r>
              <a:rPr lang="en-US" dirty="0"/>
              <a:t>also sought to expand import-sub into capital and intermediate goods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Eastern Seaboard </a:t>
            </a:r>
            <a:endParaRPr lang="th-TH" dirty="0"/>
          </a:p>
        </p:txBody>
      </p:sp>
      <p:pic>
        <p:nvPicPr>
          <p:cNvPr id="37890" name="Picture 2" descr="http://www.prachachat.net/news-photo/prachachat/2013/02/phu05280256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7620000" cy="4400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</a:t>
            </a:r>
            <a:r>
              <a:rPr lang="en-US" dirty="0" smtClean="0"/>
              <a:t>n </a:t>
            </a:r>
            <a:r>
              <a:rPr lang="en-US" dirty="0"/>
              <a:t>the late 1970s, the underpinning of Thailand's </a:t>
            </a:r>
            <a:r>
              <a:rPr lang="en-US" dirty="0" smtClean="0"/>
              <a:t>import-sub </a:t>
            </a:r>
            <a:r>
              <a:rPr lang="en-US" dirty="0"/>
              <a:t>economy started to shake loose.</a:t>
            </a:r>
          </a:p>
          <a:p>
            <a:pPr lvl="1"/>
            <a:r>
              <a:rPr lang="en-US" dirty="0"/>
              <a:t>From 1974, world's market for agriculture in decline. Terms of trade that Thailand faced deteriorated. </a:t>
            </a:r>
            <a:endParaRPr lang="en-US" dirty="0" smtClean="0"/>
          </a:p>
          <a:p>
            <a:pPr lvl="1"/>
            <a:r>
              <a:rPr lang="en-US" dirty="0" smtClean="0"/>
              <a:t>Problems </a:t>
            </a:r>
            <a:r>
              <a:rPr lang="en-US" dirty="0"/>
              <a:t>added by (1) the gov't decision to carry the burden of oil price rise, resulting in budget deficit; (2) the withdrawal of US from the region, leading to the fall in </a:t>
            </a:r>
            <a:r>
              <a:rPr lang="en-US" dirty="0" smtClean="0"/>
              <a:t>foreign aid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To deal with problems, public sector's borrowing from foreign sources grew. </a:t>
            </a:r>
          </a:p>
          <a:p>
            <a:pPr lvl="1"/>
            <a:r>
              <a:rPr lang="en-US" dirty="0"/>
              <a:t>Military borrow to substitute the reduction of aid.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Gov't</a:t>
            </a:r>
            <a:r>
              <a:rPr lang="en-US" dirty="0"/>
              <a:t> borrowed to invest in large infrastructure to replace energy imports.</a:t>
            </a:r>
          </a:p>
          <a:p>
            <a:r>
              <a:rPr lang="en-US" dirty="0" smtClean="0"/>
              <a:t>Another </a:t>
            </a:r>
            <a:r>
              <a:rPr lang="en-US" dirty="0"/>
              <a:t>oil crisis in 1979-80 contributed further to the problems. </a:t>
            </a:r>
          </a:p>
          <a:p>
            <a:pPr lvl="1"/>
            <a:r>
              <a:rPr lang="en-US" dirty="0"/>
              <a:t>Oil bill rose to 30% of import.</a:t>
            </a:r>
          </a:p>
          <a:p>
            <a:pPr lvl="1"/>
            <a:r>
              <a:rPr lang="en-US" dirty="0"/>
              <a:t>External foreign debt grew from 21% to 38% between 1973-1986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Transition: import-substitution to export-oriented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To solve the </a:t>
            </a:r>
            <a:r>
              <a:rPr lang="en-US" dirty="0" smtClean="0"/>
              <a:t>growing problems, Thailand asked for the World Bank’s loans. The </a:t>
            </a:r>
            <a:r>
              <a:rPr lang="en-US" dirty="0"/>
              <a:t>World Bank pushed Thailand to restructure its economy  toward export-oriented.</a:t>
            </a:r>
          </a:p>
          <a:p>
            <a:endParaRPr lang="en-US" dirty="0"/>
          </a:p>
          <a:p>
            <a:r>
              <a:rPr lang="en-US" dirty="0"/>
              <a:t>Yet, even in the early 1980s, the adjustment </a:t>
            </a:r>
            <a:r>
              <a:rPr lang="en-US" dirty="0" smtClean="0"/>
              <a:t>was slow. </a:t>
            </a:r>
            <a:endParaRPr lang="en-US" dirty="0"/>
          </a:p>
          <a:p>
            <a:pPr lvl="1"/>
            <a:r>
              <a:rPr lang="en-US" dirty="0" smtClean="0"/>
              <a:t>Baht </a:t>
            </a:r>
            <a:r>
              <a:rPr lang="en-US" dirty="0"/>
              <a:t>was not devalued in the fear of rising debt. </a:t>
            </a:r>
          </a:p>
          <a:p>
            <a:pPr lvl="1"/>
            <a:r>
              <a:rPr lang="en-US" dirty="0" err="1"/>
              <a:t>Gov't</a:t>
            </a:r>
            <a:r>
              <a:rPr lang="en-US" dirty="0"/>
              <a:t> still tried to deal with problems by reducing imports. </a:t>
            </a:r>
          </a:p>
          <a:p>
            <a:pPr lvl="1"/>
            <a:r>
              <a:rPr lang="en-US" dirty="0" err="1"/>
              <a:t>Gov't</a:t>
            </a:r>
            <a:r>
              <a:rPr lang="en-US" dirty="0"/>
              <a:t> also promoted export of </a:t>
            </a:r>
            <a:r>
              <a:rPr lang="en-US" dirty="0" err="1"/>
              <a:t>labour</a:t>
            </a:r>
            <a:r>
              <a:rPr lang="en-US" dirty="0"/>
              <a:t> and tourism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Thai </a:t>
            </a:r>
            <a:r>
              <a:rPr lang="en-US" dirty="0"/>
              <a:t>business community </a:t>
            </a:r>
            <a:r>
              <a:rPr lang="en-US" dirty="0" smtClean="0"/>
              <a:t>pressed </a:t>
            </a:r>
            <a:r>
              <a:rPr lang="en-US" dirty="0"/>
              <a:t>the gov't to adopt strategy of </a:t>
            </a:r>
            <a:r>
              <a:rPr lang="en-US" dirty="0" smtClean="0"/>
              <a:t>supporting </a:t>
            </a:r>
            <a:r>
              <a:rPr lang="en-US" dirty="0"/>
              <a:t>exports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Thai Bankers Association </a:t>
            </a:r>
          </a:p>
          <a:p>
            <a:pPr lvl="1"/>
            <a:r>
              <a:rPr lang="en-US" dirty="0"/>
              <a:t>Thai Association of Thai Industries </a:t>
            </a:r>
          </a:p>
          <a:p>
            <a:pPr lvl="1"/>
            <a:r>
              <a:rPr lang="en-US" dirty="0"/>
              <a:t>Chamber of Commerce </a:t>
            </a:r>
          </a:p>
          <a:p>
            <a:pPr lvl="1"/>
            <a:endParaRPr lang="en-US" dirty="0"/>
          </a:p>
          <a:p>
            <a:r>
              <a:rPr lang="en-US" dirty="0" smtClean="0"/>
              <a:t>Until </a:t>
            </a:r>
            <a:r>
              <a:rPr lang="en-US" dirty="0"/>
              <a:t>mid 1970s, domestic capitals </a:t>
            </a:r>
            <a:r>
              <a:rPr lang="en-US" dirty="0" smtClean="0"/>
              <a:t>concentrated </a:t>
            </a:r>
            <a:r>
              <a:rPr lang="en-US" dirty="0"/>
              <a:t>on opportunities from domestic market. </a:t>
            </a:r>
            <a:r>
              <a:rPr lang="en-US" dirty="0" smtClean="0"/>
              <a:t>But this changed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Boonchu</a:t>
            </a:r>
            <a:r>
              <a:rPr lang="en-US" dirty="0" smtClean="0"/>
              <a:t> and </a:t>
            </a:r>
            <a:r>
              <a:rPr lang="en-US" dirty="0" err="1" smtClean="0"/>
              <a:t>Pramarn</a:t>
            </a:r>
            <a:endParaRPr lang="th-TH" dirty="0"/>
          </a:p>
        </p:txBody>
      </p:sp>
      <p:pic>
        <p:nvPicPr>
          <p:cNvPr id="4" name="Picture 4" descr="http://www.prachachat.net/online/2009/08/12496506071249650730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2695573" cy="4133787"/>
          </a:xfrm>
          <a:prstGeom prst="rect">
            <a:avLst/>
          </a:prstGeom>
          <a:noFill/>
        </p:spPr>
      </p:pic>
      <p:pic>
        <p:nvPicPr>
          <p:cNvPr id="1026" name="Picture 2" descr="https://upload.wikimedia.org/wikipedia/th/thumb/4/40/Praman_Adirecsan2.jpg/200px-Praman_Adirecsa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928802"/>
            <a:ext cx="2714644" cy="3786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textile </a:t>
            </a:r>
            <a:r>
              <a:rPr lang="en-US" dirty="0" smtClean="0"/>
              <a:t>industry pushed </a:t>
            </a:r>
            <a:r>
              <a:rPr lang="en-US" dirty="0"/>
              <a:t>government for direct concession to improve export. </a:t>
            </a:r>
          </a:p>
          <a:p>
            <a:pPr lvl="1"/>
            <a:r>
              <a:rPr lang="en-US" dirty="0"/>
              <a:t>BOT to give credit for export. MOF to grant refund of taxes and tariffs.</a:t>
            </a:r>
          </a:p>
          <a:p>
            <a:pPr lvl="1"/>
            <a:r>
              <a:rPr lang="en-US" dirty="0"/>
              <a:t>Other industries followed</a:t>
            </a:r>
            <a:r>
              <a:rPr lang="en-US" dirty="0" smtClean="0"/>
              <a:t>.</a:t>
            </a:r>
          </a:p>
          <a:p>
            <a:r>
              <a:rPr lang="en-US" dirty="0"/>
              <a:t>In 1980, after an election was held, </a:t>
            </a:r>
            <a:r>
              <a:rPr lang="en-US" dirty="0" err="1"/>
              <a:t>Boonchu</a:t>
            </a:r>
            <a:r>
              <a:rPr lang="en-US" dirty="0"/>
              <a:t> and </a:t>
            </a:r>
            <a:r>
              <a:rPr lang="en-US" dirty="0" err="1"/>
              <a:t>Pramarn</a:t>
            </a:r>
            <a:r>
              <a:rPr lang="en-US" dirty="0"/>
              <a:t> joined the coalition gov't headed Prem. </a:t>
            </a:r>
          </a:p>
          <a:p>
            <a:r>
              <a:rPr lang="en-US" dirty="0" smtClean="0"/>
              <a:t>The </a:t>
            </a:r>
            <a:r>
              <a:rPr lang="en-US" dirty="0"/>
              <a:t>Joint Public Private Consultative Committee (</a:t>
            </a:r>
            <a:r>
              <a:rPr lang="en-US" dirty="0" err="1"/>
              <a:t>Kor</a:t>
            </a:r>
            <a:r>
              <a:rPr lang="en-US" dirty="0"/>
              <a:t> </a:t>
            </a:r>
            <a:r>
              <a:rPr lang="en-US" dirty="0" err="1"/>
              <a:t>Ror</a:t>
            </a:r>
            <a:r>
              <a:rPr lang="en-US" dirty="0"/>
              <a:t> Or) was </a:t>
            </a:r>
            <a:r>
              <a:rPr lang="en-US" dirty="0" smtClean="0"/>
              <a:t>formed to pressured </a:t>
            </a:r>
            <a:r>
              <a:rPr lang="en-US" dirty="0"/>
              <a:t>for changes in export </a:t>
            </a:r>
            <a:r>
              <a:rPr lang="en-US" dirty="0" smtClean="0"/>
              <a:t>procedure.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final push for change arrived in 1983-4, as </a:t>
            </a:r>
            <a:r>
              <a:rPr lang="en-US" dirty="0" err="1"/>
              <a:t>gov't</a:t>
            </a:r>
            <a:r>
              <a:rPr lang="en-US" dirty="0"/>
              <a:t> dealt  with oil crisis by restraining demand through strict fiscal discipline</a:t>
            </a:r>
          </a:p>
          <a:p>
            <a:r>
              <a:rPr lang="en-US" dirty="0" smtClean="0"/>
              <a:t>The gov't devalued </a:t>
            </a:r>
            <a:r>
              <a:rPr lang="en-US" dirty="0"/>
              <a:t>the baht in November 1984. Baht also separated from Dollar. </a:t>
            </a:r>
          </a:p>
          <a:p>
            <a:pPr lvl="1"/>
            <a:r>
              <a:rPr lang="en-US" dirty="0"/>
              <a:t>The devaluation signaled the complete shifted toward export-oriented strategy.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Recession and </a:t>
            </a:r>
            <a:r>
              <a:rPr lang="en-US" b="1" dirty="0" smtClean="0"/>
              <a:t>devaluation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 addition to devaluation of Baht, the </a:t>
            </a:r>
            <a:r>
              <a:rPr lang="en-US" dirty="0" err="1"/>
              <a:t>gov't</a:t>
            </a:r>
            <a:r>
              <a:rPr lang="en-US" dirty="0"/>
              <a:t> also introduced other reforms. </a:t>
            </a:r>
          </a:p>
          <a:p>
            <a:pPr lvl="1"/>
            <a:r>
              <a:rPr lang="en-US" dirty="0"/>
              <a:t>Taxes for input to exports were reduced, as well as several export </a:t>
            </a:r>
            <a:r>
              <a:rPr lang="en-US" dirty="0" smtClean="0"/>
              <a:t>taxes. BOT </a:t>
            </a:r>
            <a:r>
              <a:rPr lang="en-US" dirty="0"/>
              <a:t>and BOI gave support for exporters. </a:t>
            </a:r>
          </a:p>
          <a:p>
            <a:r>
              <a:rPr lang="en-US" dirty="0"/>
              <a:t>Other two crucial factors also contributed to reorientation of Thai economy at this time</a:t>
            </a:r>
          </a:p>
          <a:p>
            <a:pPr lvl="1" fontAlgn="ctr"/>
            <a:r>
              <a:rPr lang="en-US" dirty="0" smtClean="0"/>
              <a:t>1) The </a:t>
            </a:r>
            <a:r>
              <a:rPr lang="en-US" dirty="0"/>
              <a:t>oil price </a:t>
            </a:r>
            <a:r>
              <a:rPr lang="en-US" dirty="0" smtClean="0"/>
              <a:t>dropped</a:t>
            </a:r>
          </a:p>
          <a:p>
            <a:pPr lvl="1" fontAlgn="ctr"/>
            <a:r>
              <a:rPr lang="en-US" dirty="0" smtClean="0"/>
              <a:t>2) The </a:t>
            </a:r>
            <a:r>
              <a:rPr lang="en-US" dirty="0"/>
              <a:t>appreciation of Yen: 100% devaluation of Baht against Yen b/w 1986-1989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</a:t>
            </a:r>
            <a:r>
              <a:rPr lang="en-US" b="1" dirty="0" smtClean="0"/>
              <a:t>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combination of the change in </a:t>
            </a:r>
            <a:r>
              <a:rPr lang="en-US" dirty="0" err="1"/>
              <a:t>gov't</a:t>
            </a:r>
            <a:r>
              <a:rPr lang="en-US" dirty="0"/>
              <a:t> strategy, the fall in oil price, and the adjustment of Yen led to the "golden age" of the Thai economy.</a:t>
            </a:r>
          </a:p>
          <a:p>
            <a:pPr lvl="1"/>
            <a:r>
              <a:rPr lang="en-US" dirty="0"/>
              <a:t>From 1985, Thai economy changed gear. Growth was more than 10% until the end of the decade. </a:t>
            </a:r>
          </a:p>
          <a:p>
            <a:pPr lvl="1"/>
            <a:r>
              <a:rPr lang="en-US" dirty="0"/>
              <a:t>Growth driven by exports of manufacture and services.</a:t>
            </a:r>
          </a:p>
          <a:p>
            <a:pPr lvl="2"/>
            <a:r>
              <a:rPr lang="en-US" dirty="0" smtClean="0"/>
              <a:t>Export </a:t>
            </a:r>
            <a:r>
              <a:rPr lang="en-US" dirty="0"/>
              <a:t>of </a:t>
            </a:r>
            <a:r>
              <a:rPr lang="en-US" dirty="0" err="1"/>
              <a:t>labour</a:t>
            </a:r>
            <a:r>
              <a:rPr lang="en-US" dirty="0"/>
              <a:t> and tourism also grew strongly.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</a:t>
            </a:r>
            <a:r>
              <a:rPr lang="en-US" b="1" dirty="0" smtClean="0"/>
              <a:t>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During 1980s, Thailand changed from an exporter of agriculture to become an exporter  of manufacture and services.</a:t>
            </a:r>
          </a:p>
          <a:p>
            <a:r>
              <a:rPr lang="en-US" dirty="0" smtClean="0"/>
              <a:t>But </a:t>
            </a:r>
            <a:r>
              <a:rPr lang="en-US" dirty="0"/>
              <a:t>the rapid rise of GDP growth did not provoke much </a:t>
            </a:r>
            <a:r>
              <a:rPr lang="en-US" dirty="0" smtClean="0"/>
              <a:t>inflation and wage rises</a:t>
            </a:r>
          </a:p>
          <a:p>
            <a:pPr lvl="1"/>
            <a:r>
              <a:rPr lang="en-US" dirty="0" smtClean="0"/>
              <a:t>Reduced oil prices</a:t>
            </a:r>
          </a:p>
          <a:p>
            <a:pPr lvl="1"/>
            <a:r>
              <a:rPr lang="en-US" dirty="0" smtClean="0"/>
              <a:t>Millions </a:t>
            </a:r>
            <a:r>
              <a:rPr lang="en-US" dirty="0"/>
              <a:t>were drawn out from their villages into </a:t>
            </a:r>
            <a:r>
              <a:rPr lang="en-US" dirty="0" smtClean="0"/>
              <a:t>urban-workforce. Even </a:t>
            </a:r>
            <a:r>
              <a:rPr lang="en-US" dirty="0"/>
              <a:t>as </a:t>
            </a:r>
            <a:r>
              <a:rPr lang="en-US" dirty="0" err="1"/>
              <a:t>labour</a:t>
            </a:r>
            <a:r>
              <a:rPr lang="en-US" dirty="0"/>
              <a:t> supplies tightened in early 1990s, additional supplies came from illegal workers from neighboring countries, and child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</a:t>
            </a:r>
            <a:r>
              <a:rPr lang="en-US" b="1" dirty="0" smtClean="0"/>
              <a:t>Effects of Change: </a:t>
            </a:r>
            <a:r>
              <a:rPr lang="en-US" b="1" dirty="0"/>
              <a:t>the Golden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43050"/>
            <a:ext cx="8358246" cy="450059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 smtClean="0"/>
              <a:t>a broader sense, the role of the gov't in </a:t>
            </a:r>
            <a:r>
              <a:rPr lang="en-US" dirty="0"/>
              <a:t>the economy was </a:t>
            </a:r>
            <a:r>
              <a:rPr lang="en-US" dirty="0" smtClean="0"/>
              <a:t>in </a:t>
            </a:r>
            <a:r>
              <a:rPr lang="en-US" dirty="0"/>
              <a:t>retreat.</a:t>
            </a:r>
          </a:p>
          <a:p>
            <a:pPr lvl="1"/>
            <a:r>
              <a:rPr lang="en-US" dirty="0"/>
              <a:t>Businesses lobbied to end </a:t>
            </a:r>
            <a:r>
              <a:rPr lang="en-US" dirty="0" err="1"/>
              <a:t>Sarit's</a:t>
            </a:r>
            <a:r>
              <a:rPr lang="en-US" dirty="0"/>
              <a:t> apparatus of license and control.</a:t>
            </a:r>
          </a:p>
          <a:p>
            <a:pPr lvl="1"/>
            <a:r>
              <a:rPr lang="en-US" dirty="0"/>
              <a:t>NESDB </a:t>
            </a:r>
            <a:r>
              <a:rPr lang="en-US" dirty="0" smtClean="0"/>
              <a:t>relieved of role in supervising </a:t>
            </a:r>
            <a:r>
              <a:rPr lang="en-US" dirty="0"/>
              <a:t>of </a:t>
            </a:r>
            <a:r>
              <a:rPr lang="en-US" dirty="0" smtClean="0"/>
              <a:t>all gov't </a:t>
            </a:r>
            <a:r>
              <a:rPr lang="en-US" dirty="0"/>
              <a:t>investments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Thai economy was also left more to the market forces.</a:t>
            </a:r>
          </a:p>
          <a:p>
            <a:pPr lvl="1"/>
            <a:r>
              <a:rPr lang="en-US" dirty="0"/>
              <a:t>For example, NESDB stepped away from the policy of dispersing industrial growth away from Bangkok, allowing industries to choose their location freely.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devaluation </a:t>
            </a:r>
            <a:r>
              <a:rPr lang="en-US" dirty="0"/>
              <a:t>of Baht against Yen </a:t>
            </a:r>
            <a:r>
              <a:rPr lang="en-US" dirty="0" smtClean="0"/>
              <a:t>in 1980s made </a:t>
            </a:r>
            <a:r>
              <a:rPr lang="en-US" dirty="0"/>
              <a:t>Thailand attractive for industries moving from East </a:t>
            </a:r>
            <a:r>
              <a:rPr lang="en-US" dirty="0" smtClean="0"/>
              <a:t>Asia searching for lower costs</a:t>
            </a:r>
            <a:endParaRPr lang="en-US" dirty="0"/>
          </a:p>
          <a:p>
            <a:pPr lvl="1"/>
            <a:r>
              <a:rPr lang="en-US" dirty="0" smtClean="0"/>
              <a:t> In </a:t>
            </a:r>
            <a:r>
              <a:rPr lang="en-US" dirty="0"/>
              <a:t>1970, Japan first choices in moving their production were Taiwan, Singapore, and HK. </a:t>
            </a:r>
          </a:p>
          <a:p>
            <a:pPr lvl="1"/>
            <a:r>
              <a:rPr lang="en-US" dirty="0"/>
              <a:t>The change in Yen </a:t>
            </a:r>
            <a:r>
              <a:rPr lang="en-US" dirty="0" smtClean="0"/>
              <a:t>also </a:t>
            </a:r>
            <a:r>
              <a:rPr lang="en-US" dirty="0"/>
              <a:t>affected </a:t>
            </a:r>
            <a:r>
              <a:rPr lang="en-US" dirty="0" smtClean="0"/>
              <a:t>other </a:t>
            </a:r>
            <a:r>
              <a:rPr lang="en-US" dirty="0"/>
              <a:t>currencies </a:t>
            </a:r>
            <a:r>
              <a:rPr lang="en-US" dirty="0" smtClean="0"/>
              <a:t>in East Asia, </a:t>
            </a:r>
            <a:r>
              <a:rPr lang="en-US" dirty="0"/>
              <a:t>leading to the moving of Japanese firms toward new destination like Thailand, Malaysia, Indonesia, and Sri Lanka.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3439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Relocation came in different forms. </a:t>
            </a:r>
          </a:p>
          <a:p>
            <a:pPr lvl="1"/>
            <a:r>
              <a:rPr lang="en-US" dirty="0" smtClean="0"/>
              <a:t>Relocating production of parts requiring high </a:t>
            </a:r>
            <a:r>
              <a:rPr lang="en-US" dirty="0" err="1" smtClean="0"/>
              <a:t>labour</a:t>
            </a:r>
            <a:r>
              <a:rPr lang="en-US" dirty="0" smtClean="0"/>
              <a:t> input OR relocating assembly operation</a:t>
            </a:r>
          </a:p>
          <a:p>
            <a:pPr lvl="1"/>
            <a:r>
              <a:rPr lang="en-US" dirty="0" smtClean="0"/>
              <a:t>Transfer </a:t>
            </a:r>
            <a:r>
              <a:rPr lang="en-US" dirty="0"/>
              <a:t>of production to subsidiary companies established originally to avoid import-sub, and encourage sub-contractors to </a:t>
            </a:r>
            <a:r>
              <a:rPr lang="en-US" dirty="0" smtClean="0"/>
              <a:t>also move.</a:t>
            </a:r>
            <a:endParaRPr lang="en-US" dirty="0"/>
          </a:p>
          <a:p>
            <a:r>
              <a:rPr lang="en-US" dirty="0"/>
              <a:t>By 1987, the number of Japanese firms establishing overseas subsidiaries or joint venture risen to over 1400.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680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mid 1980s, Japan capital led the rising flow of investment into Thailand, followed by </a:t>
            </a:r>
            <a:r>
              <a:rPr lang="en-US" dirty="0" smtClean="0"/>
              <a:t>other </a:t>
            </a:r>
            <a:r>
              <a:rPr lang="en-US" dirty="0"/>
              <a:t>East Asian </a:t>
            </a:r>
            <a:r>
              <a:rPr lang="en-US" dirty="0" smtClean="0"/>
              <a:t>countries</a:t>
            </a:r>
            <a:r>
              <a:rPr lang="en-US" dirty="0"/>
              <a:t>.</a:t>
            </a:r>
          </a:p>
          <a:p>
            <a:r>
              <a:rPr lang="en-US" dirty="0" smtClean="0"/>
              <a:t>Thailand </a:t>
            </a:r>
            <a:r>
              <a:rPr lang="en-US" dirty="0"/>
              <a:t>attractive </a:t>
            </a:r>
            <a:r>
              <a:rPr lang="en-US" dirty="0" smtClean="0"/>
              <a:t>not just by low </a:t>
            </a:r>
            <a:r>
              <a:rPr lang="en-US" dirty="0"/>
              <a:t>wages, but </a:t>
            </a:r>
            <a:endParaRPr lang="en-US" dirty="0" smtClean="0"/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experiences of Japanese firms in Thailand, Thai gov't careful fiscal management, good infrastructure, </a:t>
            </a:r>
            <a:r>
              <a:rPr lang="en-US" dirty="0" smtClean="0"/>
              <a:t>openness </a:t>
            </a:r>
            <a:r>
              <a:rPr lang="en-US" dirty="0"/>
              <a:t>to foreign investment, free-market attitudes, and political stability.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8225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472006"/>
          </a:xfrm>
        </p:spPr>
        <p:txBody>
          <a:bodyPr>
            <a:normAutofit/>
          </a:bodyPr>
          <a:lstStyle/>
          <a:p>
            <a:r>
              <a:rPr lang="en-US" dirty="0"/>
              <a:t>The new wave of Japanese direct investment </a:t>
            </a:r>
            <a:r>
              <a:rPr lang="en-US" dirty="0" smtClean="0"/>
              <a:t>diversified </a:t>
            </a:r>
            <a:r>
              <a:rPr lang="en-US" dirty="0"/>
              <a:t>into intermediate goods industries and exports. </a:t>
            </a:r>
          </a:p>
          <a:p>
            <a:pPr lvl="1"/>
            <a:r>
              <a:rPr lang="en-US" dirty="0"/>
              <a:t>Share of Japanese direct investment devoted to manufacturing rose from 32% in 1984-5 to 72% in 1988</a:t>
            </a:r>
          </a:p>
          <a:p>
            <a:pPr lvl="1"/>
            <a:r>
              <a:rPr lang="en-US" dirty="0"/>
              <a:t>Most went to metal products, electrical products, machinery and transport goods, </a:t>
            </a:r>
            <a:r>
              <a:rPr lang="en-US" dirty="0" smtClean="0"/>
              <a:t>etc.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2006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Industrial </a:t>
            </a:r>
            <a:r>
              <a:rPr lang="en-US" b="1" dirty="0" smtClean="0"/>
              <a:t>relocation and Thai 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influx of foreign investment </a:t>
            </a:r>
            <a:r>
              <a:rPr lang="en-US" dirty="0"/>
              <a:t>after mid 1980s also </a:t>
            </a:r>
            <a:r>
              <a:rPr lang="en-US" dirty="0" smtClean="0"/>
              <a:t>correlated with </a:t>
            </a:r>
            <a:r>
              <a:rPr lang="en-US" dirty="0"/>
              <a:t>high rate of capital accumulation of Thai domestic capitals. </a:t>
            </a:r>
            <a:endParaRPr lang="en-US" dirty="0" smtClean="0"/>
          </a:p>
          <a:p>
            <a:pPr lvl="1"/>
            <a:r>
              <a:rPr lang="en-US" dirty="0" smtClean="0"/>
              <a:t>Big </a:t>
            </a:r>
            <a:r>
              <a:rPr lang="en-US" dirty="0"/>
              <a:t>businesses benefited further from the joint venture with incoming capitals </a:t>
            </a:r>
          </a:p>
          <a:p>
            <a:pPr lvl="1"/>
            <a:r>
              <a:rPr lang="en-US" dirty="0" smtClean="0"/>
              <a:t>Thai f</a:t>
            </a:r>
            <a:r>
              <a:rPr lang="en-US" dirty="0" smtClean="0"/>
              <a:t>irms </a:t>
            </a:r>
            <a:r>
              <a:rPr lang="en-US" dirty="0"/>
              <a:t>could access their partners' export market, technology, and skills.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41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Industrial relocation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Capitals </a:t>
            </a:r>
            <a:r>
              <a:rPr lang="en-US" dirty="0"/>
              <a:t>market also developed new institutions that helped capital </a:t>
            </a:r>
            <a:r>
              <a:rPr lang="en-US" dirty="0" err="1"/>
              <a:t>mobilisaiton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Finance and securities companies emerged and grew faster than  banks</a:t>
            </a:r>
          </a:p>
          <a:p>
            <a:pPr lvl="1"/>
            <a:r>
              <a:rPr lang="en-US" dirty="0"/>
              <a:t>From 1987, Thai Stock Exchange also grew rapidly.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98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b="1" dirty="0" smtClean="0"/>
              <a:t>Thai Stock Exchange</a:t>
            </a:r>
            <a:endParaRPr lang="th-TH" dirty="0"/>
          </a:p>
        </p:txBody>
      </p:sp>
      <p:pic>
        <p:nvPicPr>
          <p:cNvPr id="1026" name="Picture 2" descr="http://f.ptcdn.info/569/022/000/1408597727-image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205" y="1142984"/>
            <a:ext cx="8601075" cy="5543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5757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development of export </a:t>
            </a:r>
            <a:r>
              <a:rPr lang="en-US" b="1" dirty="0" smtClean="0"/>
              <a:t>industries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relocation of foreign industries facilitated development in Thai export </a:t>
            </a:r>
            <a:r>
              <a:rPr lang="en-US" dirty="0" smtClean="0"/>
              <a:t>industries</a:t>
            </a:r>
          </a:p>
          <a:p>
            <a:r>
              <a:rPr lang="en-US" dirty="0" err="1"/>
              <a:t>Labour</a:t>
            </a:r>
            <a:r>
              <a:rPr lang="en-US" dirty="0"/>
              <a:t>-intensive segment of high-tech industries, such as semi-conductor production, rose quickly in 1980s. </a:t>
            </a:r>
          </a:p>
          <a:p>
            <a:pPr lvl="1"/>
            <a:r>
              <a:rPr lang="en-US" dirty="0" err="1"/>
              <a:t>Minibea</a:t>
            </a:r>
            <a:r>
              <a:rPr lang="en-US" dirty="0"/>
              <a:t> from </a:t>
            </a:r>
            <a:r>
              <a:rPr lang="en-US" dirty="0" smtClean="0"/>
              <a:t>Japan. Seagate </a:t>
            </a:r>
            <a:r>
              <a:rPr lang="en-US" dirty="0"/>
              <a:t>and </a:t>
            </a:r>
            <a:r>
              <a:rPr lang="en-US" dirty="0" smtClean="0"/>
              <a:t>IBM</a:t>
            </a:r>
          </a:p>
          <a:p>
            <a:pPr lvl="1"/>
            <a:r>
              <a:rPr lang="en-US" dirty="0" smtClean="0"/>
              <a:t>Other </a:t>
            </a:r>
            <a:r>
              <a:rPr lang="en-US" dirty="0"/>
              <a:t>manufacturing moved to Thailand include toys and footwear.</a:t>
            </a:r>
          </a:p>
          <a:p>
            <a:endParaRPr lang="en-US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0670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development of export </a:t>
            </a:r>
            <a:r>
              <a:rPr lang="en-US" b="1" dirty="0" smtClean="0"/>
              <a:t>industries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joint ventures </a:t>
            </a:r>
            <a:r>
              <a:rPr lang="en-US" dirty="0" smtClean="0"/>
              <a:t>were </a:t>
            </a:r>
            <a:r>
              <a:rPr lang="en-US" dirty="0"/>
              <a:t>transformed </a:t>
            </a:r>
            <a:r>
              <a:rPr lang="en-US" dirty="0" smtClean="0"/>
              <a:t>from serving domestic markets into </a:t>
            </a:r>
            <a:r>
              <a:rPr lang="en-US" dirty="0"/>
              <a:t>production platform for export.</a:t>
            </a:r>
          </a:p>
          <a:p>
            <a:pPr lvl="1"/>
            <a:r>
              <a:rPr lang="en-US" dirty="0"/>
              <a:t>Japanese </a:t>
            </a:r>
            <a:r>
              <a:rPr lang="en-US" dirty="0" smtClean="0"/>
              <a:t>electronic and automotive </a:t>
            </a:r>
            <a:r>
              <a:rPr lang="en-US" dirty="0"/>
              <a:t>firms </a:t>
            </a:r>
            <a:r>
              <a:rPr lang="en-US" dirty="0" err="1" smtClean="0"/>
              <a:t>spreadeed</a:t>
            </a:r>
            <a:r>
              <a:rPr lang="en-US" dirty="0" smtClean="0"/>
              <a:t> </a:t>
            </a:r>
            <a:r>
              <a:rPr lang="en-US" dirty="0"/>
              <a:t>their production network across different SEA countries. </a:t>
            </a:r>
            <a:endParaRPr lang="en-US" dirty="0" smtClean="0"/>
          </a:p>
          <a:p>
            <a:r>
              <a:rPr lang="en-US" dirty="0" smtClean="0"/>
              <a:t>From </a:t>
            </a:r>
            <a:r>
              <a:rPr lang="en-US" dirty="0"/>
              <a:t>1988, the fastest export growth came from medium tech products such as computer components, auto-parts, and electrical goods. </a:t>
            </a:r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9404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market </a:t>
            </a:r>
            <a:r>
              <a:rPr lang="en-US" b="1" dirty="0" smtClean="0"/>
              <a:t>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By 1988, the growth in exports and influx of foreign investment created a secondary boom in domestic urban market. </a:t>
            </a:r>
          </a:p>
          <a:p>
            <a:pPr lvl="1"/>
            <a:r>
              <a:rPr lang="en-US" dirty="0"/>
              <a:t>From 1986-1990, per capita real GNP rose 44%. In 1980s, GDP of Bangkok grew at double of the rate of the rest of country. </a:t>
            </a:r>
          </a:p>
          <a:p>
            <a:pPr lvl="1"/>
            <a:r>
              <a:rPr lang="en-US" dirty="0"/>
              <a:t>Increased urban spending fuelled booms in real estate and retailing, also indirectly sparked growth in sectors such as financial services and telecommunications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749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market </a:t>
            </a:r>
            <a:r>
              <a:rPr lang="en-US" b="1" dirty="0" smtClean="0"/>
              <a:t>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Bangkok real estate market started to grow rapidly from 1987. 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Karnchanapas</a:t>
            </a:r>
            <a:r>
              <a:rPr lang="en-US" dirty="0"/>
              <a:t> family </a:t>
            </a:r>
            <a:r>
              <a:rPr lang="en-US" dirty="0" smtClean="0"/>
              <a:t>(</a:t>
            </a:r>
            <a:r>
              <a:rPr lang="en-US" dirty="0" err="1" smtClean="0"/>
              <a:t>Muang</a:t>
            </a:r>
            <a:r>
              <a:rPr lang="en-US" dirty="0" smtClean="0"/>
              <a:t>-Thong </a:t>
            </a:r>
            <a:r>
              <a:rPr lang="en-US" dirty="0" err="1" smtClean="0"/>
              <a:t>Thani</a:t>
            </a:r>
            <a:r>
              <a:rPr lang="en-US" dirty="0" smtClean="0"/>
              <a:t>).</a:t>
            </a:r>
            <a:endParaRPr lang="en-US" dirty="0"/>
          </a:p>
          <a:p>
            <a:pPr lvl="1"/>
            <a:r>
              <a:rPr lang="en-US" dirty="0" err="1"/>
              <a:t>Anant</a:t>
            </a:r>
            <a:r>
              <a:rPr lang="en-US" dirty="0"/>
              <a:t> </a:t>
            </a:r>
            <a:r>
              <a:rPr lang="en-US" dirty="0" err="1" smtClean="0"/>
              <a:t>Asavabokin</a:t>
            </a:r>
            <a:r>
              <a:rPr lang="en-US" dirty="0" err="1" smtClean="0"/>
              <a:t>’s</a:t>
            </a:r>
            <a:r>
              <a:rPr lang="en-US" dirty="0" smtClean="0"/>
              <a:t> </a:t>
            </a:r>
            <a:r>
              <a:rPr lang="en-US" dirty="0" smtClean="0"/>
              <a:t>Land </a:t>
            </a:r>
            <a:r>
              <a:rPr lang="en-US" dirty="0"/>
              <a:t>and House Company.</a:t>
            </a:r>
          </a:p>
          <a:p>
            <a:r>
              <a:rPr lang="en-US" dirty="0"/>
              <a:t>The retailing boomed with department stores, </a:t>
            </a:r>
            <a:r>
              <a:rPr lang="en-US" dirty="0" smtClean="0"/>
              <a:t>supermarkets</a:t>
            </a:r>
            <a:r>
              <a:rPr lang="en-US" dirty="0"/>
              <a:t>, shopping malls, and convenient store.</a:t>
            </a:r>
          </a:p>
          <a:p>
            <a:pPr lvl="1"/>
            <a:r>
              <a:rPr lang="en-US" dirty="0"/>
              <a:t>Japanese shopping malls like Daimaru, Sogo, Isetan, etc. Central Department Store, and CP's Seven Eleven.</a:t>
            </a:r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5067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174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Domestic capitals also began to moved overseas. A few Thai firms were able to use their skills and experience from domestic market to enter foreign markets.</a:t>
            </a:r>
          </a:p>
          <a:p>
            <a:r>
              <a:rPr lang="en-US" dirty="0"/>
              <a:t>Hotel business including those of Imperial, Central, and </a:t>
            </a:r>
            <a:r>
              <a:rPr lang="en-US" dirty="0" err="1"/>
              <a:t>Dusit</a:t>
            </a:r>
            <a:r>
              <a:rPr lang="en-US" dirty="0"/>
              <a:t> </a:t>
            </a:r>
            <a:r>
              <a:rPr lang="en-US" dirty="0" err="1"/>
              <a:t>Thani</a:t>
            </a:r>
            <a:r>
              <a:rPr lang="en-US" dirty="0"/>
              <a:t> Group. </a:t>
            </a:r>
          </a:p>
          <a:p>
            <a:endParaRPr lang="th-TH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149080"/>
            <a:ext cx="3918410" cy="234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149080"/>
            <a:ext cx="345638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009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From 1980s, technological change led to world-wide market in computer, telephone, and television.</a:t>
            </a:r>
          </a:p>
          <a:p>
            <a:pPr lvl="1"/>
            <a:r>
              <a:rPr lang="en-US" dirty="0" smtClean="0"/>
              <a:t>Gov’t opened </a:t>
            </a:r>
            <a:r>
              <a:rPr lang="en-US" dirty="0"/>
              <a:t>new telecommunication projects for </a:t>
            </a:r>
            <a:r>
              <a:rPr lang="en-US" dirty="0" err="1"/>
              <a:t>privatisation</a:t>
            </a:r>
            <a:r>
              <a:rPr lang="en-US" dirty="0" smtClean="0"/>
              <a:t>.</a:t>
            </a:r>
            <a:endParaRPr lang="en-US" dirty="0"/>
          </a:p>
          <a:p>
            <a:pPr lvl="2"/>
            <a:r>
              <a:rPr lang="en-US" dirty="0" err="1"/>
              <a:t>Shinnawatra's</a:t>
            </a:r>
            <a:r>
              <a:rPr lang="en-US" dirty="0"/>
              <a:t> computers and satellite businesses</a:t>
            </a:r>
          </a:p>
          <a:p>
            <a:pPr lvl="2"/>
            <a:r>
              <a:rPr lang="en-US" dirty="0" err="1"/>
              <a:t>Samart's</a:t>
            </a:r>
            <a:r>
              <a:rPr lang="en-US" dirty="0"/>
              <a:t> satellite dishes. Jasmine and </a:t>
            </a:r>
            <a:r>
              <a:rPr lang="en-US" dirty="0" err="1"/>
              <a:t>Ucom</a:t>
            </a:r>
            <a:r>
              <a:rPr lang="en-US" dirty="0"/>
              <a:t>.</a:t>
            </a:r>
          </a:p>
          <a:p>
            <a:pPr lvl="2"/>
            <a:r>
              <a:rPr lang="en-US" dirty="0"/>
              <a:t>CP's Telecom Asia.</a:t>
            </a:r>
          </a:p>
          <a:p>
            <a:r>
              <a:rPr lang="en-US" dirty="0"/>
              <a:t>All </a:t>
            </a:r>
            <a:r>
              <a:rPr lang="en-US" dirty="0" smtClean="0"/>
              <a:t>expanded </a:t>
            </a:r>
            <a:r>
              <a:rPr lang="en-US" dirty="0"/>
              <a:t>to neighboring countries, and countries such as Indonesia, India, and China.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490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Thai businesses taking on the world</a:t>
            </a:r>
            <a:endParaRPr lang="th-TH" b="1" dirty="0"/>
          </a:p>
        </p:txBody>
      </p:sp>
      <p:pic>
        <p:nvPicPr>
          <p:cNvPr id="4" name="Picture 2" descr="http://www.cpthailand.com/Portals/0/global_network/img/bnn_invest_c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785926"/>
            <a:ext cx="7344816" cy="216024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357694"/>
            <a:ext cx="633624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9094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</a:t>
            </a:r>
            <a:r>
              <a:rPr lang="en-US" dirty="0" err="1"/>
              <a:t>Sarit's</a:t>
            </a:r>
            <a:r>
              <a:rPr lang="en-US" dirty="0"/>
              <a:t> era, the growth of Thai domestic capitals was dominated  by banks and a small number of large conglomerates</a:t>
            </a:r>
          </a:p>
          <a:p>
            <a:r>
              <a:rPr lang="en-US" dirty="0" smtClean="0"/>
              <a:t>But </a:t>
            </a:r>
            <a:r>
              <a:rPr lang="en-US" dirty="0"/>
              <a:t>the post-1985 boom caused this structure to change.</a:t>
            </a:r>
          </a:p>
          <a:p>
            <a:pPr lvl="1"/>
            <a:r>
              <a:rPr lang="en-US" dirty="0" smtClean="0"/>
              <a:t>Domestic </a:t>
            </a:r>
            <a:r>
              <a:rPr lang="en-US" dirty="0"/>
              <a:t>market </a:t>
            </a:r>
            <a:r>
              <a:rPr lang="en-US" dirty="0" smtClean="0"/>
              <a:t>was replaced </a:t>
            </a:r>
            <a:r>
              <a:rPr lang="en-US" dirty="0"/>
              <a:t>by foreign markets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5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financial sector has changed</a:t>
            </a:r>
          </a:p>
          <a:p>
            <a:pPr lvl="1"/>
            <a:r>
              <a:rPr lang="en-US" dirty="0"/>
              <a:t>Big banks found new source of competition from the new types of financial companies, and also from overseas.</a:t>
            </a:r>
          </a:p>
          <a:p>
            <a:pPr lvl="1"/>
            <a:r>
              <a:rPr lang="en-US" dirty="0" smtClean="0"/>
              <a:t>Thai </a:t>
            </a:r>
            <a:r>
              <a:rPr lang="en-US" dirty="0"/>
              <a:t>banking industries adapted by turning themselves into portfolio investment companies</a:t>
            </a:r>
          </a:p>
          <a:p>
            <a:pPr lvl="2"/>
            <a:r>
              <a:rPr lang="en-US" dirty="0"/>
              <a:t>They entered the stock market, and shirted their funds into investment companies taking stakes in real estates, retailing, etc.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837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expansion of domestic businesses stemmed from strong export demand, new sources of capitals, and from easier availability of technology</a:t>
            </a:r>
          </a:p>
          <a:p>
            <a:pPr lvl="1"/>
            <a:r>
              <a:rPr lang="en-US" dirty="0"/>
              <a:t>Joint venture still provide important </a:t>
            </a:r>
            <a:r>
              <a:rPr lang="en-US" dirty="0" smtClean="0"/>
              <a:t>route. But </a:t>
            </a:r>
            <a:r>
              <a:rPr lang="en-US" dirty="0"/>
              <a:t>new ways also include reverse engineering, and buying of </a:t>
            </a:r>
            <a:r>
              <a:rPr lang="en-US" dirty="0" smtClean="0"/>
              <a:t>technology.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new wave </a:t>
            </a:r>
            <a:r>
              <a:rPr lang="en-US" dirty="0" smtClean="0"/>
              <a:t>of </a:t>
            </a:r>
            <a:r>
              <a:rPr lang="en-US" dirty="0" err="1" smtClean="0"/>
              <a:t>entreprenuers</a:t>
            </a:r>
            <a:r>
              <a:rPr lang="en-US" dirty="0" smtClean="0"/>
              <a:t> (Pin</a:t>
            </a:r>
            <a:r>
              <a:rPr lang="en-US" dirty="0"/>
              <a:t>, Anan, Thaksin) had skills to operate in a more internationally oriented </a:t>
            </a:r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Some </a:t>
            </a:r>
            <a:r>
              <a:rPr lang="en-US" dirty="0"/>
              <a:t>older generation like CP adapted, but many failed behind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097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new nature of domestic capital caused a shift in the relationship between business and the government</a:t>
            </a:r>
          </a:p>
          <a:p>
            <a:pPr lvl="1"/>
            <a:r>
              <a:rPr lang="en-US" dirty="0"/>
              <a:t>In </a:t>
            </a:r>
            <a:r>
              <a:rPr lang="en-US" dirty="0" err="1"/>
              <a:t>Sarit</a:t>
            </a:r>
            <a:r>
              <a:rPr lang="en-US" dirty="0"/>
              <a:t> era, </a:t>
            </a:r>
            <a:r>
              <a:rPr lang="en-US" dirty="0" smtClean="0"/>
              <a:t>businesses </a:t>
            </a:r>
            <a:r>
              <a:rPr lang="en-US" dirty="0"/>
              <a:t>relied on political connections and protection from international competition</a:t>
            </a:r>
          </a:p>
          <a:p>
            <a:pPr lvl="1"/>
            <a:r>
              <a:rPr lang="en-US" dirty="0"/>
              <a:t>But business in export-oriented economy </a:t>
            </a:r>
            <a:r>
              <a:rPr lang="en-US" dirty="0" smtClean="0"/>
              <a:t>wanted </a:t>
            </a:r>
            <a:r>
              <a:rPr lang="en-US" dirty="0"/>
              <a:t>improvement of infrastructure, good management of foreign relations and confidence, upgrade of education system, fiscal and political </a:t>
            </a:r>
            <a:r>
              <a:rPr lang="en-US" dirty="0" smtClean="0"/>
              <a:t>stability, etc.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918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Changing Shape of Domestic </a:t>
            </a:r>
            <a:r>
              <a:rPr lang="en-US" b="1" dirty="0" smtClean="0"/>
              <a:t>Capitals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business-bureaucrat </a:t>
            </a:r>
            <a:r>
              <a:rPr lang="en-US" dirty="0"/>
              <a:t>relations also underwent changes. Their separation began to dissolved.</a:t>
            </a:r>
          </a:p>
          <a:p>
            <a:pPr lvl="1"/>
            <a:r>
              <a:rPr lang="en-US" dirty="0"/>
              <a:t>The two groups used to be separated, having different </a:t>
            </a:r>
            <a:r>
              <a:rPr lang="en-US" dirty="0" smtClean="0"/>
              <a:t>culture. </a:t>
            </a:r>
            <a:endParaRPr lang="en-US" dirty="0"/>
          </a:p>
          <a:p>
            <a:pPr lvl="1"/>
            <a:r>
              <a:rPr lang="en-US" dirty="0"/>
              <a:t>Descendants of business spread into </a:t>
            </a:r>
            <a:r>
              <a:rPr lang="en-US" dirty="0" smtClean="0"/>
              <a:t>bureaucrats. The two built connections </a:t>
            </a:r>
            <a:r>
              <a:rPr lang="en-US" dirty="0"/>
              <a:t>through marriage, friendship, </a:t>
            </a:r>
            <a:r>
              <a:rPr lang="en-US" dirty="0" smtClean="0"/>
              <a:t>education</a:t>
            </a:r>
            <a:r>
              <a:rPr lang="en-US" dirty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growing connections allowed new channel to lobby policies without relying on cabinets, parliaments, and electoral politics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65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2130</Words>
  <Application>Microsoft Office PowerPoint</Application>
  <PresentationFormat>On-screen Show (4:3)</PresentationFormat>
  <Paragraphs>179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Angsana New</vt:lpstr>
      <vt:lpstr>Arial</vt:lpstr>
      <vt:lpstr>Calibri</vt:lpstr>
      <vt:lpstr>Cordia New</vt:lpstr>
      <vt:lpstr>Office Theme</vt:lpstr>
      <vt:lpstr>Thai Urban Economy  from 1980s to 1990s:  From Import-substitution to Export-oriented </vt:lpstr>
      <vt:lpstr>Topics</vt:lpstr>
      <vt:lpstr>Overview</vt:lpstr>
      <vt:lpstr>Thai GDP Growth</vt:lpstr>
      <vt:lpstr>Thailand’s Trade (% of GDP)</vt:lpstr>
      <vt:lpstr>Transition: import-substitution to export-oriented </vt:lpstr>
      <vt:lpstr>Transition: import-substitution to export-oriented </vt:lpstr>
      <vt:lpstr>Transition: import-substitution to export-oriented </vt:lpstr>
      <vt:lpstr>Transition: import-substitution to export-oriented </vt:lpstr>
      <vt:lpstr>Eastern Seaboard </vt:lpstr>
      <vt:lpstr>Transition: import-substitution to export-oriented </vt:lpstr>
      <vt:lpstr>Transition: import-substitution to export-oriented </vt:lpstr>
      <vt:lpstr>Transition: import-substitution to export-oriented </vt:lpstr>
      <vt:lpstr>Recession and devaluation</vt:lpstr>
      <vt:lpstr>Boonchu and Pramarn</vt:lpstr>
      <vt:lpstr>Recession and devaluation</vt:lpstr>
      <vt:lpstr>Recession and devaluation</vt:lpstr>
      <vt:lpstr>Recession and devaluation</vt:lpstr>
      <vt:lpstr>The Effects of Change: the Golden Age</vt:lpstr>
      <vt:lpstr>The Effects of Change: the Golden Age</vt:lpstr>
      <vt:lpstr>The Effects of Change: the Golden Age</vt:lpstr>
      <vt:lpstr>Industrial relocation</vt:lpstr>
      <vt:lpstr>Industrial relocation</vt:lpstr>
      <vt:lpstr>Industrial relocation</vt:lpstr>
      <vt:lpstr>Industrial relocation</vt:lpstr>
      <vt:lpstr>Industrial relocation and Thai capitals</vt:lpstr>
      <vt:lpstr>Industrial relocation</vt:lpstr>
      <vt:lpstr>Thai Stock Exchange</vt:lpstr>
      <vt:lpstr>The development of export industries</vt:lpstr>
      <vt:lpstr>The development of export industries</vt:lpstr>
      <vt:lpstr>Domestic market boom</vt:lpstr>
      <vt:lpstr>Domestic market boom</vt:lpstr>
      <vt:lpstr>Thai businesses taking on the world</vt:lpstr>
      <vt:lpstr>Thai businesses taking on the world</vt:lpstr>
      <vt:lpstr>Thai businesses taking on the world</vt:lpstr>
      <vt:lpstr>The Changing Shape of Domestic Capitals</vt:lpstr>
      <vt:lpstr>The Changing Shape of Domestic Capitals</vt:lpstr>
      <vt:lpstr>The Changing Shape of Domestic Capitals</vt:lpstr>
      <vt:lpstr>The Changing Shape of Domestic Capitals</vt:lpstr>
      <vt:lpstr>The Changing Shape of Domestic Capitals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 Urban Economy  from 1980s to 1990s (1):  From Import-substitution to Export-oriented</dc:title>
  <dc:creator>Thorn</dc:creator>
  <cp:lastModifiedBy>Thorn Pitidol</cp:lastModifiedBy>
  <cp:revision>12</cp:revision>
  <dcterms:created xsi:type="dcterms:W3CDTF">2015-11-25T16:21:55Z</dcterms:created>
  <dcterms:modified xsi:type="dcterms:W3CDTF">2017-12-05T04:15:17Z</dcterms:modified>
</cp:coreProperties>
</file>