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34" r:id="rId2"/>
    <p:sldId id="336" r:id="rId3"/>
    <p:sldId id="338" r:id="rId4"/>
    <p:sldId id="339" r:id="rId5"/>
    <p:sldId id="340" r:id="rId6"/>
    <p:sldId id="341" r:id="rId7"/>
    <p:sldId id="342" r:id="rId8"/>
    <p:sldId id="344" r:id="rId9"/>
    <p:sldId id="345" r:id="rId10"/>
    <p:sldId id="346" r:id="rId11"/>
    <p:sldId id="347" r:id="rId12"/>
    <p:sldId id="348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1/27/2021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When the price of a good changes, its quantity demanded changes.</a:t>
            </a:r>
          </a:p>
          <a:p>
            <a:endParaRPr lang="en-US" sz="2600" dirty="0"/>
          </a:p>
          <a:p>
            <a:r>
              <a:rPr lang="en-US" sz="2600" dirty="0"/>
              <a:t>Economists believe that this change in demand is due to </a:t>
            </a:r>
            <a:r>
              <a:rPr lang="en-US" sz="2600" b="1" dirty="0"/>
              <a:t>the sum of two effects</a:t>
            </a:r>
            <a:r>
              <a:rPr lang="en-US" sz="2600" dirty="0"/>
              <a:t>:</a:t>
            </a:r>
          </a:p>
          <a:p>
            <a:pPr lvl="1"/>
            <a:r>
              <a:rPr lang="en-US" sz="2600" dirty="0"/>
              <a:t>Income Effect (IE)</a:t>
            </a:r>
          </a:p>
          <a:p>
            <a:pPr lvl="1"/>
            <a:r>
              <a:rPr lang="en-US" sz="2600" dirty="0"/>
              <a:t>Substitution Effect (SE)</a:t>
            </a:r>
          </a:p>
          <a:p>
            <a:r>
              <a:rPr lang="en-US" sz="2600" dirty="0"/>
              <a:t>That is, </a:t>
            </a:r>
            <a:r>
              <a:rPr lang="en-US" sz="2600" b="1" dirty="0"/>
              <a:t>TE = SE + IE</a:t>
            </a:r>
            <a:r>
              <a:rPr lang="en-US" sz="2600" dirty="0"/>
              <a:t>.</a:t>
            </a:r>
          </a:p>
          <a:p>
            <a:endParaRPr lang="en-US" sz="2600" b="1" dirty="0"/>
          </a:p>
          <a:p>
            <a:r>
              <a:rPr lang="en-US" sz="2600" dirty="0"/>
              <a:t>TE refers to Total Effect of the price change.</a:t>
            </a:r>
          </a:p>
        </p:txBody>
      </p:sp>
    </p:spTree>
    <p:extLst>
      <p:ext uri="{BB962C8B-B14F-4D97-AF65-F5344CB8AC3E}">
        <p14:creationId xmlns:p14="http://schemas.microsoft.com/office/powerpoint/2010/main" val="139855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u="sng" dirty="0"/>
              <a:t>A simple way to think about SE and IE 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The good becomes relatively cheaper and more attractive than other products, so the consumer substitutes other goods to buy more of it.</a:t>
            </a:r>
            <a:br>
              <a:rPr lang="en-US" sz="2600" dirty="0"/>
            </a:br>
            <a:r>
              <a:rPr lang="en-US" sz="2600" dirty="0"/>
              <a:t>(Substitution Effect)</a:t>
            </a:r>
          </a:p>
          <a:p>
            <a:pPr marL="400050"/>
            <a:r>
              <a:rPr lang="en-US" sz="2600" dirty="0"/>
              <a:t>The consumer can buy more of the good, so it is as if the consumer’s real income (purchasing power) increased.</a:t>
            </a:r>
            <a:br>
              <a:rPr lang="en-US" sz="2600" dirty="0"/>
            </a:br>
            <a:r>
              <a:rPr lang="en-US" sz="2600" dirty="0"/>
              <a:t>(Income Effect)</a:t>
            </a:r>
          </a:p>
        </p:txBody>
      </p:sp>
    </p:spTree>
    <p:extLst>
      <p:ext uri="{BB962C8B-B14F-4D97-AF65-F5344CB8AC3E}">
        <p14:creationId xmlns:p14="http://schemas.microsoft.com/office/powerpoint/2010/main" val="2968303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Substitution Effect implies that </a:t>
            </a:r>
            <a:r>
              <a:rPr lang="en-US" sz="2600" u="sng" dirty="0"/>
              <a:t>the consumer will buy more of the good</a:t>
            </a:r>
            <a:r>
              <a:rPr lang="en-US" sz="2600" dirty="0"/>
              <a:t>.</a:t>
            </a:r>
          </a:p>
          <a:p>
            <a:pPr marL="400050"/>
            <a:r>
              <a:rPr lang="en-US" sz="2600" dirty="0"/>
              <a:t>Income Effect implies that </a:t>
            </a:r>
            <a:r>
              <a:rPr lang="en-US" sz="2600" u="sng" dirty="0"/>
              <a:t>the real income increases</a:t>
            </a:r>
            <a:br>
              <a:rPr lang="en-US" sz="2600" u="sng" dirty="0"/>
            </a:br>
            <a:r>
              <a:rPr lang="en-US" sz="2600" u="sng" dirty="0"/>
              <a:t>AND</a:t>
            </a:r>
          </a:p>
          <a:p>
            <a:pPr marL="800100" lvl="1"/>
            <a:r>
              <a:rPr lang="en-US" sz="2600" dirty="0"/>
              <a:t>the consumer will buy more of the good if it is a normal good.</a:t>
            </a:r>
          </a:p>
          <a:p>
            <a:pPr marL="800100" lvl="1"/>
            <a:r>
              <a:rPr lang="en-US" sz="2600" dirty="0"/>
              <a:t>the consumer will buy less of the good if it is an inferior good.</a:t>
            </a:r>
          </a:p>
          <a:p>
            <a:pPr marL="114300" indent="0">
              <a:buNone/>
            </a:pPr>
            <a:endParaRPr lang="en-US" sz="2600" dirty="0"/>
          </a:p>
          <a:p>
            <a:pPr marL="400050"/>
            <a:r>
              <a:rPr lang="en-US" sz="2600" dirty="0"/>
              <a:t>We can illustrate this idea as follows.</a:t>
            </a:r>
          </a:p>
        </p:txBody>
      </p:sp>
    </p:spTree>
    <p:extLst>
      <p:ext uri="{BB962C8B-B14F-4D97-AF65-F5344CB8AC3E}">
        <p14:creationId xmlns:p14="http://schemas.microsoft.com/office/powerpoint/2010/main" val="1219128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1:	When Px falls, real income rises,</a:t>
            </a:r>
            <a:br>
              <a:rPr lang="en-US" sz="2600" b="1" dirty="0"/>
            </a:br>
            <a:r>
              <a:rPr lang="en-US" sz="2600" b="1" dirty="0"/>
              <a:t>		and X is a normal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same direction.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rises.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BE66EBE-5876-4C6F-A57B-F90504D9CA35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98DA9BD8-CE4A-49B8-BC6B-B5807F0DB362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56E57E6-617F-4EB6-BAD7-7413D7E69AAA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3045598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2:	When Px falls, real income rises,</a:t>
            </a:r>
            <a:br>
              <a:rPr lang="en-US" sz="2600" b="1" dirty="0"/>
            </a:br>
            <a:r>
              <a:rPr lang="en-US" sz="2600" b="1" dirty="0"/>
              <a:t>		and X is an inferior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opposite direction, with SE &gt; IE.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rises.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58EC150-2348-4F2E-BDB0-92D882850B82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53E50180-2CDF-4606-8B8F-D3386E194044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90E5B49-369A-4139-90FA-813BED9399B1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3876254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3:	When Px falls, real income rises,</a:t>
            </a:r>
            <a:br>
              <a:rPr lang="en-US" sz="2600" b="1" dirty="0"/>
            </a:br>
            <a:r>
              <a:rPr lang="en-US" sz="2600" b="1" dirty="0"/>
              <a:t>		and X is a </a:t>
            </a:r>
            <a:r>
              <a:rPr lang="en-US" sz="2600" b="1" dirty="0" err="1"/>
              <a:t>Giffen</a:t>
            </a:r>
            <a:r>
              <a:rPr lang="en-US" sz="2600" b="1" dirty="0"/>
              <a:t>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opposite direction, </a:t>
            </a:r>
            <a:r>
              <a:rPr lang="en-US" sz="2600" b="1" dirty="0">
                <a:solidFill>
                  <a:srgbClr val="FF0000"/>
                </a:solidFill>
              </a:rPr>
              <a:t>with SE &lt; IE</a:t>
            </a:r>
            <a:r>
              <a:rPr lang="en-US" sz="2600" dirty="0"/>
              <a:t>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falls when Px falls.</a:t>
            </a:r>
          </a:p>
          <a:p>
            <a:pPr marL="514350" indent="-457200"/>
            <a:r>
              <a:rPr lang="en-US" sz="2600" dirty="0"/>
              <a:t>Note that a </a:t>
            </a:r>
            <a:r>
              <a:rPr lang="en-US" sz="2600" dirty="0" err="1"/>
              <a:t>Giffen</a:t>
            </a:r>
            <a:r>
              <a:rPr lang="en-US" sz="2600" dirty="0"/>
              <a:t> good is an inferior good, so higher income means that the consumer will buy less.</a:t>
            </a:r>
            <a:endParaRPr lang="en-US" sz="2600" b="1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6048EB8-BD4F-41D3-BEFD-B60B3F702911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89438C91-CEBE-4154-BB12-9417EDDEA6D9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2B08EBC-D327-41DB-BE1B-2F710CBA87C4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2412469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We can use the consumer choice diagram to plot the previous results.</a:t>
            </a:r>
          </a:p>
          <a:p>
            <a:pPr marL="514350" indent="-457200"/>
            <a:r>
              <a:rPr lang="en-US" sz="2600" dirty="0"/>
              <a:t>We will consider the case when Px falls.</a:t>
            </a:r>
          </a:p>
          <a:p>
            <a:pPr marL="514350" indent="-457200"/>
            <a:r>
              <a:rPr lang="en-US" sz="2600" dirty="0"/>
              <a:t>We will use the following names to denote bundles:</a:t>
            </a:r>
          </a:p>
          <a:p>
            <a:pPr marL="914400" lvl="1" indent="-457200"/>
            <a:r>
              <a:rPr lang="en-US" sz="2600" dirty="0"/>
              <a:t>Bundle A for the optimal bundle BEFORE Px falls.</a:t>
            </a:r>
          </a:p>
          <a:p>
            <a:pPr marL="914400" lvl="1" indent="-457200"/>
            <a:r>
              <a:rPr lang="en-US" sz="2600" dirty="0"/>
              <a:t>Bundle B for the optimal bundle AFTER Px falls, without the IE, i.e. B is a result of the SE only.</a:t>
            </a:r>
          </a:p>
          <a:p>
            <a:pPr marL="914400" lvl="1" indent="-457200"/>
            <a:r>
              <a:rPr lang="en-US" sz="2600" dirty="0"/>
              <a:t>Bundle C for the optimal bundle AFTER Px falls, taking into account both SE and IE.</a:t>
            </a:r>
          </a:p>
          <a:p>
            <a:pPr marL="514350" indent="-457200"/>
            <a:r>
              <a:rPr lang="en-US" sz="2600" b="1" dirty="0"/>
              <a:t>Thus, moving from A to B represents the SE,</a:t>
            </a:r>
            <a:br>
              <a:rPr lang="en-US" sz="2600" b="1" dirty="0"/>
            </a:br>
            <a:r>
              <a:rPr lang="en-US" sz="2600" b="1" dirty="0"/>
              <a:t>and moving from B to C represents the IE.</a:t>
            </a:r>
          </a:p>
        </p:txBody>
      </p:sp>
    </p:spTree>
    <p:extLst>
      <p:ext uri="{BB962C8B-B14F-4D97-AF65-F5344CB8AC3E}">
        <p14:creationId xmlns:p14="http://schemas.microsoft.com/office/powerpoint/2010/main" val="950515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255088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2: Px falls, and X is an inferior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771328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3: Px falls, and X is a </a:t>
            </a:r>
            <a:r>
              <a:rPr lang="en-US" sz="2000" b="1" dirty="0" err="1"/>
              <a:t>Giffen</a:t>
            </a:r>
            <a:r>
              <a:rPr lang="en-US" sz="2000" b="1" dirty="0"/>
              <a:t>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31636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Notice that we find Bundle B from “rolling the budget line along the original indifference curve”.</a:t>
            </a:r>
          </a:p>
          <a:p>
            <a:pPr marL="514350" indent="-457200"/>
            <a:r>
              <a:rPr lang="en-US" sz="2600" dirty="0"/>
              <a:t>In doing so, the consumer is kept at the same utility level, even with the price change.</a:t>
            </a:r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Using this method, we are defining the SE as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utility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  <a:p>
            <a:pPr marL="514350" indent="-457200"/>
            <a:r>
              <a:rPr lang="en-US" sz="2600" dirty="0"/>
              <a:t>We call this method “the </a:t>
            </a:r>
            <a:r>
              <a:rPr lang="en-US" sz="2600" dirty="0" err="1"/>
              <a:t>Hicksian</a:t>
            </a:r>
            <a:r>
              <a:rPr lang="en-US" sz="2600" dirty="0"/>
              <a:t> Method”.</a:t>
            </a:r>
          </a:p>
          <a:p>
            <a:pPr marL="514350" indent="-457200"/>
            <a:r>
              <a:rPr lang="en-US" sz="2600" dirty="0"/>
              <a:t>This is named after Sir John Hicks, a British economist.</a:t>
            </a:r>
          </a:p>
        </p:txBody>
      </p:sp>
    </p:spTree>
    <p:extLst>
      <p:ext uri="{BB962C8B-B14F-4D97-AF65-F5344CB8AC3E}">
        <p14:creationId xmlns:p14="http://schemas.microsoft.com/office/powerpoint/2010/main" val="430435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681</Words>
  <Application>Microsoft Office PowerPoint</Application>
  <PresentationFormat>On-screen Show (4:3)</PresentationFormat>
  <Paragraphs>98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90</cp:revision>
  <dcterms:created xsi:type="dcterms:W3CDTF">2010-03-18T15:11:55Z</dcterms:created>
  <dcterms:modified xsi:type="dcterms:W3CDTF">2021-01-27T03:33:25Z</dcterms:modified>
</cp:coreProperties>
</file>