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51" r:id="rId3"/>
    <p:sldMasterId id="2147483653" r:id="rId4"/>
    <p:sldMasterId id="2147483655" r:id="rId5"/>
    <p:sldMasterId id="2147483657" r:id="rId6"/>
    <p:sldMasterId id="2147483659" r:id="rId7"/>
  </p:sldMasterIdLst>
  <p:sldIdLst>
    <p:sldId id="256" r:id="rId8"/>
    <p:sldId id="257" r:id="rId9"/>
    <p:sldId id="262" r:id="rId10"/>
    <p:sldId id="259" r:id="rId11"/>
    <p:sldId id="260" r:id="rId12"/>
    <p:sldId id="261" r:id="rId13"/>
    <p:sldId id="283" r:id="rId14"/>
    <p:sldId id="286" r:id="rId15"/>
    <p:sldId id="287" r:id="rId16"/>
    <p:sldId id="289" r:id="rId17"/>
    <p:sldId id="288" r:id="rId18"/>
    <p:sldId id="284" r:id="rId19"/>
    <p:sldId id="285" r:id="rId20"/>
    <p:sldId id="258" r:id="rId21"/>
    <p:sldId id="263" r:id="rId22"/>
    <p:sldId id="264" r:id="rId23"/>
    <p:sldId id="265" r:id="rId24"/>
    <p:sldId id="266" r:id="rId25"/>
    <p:sldId id="267" r:id="rId26"/>
    <p:sldId id="268" r:id="rId27"/>
    <p:sldId id="273" r:id="rId28"/>
    <p:sldId id="274" r:id="rId29"/>
    <p:sldId id="270" r:id="rId30"/>
    <p:sldId id="275" r:id="rId31"/>
    <p:sldId id="276" r:id="rId32"/>
    <p:sldId id="277" r:id="rId33"/>
    <p:sldId id="278" r:id="rId34"/>
    <p:sldId id="280" r:id="rId35"/>
    <p:sldId id="281" r:id="rId36"/>
    <p:sldId id="282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 Condensed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74438-0E70-4D36-9144-FD2BC49316C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14CD6-D163-446C-B9CB-4251BCF046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02419-7D4F-4DBC-AC53-330FE6457E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D8A29-2F09-42EA-ADCD-26914BD40F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C2F8B-8721-4BF3-B402-D312B7AD56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3A9CDF-0C3C-4B9F-A1B2-09A9AD2C9B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B3835A-8A68-4EA8-B50C-207D8C5A176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EB839-41C1-4213-885D-C04B3EEFFB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6FF68-6364-4CEA-BBDD-30FF0B7021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1052-DF82-4665-A332-842D181653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021115-A304-4D41-8B03-37A9F31BF5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81000" y="990600"/>
            <a:ext cx="76200" cy="5105400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latin typeface="Times New Roman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371600"/>
            <a:ext cx="7696200" cy="2057400"/>
          </a:xfrm>
        </p:spPr>
        <p:txBody>
          <a:bodyPr/>
          <a:lstStyle>
            <a:lvl1pPr>
              <a:defRPr sz="54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765550"/>
            <a:ext cx="7696200" cy="2057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>
                <a:latin typeface="Helvetica Condensed" pitchFamily="34" charset="0"/>
              </a:defRPr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b="1"/>
            </a:lvl1pPr>
          </a:lstStyle>
          <a:p>
            <a:fld id="{B317361F-871A-46D0-B291-B540374E23A2}" type="slidenum">
              <a:rPr lang="en-US"/>
              <a:pPr/>
              <a:t>‹#›</a:t>
            </a:fld>
            <a:endParaRPr lang="th-TH"/>
          </a:p>
        </p:txBody>
      </p:sp>
      <p:grpSp>
        <p:nvGrpSpPr>
          <p:cNvPr id="22536" name="Group 8"/>
          <p:cNvGrpSpPr>
            <a:grpSpLocks/>
          </p:cNvGrpSpPr>
          <p:nvPr/>
        </p:nvGrpSpPr>
        <p:grpSpPr bwMode="auto">
          <a:xfrm>
            <a:off x="381000" y="304800"/>
            <a:ext cx="8391525" cy="5791200"/>
            <a:chOff x="240" y="192"/>
            <a:chExt cx="5286" cy="3648"/>
          </a:xfrm>
        </p:grpSpPr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 flipV="1">
              <a:off x="5236" y="192"/>
              <a:ext cx="288" cy="2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22538" name="Rectangle 10"/>
            <p:cNvSpPr>
              <a:spLocks noChangeArrowheads="1"/>
            </p:cNvSpPr>
            <p:nvPr/>
          </p:nvSpPr>
          <p:spPr bwMode="auto">
            <a:xfrm flipV="1">
              <a:off x="240" y="192"/>
              <a:ext cx="5004" cy="28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22539" name="Rectangle 11"/>
            <p:cNvSpPr>
              <a:spLocks noChangeArrowheads="1"/>
            </p:cNvSpPr>
            <p:nvPr/>
          </p:nvSpPr>
          <p:spPr bwMode="auto">
            <a:xfrm flipV="1">
              <a:off x="240" y="480"/>
              <a:ext cx="500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22540" name="Rectangle 12"/>
            <p:cNvSpPr>
              <a:spLocks noChangeArrowheads="1"/>
            </p:cNvSpPr>
            <p:nvPr/>
          </p:nvSpPr>
          <p:spPr bwMode="auto">
            <a:xfrm flipV="1">
              <a:off x="5242" y="480"/>
              <a:ext cx="282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22541" name="Line 13"/>
            <p:cNvSpPr>
              <a:spLocks noChangeShapeType="1"/>
            </p:cNvSpPr>
            <p:nvPr/>
          </p:nvSpPr>
          <p:spPr bwMode="auto">
            <a:xfrm flipH="1">
              <a:off x="480" y="2256"/>
              <a:ext cx="48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42" name="Rectangle 14"/>
            <p:cNvSpPr>
              <a:spLocks noChangeArrowheads="1"/>
            </p:cNvSpPr>
            <p:nvPr/>
          </p:nvSpPr>
          <p:spPr bwMode="auto">
            <a:xfrm>
              <a:off x="240" y="192"/>
              <a:ext cx="5286" cy="36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6E3E4-FC34-46DB-9F18-CF2B8D60B620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71C5E-0932-4E73-9BD5-86E251256684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618F03-443B-4989-8820-250A3702695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47EF8-E7B7-47A7-B022-DB3E04585DA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38D5D-CF1A-46C2-B9C7-5DA643809499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60408C-61ED-477A-9146-D92D21DFB44A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8110D-DFAC-4F25-8033-064E79BE966B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7CDEC2-177B-46A6-968A-96D6E42AB92E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A696C-E583-4869-8A8D-A7374BAB41C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597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597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7F9F1-0A22-4A6D-9E14-4D0B4EA807B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25603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04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05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06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07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08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09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10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11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12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3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4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5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6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7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8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9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0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1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2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3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4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5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6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7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28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29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30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1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2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33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34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5635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6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5637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25638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25639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25640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25641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DA64BC1-C660-47A2-AEC7-FFC3FF987DB0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FB7C4-892F-4027-BBEA-60E4ECB56889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814CA-CF07-4B55-ACFD-D1E1E1A6744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D7846-150F-46AD-AD24-BE572F304790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B3883D-3573-48DC-9D76-AA374CBB069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C1126-9441-48BF-B3A8-90616149DBEB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7E0872-C56E-47A9-A458-3FDF553D196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64A99-106A-4FCB-A984-EAEB94F8399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F1B676-8B02-4297-95B8-3C019984E84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D4A5B0-6398-48C5-935E-EC535D924EF9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4A6B3-12C3-44E4-B2D9-7D7172C78287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th-TH" altLang="en-US"/>
              <a:t>Click to edit Master title style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th-TH" altLang="en-US"/>
              <a:t>Click to edit Master subtitle style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870CFBE-B9DD-4222-91EF-7E03BE90CDF3}" type="slidenum">
              <a:rPr lang="en-US" altLang="en-US"/>
              <a:pPr/>
              <a:t>‹#›</a:t>
            </a:fld>
            <a:endParaRPr lang="th-TH" altLang="en-US"/>
          </a:p>
        </p:txBody>
      </p:sp>
      <p:sp>
        <p:nvSpPr>
          <p:cNvPr id="2867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9C2F3-9DE0-4CB0-A380-33B36B6FF048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E24D4-43C7-406D-825A-B5FA34B7A545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2F17C-9AAA-4138-AD94-925E8E44DAB8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5D7A2-B8DC-4E74-99D4-3D55A05B24C8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49D03-86B8-49AA-A26B-54AE0A906924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46D53-1A07-4C01-953D-68196017AD40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5E50-5076-46CD-9D03-784BA4F11DAC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CE5756-C224-4D57-AFDB-90F2A71C6D05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C2EFF-D985-4A35-88BA-A4B1FA3D3A27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770C92-F6D9-493F-8370-286524FDE574}" type="slidenum">
              <a:rPr lang="en-US" altLang="en-US"/>
              <a:pPr/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3174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grpSp>
          <p:nvGrpSpPr>
            <p:cNvPr id="31748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31749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1750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1751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th-TH"/>
              </a:p>
            </p:txBody>
          </p:sp>
        </p:grpSp>
        <p:grpSp>
          <p:nvGrpSpPr>
            <p:cNvPr id="31752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31753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1754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th-TH"/>
              </a:p>
            </p:txBody>
          </p:sp>
        </p:grpSp>
      </p:grpSp>
      <p:sp>
        <p:nvSpPr>
          <p:cNvPr id="31755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31756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31757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1758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1759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06EAB39-A3B5-4B01-BC9F-345BDAE0120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2BC3C-F3A8-4E59-84FE-AE8437E282D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ECCE9-AAB9-47F0-A080-1D6394CA933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407D8D-503E-4AF6-BACC-D93DE93BA723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57F60-503A-4AA3-B963-0D936836F40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EDDECE-9A0B-4D94-A06A-654354925EC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AC842D-648E-4787-8655-A64120798147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C7D13-7596-4F0A-BD18-6C594AF42BD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6FB9C-1AE1-419B-814C-40ECA2826536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D7B1B-AAD6-4D18-BC05-4E72827223A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10214-216F-46CE-8CCC-F2F12595E1CC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584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3584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 sz="2400">
                <a:latin typeface="Times New Roman" pitchFamily="18" charset="0"/>
              </a:endParaRPr>
            </a:p>
          </p:txBody>
        </p:sp>
        <p:grpSp>
          <p:nvGrpSpPr>
            <p:cNvPr id="3584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3584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4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4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4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5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5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5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5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5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585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585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585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585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E0A97FB-D0B6-4481-AC86-81499452F05C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3585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3586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th-TH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FE42952-E166-4ABA-8B80-1E5090D27653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9D389F5-530B-49B5-9454-0036ADA7C19B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3D141D9-DD68-470C-8C02-4818B4948121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9DB0D7-B82B-4205-8759-9A95799C295C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04DBDC-841C-403A-B357-B03BEE20FE35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339CAE9-7EFF-434D-BA37-0CF294DC0566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84FC202-69EE-4D63-8005-B556490D4594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8446000-418E-43E9-9A36-58E53073FBE1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AB657AB-14F2-4782-AC3C-AD8CC43B93AA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D5B9F26-DEE8-40F0-932B-9229DC9B9E7B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381000" y="457200"/>
            <a:ext cx="8397875" cy="5562600"/>
            <a:chOff x="240" y="288"/>
            <a:chExt cx="5290" cy="3504"/>
          </a:xfrm>
        </p:grpSpPr>
        <p:sp>
          <p:nvSpPr>
            <p:cNvPr id="54275" name="Rectangle 3"/>
            <p:cNvSpPr>
              <a:spLocks noChangeArrowheads="1"/>
            </p:cNvSpPr>
            <p:nvPr/>
          </p:nvSpPr>
          <p:spPr bwMode="blackWhite">
            <a:xfrm>
              <a:off x="240" y="288"/>
              <a:ext cx="5290" cy="3504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54276" name="Rectangle 4"/>
            <p:cNvSpPr>
              <a:spLocks noChangeArrowheads="1"/>
            </p:cNvSpPr>
            <p:nvPr/>
          </p:nvSpPr>
          <p:spPr bwMode="auto">
            <a:xfrm>
              <a:off x="285" y="336"/>
              <a:ext cx="5184" cy="3408"/>
            </a:xfrm>
            <a:prstGeom prst="rect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54277" name="Line 5"/>
            <p:cNvSpPr>
              <a:spLocks noChangeShapeType="1"/>
            </p:cNvSpPr>
            <p:nvPr/>
          </p:nvSpPr>
          <p:spPr bwMode="auto">
            <a:xfrm>
              <a:off x="576" y="2256"/>
              <a:ext cx="46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5427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6781800" cy="2559050"/>
          </a:xfrm>
        </p:spPr>
        <p:txBody>
          <a:bodyPr anchorCtr="1"/>
          <a:lstStyle>
            <a:lvl1pPr algn="ctr">
              <a:defRPr sz="6200"/>
            </a:lvl1pPr>
          </a:lstStyle>
          <a:p>
            <a:r>
              <a:rPr lang="en-US"/>
              <a:t>คลิกเพื่อแก้ไขลักษณะต้นแบบชื่อเรื่อง</a:t>
            </a:r>
          </a:p>
        </p:txBody>
      </p:sp>
      <p:sp>
        <p:nvSpPr>
          <p:cNvPr id="5427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87325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/>
              <a:t>คลิกเพื่อแก้ไขลักษณะต้นแบบหัวข้อย่อย</a:t>
            </a:r>
          </a:p>
        </p:txBody>
      </p:sp>
      <p:sp>
        <p:nvSpPr>
          <p:cNvPr id="54280" name="Rectangle 8"/>
          <p:cNvSpPr>
            <a:spLocks noGrp="1" noChangeArrowheads="1"/>
          </p:cNvSpPr>
          <p:nvPr>
            <p:ph type="dt" sz="half" idx="2"/>
          </p:nvPr>
        </p:nvSpPr>
        <p:spPr>
          <a:xfrm>
            <a:off x="536575" y="6248400"/>
            <a:ext cx="2054225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4281" name="Rectangle 9"/>
          <p:cNvSpPr>
            <a:spLocks noGrp="1" noChangeArrowheads="1"/>
          </p:cNvSpPr>
          <p:nvPr>
            <p:ph type="ftr" sz="quarter" idx="3"/>
          </p:nvPr>
        </p:nvSpPr>
        <p:spPr>
          <a:xfrm>
            <a:off x="3251200" y="6248400"/>
            <a:ext cx="2887663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4282" name="Rectangle 1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788150" y="62579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5F9E178-5C45-4453-AE0A-3A03CC1F920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71690-688B-4A81-AB82-7C1F41361D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FCF89B-9853-4AF4-AF39-E9AB56EB3D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66908-5010-4DEA-8EB0-F8188C8382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028E95-1F05-4021-B402-3725A74975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23A45-49A7-4480-9110-001AC56C7A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3C5C5-6099-44BF-90F1-68695AF5B00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04C0B7-AD43-4611-9B9B-80E3B47A444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17727-A5BA-43A1-A39A-626E21B7EE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CB6E2A-520E-464E-A9C8-E937365E3C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473075"/>
            <a:ext cx="2038350" cy="5394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473075"/>
            <a:ext cx="5962650" cy="5394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CEB56-E771-4E9E-B3E8-9C123ECE27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คลิกเพื่อแก้ไขลักษณะของข้อความต้นแบบ</a:t>
            </a:r>
          </a:p>
          <a:p>
            <a:pPr lvl="1"/>
            <a:r>
              <a:rPr lang="en-US" smtClean="0"/>
              <a:t>ระดับที่สอง</a:t>
            </a:r>
          </a:p>
          <a:p>
            <a:pPr lvl="2"/>
            <a:r>
              <a:rPr lang="en-US" smtClean="0"/>
              <a:t>ระดับที่สาม</a:t>
            </a:r>
          </a:p>
          <a:p>
            <a:pPr lvl="3"/>
            <a:r>
              <a:rPr lang="en-US" smtClean="0"/>
              <a:t>ระดับที่สี่</a:t>
            </a:r>
          </a:p>
          <a:p>
            <a:pPr lvl="4"/>
            <a:r>
              <a:rPr lang="en-US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CC5B43-DF21-4FEC-B65E-77FB748E48E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 Condensed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 Condensed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 Condensed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 Condensed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 Condensed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 Condensed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 Condensed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Helvetica Condensed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30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cs typeface="+mn-cs"/>
              </a:defRPr>
            </a:lvl1pPr>
          </a:lstStyle>
          <a:p>
            <a:endParaRPr lang="th-TH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cs typeface="+mn-cs"/>
              </a:defRPr>
            </a:lvl1pPr>
          </a:lstStyle>
          <a:p>
            <a:endParaRPr lang="th-TH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cs typeface="+mn-cs"/>
              </a:defRPr>
            </a:lvl1pPr>
          </a:lstStyle>
          <a:p>
            <a:fld id="{A1A4C504-46F6-43F2-8270-93B0B75639DD}" type="slidenum">
              <a:rPr lang="en-US"/>
              <a:pPr/>
              <a:t>‹#›</a:t>
            </a:fld>
            <a:endParaRPr lang="th-TH"/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279400" y="152400"/>
            <a:ext cx="8686800" cy="1600200"/>
            <a:chOff x="176" y="96"/>
            <a:chExt cx="5472" cy="1008"/>
          </a:xfrm>
        </p:grpSpPr>
        <p:sp>
          <p:nvSpPr>
            <p:cNvPr id="21512" name="Line 8"/>
            <p:cNvSpPr>
              <a:spLocks noChangeShapeType="1"/>
            </p:cNvSpPr>
            <p:nvPr/>
          </p:nvSpPr>
          <p:spPr bwMode="auto">
            <a:xfrm flipH="1">
              <a:off x="288" y="1104"/>
              <a:ext cx="5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1513" name="Rectangle 9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21514" name="Rectangle 10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21515" name="Rectangle 11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21516" name="Rectangle 12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377950" indent="-468313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o"/>
        <a:defRPr sz="2400">
          <a:solidFill>
            <a:schemeClr val="tx1"/>
          </a:solidFill>
          <a:latin typeface="+mn-lt"/>
          <a:cs typeface="+mn-cs"/>
        </a:defRPr>
      </a:lvl3pPr>
      <a:lvl4pPr marL="1827213" indent="-4381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2971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5pPr>
      <a:lvl6pPr marL="27543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6pPr>
      <a:lvl7pPr marL="32115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7pPr>
      <a:lvl8pPr marL="36687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8pPr>
      <a:lvl9pPr marL="41259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24579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580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581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582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83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584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585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586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587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588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89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0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1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2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3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4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5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6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7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8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599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600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601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602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603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604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605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606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607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608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609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610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4611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4612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4613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24614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24615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  <a:cs typeface="+mn-cs"/>
              </a:defRPr>
            </a:lvl1pPr>
          </a:lstStyle>
          <a:p>
            <a:endParaRPr lang="th-TH"/>
          </a:p>
        </p:txBody>
      </p:sp>
      <p:sp>
        <p:nvSpPr>
          <p:cNvPr id="24616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  <a:cs typeface="+mn-cs"/>
              </a:defRPr>
            </a:lvl1pPr>
          </a:lstStyle>
          <a:p>
            <a:endParaRPr lang="th-TH"/>
          </a:p>
        </p:txBody>
      </p:sp>
      <p:sp>
        <p:nvSpPr>
          <p:cNvPr id="2461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  <a:cs typeface="+mn-cs"/>
              </a:defRPr>
            </a:lvl1pPr>
          </a:lstStyle>
          <a:p>
            <a:fld id="{770E8BDA-1295-454E-BD0C-BADA8742CD77}" type="slidenum">
              <a:rPr lang="en-US"/>
              <a:pPr/>
              <a:t>‹#›</a:t>
            </a:fld>
            <a:endParaRPr lang="th-T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Helvetica Condensed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Helvetica Condensed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Helvetica Condensed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Helvetica Condensed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Helvetica Condensed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Helvetica Condensed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Helvetica Condensed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Helvetica Condensed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Click to edit Master text styles</a:t>
            </a:r>
          </a:p>
          <a:p>
            <a:pPr lvl="1"/>
            <a:r>
              <a:rPr lang="th-TH" altLang="en-US" smtClean="0"/>
              <a:t>Second level</a:t>
            </a:r>
          </a:p>
          <a:p>
            <a:pPr lvl="2"/>
            <a:r>
              <a:rPr lang="th-TH" altLang="en-US" smtClean="0"/>
              <a:t>Third level</a:t>
            </a:r>
          </a:p>
          <a:p>
            <a:pPr lvl="3"/>
            <a:r>
              <a:rPr lang="th-TH" altLang="en-US" smtClean="0"/>
              <a:t>Fourth level</a:t>
            </a:r>
          </a:p>
          <a:p>
            <a:pPr lvl="4"/>
            <a:r>
              <a:rPr lang="th-TH" altLang="en-US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  <a:cs typeface="+mn-cs"/>
              </a:defRPr>
            </a:lvl1pPr>
          </a:lstStyle>
          <a:p>
            <a:endParaRPr lang="th-TH" alt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  <a:cs typeface="+mn-cs"/>
              </a:defRPr>
            </a:lvl1pPr>
          </a:lstStyle>
          <a:p>
            <a:endParaRPr lang="th-TH" altLang="en-US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  <a:cs typeface="+mn-cs"/>
              </a:defRPr>
            </a:lvl1pPr>
          </a:lstStyle>
          <a:p>
            <a:fld id="{CE82CC53-AA63-4BBE-A46D-5847A2C43E35}" type="slidenum">
              <a:rPr lang="en-US" altLang="en-US"/>
              <a:pPr/>
              <a:t>‹#›</a:t>
            </a:fld>
            <a:endParaRPr lang="th-TH" altLang="en-US"/>
          </a:p>
        </p:txBody>
      </p:sp>
      <p:sp>
        <p:nvSpPr>
          <p:cNvPr id="2765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765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3072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grpSp>
          <p:nvGrpSpPr>
            <p:cNvPr id="3072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3072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th-TH"/>
              </a:p>
            </p:txBody>
          </p:sp>
        </p:grpSp>
      </p:grpSp>
      <p:sp>
        <p:nvSpPr>
          <p:cNvPr id="307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307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2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cs typeface="+mn-cs"/>
              </a:defRPr>
            </a:lvl1pPr>
          </a:lstStyle>
          <a:p>
            <a:endParaRPr lang="th-TH"/>
          </a:p>
        </p:txBody>
      </p:sp>
      <p:sp>
        <p:nvSpPr>
          <p:cNvPr id="3073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cs typeface="+mn-cs"/>
              </a:defRPr>
            </a:lvl1pPr>
          </a:lstStyle>
          <a:p>
            <a:endParaRPr lang="th-TH"/>
          </a:p>
        </p:txBody>
      </p:sp>
      <p:sp>
        <p:nvSpPr>
          <p:cNvPr id="3073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cs typeface="+mn-cs"/>
              </a:defRPr>
            </a:lvl1pPr>
          </a:lstStyle>
          <a:p>
            <a:fld id="{D5F68930-03D6-46D7-AF13-0B5ABEC09122}" type="slidenum">
              <a:rPr lang="en-US"/>
              <a:pPr/>
              <a:t>‹#›</a:t>
            </a:fld>
            <a:endParaRPr lang="th-TH"/>
          </a:p>
        </p:txBody>
      </p:sp>
      <p:sp>
        <p:nvSpPr>
          <p:cNvPr id="307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cs typeface="+mn-cs"/>
              </a:defRPr>
            </a:lvl1pPr>
          </a:lstStyle>
          <a:p>
            <a:endParaRPr lang="th-TH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  <a:cs typeface="+mn-cs"/>
              </a:defRPr>
            </a:lvl1pPr>
          </a:lstStyle>
          <a:p>
            <a:fld id="{B611EE08-F3BC-4766-AF5C-8861EBD842AD}" type="slidenum">
              <a:rPr lang="en-US"/>
              <a:pPr/>
              <a:t>‹#›</a:t>
            </a:fld>
            <a:endParaRPr lang="th-TH"/>
          </a:p>
        </p:txBody>
      </p:sp>
      <p:grpSp>
        <p:nvGrpSpPr>
          <p:cNvPr id="3482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482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3482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3482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hlink"/>
                </a:solidFill>
              </a:endParaRPr>
            </a:p>
          </p:txBody>
        </p:sp>
        <p:sp>
          <p:nvSpPr>
            <p:cNvPr id="3482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hlink"/>
                </a:solidFill>
              </a:endParaRPr>
            </a:p>
          </p:txBody>
        </p:sp>
        <p:sp>
          <p:nvSpPr>
            <p:cNvPr id="3482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accent2"/>
                </a:solidFill>
              </a:endParaRPr>
            </a:p>
          </p:txBody>
        </p:sp>
        <p:sp>
          <p:nvSpPr>
            <p:cNvPr id="3482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hlink"/>
                </a:solidFill>
              </a:endParaRPr>
            </a:p>
          </p:txBody>
        </p:sp>
        <p:sp>
          <p:nvSpPr>
            <p:cNvPr id="3482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3482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accent2"/>
                </a:solidFill>
              </a:endParaRPr>
            </a:p>
          </p:txBody>
        </p:sp>
        <p:sp>
          <p:nvSpPr>
            <p:cNvPr id="3482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accent2"/>
                </a:solidFill>
              </a:endParaRPr>
            </a:p>
          </p:txBody>
        </p:sp>
      </p:grpSp>
      <p:sp>
        <p:nvSpPr>
          <p:cNvPr id="3483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3483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483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Condensed" pitchFamily="34" charset="0"/>
          <a:cs typeface="Angsana New" pitchFamily="18" charset="-34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Condensed" pitchFamily="34" charset="0"/>
          <a:cs typeface="Angsana New" pitchFamily="18" charset="-34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Condensed" pitchFamily="34" charset="0"/>
          <a:cs typeface="Angsana New" pitchFamily="18" charset="-34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Condensed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Condensed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Condensed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Condensed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Condensed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228600" y="228600"/>
            <a:ext cx="8686800" cy="5943600"/>
            <a:chOff x="144" y="144"/>
            <a:chExt cx="5472" cy="3744"/>
          </a:xfrm>
        </p:grpSpPr>
        <p:sp>
          <p:nvSpPr>
            <p:cNvPr id="53251" name="Rectangle 3"/>
            <p:cNvSpPr>
              <a:spLocks noChangeArrowheads="1"/>
            </p:cNvSpPr>
            <p:nvPr/>
          </p:nvSpPr>
          <p:spPr bwMode="auto">
            <a:xfrm>
              <a:off x="144" y="144"/>
              <a:ext cx="5472" cy="3744"/>
            </a:xfrm>
            <a:prstGeom prst="rect">
              <a:avLst/>
            </a:prstGeom>
            <a:solidFill>
              <a:schemeClr val="bg1"/>
            </a:solidFill>
            <a:ln w="4445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53252" name="Rectangle 4"/>
            <p:cNvSpPr>
              <a:spLocks noChangeArrowheads="1"/>
            </p:cNvSpPr>
            <p:nvPr/>
          </p:nvSpPr>
          <p:spPr bwMode="blackWhite">
            <a:xfrm>
              <a:off x="193" y="193"/>
              <a:ext cx="5373" cy="36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53253" name="Line 5"/>
            <p:cNvSpPr>
              <a:spLocks noChangeShapeType="1"/>
            </p:cNvSpPr>
            <p:nvPr/>
          </p:nvSpPr>
          <p:spPr bwMode="auto">
            <a:xfrm>
              <a:off x="336" y="1092"/>
              <a:ext cx="5136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532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73075"/>
            <a:ext cx="8153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คลิกเพื่อแก้ไขลักษณะต้นแบบชื่อเรื่อง</a:t>
            </a:r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828800"/>
            <a:ext cx="8153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คลิกเพื่อแก้ไขลักษณะของข้อความต้นแบบ</a:t>
            </a:r>
          </a:p>
          <a:p>
            <a:pPr lvl="1"/>
            <a:r>
              <a:rPr lang="en-US" smtClean="0"/>
              <a:t>ระดับที่สอง</a:t>
            </a:r>
          </a:p>
          <a:p>
            <a:pPr lvl="2"/>
            <a:r>
              <a:rPr lang="en-US" smtClean="0"/>
              <a:t>ระดับที่สาม</a:t>
            </a:r>
          </a:p>
          <a:p>
            <a:pPr lvl="3"/>
            <a:r>
              <a:rPr lang="en-US" smtClean="0"/>
              <a:t>ระดับที่สี่</a:t>
            </a:r>
          </a:p>
          <a:p>
            <a:pPr lvl="4"/>
            <a:r>
              <a:rPr lang="en-US" smtClean="0"/>
              <a:t>ระดับที่ห้า</a:t>
            </a:r>
          </a:p>
        </p:txBody>
      </p:sp>
      <p:sp>
        <p:nvSpPr>
          <p:cNvPr id="5325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248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5325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5325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fld id="{A2E21989-6B48-4BD7-B269-06986FD2E021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b="1" dirty="0">
                <a:latin typeface="Calibri" pitchFamily="34" charset="0"/>
              </a:rPr>
              <a:t>Economics of Crime</a:t>
            </a:r>
            <a:endParaRPr lang="en-US" sz="4800" b="1" dirty="0">
              <a:latin typeface="Calibri" pitchFamily="34" charset="0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3600">
                <a:latin typeface="Calibri" pitchFamily="34" charset="0"/>
              </a:rPr>
              <a:t>Criminal Liability</a:t>
            </a:r>
            <a:endParaRPr lang="th-TH" sz="3600">
              <a:latin typeface="Calibri" pitchFamily="34" charset="0"/>
            </a:endParaRPr>
          </a:p>
          <a:p>
            <a:r>
              <a:rPr lang="en-GB" sz="3600">
                <a:latin typeface="Calibri" pitchFamily="34" charset="0"/>
              </a:rPr>
              <a:t>Differences between Criminal Wrongs and Civil Wrongs</a:t>
            </a:r>
            <a:endParaRPr lang="th-TH" sz="3600">
              <a:latin typeface="Calibri" pitchFamily="34" charset="0"/>
            </a:endParaRPr>
          </a:p>
          <a:p>
            <a:r>
              <a:rPr lang="en-GB" sz="3600">
                <a:latin typeface="Calibri" pitchFamily="34" charset="0"/>
              </a:rPr>
              <a:t>Behaviour of Rational Criminal</a:t>
            </a:r>
            <a:endParaRPr lang="th-TH" sz="3600">
              <a:latin typeface="Calibri" pitchFamily="34" charset="0"/>
            </a:endParaRPr>
          </a:p>
          <a:p>
            <a:r>
              <a:rPr lang="en-GB" sz="3600">
                <a:latin typeface="Calibri" pitchFamily="34" charset="0"/>
              </a:rPr>
              <a:t>Efficient Punishment</a:t>
            </a:r>
            <a:endParaRPr lang="th-TH" sz="3600">
              <a:latin typeface="Calibri" pitchFamily="34" charset="0"/>
            </a:endParaRPr>
          </a:p>
          <a:p>
            <a:pPr>
              <a:buFont typeface="Wingdings" pitchFamily="2" charset="2"/>
              <a:buNone/>
            </a:pPr>
            <a:endParaRPr lang="en-US" sz="36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r>
              <a:rPr lang="en-GB" b="1" dirty="0">
                <a:latin typeface="Calibri" pitchFamily="34" charset="0"/>
              </a:rPr>
              <a:t>Criminal Liability</a:t>
            </a:r>
            <a:endParaRPr lang="en-US" b="1" dirty="0">
              <a:latin typeface="Calibri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96975"/>
            <a:ext cx="8713788" cy="518477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3600" dirty="0">
                <a:latin typeface="Calibri" pitchFamily="34" charset="0"/>
              </a:rPr>
              <a:t>Section 59 of Penal Code: Any person will be responsible for criminal liability if:</a:t>
            </a:r>
            <a:endParaRPr lang="th-TH" sz="3600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3600" dirty="0">
                <a:latin typeface="Calibri" pitchFamily="34" charset="0"/>
              </a:rPr>
              <a:t>Intention to act is required </a:t>
            </a:r>
            <a:r>
              <a:rPr lang="en-GB" sz="3600" i="1" dirty="0">
                <a:latin typeface="Calibri" pitchFamily="34" charset="0"/>
              </a:rPr>
              <a:t>(</a:t>
            </a:r>
            <a:r>
              <a:rPr lang="en-GB" sz="3600" i="1" dirty="0" err="1">
                <a:latin typeface="Calibri" pitchFamily="34" charset="0"/>
              </a:rPr>
              <a:t>Actus</a:t>
            </a:r>
            <a:r>
              <a:rPr lang="en-GB" sz="3600" i="1" dirty="0">
                <a:latin typeface="Calibri" pitchFamily="34" charset="0"/>
              </a:rPr>
              <a:t> </a:t>
            </a:r>
            <a:r>
              <a:rPr lang="en-GB" sz="3600" i="1" dirty="0" err="1">
                <a:latin typeface="Calibri" pitchFamily="34" charset="0"/>
              </a:rPr>
              <a:t>reus</a:t>
            </a:r>
            <a:r>
              <a:rPr lang="en-GB" sz="3600" i="1" dirty="0">
                <a:latin typeface="Calibri" pitchFamily="34" charset="0"/>
              </a:rPr>
              <a:t>)</a:t>
            </a:r>
            <a:endParaRPr lang="th-TH" sz="3600" i="1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endParaRPr lang="th-TH" sz="3600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3600" b="1" u="sng" dirty="0">
                <a:latin typeface="Calibri" pitchFamily="34" charset="0"/>
              </a:rPr>
              <a:t>OR</a:t>
            </a:r>
            <a:r>
              <a:rPr lang="en-GB" sz="3600" dirty="0">
                <a:latin typeface="Calibri" pitchFamily="34" charset="0"/>
              </a:rPr>
              <a:t> If the action is negligent, the law must have provisions for criminal liability of such action</a:t>
            </a:r>
            <a:endParaRPr lang="th-TH" sz="3600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endParaRPr lang="th-TH" sz="3600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3600" b="1" u="sng" dirty="0">
                <a:latin typeface="Calibri" pitchFamily="34" charset="0"/>
              </a:rPr>
              <a:t>OR</a:t>
            </a:r>
            <a:r>
              <a:rPr lang="en-GB" sz="3600" dirty="0">
                <a:latin typeface="Calibri" pitchFamily="34" charset="0"/>
              </a:rPr>
              <a:t> provided that the law has an explicit  provision determines such liability even without intention</a:t>
            </a:r>
            <a:endParaRPr lang="en-US" sz="40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r>
              <a:rPr lang="en-GB" b="1">
                <a:latin typeface="Calibri" pitchFamily="34" charset="0"/>
              </a:rPr>
              <a:t>Criminal Liability</a:t>
            </a:r>
            <a:endParaRPr lang="en-US" b="1">
              <a:latin typeface="Calibri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36625"/>
            <a:ext cx="8713788" cy="60213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3600">
                <a:latin typeface="Calibri" pitchFamily="34" charset="0"/>
              </a:rPr>
              <a:t>Action implies the absence of act allowing a particular consequence to occur whereby the person has the duty to prevent such consequence</a:t>
            </a:r>
          </a:p>
          <a:p>
            <a:pPr lvl="1">
              <a:lnSpc>
                <a:spcPct val="80000"/>
              </a:lnSpc>
            </a:pPr>
            <a:r>
              <a:rPr lang="en-GB" sz="3200">
                <a:latin typeface="Calibri" pitchFamily="34" charset="0"/>
              </a:rPr>
              <a:t>Public duties</a:t>
            </a:r>
          </a:p>
          <a:p>
            <a:pPr lvl="1">
              <a:lnSpc>
                <a:spcPct val="80000"/>
              </a:lnSpc>
            </a:pPr>
            <a:r>
              <a:rPr lang="en-GB" sz="3200">
                <a:latin typeface="Calibri" pitchFamily="34" charset="0"/>
              </a:rPr>
              <a:t>Specific duties</a:t>
            </a:r>
            <a:endParaRPr lang="en-US" sz="32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r>
              <a:rPr lang="en-GB" b="1">
                <a:latin typeface="Calibri" pitchFamily="34" charset="0"/>
              </a:rPr>
              <a:t>Criminal Liability</a:t>
            </a:r>
            <a:endParaRPr lang="en-US" b="1">
              <a:latin typeface="Calibri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7338"/>
            <a:ext cx="8713788" cy="540067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3600" dirty="0">
                <a:latin typeface="Calibri" pitchFamily="34" charset="0"/>
              </a:rPr>
              <a:t>Section 59, Paragraph 2</a:t>
            </a:r>
            <a:endParaRPr lang="th-TH" sz="36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h-TH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3600" dirty="0">
                <a:latin typeface="Calibri" pitchFamily="34" charset="0"/>
              </a:rPr>
              <a:t>Intended action is an action with consciousness (knows what one is doing)</a:t>
            </a:r>
            <a:endParaRPr lang="th-TH" sz="3600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endParaRPr lang="th-TH" sz="3600" dirty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3600" dirty="0">
                <a:latin typeface="Calibri" pitchFamily="34" charset="0"/>
              </a:rPr>
              <a:t>AND at the same time</a:t>
            </a:r>
          </a:p>
          <a:p>
            <a:pPr lvl="1">
              <a:lnSpc>
                <a:spcPct val="80000"/>
              </a:lnSpc>
            </a:pPr>
            <a:r>
              <a:rPr lang="en-GB" sz="3200" dirty="0">
                <a:latin typeface="Calibri" pitchFamily="34" charset="0"/>
              </a:rPr>
              <a:t>Aim for the consequence OR</a:t>
            </a:r>
            <a:endParaRPr lang="th-TH" sz="3200" dirty="0">
              <a:latin typeface="Calibri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sz="3200" dirty="0">
                <a:latin typeface="Calibri" pitchFamily="34" charset="0"/>
              </a:rPr>
              <a:t>Can foresee the likely consequence</a:t>
            </a:r>
            <a:endParaRPr lang="th-TH" sz="32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h-TH" sz="3600" dirty="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3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r>
              <a:rPr lang="en-GB" b="1">
                <a:latin typeface="Calibri" pitchFamily="34" charset="0"/>
              </a:rPr>
              <a:t>Criminal Liability</a:t>
            </a:r>
            <a:endParaRPr lang="en-US" b="1">
              <a:latin typeface="Calibri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36625"/>
            <a:ext cx="8713788" cy="6021388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h-TH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3600">
                <a:latin typeface="Calibri" pitchFamily="34" charset="0"/>
              </a:rPr>
              <a:t>Section 59, Paragraph 3</a:t>
            </a:r>
            <a:endParaRPr lang="th-TH" sz="360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h-TH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3600">
                <a:latin typeface="Calibri" pitchFamily="34" charset="0"/>
              </a:rPr>
              <a:t>If the actor does not know the facts/information that are elements of such crime,</a:t>
            </a:r>
          </a:p>
          <a:p>
            <a:pPr>
              <a:lnSpc>
                <a:spcPct val="80000"/>
              </a:lnSpc>
            </a:pPr>
            <a:endParaRPr lang="en-GB" sz="360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3600">
                <a:latin typeface="Calibri" pitchFamily="34" charset="0"/>
              </a:rPr>
              <a:t>It </a:t>
            </a:r>
            <a:r>
              <a:rPr lang="en-GB" sz="3600" u="sng">
                <a:latin typeface="Calibri" pitchFamily="34" charset="0"/>
              </a:rPr>
              <a:t>cannot</a:t>
            </a:r>
            <a:r>
              <a:rPr lang="en-GB" sz="3600">
                <a:latin typeface="Calibri" pitchFamily="34" charset="0"/>
              </a:rPr>
              <a:t> be held that the actor aims for the outcome or foresee the outcome</a:t>
            </a:r>
            <a:endParaRPr lang="th-TH" sz="360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82650"/>
          </a:xfrm>
        </p:spPr>
        <p:txBody>
          <a:bodyPr/>
          <a:lstStyle/>
          <a:p>
            <a:r>
              <a:rPr lang="en-GB" b="1">
                <a:latin typeface="Calibri" pitchFamily="34" charset="0"/>
              </a:rPr>
              <a:t>Criminal Liability</a:t>
            </a:r>
            <a:endParaRPr lang="en-US" b="1">
              <a:latin typeface="Calibri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36625"/>
            <a:ext cx="8713788" cy="6021388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3600">
                <a:latin typeface="Calibri" pitchFamily="34" charset="0"/>
              </a:rPr>
              <a:t>Section 59, Paragraph 4</a:t>
            </a:r>
            <a:endParaRPr lang="th-TH" sz="3600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th-TH" b="1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>
                <a:latin typeface="Calibri" pitchFamily="34" charset="0"/>
              </a:rPr>
              <a:t>Negligence means committing a crime without intention</a:t>
            </a:r>
            <a:endParaRPr lang="th-TH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endParaRPr lang="th-TH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>
                <a:latin typeface="Calibri" pitchFamily="34" charset="0"/>
              </a:rPr>
              <a:t>But act without due care whereby the person in such circumstance should have</a:t>
            </a:r>
          </a:p>
          <a:p>
            <a:pPr>
              <a:lnSpc>
                <a:spcPct val="80000"/>
              </a:lnSpc>
            </a:pPr>
            <a:endParaRPr lang="th-TH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>
                <a:latin typeface="Calibri" pitchFamily="34" charset="0"/>
              </a:rPr>
              <a:t>And the actor can exert such care but did not use it sufficiently</a:t>
            </a:r>
            <a:endParaRPr lang="th-TH">
              <a:latin typeface="Calibri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Are these crimes?</a:t>
            </a:r>
            <a:endParaRPr lang="en-US">
              <a:latin typeface="Calibri" pitchFamily="34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Cut and Paste others’ work from the internet to submit for a term paper?</a:t>
            </a:r>
          </a:p>
          <a:p>
            <a:r>
              <a:rPr lang="en-GB">
                <a:latin typeface="Calibri" pitchFamily="34" charset="0"/>
              </a:rPr>
              <a:t>Intentionally borrowing the mouse from computer room without consent?</a:t>
            </a:r>
          </a:p>
          <a:p>
            <a:r>
              <a:rPr lang="en-GB">
                <a:latin typeface="Calibri" pitchFamily="34" charset="0"/>
              </a:rPr>
              <a:t>Cheating in the exam?</a:t>
            </a:r>
          </a:p>
          <a:p>
            <a:r>
              <a:rPr lang="en-GB">
                <a:latin typeface="Calibri" pitchFamily="34" charset="0"/>
              </a:rPr>
              <a:t>Forging the parking permit?</a:t>
            </a:r>
          </a:p>
          <a:p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Cut and Paste</a:t>
            </a:r>
            <a:endParaRPr lang="en-US">
              <a:latin typeface="Calibri" pitchFamily="34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700">
                <a:latin typeface="Calibri" pitchFamily="34" charset="0"/>
              </a:rPr>
              <a:t>Violation of copyright</a:t>
            </a:r>
          </a:p>
          <a:p>
            <a:r>
              <a:rPr lang="en-GB" sz="2700">
                <a:latin typeface="Calibri" pitchFamily="34" charset="0"/>
              </a:rPr>
              <a:t>Writing in computer </a:t>
            </a:r>
            <a:r>
              <a:rPr lang="en-GB" sz="2700" i="1">
                <a:latin typeface="Calibri" pitchFamily="34" charset="0"/>
              </a:rPr>
              <a:t>vs</a:t>
            </a:r>
            <a:r>
              <a:rPr lang="en-GB" sz="2700">
                <a:latin typeface="Calibri" pitchFamily="34" charset="0"/>
              </a:rPr>
              <a:t> writing in term paper</a:t>
            </a:r>
          </a:p>
          <a:p>
            <a:r>
              <a:rPr lang="en-GB" sz="2700">
                <a:latin typeface="Calibri" pitchFamily="34" charset="0"/>
              </a:rPr>
              <a:t>Proper quotation is not considered as violation of property right (Section 33 Copyright Act 2537)</a:t>
            </a:r>
          </a:p>
          <a:p>
            <a:r>
              <a:rPr lang="en-GB" sz="2700">
                <a:latin typeface="Calibri" pitchFamily="34" charset="0"/>
              </a:rPr>
              <a:t>Punishment: Section 70 Fine of 10,000-100,000 if done for the commercial purpose: imprisonment of 3 months – 2 years or fine of 50,000-400,000 or both</a:t>
            </a:r>
            <a:endParaRPr lang="en-US" sz="27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Mouse (i)</a:t>
            </a:r>
            <a:endParaRPr lang="en-US">
              <a:latin typeface="Calibri" pitchFamily="34" charset="0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700" dirty="0">
                <a:latin typeface="Calibri" pitchFamily="34" charset="0"/>
              </a:rPr>
              <a:t>Section 334</a:t>
            </a:r>
          </a:p>
          <a:p>
            <a:pPr lvl="1"/>
            <a:r>
              <a:rPr lang="th-TH" sz="2200" dirty="0">
                <a:latin typeface="Calibri" pitchFamily="34" charset="0"/>
              </a:rPr>
              <a:t>ผู้ใดเอา</a:t>
            </a:r>
            <a:r>
              <a:rPr lang="th-TH" sz="2200" b="1" dirty="0">
                <a:latin typeface="Calibri" pitchFamily="34" charset="0"/>
              </a:rPr>
              <a:t>ทรัพย์ของผู้อื่น</a:t>
            </a:r>
            <a:r>
              <a:rPr lang="th-TH" sz="2200" dirty="0">
                <a:latin typeface="Calibri" pitchFamily="34" charset="0"/>
              </a:rPr>
              <a:t> หรือที่ผู้อื่นเป็นเจ้าของรวมอยู่ด้วยไป</a:t>
            </a:r>
            <a:r>
              <a:rPr lang="th-TH" sz="2200" b="1" dirty="0">
                <a:latin typeface="Calibri" pitchFamily="34" charset="0"/>
              </a:rPr>
              <a:t>โดยทุจริต</a:t>
            </a:r>
            <a:r>
              <a:rPr lang="th-TH" sz="2200" dirty="0">
                <a:latin typeface="Calibri" pitchFamily="34" charset="0"/>
              </a:rPr>
              <a:t> ผู้นั้นกระทำความผิดฐานลักทรัพย์ ต้องระวางโทษจำคุกไม่เกินสามปี และปรับไม่เกินหกพันบาท</a:t>
            </a:r>
            <a:endParaRPr lang="en-GB" sz="2200" dirty="0">
              <a:latin typeface="Calibri" pitchFamily="34" charset="0"/>
            </a:endParaRPr>
          </a:p>
          <a:p>
            <a:r>
              <a:rPr lang="en-GB" sz="2700" dirty="0">
                <a:latin typeface="Calibri" pitchFamily="34" charset="0"/>
              </a:rPr>
              <a:t>Elements</a:t>
            </a:r>
          </a:p>
          <a:p>
            <a:pPr lvl="1"/>
            <a:r>
              <a:rPr lang="en-GB" sz="2200" dirty="0">
                <a:latin typeface="Calibri" pitchFamily="34" charset="0"/>
              </a:rPr>
              <a:t>Taking away others’ property </a:t>
            </a:r>
          </a:p>
          <a:p>
            <a:pPr lvl="1"/>
            <a:r>
              <a:rPr lang="en-GB" sz="2200" dirty="0">
                <a:latin typeface="Calibri" pitchFamily="34" charset="0"/>
              </a:rPr>
              <a:t>with dishonestly</a:t>
            </a:r>
          </a:p>
          <a:p>
            <a:r>
              <a:rPr lang="en-GB" sz="2700" dirty="0">
                <a:latin typeface="Calibri" pitchFamily="34" charset="0"/>
              </a:rPr>
              <a:t>Punishment: </a:t>
            </a:r>
          </a:p>
          <a:p>
            <a:pPr lvl="1"/>
            <a:r>
              <a:rPr lang="en-GB" sz="2200" dirty="0">
                <a:latin typeface="Calibri" pitchFamily="34" charset="0"/>
              </a:rPr>
              <a:t>imprisonment &lt;=3 yrs/Fine &lt;=6,000</a:t>
            </a:r>
            <a:endParaRPr lang="th-TH" sz="2200" dirty="0">
              <a:latin typeface="Calibri" pitchFamily="34" charset="0"/>
            </a:endParaRPr>
          </a:p>
          <a:p>
            <a:pPr lvl="1"/>
            <a:endParaRPr lang="th-TH" sz="2200" dirty="0">
              <a:latin typeface="Calibri" pitchFamily="34" charset="0"/>
            </a:endParaRPr>
          </a:p>
          <a:p>
            <a:pPr lvl="1"/>
            <a:endParaRPr lang="en-US" sz="22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Mouse (ii)</a:t>
            </a:r>
            <a:endParaRPr lang="en-US">
              <a:latin typeface="Calibri" pitchFamily="34" charset="0"/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>
                <a:latin typeface="Calibri" pitchFamily="34" charset="0"/>
              </a:rPr>
              <a:t>Dishonestly</a:t>
            </a:r>
          </a:p>
          <a:p>
            <a:pPr lvl="1">
              <a:lnSpc>
                <a:spcPct val="90000"/>
              </a:lnSpc>
            </a:pPr>
            <a:r>
              <a:rPr lang="en-GB">
                <a:latin typeface="Calibri" pitchFamily="34" charset="0"/>
              </a:rPr>
              <a:t>Section</a:t>
            </a:r>
            <a:r>
              <a:rPr lang="th-TH">
                <a:latin typeface="Calibri" pitchFamily="34" charset="0"/>
              </a:rPr>
              <a:t> </a:t>
            </a:r>
            <a:r>
              <a:rPr lang="en-GB">
                <a:latin typeface="Calibri" pitchFamily="34" charset="0"/>
              </a:rPr>
              <a:t>1</a:t>
            </a:r>
            <a:endParaRPr lang="th-TH">
              <a:latin typeface="Calibri" pitchFamily="34" charset="0"/>
            </a:endParaRPr>
          </a:p>
          <a:p>
            <a:pPr lvl="1">
              <a:lnSpc>
                <a:spcPct val="90000"/>
              </a:lnSpc>
            </a:pPr>
            <a:r>
              <a:rPr lang="th-TH">
                <a:latin typeface="Calibri" pitchFamily="34" charset="0"/>
              </a:rPr>
              <a:t>(</a:t>
            </a:r>
            <a:r>
              <a:rPr lang="en-GB">
                <a:latin typeface="Calibri" pitchFamily="34" charset="0"/>
              </a:rPr>
              <a:t>1</a:t>
            </a:r>
            <a:r>
              <a:rPr lang="th-TH">
                <a:latin typeface="Calibri" pitchFamily="34" charset="0"/>
              </a:rPr>
              <a:t>) “โดยทุจริต” หมายความว่า เพื่อแสวงหาประโยชน์ที่มิควรได้โดยชอบด้วยกฎหมายสำหรับตนเองหรือผู้อื่น</a:t>
            </a:r>
            <a:endParaRPr lang="en-GB">
              <a:latin typeface="Calibri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GB">
                <a:latin typeface="Calibri" pitchFamily="34" charset="0"/>
              </a:rPr>
              <a:t>Seeking legally unjustified benefit for oneself or others</a:t>
            </a:r>
          </a:p>
          <a:p>
            <a:pPr>
              <a:lnSpc>
                <a:spcPct val="90000"/>
              </a:lnSpc>
            </a:pPr>
            <a:r>
              <a:rPr lang="en-GB">
                <a:latin typeface="Calibri" pitchFamily="34" charset="0"/>
              </a:rPr>
              <a:t>Borrowing is seeking legally unjustified benefit or not?</a:t>
            </a:r>
          </a:p>
          <a:p>
            <a:pPr>
              <a:lnSpc>
                <a:spcPct val="90000"/>
              </a:lnSpc>
            </a:pPr>
            <a:r>
              <a:rPr lang="en-GB">
                <a:latin typeface="Calibri" pitchFamily="34" charset="0"/>
              </a:rPr>
              <a:t>Yes, someone else cannot use the mouse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Cheating in the exam</a:t>
            </a:r>
            <a:endParaRPr lang="en-US">
              <a:latin typeface="Calibri" pitchFamily="34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University Regulation under provisions of Thammasat University Act</a:t>
            </a:r>
          </a:p>
          <a:p>
            <a:r>
              <a:rPr lang="en-GB">
                <a:latin typeface="Calibri" pitchFamily="34" charset="0"/>
              </a:rPr>
              <a:t>Failure of the course = F</a:t>
            </a:r>
          </a:p>
          <a:p>
            <a:r>
              <a:rPr lang="en-GB">
                <a:latin typeface="Calibri" pitchFamily="34" charset="0"/>
              </a:rPr>
              <a:t>PLUS something else….</a:t>
            </a:r>
          </a:p>
          <a:p>
            <a:r>
              <a:rPr lang="en-GB">
                <a:latin typeface="Calibri" pitchFamily="34" charset="0"/>
              </a:rPr>
              <a:t>If obtaining F, automatically disqualify from having ‘honour’ degree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Forgery (i)</a:t>
            </a:r>
            <a:endParaRPr lang="en-US">
              <a:latin typeface="Calibri" pitchFamily="34" charset="0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Falsifying document with intent to deceive</a:t>
            </a:r>
          </a:p>
          <a:p>
            <a:pPr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Section 264 Penal Code</a:t>
            </a:r>
          </a:p>
          <a:p>
            <a:pPr lvl="1">
              <a:lnSpc>
                <a:spcPct val="80000"/>
              </a:lnSpc>
            </a:pPr>
            <a:r>
              <a:rPr lang="th-TH" sz="1800">
                <a:latin typeface="Calibri" pitchFamily="34" charset="0"/>
              </a:rPr>
              <a:t>ผู้ใดทำเอกสารปลอมขึ้นทั้งฉบับหรือแต่ส่วนหนึ่งส่วนใด เติมหรือตัดทอนข้อความ หรือแก้ไขด้วยประการใดๆ ในเอกสารที่แท้จริง หรือประทับตราปลอม หรือลงลายมือชื่อปลอมในเอกสาร โดยประการที่</a:t>
            </a:r>
            <a:r>
              <a:rPr lang="th-TH" sz="1800" b="1">
                <a:latin typeface="Calibri" pitchFamily="34" charset="0"/>
              </a:rPr>
              <a:t>น่าจะเกิดความเสียหาย</a:t>
            </a:r>
            <a:r>
              <a:rPr lang="th-TH" sz="1800">
                <a:latin typeface="Calibri" pitchFamily="34" charset="0"/>
              </a:rPr>
              <a:t>แก่ผู้อื่นหรือประชาชน ถ้าได้กระทำ</a:t>
            </a:r>
            <a:r>
              <a:rPr lang="th-TH" sz="1800" b="1" u="sng">
                <a:latin typeface="Calibri" pitchFamily="34" charset="0"/>
              </a:rPr>
              <a:t>เพื่อให้ผู้หนึ่งผู้ใดหลงเชื่อว่าเป็นเอกสารที่แท้จริง</a:t>
            </a:r>
            <a:r>
              <a:rPr lang="th-TH" sz="1800">
                <a:latin typeface="Calibri" pitchFamily="34" charset="0"/>
              </a:rPr>
              <a:t> ผู้นั้นกระทำความผิดฐานปลอมเอกสารต้องระวางโทษจำคุกไม่เกินสามปี หรือปรับไม่เกินหกพันบาท หรือทั้งจำทั้งปรับ</a:t>
            </a:r>
            <a:endParaRPr lang="en-GB" sz="180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2100">
                <a:latin typeface="Calibri" pitchFamily="34" charset="0"/>
              </a:rPr>
              <a:t>Elements</a:t>
            </a:r>
          </a:p>
          <a:p>
            <a:pPr lvl="1">
              <a:lnSpc>
                <a:spcPct val="80000"/>
              </a:lnSpc>
            </a:pPr>
            <a:r>
              <a:rPr lang="en-GB" sz="1800">
                <a:latin typeface="Calibri" pitchFamily="34" charset="0"/>
              </a:rPr>
              <a:t>Falsifying</a:t>
            </a:r>
          </a:p>
          <a:p>
            <a:pPr lvl="1">
              <a:lnSpc>
                <a:spcPct val="80000"/>
              </a:lnSpc>
            </a:pPr>
            <a:r>
              <a:rPr lang="en-GB" sz="1800" u="sng">
                <a:latin typeface="Calibri" pitchFamily="34" charset="0"/>
              </a:rPr>
              <a:t>Likely</a:t>
            </a:r>
            <a:r>
              <a:rPr lang="en-GB" sz="1800">
                <a:latin typeface="Calibri" pitchFamily="34" charset="0"/>
              </a:rPr>
              <a:t> to cause damage to others or public</a:t>
            </a:r>
          </a:p>
          <a:p>
            <a:pPr lvl="1">
              <a:lnSpc>
                <a:spcPct val="80000"/>
              </a:lnSpc>
            </a:pPr>
            <a:r>
              <a:rPr lang="en-GB" sz="1800">
                <a:latin typeface="Calibri" pitchFamily="34" charset="0"/>
              </a:rPr>
              <a:t>Intention to deceive</a:t>
            </a:r>
          </a:p>
          <a:p>
            <a:pPr>
              <a:lnSpc>
                <a:spcPct val="80000"/>
              </a:lnSpc>
            </a:pPr>
            <a:r>
              <a:rPr lang="en-GB" sz="2000">
                <a:latin typeface="Calibri" pitchFamily="34" charset="0"/>
              </a:rPr>
              <a:t>Punishment</a:t>
            </a:r>
          </a:p>
          <a:p>
            <a:pPr lvl="1">
              <a:lnSpc>
                <a:spcPct val="80000"/>
              </a:lnSpc>
            </a:pPr>
            <a:r>
              <a:rPr lang="en-GB" sz="1800">
                <a:latin typeface="Calibri" pitchFamily="34" charset="0"/>
              </a:rPr>
              <a:t>Imprisonment &lt;= 3 years or fine of &lt;=6,000 or both</a:t>
            </a:r>
          </a:p>
          <a:p>
            <a:pPr>
              <a:lnSpc>
                <a:spcPct val="80000"/>
              </a:lnSpc>
            </a:pPr>
            <a:endParaRPr lang="en-US" sz="21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Forgery (ii)</a:t>
            </a:r>
            <a:endParaRPr lang="en-US">
              <a:latin typeface="Calibri" pitchFamily="34" charset="0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Section 265</a:t>
            </a:r>
          </a:p>
          <a:p>
            <a:pPr lvl="1"/>
            <a:r>
              <a:rPr lang="th-TH" sz="2000">
                <a:latin typeface="Calibri" pitchFamily="34" charset="0"/>
              </a:rPr>
              <a:t>ผู้ใดปลอมเอกสารสิทธิ หรือ</a:t>
            </a:r>
            <a:r>
              <a:rPr lang="th-TH" sz="2000" b="1">
                <a:latin typeface="Calibri" pitchFamily="34" charset="0"/>
              </a:rPr>
              <a:t>เอกสารราชการ</a:t>
            </a:r>
            <a:r>
              <a:rPr lang="th-TH" sz="2000">
                <a:latin typeface="Calibri" pitchFamily="34" charset="0"/>
              </a:rPr>
              <a:t> ต้องระวางโทษจำคุกตั้งแต่หกเดือนถึงห้าปี และปรับตั้งแต่หนึ่งพันบาทถึงหนึ่งหมื่นบาท</a:t>
            </a:r>
            <a:endParaRPr lang="en-US" sz="20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882650"/>
          </a:xfrm>
        </p:spPr>
        <p:txBody>
          <a:bodyPr/>
          <a:lstStyle/>
          <a:p>
            <a:r>
              <a:rPr lang="en-GB" sz="38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Differences between Criminal and Civil Wrongs</a:t>
            </a:r>
            <a:endParaRPr lang="en-US" sz="3800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84313"/>
            <a:ext cx="8713788" cy="51133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Civil wrongs</a:t>
            </a:r>
            <a:endParaRPr lang="th-TH" sz="2700">
              <a:latin typeface="Calibri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Tort</a:t>
            </a:r>
            <a:endParaRPr lang="th-TH" sz="2700">
              <a:latin typeface="Calibri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Liability for tort</a:t>
            </a:r>
            <a:endParaRPr lang="th-TH" sz="270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Criminal wrongs</a:t>
            </a:r>
            <a:endParaRPr lang="th-TH" sz="2700">
              <a:latin typeface="Calibri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Socially undesirable wrongs</a:t>
            </a:r>
            <a:endParaRPr lang="th-TH" sz="2700">
              <a:latin typeface="Calibri" pitchFamily="34" charset="0"/>
            </a:endParaRPr>
          </a:p>
          <a:p>
            <a:pPr lvl="2">
              <a:lnSpc>
                <a:spcPct val="80000"/>
              </a:lnSpc>
            </a:pPr>
            <a:r>
              <a:rPr lang="en-US" sz="2700">
                <a:latin typeface="Calibri" pitchFamily="34" charset="0"/>
              </a:rPr>
              <a:t>Negative externalities</a:t>
            </a:r>
          </a:p>
          <a:p>
            <a:pPr lvl="2">
              <a:lnSpc>
                <a:spcPct val="80000"/>
              </a:lnSpc>
            </a:pPr>
            <a:r>
              <a:rPr lang="en-GB" sz="2700" i="1">
                <a:latin typeface="Calibri" pitchFamily="34" charset="0"/>
              </a:rPr>
              <a:t>Mens Rea</a:t>
            </a:r>
            <a:endParaRPr lang="th-TH" sz="2700" i="1">
              <a:latin typeface="Calibri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Fine</a:t>
            </a:r>
            <a:endParaRPr lang="th-TH" sz="2700">
              <a:latin typeface="Calibri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Physical Punishment that affects freedom and right</a:t>
            </a:r>
            <a:endParaRPr lang="en-US" sz="2700">
              <a:latin typeface="Calibri" pitchFamily="34" charset="0"/>
            </a:endParaRPr>
          </a:p>
          <a:p>
            <a:pPr lvl="2"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Imprisonment</a:t>
            </a:r>
            <a:endParaRPr lang="th-TH" sz="2700">
              <a:latin typeface="Calibri" pitchFamily="34" charset="0"/>
            </a:endParaRPr>
          </a:p>
          <a:p>
            <a:pPr lvl="2">
              <a:lnSpc>
                <a:spcPct val="80000"/>
              </a:lnSpc>
            </a:pPr>
            <a:r>
              <a:rPr lang="en-GB" sz="2700">
                <a:latin typeface="Calibri" pitchFamily="34" charset="0"/>
              </a:rPr>
              <a:t>Capital Punishment</a:t>
            </a:r>
            <a:endParaRPr lang="en-US" sz="27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Rational Criminal Behaviour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 err="1">
                <a:latin typeface="Calibri" pitchFamily="34" charset="0"/>
              </a:rPr>
              <a:t>pB</a:t>
            </a:r>
            <a:r>
              <a:rPr lang="en-US" i="1" dirty="0">
                <a:latin typeface="Calibri" pitchFamily="34" charset="0"/>
              </a:rPr>
              <a:t> &gt; (1 – p)C</a:t>
            </a:r>
            <a:r>
              <a:rPr lang="en-US" dirty="0">
                <a:latin typeface="Calibri" pitchFamily="34" charset="0"/>
              </a:rPr>
              <a:t>: </a:t>
            </a:r>
            <a:r>
              <a:rPr lang="en-GB" dirty="0">
                <a:latin typeface="Calibri" pitchFamily="34" charset="0"/>
              </a:rPr>
              <a:t>commit a crime</a:t>
            </a:r>
            <a:endParaRPr lang="en-US" dirty="0">
              <a:latin typeface="Calibri" pitchFamily="34" charset="0"/>
            </a:endParaRPr>
          </a:p>
          <a:p>
            <a:r>
              <a:rPr lang="en-US" i="1" dirty="0" err="1">
                <a:latin typeface="Calibri" pitchFamily="34" charset="0"/>
              </a:rPr>
              <a:t>pB</a:t>
            </a:r>
            <a:r>
              <a:rPr lang="en-US" i="1" dirty="0">
                <a:latin typeface="Calibri" pitchFamily="34" charset="0"/>
              </a:rPr>
              <a:t> &lt; (1 – p)C</a:t>
            </a:r>
            <a:r>
              <a:rPr lang="en-US" dirty="0">
                <a:latin typeface="Calibri" pitchFamily="34" charset="0"/>
              </a:rPr>
              <a:t>: </a:t>
            </a:r>
            <a:r>
              <a:rPr lang="en-GB" dirty="0">
                <a:latin typeface="Calibri" pitchFamily="34" charset="0"/>
              </a:rPr>
              <a:t>not commit a crime</a:t>
            </a:r>
            <a:endParaRPr lang="en-US" dirty="0">
              <a:latin typeface="Calibri" pitchFamily="34" charset="0"/>
            </a:endParaRPr>
          </a:p>
          <a:p>
            <a:pPr>
              <a:buFont typeface="Wingdings" pitchFamily="2" charset="2"/>
              <a:buNone/>
            </a:pPr>
            <a:endParaRPr lang="en-US" dirty="0">
              <a:latin typeface="Calibri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en-US" i="1" dirty="0">
                <a:latin typeface="Calibri" pitchFamily="34" charset="0"/>
              </a:rPr>
              <a:t>Deterrence</a:t>
            </a:r>
          </a:p>
          <a:p>
            <a:pPr>
              <a:buFont typeface="Wingdings" pitchFamily="2" charset="2"/>
              <a:buNone/>
            </a:pPr>
            <a:r>
              <a:rPr lang="en-US" i="1" dirty="0">
                <a:latin typeface="Calibri" pitchFamily="34" charset="0"/>
              </a:rPr>
              <a:t>Ex Ante role of criminal law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Calibri" pitchFamily="34" charset="0"/>
              </a:rPr>
              <a:t>Can zero crime attainable?</a:t>
            </a:r>
            <a:endParaRPr lang="en-US" b="1">
              <a:latin typeface="Calibri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>
                <a:latin typeface="Calibri" pitchFamily="34" charset="0"/>
              </a:rPr>
              <a:t>(1 – p)C </a:t>
            </a:r>
            <a:r>
              <a:rPr lang="en-US" dirty="0">
                <a:latin typeface="Calibri" pitchFamily="34" charset="0"/>
              </a:rPr>
              <a:t>→ ∞: </a:t>
            </a:r>
            <a:r>
              <a:rPr lang="en-GB" dirty="0">
                <a:latin typeface="Calibri" pitchFamily="34" charset="0"/>
              </a:rPr>
              <a:t>all crimes are deterred</a:t>
            </a:r>
            <a:endParaRPr lang="en-US" dirty="0">
              <a:latin typeface="Calibri" pitchFamily="34" charset="0"/>
            </a:endParaRPr>
          </a:p>
          <a:p>
            <a:pPr lvl="1"/>
            <a:r>
              <a:rPr lang="en-GB" sz="3000" dirty="0">
                <a:latin typeface="Calibri" pitchFamily="34" charset="0"/>
              </a:rPr>
              <a:t>Criminals face severe punishment and give up committing crime</a:t>
            </a:r>
            <a:endParaRPr lang="en-US" sz="3000" dirty="0">
              <a:latin typeface="Calibri" pitchFamily="34" charset="0"/>
            </a:endParaRPr>
          </a:p>
          <a:p>
            <a:r>
              <a:rPr lang="en-US" i="1" dirty="0">
                <a:latin typeface="Calibri" pitchFamily="34" charset="0"/>
              </a:rPr>
              <a:t>(1 – p)C → ∞ </a:t>
            </a:r>
            <a:r>
              <a:rPr lang="en-GB" dirty="0">
                <a:latin typeface="Calibri" pitchFamily="34" charset="0"/>
              </a:rPr>
              <a:t>means</a:t>
            </a:r>
            <a:endParaRPr lang="en-US" dirty="0">
              <a:latin typeface="Calibri" pitchFamily="34" charset="0"/>
            </a:endParaRPr>
          </a:p>
          <a:p>
            <a:pPr lvl="1">
              <a:buFont typeface="Wingdings" pitchFamily="2" charset="2"/>
              <a:buNone/>
            </a:pPr>
            <a:r>
              <a:rPr lang="en-US" sz="3000" dirty="0">
                <a:latin typeface="Calibri" pitchFamily="34" charset="0"/>
              </a:rPr>
              <a:t>*</a:t>
            </a:r>
            <a:r>
              <a:rPr lang="en-US" sz="3000" i="1" dirty="0">
                <a:latin typeface="Calibri" pitchFamily="34" charset="0"/>
              </a:rPr>
              <a:t>(1 – p)</a:t>
            </a:r>
            <a:r>
              <a:rPr lang="en-US" sz="3000" dirty="0">
                <a:latin typeface="Calibri" pitchFamily="34" charset="0"/>
              </a:rPr>
              <a:t> → 1: </a:t>
            </a:r>
            <a:r>
              <a:rPr lang="en-GB" sz="3000" dirty="0">
                <a:latin typeface="Calibri" pitchFamily="34" charset="0"/>
              </a:rPr>
              <a:t>higher cost of apprehension</a:t>
            </a:r>
            <a:endParaRPr lang="en-US" sz="3000" dirty="0">
              <a:latin typeface="Calibri" pitchFamily="34" charset="0"/>
            </a:endParaRPr>
          </a:p>
          <a:p>
            <a:pPr lvl="2"/>
            <a:r>
              <a:rPr lang="en-GB" sz="2800" dirty="0">
                <a:latin typeface="Calibri" pitchFamily="34" charset="0"/>
              </a:rPr>
              <a:t>Police, training, equipment, etc</a:t>
            </a:r>
            <a:endParaRPr lang="en-US" sz="2800" dirty="0">
              <a:latin typeface="Calibri" pitchFamily="34" charset="0"/>
            </a:endParaRPr>
          </a:p>
          <a:p>
            <a:pPr lvl="1">
              <a:buFont typeface="Wingdings" pitchFamily="2" charset="2"/>
              <a:buNone/>
            </a:pPr>
            <a:r>
              <a:rPr lang="en-US" sz="3000" dirty="0">
                <a:latin typeface="Calibri" pitchFamily="34" charset="0"/>
              </a:rPr>
              <a:t>*</a:t>
            </a:r>
            <a:r>
              <a:rPr lang="en-US" sz="3000" i="1" dirty="0">
                <a:latin typeface="Calibri" pitchFamily="34" charset="0"/>
              </a:rPr>
              <a:t>C → ∞</a:t>
            </a:r>
            <a:r>
              <a:rPr lang="en-US" sz="3000" dirty="0">
                <a:latin typeface="Calibri" pitchFamily="34" charset="0"/>
              </a:rPr>
              <a:t>: </a:t>
            </a:r>
            <a:r>
              <a:rPr lang="en-GB" sz="3000" dirty="0">
                <a:latin typeface="Calibri" pitchFamily="34" charset="0"/>
              </a:rPr>
              <a:t>higher cost of punishment</a:t>
            </a:r>
            <a:endParaRPr lang="en-US" sz="3000" dirty="0">
              <a:latin typeface="Calibri" pitchFamily="34" charset="0"/>
            </a:endParaRPr>
          </a:p>
          <a:p>
            <a:pPr lvl="2"/>
            <a:r>
              <a:rPr lang="en-GB" sz="2800" dirty="0">
                <a:latin typeface="Calibri" pitchFamily="34" charset="0"/>
              </a:rPr>
              <a:t>Court, attorney, lawyer, enforcer, etc</a:t>
            </a:r>
            <a:endParaRPr lang="en-US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43887" cy="868362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ngsana New" pitchFamily="18" charset="-34"/>
              </a:rPr>
              <a:t>Cost of Apprehension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>
            <a:off x="971550" y="1341438"/>
            <a:ext cx="0" cy="4248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 flipH="1" flipV="1">
            <a:off x="971550" y="5589588"/>
            <a:ext cx="66246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79388" y="765175"/>
            <a:ext cx="165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>
                <a:latin typeface="Calibri" pitchFamily="34" charset="0"/>
                <a:cs typeface="Angsana New" pitchFamily="18" charset="-34"/>
              </a:rPr>
              <a:t>Cost</a:t>
            </a:r>
            <a:endParaRPr lang="en-US" sz="2400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867400" y="5876925"/>
            <a:ext cx="288131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latin typeface="Calibri" pitchFamily="34" charset="0"/>
                <a:cs typeface="Angsana New" pitchFamily="18" charset="-34"/>
              </a:rPr>
              <a:t>Probability of Apprehension</a:t>
            </a:r>
            <a:endParaRPr lang="en-US" sz="2400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12295" name="Freeform 7"/>
          <p:cNvSpPr>
            <a:spLocks/>
          </p:cNvSpPr>
          <p:nvPr/>
        </p:nvSpPr>
        <p:spPr bwMode="auto">
          <a:xfrm>
            <a:off x="1187450" y="1196975"/>
            <a:ext cx="5616575" cy="3455988"/>
          </a:xfrm>
          <a:custGeom>
            <a:avLst/>
            <a:gdLst/>
            <a:ahLst/>
            <a:cxnLst>
              <a:cxn ang="0">
                <a:pos x="0" y="952"/>
              </a:cxn>
              <a:cxn ang="0">
                <a:pos x="635" y="1860"/>
              </a:cxn>
              <a:cxn ang="0">
                <a:pos x="2858" y="1996"/>
              </a:cxn>
              <a:cxn ang="0">
                <a:pos x="4581" y="0"/>
              </a:cxn>
            </a:cxnLst>
            <a:rect l="0" t="0" r="r" b="b"/>
            <a:pathLst>
              <a:path w="4581" h="2306">
                <a:moveTo>
                  <a:pt x="0" y="952"/>
                </a:moveTo>
                <a:cubicBezTo>
                  <a:pt x="79" y="1319"/>
                  <a:pt x="159" y="1686"/>
                  <a:pt x="635" y="1860"/>
                </a:cubicBezTo>
                <a:cubicBezTo>
                  <a:pt x="1111" y="2034"/>
                  <a:pt x="2200" y="2306"/>
                  <a:pt x="2858" y="1996"/>
                </a:cubicBezTo>
                <a:cubicBezTo>
                  <a:pt x="3516" y="1686"/>
                  <a:pt x="4048" y="843"/>
                  <a:pt x="4581" y="0"/>
                </a:cubicBezTo>
              </a:path>
            </a:pathLst>
          </a:custGeom>
          <a:noFill/>
          <a:ln w="19050">
            <a:solidFill>
              <a:srgbClr val="8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2296" name="Freeform 8"/>
          <p:cNvSpPr>
            <a:spLocks/>
          </p:cNvSpPr>
          <p:nvPr/>
        </p:nvSpPr>
        <p:spPr bwMode="auto">
          <a:xfrm>
            <a:off x="1042988" y="1341438"/>
            <a:ext cx="5473700" cy="3671887"/>
          </a:xfrm>
          <a:custGeom>
            <a:avLst/>
            <a:gdLst/>
            <a:ahLst/>
            <a:cxnLst>
              <a:cxn ang="0">
                <a:pos x="0" y="2313"/>
              </a:cxn>
              <a:cxn ang="0">
                <a:pos x="499" y="1179"/>
              </a:cxn>
              <a:cxn ang="0">
                <a:pos x="1452" y="408"/>
              </a:cxn>
              <a:cxn ang="0">
                <a:pos x="3448" y="0"/>
              </a:cxn>
            </a:cxnLst>
            <a:rect l="0" t="0" r="r" b="b"/>
            <a:pathLst>
              <a:path w="3448" h="2313">
                <a:moveTo>
                  <a:pt x="0" y="2313"/>
                </a:moveTo>
                <a:cubicBezTo>
                  <a:pt x="128" y="1904"/>
                  <a:pt x="257" y="1496"/>
                  <a:pt x="499" y="1179"/>
                </a:cubicBezTo>
                <a:cubicBezTo>
                  <a:pt x="741" y="862"/>
                  <a:pt x="961" y="604"/>
                  <a:pt x="1452" y="408"/>
                </a:cubicBezTo>
                <a:cubicBezTo>
                  <a:pt x="1943" y="212"/>
                  <a:pt x="3123" y="76"/>
                  <a:pt x="3448" y="0"/>
                </a:cubicBezTo>
              </a:path>
            </a:pathLst>
          </a:cu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2297" name="Freeform 9"/>
          <p:cNvSpPr>
            <a:spLocks/>
          </p:cNvSpPr>
          <p:nvPr/>
        </p:nvSpPr>
        <p:spPr bwMode="auto">
          <a:xfrm rot="11008273">
            <a:off x="1116013" y="1052513"/>
            <a:ext cx="5473700" cy="3671887"/>
          </a:xfrm>
          <a:custGeom>
            <a:avLst/>
            <a:gdLst/>
            <a:ahLst/>
            <a:cxnLst>
              <a:cxn ang="0">
                <a:pos x="0" y="2313"/>
              </a:cxn>
              <a:cxn ang="0">
                <a:pos x="499" y="1179"/>
              </a:cxn>
              <a:cxn ang="0">
                <a:pos x="1452" y="408"/>
              </a:cxn>
              <a:cxn ang="0">
                <a:pos x="3448" y="0"/>
              </a:cxn>
            </a:cxnLst>
            <a:rect l="0" t="0" r="r" b="b"/>
            <a:pathLst>
              <a:path w="3448" h="2313">
                <a:moveTo>
                  <a:pt x="0" y="2313"/>
                </a:moveTo>
                <a:cubicBezTo>
                  <a:pt x="128" y="1904"/>
                  <a:pt x="257" y="1496"/>
                  <a:pt x="499" y="1179"/>
                </a:cubicBezTo>
                <a:cubicBezTo>
                  <a:pt x="741" y="862"/>
                  <a:pt x="961" y="604"/>
                  <a:pt x="1452" y="408"/>
                </a:cubicBezTo>
                <a:cubicBezTo>
                  <a:pt x="1943" y="212"/>
                  <a:pt x="3123" y="76"/>
                  <a:pt x="3448" y="0"/>
                </a:cubicBezTo>
              </a:path>
            </a:pathLst>
          </a:cu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2298" name="Freeform 10"/>
          <p:cNvSpPr>
            <a:spLocks/>
          </p:cNvSpPr>
          <p:nvPr/>
        </p:nvSpPr>
        <p:spPr bwMode="auto">
          <a:xfrm>
            <a:off x="923925" y="3573463"/>
            <a:ext cx="6600825" cy="1584325"/>
          </a:xfrm>
          <a:custGeom>
            <a:avLst/>
            <a:gdLst/>
            <a:ahLst/>
            <a:cxnLst>
              <a:cxn ang="0">
                <a:pos x="30" y="136"/>
              </a:cxn>
              <a:cxn ang="0">
                <a:pos x="484" y="862"/>
              </a:cxn>
              <a:cxn ang="0">
                <a:pos x="2933" y="952"/>
              </a:cxn>
              <a:cxn ang="0">
                <a:pos x="3704" y="680"/>
              </a:cxn>
              <a:cxn ang="0">
                <a:pos x="4158" y="0"/>
              </a:cxn>
            </a:cxnLst>
            <a:rect l="0" t="0" r="r" b="b"/>
            <a:pathLst>
              <a:path w="4158" h="998">
                <a:moveTo>
                  <a:pt x="30" y="136"/>
                </a:moveTo>
                <a:cubicBezTo>
                  <a:pt x="15" y="431"/>
                  <a:pt x="0" y="726"/>
                  <a:pt x="484" y="862"/>
                </a:cubicBezTo>
                <a:cubicBezTo>
                  <a:pt x="968" y="998"/>
                  <a:pt x="2396" y="982"/>
                  <a:pt x="2933" y="952"/>
                </a:cubicBezTo>
                <a:cubicBezTo>
                  <a:pt x="3470" y="922"/>
                  <a:pt x="3500" y="839"/>
                  <a:pt x="3704" y="680"/>
                </a:cubicBezTo>
                <a:cubicBezTo>
                  <a:pt x="3908" y="521"/>
                  <a:pt x="4105" y="159"/>
                  <a:pt x="4158" y="0"/>
                </a:cubicBez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ngsana New" pitchFamily="18" charset="-34"/>
              </a:rPr>
              <a:t>Cost of Punishment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>
            <a:off x="971550" y="1341438"/>
            <a:ext cx="0" cy="4248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 flipV="1">
            <a:off x="971550" y="5589588"/>
            <a:ext cx="66246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79388" y="765175"/>
            <a:ext cx="165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>
                <a:latin typeface="Calibri" pitchFamily="34" charset="0"/>
                <a:cs typeface="Angsana New" pitchFamily="18" charset="-34"/>
              </a:rPr>
              <a:t>Cost</a:t>
            </a:r>
            <a:endParaRPr lang="en-US" sz="2400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6804025" y="5876925"/>
            <a:ext cx="19446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latin typeface="Calibri" pitchFamily="34" charset="0"/>
                <a:cs typeface="Angsana New" pitchFamily="18" charset="-34"/>
              </a:rPr>
              <a:t>Level of Punishment</a:t>
            </a:r>
            <a:endParaRPr lang="en-US" sz="2400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13319" name="Freeform 7"/>
          <p:cNvSpPr>
            <a:spLocks/>
          </p:cNvSpPr>
          <p:nvPr/>
        </p:nvSpPr>
        <p:spPr bwMode="auto">
          <a:xfrm>
            <a:off x="1187450" y="1196975"/>
            <a:ext cx="5616575" cy="3455988"/>
          </a:xfrm>
          <a:custGeom>
            <a:avLst/>
            <a:gdLst/>
            <a:ahLst/>
            <a:cxnLst>
              <a:cxn ang="0">
                <a:pos x="0" y="952"/>
              </a:cxn>
              <a:cxn ang="0">
                <a:pos x="635" y="1860"/>
              </a:cxn>
              <a:cxn ang="0">
                <a:pos x="2858" y="1996"/>
              </a:cxn>
              <a:cxn ang="0">
                <a:pos x="4581" y="0"/>
              </a:cxn>
            </a:cxnLst>
            <a:rect l="0" t="0" r="r" b="b"/>
            <a:pathLst>
              <a:path w="4581" h="2306">
                <a:moveTo>
                  <a:pt x="0" y="952"/>
                </a:moveTo>
                <a:cubicBezTo>
                  <a:pt x="79" y="1319"/>
                  <a:pt x="159" y="1686"/>
                  <a:pt x="635" y="1860"/>
                </a:cubicBezTo>
                <a:cubicBezTo>
                  <a:pt x="1111" y="2034"/>
                  <a:pt x="2200" y="2306"/>
                  <a:pt x="2858" y="1996"/>
                </a:cubicBezTo>
                <a:cubicBezTo>
                  <a:pt x="3516" y="1686"/>
                  <a:pt x="4048" y="843"/>
                  <a:pt x="4581" y="0"/>
                </a:cubicBezTo>
              </a:path>
            </a:pathLst>
          </a:custGeom>
          <a:noFill/>
          <a:ln w="19050">
            <a:solidFill>
              <a:srgbClr val="8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3320" name="Freeform 8"/>
          <p:cNvSpPr>
            <a:spLocks/>
          </p:cNvSpPr>
          <p:nvPr/>
        </p:nvSpPr>
        <p:spPr bwMode="auto">
          <a:xfrm>
            <a:off x="1042988" y="1341438"/>
            <a:ext cx="5473700" cy="3671887"/>
          </a:xfrm>
          <a:custGeom>
            <a:avLst/>
            <a:gdLst/>
            <a:ahLst/>
            <a:cxnLst>
              <a:cxn ang="0">
                <a:pos x="0" y="2313"/>
              </a:cxn>
              <a:cxn ang="0">
                <a:pos x="499" y="1179"/>
              </a:cxn>
              <a:cxn ang="0">
                <a:pos x="1452" y="408"/>
              </a:cxn>
              <a:cxn ang="0">
                <a:pos x="3448" y="0"/>
              </a:cxn>
            </a:cxnLst>
            <a:rect l="0" t="0" r="r" b="b"/>
            <a:pathLst>
              <a:path w="3448" h="2313">
                <a:moveTo>
                  <a:pt x="0" y="2313"/>
                </a:moveTo>
                <a:cubicBezTo>
                  <a:pt x="128" y="1904"/>
                  <a:pt x="257" y="1496"/>
                  <a:pt x="499" y="1179"/>
                </a:cubicBezTo>
                <a:cubicBezTo>
                  <a:pt x="741" y="862"/>
                  <a:pt x="961" y="604"/>
                  <a:pt x="1452" y="408"/>
                </a:cubicBezTo>
                <a:cubicBezTo>
                  <a:pt x="1943" y="212"/>
                  <a:pt x="3123" y="76"/>
                  <a:pt x="3448" y="0"/>
                </a:cubicBezTo>
              </a:path>
            </a:pathLst>
          </a:cu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3321" name="Freeform 9"/>
          <p:cNvSpPr>
            <a:spLocks/>
          </p:cNvSpPr>
          <p:nvPr/>
        </p:nvSpPr>
        <p:spPr bwMode="auto">
          <a:xfrm rot="11008273">
            <a:off x="1116013" y="1052513"/>
            <a:ext cx="5473700" cy="3671887"/>
          </a:xfrm>
          <a:custGeom>
            <a:avLst/>
            <a:gdLst/>
            <a:ahLst/>
            <a:cxnLst>
              <a:cxn ang="0">
                <a:pos x="0" y="2313"/>
              </a:cxn>
              <a:cxn ang="0">
                <a:pos x="499" y="1179"/>
              </a:cxn>
              <a:cxn ang="0">
                <a:pos x="1452" y="408"/>
              </a:cxn>
              <a:cxn ang="0">
                <a:pos x="3448" y="0"/>
              </a:cxn>
            </a:cxnLst>
            <a:rect l="0" t="0" r="r" b="b"/>
            <a:pathLst>
              <a:path w="3448" h="2313">
                <a:moveTo>
                  <a:pt x="0" y="2313"/>
                </a:moveTo>
                <a:cubicBezTo>
                  <a:pt x="128" y="1904"/>
                  <a:pt x="257" y="1496"/>
                  <a:pt x="499" y="1179"/>
                </a:cubicBezTo>
                <a:cubicBezTo>
                  <a:pt x="741" y="862"/>
                  <a:pt x="961" y="604"/>
                  <a:pt x="1452" y="408"/>
                </a:cubicBezTo>
                <a:cubicBezTo>
                  <a:pt x="1943" y="212"/>
                  <a:pt x="3123" y="76"/>
                  <a:pt x="3448" y="0"/>
                </a:cubicBezTo>
              </a:path>
            </a:pathLst>
          </a:cu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13322" name="Freeform 10"/>
          <p:cNvSpPr>
            <a:spLocks/>
          </p:cNvSpPr>
          <p:nvPr/>
        </p:nvSpPr>
        <p:spPr bwMode="auto">
          <a:xfrm>
            <a:off x="923925" y="3573463"/>
            <a:ext cx="6600825" cy="1584325"/>
          </a:xfrm>
          <a:custGeom>
            <a:avLst/>
            <a:gdLst/>
            <a:ahLst/>
            <a:cxnLst>
              <a:cxn ang="0">
                <a:pos x="30" y="136"/>
              </a:cxn>
              <a:cxn ang="0">
                <a:pos x="484" y="862"/>
              </a:cxn>
              <a:cxn ang="0">
                <a:pos x="2933" y="952"/>
              </a:cxn>
              <a:cxn ang="0">
                <a:pos x="3704" y="680"/>
              </a:cxn>
              <a:cxn ang="0">
                <a:pos x="4158" y="0"/>
              </a:cxn>
            </a:cxnLst>
            <a:rect l="0" t="0" r="r" b="b"/>
            <a:pathLst>
              <a:path w="4158" h="998">
                <a:moveTo>
                  <a:pt x="30" y="136"/>
                </a:moveTo>
                <a:cubicBezTo>
                  <a:pt x="15" y="431"/>
                  <a:pt x="0" y="726"/>
                  <a:pt x="484" y="862"/>
                </a:cubicBezTo>
                <a:cubicBezTo>
                  <a:pt x="968" y="998"/>
                  <a:pt x="2396" y="982"/>
                  <a:pt x="2933" y="952"/>
                </a:cubicBezTo>
                <a:cubicBezTo>
                  <a:pt x="3470" y="922"/>
                  <a:pt x="3500" y="839"/>
                  <a:pt x="3704" y="680"/>
                </a:cubicBezTo>
                <a:cubicBezTo>
                  <a:pt x="3908" y="521"/>
                  <a:pt x="4105" y="159"/>
                  <a:pt x="4158" y="0"/>
                </a:cubicBez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r>
              <a:rPr lang="en-GB" sz="40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Cost of Crime Deterrence</a:t>
            </a:r>
            <a:endParaRPr lang="en-US" sz="4000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8713787" cy="5329237"/>
          </a:xfrm>
        </p:spPr>
        <p:txBody>
          <a:bodyPr/>
          <a:lstStyle/>
          <a:p>
            <a:r>
              <a:rPr lang="en-GB" dirty="0">
                <a:latin typeface="Calibri" pitchFamily="34" charset="0"/>
              </a:rPr>
              <a:t>C</a:t>
            </a:r>
            <a:r>
              <a:rPr lang="en-US" dirty="0" err="1">
                <a:latin typeface="Calibri" pitchFamily="34" charset="0"/>
              </a:rPr>
              <a:t>ost</a:t>
            </a:r>
            <a:r>
              <a:rPr lang="en-US" dirty="0">
                <a:latin typeface="Calibri" pitchFamily="34" charset="0"/>
              </a:rPr>
              <a:t> of </a:t>
            </a:r>
            <a:r>
              <a:rPr lang="en-US" dirty="0" smtClean="0">
                <a:latin typeface="Calibri" pitchFamily="34" charset="0"/>
              </a:rPr>
              <a:t>apprehension: </a:t>
            </a:r>
            <a:r>
              <a:rPr lang="en-GB" dirty="0">
                <a:latin typeface="Calibri" pitchFamily="34" charset="0"/>
              </a:rPr>
              <a:t>increase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i="1" dirty="0">
                <a:latin typeface="Calibri" pitchFamily="34" charset="0"/>
              </a:rPr>
              <a:t>(1-p)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GB" dirty="0">
                <a:latin typeface="Calibri" pitchFamily="34" charset="0"/>
              </a:rPr>
              <a:t>towards </a:t>
            </a:r>
            <a:r>
              <a:rPr lang="en-US" dirty="0">
                <a:latin typeface="Calibri" pitchFamily="34" charset="0"/>
              </a:rPr>
              <a:t>1 </a:t>
            </a:r>
            <a:r>
              <a:rPr lang="en-GB" dirty="0">
                <a:latin typeface="Calibri" pitchFamily="34" charset="0"/>
              </a:rPr>
              <a:t>or reduce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i="1" dirty="0">
                <a:latin typeface="Calibri" pitchFamily="34" charset="0"/>
              </a:rPr>
              <a:t>p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GB" dirty="0">
                <a:latin typeface="Calibri" pitchFamily="34" charset="0"/>
              </a:rPr>
              <a:t>towards</a:t>
            </a:r>
            <a:r>
              <a:rPr lang="en-US" dirty="0">
                <a:latin typeface="Calibri" pitchFamily="34" charset="0"/>
              </a:rPr>
              <a:t> 0.</a:t>
            </a:r>
          </a:p>
          <a:p>
            <a:r>
              <a:rPr lang="en-US" dirty="0">
                <a:latin typeface="Calibri" pitchFamily="34" charset="0"/>
              </a:rPr>
              <a:t>Cost of punishment: increase </a:t>
            </a:r>
            <a:r>
              <a:rPr lang="en-US" i="1" dirty="0">
                <a:latin typeface="Calibri" pitchFamily="34" charset="0"/>
              </a:rPr>
              <a:t>C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GB" dirty="0">
                <a:latin typeface="Calibri" pitchFamily="34" charset="0"/>
              </a:rPr>
              <a:t>to approach</a:t>
            </a:r>
            <a:r>
              <a:rPr lang="en-US" dirty="0">
                <a:latin typeface="Calibri" pitchFamily="34" charset="0"/>
              </a:rPr>
              <a:t> ∞</a:t>
            </a:r>
          </a:p>
          <a:p>
            <a:r>
              <a:rPr lang="en-GB" dirty="0">
                <a:latin typeface="Calibri" pitchFamily="34" charset="0"/>
              </a:rPr>
              <a:t>Both have similar characteristics of cost structure depending on</a:t>
            </a:r>
            <a:endParaRPr lang="en-US" dirty="0">
              <a:latin typeface="Calibri" pitchFamily="34" charset="0"/>
            </a:endParaRPr>
          </a:p>
          <a:p>
            <a:pPr lvl="1"/>
            <a:r>
              <a:rPr lang="en-GB" dirty="0">
                <a:latin typeface="Calibri" pitchFamily="34" charset="0"/>
              </a:rPr>
              <a:t>Probability of apprehension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GB" b="1" u="sng" dirty="0">
                <a:latin typeface="Calibri" pitchFamily="34" charset="0"/>
              </a:rPr>
              <a:t>AND</a:t>
            </a:r>
            <a:endParaRPr lang="en-US" b="1" u="sng" dirty="0">
              <a:latin typeface="Calibri" pitchFamily="34" charset="0"/>
            </a:endParaRPr>
          </a:p>
          <a:p>
            <a:pPr lvl="1"/>
            <a:r>
              <a:rPr lang="en-GB" dirty="0">
                <a:latin typeface="Calibri" pitchFamily="34" charset="0"/>
              </a:rPr>
              <a:t>Level of punishment</a:t>
            </a:r>
            <a:endParaRPr lang="en-US" dirty="0">
              <a:latin typeface="Calibri" pitchFamily="34" charset="0"/>
            </a:endParaRPr>
          </a:p>
          <a:p>
            <a:r>
              <a:rPr lang="en-GB" dirty="0">
                <a:latin typeface="Calibri" pitchFamily="34" charset="0"/>
              </a:rPr>
              <a:t>Selection of</a:t>
            </a:r>
            <a:r>
              <a:rPr lang="en-US" dirty="0">
                <a:latin typeface="Calibri" pitchFamily="34" charset="0"/>
              </a:rPr>
              <a:t> (1-p) </a:t>
            </a:r>
            <a:r>
              <a:rPr lang="en-GB" dirty="0">
                <a:latin typeface="Calibri" pitchFamily="34" charset="0"/>
              </a:rPr>
              <a:t>and</a:t>
            </a:r>
            <a:r>
              <a:rPr lang="en-US" dirty="0">
                <a:latin typeface="Calibri" pitchFamily="34" charset="0"/>
              </a:rPr>
              <a:t> C </a:t>
            </a:r>
            <a:r>
              <a:rPr lang="en-GB" dirty="0">
                <a:latin typeface="Calibri" pitchFamily="34" charset="0"/>
              </a:rPr>
              <a:t>affects the cost of judicial system</a:t>
            </a:r>
            <a:endParaRPr lang="en-US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Cost of Judicial System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latin typeface="Calibri" pitchFamily="34" charset="0"/>
              </a:rPr>
              <a:t>Some “combinations” give same </a:t>
            </a:r>
            <a:r>
              <a:rPr lang="en-US">
                <a:latin typeface="Calibri" pitchFamily="34" charset="0"/>
              </a:rPr>
              <a:t>expected punishment (= price of license to commit crime)</a:t>
            </a:r>
          </a:p>
          <a:p>
            <a:pPr lvl="1"/>
            <a:r>
              <a:rPr lang="en-US">
                <a:latin typeface="Calibri" pitchFamily="34" charset="0"/>
              </a:rPr>
              <a:t>0.1(100) = 0.2(50) = .. = 0.5(20) = … = 10</a:t>
            </a:r>
          </a:p>
          <a:p>
            <a:r>
              <a:rPr lang="en-GB">
                <a:latin typeface="Calibri" pitchFamily="34" charset="0"/>
              </a:rPr>
              <a:t>But this does not imply that the burden on the judicial system is the same depending on the cost structure of both activities.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371600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Cost of Judicial System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</a:rPr>
              <a:t>Normally, the cost of apprehension rises quickly if we want better crime deterrence. However, the cost of punishment may not</a:t>
            </a:r>
            <a:endParaRPr lang="th-TH" dirty="0">
              <a:latin typeface="Calibri" pitchFamily="34" charset="0"/>
            </a:endParaRPr>
          </a:p>
          <a:p>
            <a:pPr>
              <a:lnSpc>
                <a:spcPct val="90000"/>
              </a:lnSpc>
            </a:pPr>
            <a:r>
              <a:rPr lang="en-US" b="1" dirty="0">
                <a:latin typeface="Calibri" pitchFamily="34" charset="0"/>
              </a:rPr>
              <a:t>Capital punishment or Death sentence</a:t>
            </a: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</a:rPr>
              <a:t>Resources can be saved (reducing apprehension) if the punishment is increased</a:t>
            </a:r>
            <a:endParaRPr lang="en-US" dirty="0">
              <a:latin typeface="Calibri" pitchFamily="34" charset="0"/>
            </a:endParaRP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</a:rPr>
              <a:t>Cannot be done since such high punishment is </a:t>
            </a:r>
            <a:r>
              <a:rPr lang="en-US" i="1" dirty="0">
                <a:latin typeface="Calibri" pitchFamily="34" charset="0"/>
              </a:rPr>
              <a:t>incredible threat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Line 4"/>
          <p:cNvSpPr>
            <a:spLocks noChangeShapeType="1"/>
          </p:cNvSpPr>
          <p:nvPr/>
        </p:nvSpPr>
        <p:spPr bwMode="auto">
          <a:xfrm>
            <a:off x="1476375" y="5588000"/>
            <a:ext cx="640873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6869" name="Line 5"/>
          <p:cNvSpPr>
            <a:spLocks noChangeShapeType="1"/>
          </p:cNvSpPr>
          <p:nvPr/>
        </p:nvSpPr>
        <p:spPr bwMode="auto">
          <a:xfrm flipV="1">
            <a:off x="1476375" y="1412875"/>
            <a:ext cx="0" cy="41767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6871" name="Freeform 7"/>
          <p:cNvSpPr>
            <a:spLocks/>
          </p:cNvSpPr>
          <p:nvPr/>
        </p:nvSpPr>
        <p:spPr bwMode="auto">
          <a:xfrm>
            <a:off x="1835150" y="2205038"/>
            <a:ext cx="4897438" cy="3384550"/>
          </a:xfrm>
          <a:custGeom>
            <a:avLst/>
            <a:gdLst/>
            <a:ahLst/>
            <a:cxnLst>
              <a:cxn ang="0">
                <a:pos x="3493" y="1860"/>
              </a:cxn>
              <a:cxn ang="0">
                <a:pos x="272" y="953"/>
              </a:cxn>
              <a:cxn ang="0">
                <a:pos x="1860" y="0"/>
              </a:cxn>
            </a:cxnLst>
            <a:rect l="0" t="0" r="r" b="b"/>
            <a:pathLst>
              <a:path w="3493" h="1860">
                <a:moveTo>
                  <a:pt x="3493" y="1860"/>
                </a:moveTo>
                <a:cubicBezTo>
                  <a:pt x="2018" y="1561"/>
                  <a:pt x="544" y="1263"/>
                  <a:pt x="272" y="953"/>
                </a:cubicBezTo>
                <a:cubicBezTo>
                  <a:pt x="0" y="643"/>
                  <a:pt x="1595" y="166"/>
                  <a:pt x="186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6516688" y="5876925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b="1">
                <a:latin typeface="Calibri" pitchFamily="34" charset="0"/>
                <a:cs typeface="Angsana New" pitchFamily="18" charset="-34"/>
              </a:rPr>
              <a:t>Crime Rate</a:t>
            </a:r>
            <a:endParaRPr lang="th-TH" b="1">
              <a:latin typeface="Calibri" pitchFamily="34" charset="0"/>
              <a:cs typeface="Angsana New" pitchFamily="18" charset="-34"/>
            </a:endParaRP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468313" y="692150"/>
            <a:ext cx="2016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>
                <a:latin typeface="Calibri" pitchFamily="34" charset="0"/>
                <a:cs typeface="Angsana New" pitchFamily="18" charset="-34"/>
              </a:rPr>
              <a:t>Level of Punishment</a:t>
            </a:r>
            <a:endParaRPr lang="th-TH" b="1">
              <a:latin typeface="Calibri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371600"/>
          </a:xfrm>
        </p:spPr>
        <p:txBody>
          <a:bodyPr/>
          <a:lstStyle/>
          <a:p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Optimal Punishment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5750"/>
            <a:ext cx="8713788" cy="4968875"/>
          </a:xfrm>
        </p:spPr>
        <p:txBody>
          <a:bodyPr/>
          <a:lstStyle/>
          <a:p>
            <a:r>
              <a:rPr lang="en-US" sz="2800">
                <a:latin typeface="Calibri" pitchFamily="34" charset="0"/>
              </a:rPr>
              <a:t>Optimal Choice of </a:t>
            </a:r>
            <a:r>
              <a:rPr lang="en-US" sz="2800" i="1">
                <a:latin typeface="Calibri" pitchFamily="34" charset="0"/>
              </a:rPr>
              <a:t>(1-p)</a:t>
            </a:r>
            <a:r>
              <a:rPr lang="en-US" sz="2800">
                <a:latin typeface="Calibri" pitchFamily="34" charset="0"/>
              </a:rPr>
              <a:t> </a:t>
            </a:r>
            <a:r>
              <a:rPr lang="en-GB" sz="2800">
                <a:latin typeface="Calibri" pitchFamily="34" charset="0"/>
              </a:rPr>
              <a:t>and</a:t>
            </a:r>
            <a:r>
              <a:rPr lang="en-US" sz="2800">
                <a:latin typeface="Calibri" pitchFamily="34" charset="0"/>
              </a:rPr>
              <a:t> </a:t>
            </a:r>
            <a:r>
              <a:rPr lang="en-US" sz="2800" i="1">
                <a:latin typeface="Calibri" pitchFamily="34" charset="0"/>
              </a:rPr>
              <a:t>C </a:t>
            </a:r>
          </a:p>
          <a:p>
            <a:r>
              <a:rPr lang="en-US" sz="2800" i="1">
                <a:latin typeface="Calibri" pitchFamily="34" charset="0"/>
              </a:rPr>
              <a:t>(1-p)</a:t>
            </a:r>
            <a:r>
              <a:rPr lang="en-US" sz="2800">
                <a:latin typeface="Calibri" pitchFamily="34" charset="0"/>
              </a:rPr>
              <a:t> </a:t>
            </a:r>
            <a:r>
              <a:rPr lang="en-GB" sz="2800">
                <a:latin typeface="Calibri" pitchFamily="34" charset="0"/>
              </a:rPr>
              <a:t>and</a:t>
            </a:r>
            <a:r>
              <a:rPr lang="en-US" sz="2800">
                <a:latin typeface="Calibri" pitchFamily="34" charset="0"/>
              </a:rPr>
              <a:t> </a:t>
            </a:r>
            <a:r>
              <a:rPr lang="en-US" sz="2800" i="1">
                <a:latin typeface="Calibri" pitchFamily="34" charset="0"/>
              </a:rPr>
              <a:t>C</a:t>
            </a:r>
            <a:r>
              <a:rPr lang="en-US" sz="2800">
                <a:latin typeface="Calibri" pitchFamily="34" charset="0"/>
              </a:rPr>
              <a:t> </a:t>
            </a:r>
            <a:r>
              <a:rPr lang="en-GB" sz="2800">
                <a:latin typeface="Calibri" pitchFamily="34" charset="0"/>
              </a:rPr>
              <a:t>shall make</a:t>
            </a:r>
            <a:r>
              <a:rPr lang="th-TH" sz="2800">
                <a:latin typeface="Calibri" pitchFamily="34" charset="0"/>
              </a:rPr>
              <a:t> </a:t>
            </a:r>
            <a:r>
              <a:rPr lang="en-US" sz="2800" i="1">
                <a:latin typeface="Calibri" pitchFamily="34" charset="0"/>
              </a:rPr>
              <a:t>Expected Benefit</a:t>
            </a:r>
            <a:r>
              <a:rPr lang="en-US" sz="2800">
                <a:latin typeface="Calibri" pitchFamily="34" charset="0"/>
              </a:rPr>
              <a:t> </a:t>
            </a:r>
            <a:r>
              <a:rPr lang="en-GB" sz="2800">
                <a:latin typeface="Calibri" pitchFamily="34" charset="0"/>
              </a:rPr>
              <a:t>equal to 0</a:t>
            </a:r>
            <a:endParaRPr lang="en-US" sz="2800">
              <a:latin typeface="Calibri" pitchFamily="34" charset="0"/>
            </a:endParaRPr>
          </a:p>
          <a:p>
            <a:r>
              <a:rPr lang="en-GB" sz="2800">
                <a:latin typeface="Calibri" pitchFamily="34" charset="0"/>
              </a:rPr>
              <a:t>Selection is costly</a:t>
            </a:r>
            <a:endParaRPr lang="en-US" sz="2800">
              <a:latin typeface="Calibri" pitchFamily="34" charset="0"/>
            </a:endParaRPr>
          </a:p>
          <a:p>
            <a:r>
              <a:rPr lang="en-US" sz="2800" b="1">
                <a:latin typeface="Calibri" pitchFamily="34" charset="0"/>
              </a:rPr>
              <a:t>Cost of additional crime deterrence = Marginal cost of crime prevention = social damage done – expected benefit for criminal</a:t>
            </a:r>
          </a:p>
          <a:p>
            <a:r>
              <a:rPr lang="en-US" sz="2800" b="1" i="1">
                <a:latin typeface="Calibri" pitchFamily="34" charset="0"/>
              </a:rPr>
              <a:t>(1-p)C</a:t>
            </a:r>
            <a:r>
              <a:rPr lang="en-US" sz="2800" b="1">
                <a:latin typeface="Calibri" pitchFamily="34" charset="0"/>
              </a:rPr>
              <a:t> = Damage done – Cost of deterring additional crime</a:t>
            </a:r>
          </a:p>
          <a:p>
            <a:r>
              <a:rPr lang="en-US" sz="2800" b="1">
                <a:latin typeface="Calibri" pitchFamily="34" charset="0"/>
              </a:rPr>
              <a:t>Optimal Punishment = Marginal Cost of Preventing a crime (</a:t>
            </a:r>
            <a:r>
              <a:rPr lang="en-US" sz="2800" b="1" i="1">
                <a:latin typeface="Calibri" pitchFamily="34" charset="0"/>
              </a:rPr>
              <a:t>P=MC</a:t>
            </a:r>
            <a:r>
              <a:rPr lang="en-US" sz="2800" b="1"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Calibri" pitchFamily="34" charset="0"/>
              </a:rPr>
              <a:t>Menu of Crime Licenses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latin typeface="Calibri" pitchFamily="34" charset="0"/>
              </a:rPr>
              <a:t>Different offences have</a:t>
            </a:r>
          </a:p>
          <a:p>
            <a:pPr lvl="1">
              <a:lnSpc>
                <a:spcPct val="90000"/>
              </a:lnSpc>
            </a:pPr>
            <a:r>
              <a:rPr lang="en-US">
                <a:latin typeface="Calibri" pitchFamily="34" charset="0"/>
              </a:rPr>
              <a:t>Different costs impose on the society (and a victim)</a:t>
            </a:r>
          </a:p>
          <a:p>
            <a:pPr lvl="1">
              <a:lnSpc>
                <a:spcPct val="90000"/>
              </a:lnSpc>
            </a:pPr>
            <a:r>
              <a:rPr lang="en-US">
                <a:latin typeface="Calibri" pitchFamily="34" charset="0"/>
              </a:rPr>
              <a:t>Different benefit for criminal who committed that crime</a:t>
            </a:r>
          </a:p>
          <a:p>
            <a:pPr>
              <a:lnSpc>
                <a:spcPct val="90000"/>
              </a:lnSpc>
            </a:pPr>
            <a:r>
              <a:rPr lang="en-US">
                <a:latin typeface="Calibri" pitchFamily="34" charset="0"/>
              </a:rPr>
              <a:t>To prevent crime, different prices of licenses to commit crime are offerred</a:t>
            </a:r>
          </a:p>
          <a:p>
            <a:pPr>
              <a:lnSpc>
                <a:spcPct val="90000"/>
              </a:lnSpc>
            </a:pPr>
            <a:r>
              <a:rPr lang="en-US">
                <a:latin typeface="Calibri" pitchFamily="34" charset="0"/>
              </a:rPr>
              <a:t>Rational decision makers will choose from the menu for the ‘</a:t>
            </a:r>
            <a:r>
              <a:rPr lang="en-US" i="1">
                <a:latin typeface="Calibri" pitchFamily="34" charset="0"/>
              </a:rPr>
              <a:t>best dish</a:t>
            </a:r>
            <a:r>
              <a:rPr lang="en-US">
                <a:latin typeface="Calibri" pitchFamily="34" charset="0"/>
              </a:rPr>
              <a:t>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1" dirty="0">
                <a:latin typeface="Calibri" pitchFamily="34" charset="0"/>
              </a:rPr>
              <a:t>Ex Ante</a:t>
            </a:r>
            <a:r>
              <a:rPr lang="en-US" sz="4000" b="1" dirty="0">
                <a:latin typeface="Calibri" pitchFamily="34" charset="0"/>
              </a:rPr>
              <a:t> and </a:t>
            </a:r>
            <a:r>
              <a:rPr lang="en-US" sz="4000" b="1" i="1" dirty="0">
                <a:latin typeface="Calibri" pitchFamily="34" charset="0"/>
              </a:rPr>
              <a:t>Ex Post </a:t>
            </a:r>
            <a:r>
              <a:rPr lang="en-US" sz="4000" b="1" dirty="0">
                <a:latin typeface="Calibri" pitchFamily="34" charset="0"/>
              </a:rPr>
              <a:t>Role of Criminal Law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r>
              <a:rPr lang="en-US" sz="2800" dirty="0">
                <a:latin typeface="Calibri" pitchFamily="34" charset="0"/>
              </a:rPr>
              <a:t>If crime is not committed, it is too expensive for potential criminal to buy [</a:t>
            </a:r>
            <a:r>
              <a:rPr lang="en-US" sz="2800" i="1" dirty="0" err="1">
                <a:latin typeface="Calibri" pitchFamily="34" charset="0"/>
              </a:rPr>
              <a:t>pB</a:t>
            </a:r>
            <a:r>
              <a:rPr lang="en-US" sz="2800" i="1" dirty="0">
                <a:latin typeface="Calibri" pitchFamily="34" charset="0"/>
              </a:rPr>
              <a:t> &lt; (1 – p)C</a:t>
            </a:r>
            <a:r>
              <a:rPr lang="en-US" sz="2800" dirty="0">
                <a:latin typeface="Calibri" pitchFamily="34" charset="0"/>
              </a:rPr>
              <a:t>]</a:t>
            </a:r>
          </a:p>
          <a:p>
            <a:pPr>
              <a:buFont typeface="Wingdings" pitchFamily="2" charset="2"/>
              <a:buNone/>
            </a:pPr>
            <a:r>
              <a:rPr lang="en-US" sz="2800" b="1" i="1" dirty="0">
                <a:latin typeface="Calibri" pitchFamily="34" charset="0"/>
              </a:rPr>
              <a:t>Ex Ante</a:t>
            </a:r>
            <a:r>
              <a:rPr lang="en-US" sz="2800" b="1" dirty="0">
                <a:latin typeface="Calibri" pitchFamily="34" charset="0"/>
              </a:rPr>
              <a:t> Purpose</a:t>
            </a:r>
          </a:p>
          <a:p>
            <a:r>
              <a:rPr lang="en-US" sz="2800" dirty="0">
                <a:latin typeface="Calibri" pitchFamily="34" charset="0"/>
              </a:rPr>
              <a:t>After the crime is committed, the punishment imposes on the criminal to</a:t>
            </a:r>
          </a:p>
          <a:p>
            <a:pPr lvl="1"/>
            <a:r>
              <a:rPr lang="en-US" sz="2400" dirty="0">
                <a:latin typeface="Calibri" pitchFamily="34" charset="0"/>
              </a:rPr>
              <a:t>Prevent them from recommit</a:t>
            </a:r>
          </a:p>
          <a:p>
            <a:pPr lvl="1"/>
            <a:r>
              <a:rPr lang="en-US" sz="2400" dirty="0">
                <a:latin typeface="Calibri" pitchFamily="34" charset="0"/>
              </a:rPr>
              <a:t>Give the information to the public</a:t>
            </a:r>
          </a:p>
          <a:p>
            <a:pPr lvl="1"/>
            <a:r>
              <a:rPr lang="en-US" sz="2400" dirty="0">
                <a:latin typeface="Calibri" pitchFamily="34" charset="0"/>
              </a:rPr>
              <a:t>Rehabilitate the criminal: change his/her B and C [in </a:t>
            </a:r>
            <a:r>
              <a:rPr lang="en-US" sz="2400" i="1" dirty="0" err="1">
                <a:latin typeface="Calibri" pitchFamily="34" charset="0"/>
              </a:rPr>
              <a:t>pB</a:t>
            </a:r>
            <a:r>
              <a:rPr lang="en-US" sz="2400" i="1" dirty="0">
                <a:latin typeface="Calibri" pitchFamily="34" charset="0"/>
              </a:rPr>
              <a:t> &gt; (1 – p)C</a:t>
            </a:r>
            <a:r>
              <a:rPr lang="en-US" sz="2400" dirty="0">
                <a:latin typeface="Calibri" pitchFamily="34" charset="0"/>
              </a:rPr>
              <a:t>]</a:t>
            </a:r>
          </a:p>
          <a:p>
            <a:pPr>
              <a:buFont typeface="Wingdings" pitchFamily="2" charset="2"/>
              <a:buNone/>
            </a:pPr>
            <a:r>
              <a:rPr lang="en-US" sz="2800" b="1" i="1" dirty="0">
                <a:latin typeface="Calibri" pitchFamily="34" charset="0"/>
              </a:rPr>
              <a:t>Ex Post</a:t>
            </a:r>
            <a:r>
              <a:rPr lang="en-US" sz="2800" b="1" dirty="0">
                <a:latin typeface="Calibri" pitchFamily="34" charset="0"/>
              </a:rPr>
              <a:t> Purpose</a:t>
            </a:r>
            <a:endParaRPr lang="en-US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924300" y="2060575"/>
            <a:ext cx="288925" cy="2879725"/>
          </a:xfrm>
          <a:prstGeom prst="rect">
            <a:avLst/>
          </a:prstGeom>
          <a:gradFill rotWithShape="1">
            <a:gsLst>
              <a:gs pos="0">
                <a:srgbClr val="0000FF">
                  <a:gamma/>
                  <a:shade val="0"/>
                  <a:invGamma/>
                </a:srgbClr>
              </a:gs>
              <a:gs pos="100000">
                <a:srgbClr val="0000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1371600"/>
          </a:xfrm>
        </p:spPr>
        <p:txBody>
          <a:bodyPr/>
          <a:lstStyle/>
          <a:p>
            <a:r>
              <a:rPr lang="en-US" sz="4000">
                <a:latin typeface="Calibri" pitchFamily="34" charset="0"/>
              </a:rPr>
              <a:t>Role of Apprehension and Punishment</a:t>
            </a:r>
          </a:p>
        </p:txBody>
      </p:sp>
      <p:sp>
        <p:nvSpPr>
          <p:cNvPr id="39940" name="Line 4"/>
          <p:cNvSpPr>
            <a:spLocks noChangeShapeType="1"/>
          </p:cNvSpPr>
          <p:nvPr/>
        </p:nvSpPr>
        <p:spPr bwMode="auto">
          <a:xfrm>
            <a:off x="396875" y="4221163"/>
            <a:ext cx="7272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276600" y="1628775"/>
            <a:ext cx="1512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Action taken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348038" y="5013325"/>
            <a:ext cx="15128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Crime committed</a:t>
            </a: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468313" y="2132013"/>
            <a:ext cx="1008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>
                <a:latin typeface="Calibri" pitchFamily="34" charset="0"/>
              </a:rPr>
              <a:t>Ex Ante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6516688" y="2205038"/>
            <a:ext cx="1008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>
                <a:latin typeface="Calibri" pitchFamily="34" charset="0"/>
              </a:rPr>
              <a:t>Ex Post</a:t>
            </a:r>
          </a:p>
        </p:txBody>
      </p:sp>
      <p:sp>
        <p:nvSpPr>
          <p:cNvPr id="39945" name="Oval 9"/>
          <p:cNvSpPr>
            <a:spLocks noChangeArrowheads="1"/>
          </p:cNvSpPr>
          <p:nvPr/>
        </p:nvSpPr>
        <p:spPr bwMode="auto">
          <a:xfrm>
            <a:off x="612775" y="2779713"/>
            <a:ext cx="2879725" cy="10080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1260475" y="306863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Not commit</a:t>
            </a:r>
          </a:p>
        </p:txBody>
      </p:sp>
      <p:sp>
        <p:nvSpPr>
          <p:cNvPr id="39947" name="Oval 11"/>
          <p:cNvSpPr>
            <a:spLocks noChangeArrowheads="1"/>
          </p:cNvSpPr>
          <p:nvPr/>
        </p:nvSpPr>
        <p:spPr bwMode="auto">
          <a:xfrm>
            <a:off x="4356100" y="2924175"/>
            <a:ext cx="1441450" cy="863600"/>
          </a:xfrm>
          <a:prstGeom prst="ellipse">
            <a:avLst/>
          </a:prstGeom>
          <a:solidFill>
            <a:srgbClr val="FFCC00">
              <a:alpha val="61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4429125" y="3140075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Committed</a:t>
            </a:r>
          </a:p>
        </p:txBody>
      </p:sp>
      <p:sp>
        <p:nvSpPr>
          <p:cNvPr id="39949" name="Rectangle 13"/>
          <p:cNvSpPr>
            <a:spLocks noChangeArrowheads="1"/>
          </p:cNvSpPr>
          <p:nvPr/>
        </p:nvSpPr>
        <p:spPr bwMode="auto">
          <a:xfrm>
            <a:off x="6229350" y="2779713"/>
            <a:ext cx="1511300" cy="720725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alibri" pitchFamily="34" charset="0"/>
              </a:rPr>
              <a:t>Punishment</a:t>
            </a:r>
          </a:p>
        </p:txBody>
      </p:sp>
      <p:sp>
        <p:nvSpPr>
          <p:cNvPr id="39950" name="Rectangle 14"/>
          <p:cNvSpPr>
            <a:spLocks noChangeArrowheads="1"/>
          </p:cNvSpPr>
          <p:nvPr/>
        </p:nvSpPr>
        <p:spPr bwMode="auto">
          <a:xfrm>
            <a:off x="6229350" y="4579938"/>
            <a:ext cx="1511300" cy="720725"/>
          </a:xfrm>
          <a:prstGeom prst="rect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alibri" pitchFamily="34" charset="0"/>
              </a:rPr>
              <a:t>Punishment</a:t>
            </a:r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6516688" y="3716338"/>
            <a:ext cx="1008062" cy="288925"/>
          </a:xfrm>
          <a:prstGeom prst="rect">
            <a:avLst/>
          </a:prstGeom>
          <a:solidFill>
            <a:srgbClr val="B9A9F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52" name="Text Box 16"/>
          <p:cNvSpPr txBox="1">
            <a:spLocks noChangeArrowheads="1"/>
          </p:cNvSpPr>
          <p:nvPr/>
        </p:nvSpPr>
        <p:spPr bwMode="auto">
          <a:xfrm>
            <a:off x="6589713" y="3644900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stigma</a:t>
            </a:r>
          </a:p>
        </p:txBody>
      </p:sp>
      <p:sp>
        <p:nvSpPr>
          <p:cNvPr id="39953" name="Rectangle 17"/>
          <p:cNvSpPr>
            <a:spLocks noChangeArrowheads="1"/>
          </p:cNvSpPr>
          <p:nvPr/>
        </p:nvSpPr>
        <p:spPr bwMode="auto">
          <a:xfrm>
            <a:off x="6516688" y="5659438"/>
            <a:ext cx="1008062" cy="288925"/>
          </a:xfrm>
          <a:prstGeom prst="rect">
            <a:avLst/>
          </a:prstGeom>
          <a:solidFill>
            <a:srgbClr val="B9A9F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54" name="Text Box 18"/>
          <p:cNvSpPr txBox="1">
            <a:spLocks noChangeArrowheads="1"/>
          </p:cNvSpPr>
          <p:nvPr/>
        </p:nvSpPr>
        <p:spPr bwMode="auto">
          <a:xfrm>
            <a:off x="6589713" y="5588000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dealth</a:t>
            </a:r>
          </a:p>
        </p:txBody>
      </p:sp>
      <p:sp>
        <p:nvSpPr>
          <p:cNvPr id="39955" name="Line 19"/>
          <p:cNvSpPr>
            <a:spLocks noChangeShapeType="1"/>
          </p:cNvSpPr>
          <p:nvPr/>
        </p:nvSpPr>
        <p:spPr bwMode="auto">
          <a:xfrm flipV="1">
            <a:off x="5797550" y="3140075"/>
            <a:ext cx="358775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56" name="Line 20"/>
          <p:cNvSpPr>
            <a:spLocks noChangeShapeType="1"/>
          </p:cNvSpPr>
          <p:nvPr/>
        </p:nvSpPr>
        <p:spPr bwMode="auto">
          <a:xfrm flipH="1">
            <a:off x="7021513" y="35004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57" name="Line 21"/>
          <p:cNvSpPr>
            <a:spLocks noChangeShapeType="1"/>
          </p:cNvSpPr>
          <p:nvPr/>
        </p:nvSpPr>
        <p:spPr bwMode="auto">
          <a:xfrm>
            <a:off x="5797550" y="3429000"/>
            <a:ext cx="431800" cy="1511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58" name="Line 22"/>
          <p:cNvSpPr>
            <a:spLocks noChangeShapeType="1"/>
          </p:cNvSpPr>
          <p:nvPr/>
        </p:nvSpPr>
        <p:spPr bwMode="auto">
          <a:xfrm flipH="1">
            <a:off x="7021513" y="5300663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>
              <a:latin typeface="Calibri" pitchFamily="34" charset="0"/>
            </a:endParaRPr>
          </a:p>
        </p:txBody>
      </p:sp>
      <p:cxnSp>
        <p:nvCxnSpPr>
          <p:cNvPr id="39959" name="AutoShape 23"/>
          <p:cNvCxnSpPr>
            <a:cxnSpLocks noChangeShapeType="1"/>
            <a:stCxn id="39951" idx="1"/>
            <a:endCxn id="39947" idx="0"/>
          </p:cNvCxnSpPr>
          <p:nvPr/>
        </p:nvCxnSpPr>
        <p:spPr bwMode="auto">
          <a:xfrm rot="10800000">
            <a:off x="5076825" y="2924175"/>
            <a:ext cx="1439863" cy="936625"/>
          </a:xfrm>
          <a:prstGeom prst="bentConnector4">
            <a:avLst>
              <a:gd name="adj1" fmla="val 32634"/>
              <a:gd name="adj2" fmla="val 124407"/>
            </a:avLst>
          </a:prstGeom>
          <a:noFill/>
          <a:ln w="38100">
            <a:solidFill>
              <a:srgbClr val="00FF00"/>
            </a:solidFill>
            <a:prstDash val="sysDot"/>
            <a:miter lim="800000"/>
            <a:headEnd/>
            <a:tailEnd type="triangle" w="med" len="med"/>
          </a:ln>
          <a:effectLst/>
        </p:spPr>
      </p:cxnSp>
      <p:cxnSp>
        <p:nvCxnSpPr>
          <p:cNvPr id="39960" name="AutoShape 24"/>
          <p:cNvCxnSpPr>
            <a:cxnSpLocks noChangeShapeType="1"/>
            <a:stCxn id="39951" idx="3"/>
          </p:cNvCxnSpPr>
          <p:nvPr/>
        </p:nvCxnSpPr>
        <p:spPr bwMode="auto">
          <a:xfrm flipV="1">
            <a:off x="7524750" y="1844675"/>
            <a:ext cx="647700" cy="2016125"/>
          </a:xfrm>
          <a:prstGeom prst="curvedConnector2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 type="triangle" w="med" len="med"/>
          </a:ln>
          <a:effectLst/>
        </p:spPr>
      </p:cxnSp>
      <p:cxnSp>
        <p:nvCxnSpPr>
          <p:cNvPr id="39961" name="AutoShape 25"/>
          <p:cNvCxnSpPr>
            <a:cxnSpLocks noChangeShapeType="1"/>
            <a:stCxn id="39947" idx="2"/>
            <a:endCxn id="39945" idx="0"/>
          </p:cNvCxnSpPr>
          <p:nvPr/>
        </p:nvCxnSpPr>
        <p:spPr bwMode="auto">
          <a:xfrm rot="10800000">
            <a:off x="2052638" y="2779713"/>
            <a:ext cx="2303462" cy="576262"/>
          </a:xfrm>
          <a:prstGeom prst="bentConnector4">
            <a:avLst>
              <a:gd name="adj1" fmla="val 3995"/>
              <a:gd name="adj2" fmla="val 317903"/>
            </a:avLst>
          </a:prstGeom>
          <a:noFill/>
          <a:ln w="38100">
            <a:solidFill>
              <a:srgbClr val="00FF00"/>
            </a:solidFill>
            <a:prstDash val="sysDot"/>
            <a:miter lim="800000"/>
            <a:headEnd/>
            <a:tailEnd type="triangle" w="med" len="med"/>
          </a:ln>
          <a:effectLst/>
        </p:spPr>
      </p:cxnSp>
      <p:sp>
        <p:nvSpPr>
          <p:cNvPr id="39962" name="Oval 26"/>
          <p:cNvSpPr>
            <a:spLocks noChangeArrowheads="1"/>
          </p:cNvSpPr>
          <p:nvPr/>
        </p:nvSpPr>
        <p:spPr bwMode="auto">
          <a:xfrm>
            <a:off x="7021513" y="908050"/>
            <a:ext cx="1619250" cy="863600"/>
          </a:xfrm>
          <a:prstGeom prst="ellipse">
            <a:avLst/>
          </a:prstGeom>
          <a:solidFill>
            <a:srgbClr val="FFCC00">
              <a:alpha val="61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>
              <a:latin typeface="Calibri" pitchFamily="34" charset="0"/>
            </a:endParaRPr>
          </a:p>
        </p:txBody>
      </p:sp>
      <p:sp>
        <p:nvSpPr>
          <p:cNvPr id="39963" name="Text Box 27"/>
          <p:cNvSpPr txBox="1">
            <a:spLocks noChangeArrowheads="1"/>
          </p:cNvSpPr>
          <p:nvPr/>
        </p:nvSpPr>
        <p:spPr bwMode="auto">
          <a:xfrm>
            <a:off x="7092950" y="1196975"/>
            <a:ext cx="161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alibri" pitchFamily="34" charset="0"/>
              </a:rPr>
              <a:t>Recommitted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9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9" grpId="0" animBg="1"/>
      <p:bldP spid="39950" grpId="0" animBg="1"/>
      <p:bldP spid="39951" grpId="0" animBg="1"/>
      <p:bldP spid="39952" grpId="0"/>
      <p:bldP spid="39953" grpId="0" animBg="1"/>
      <p:bldP spid="39954" grpId="0"/>
      <p:bldP spid="39955" grpId="0" animBg="1"/>
      <p:bldP spid="39956" grpId="0" animBg="1"/>
      <p:bldP spid="39957" grpId="0" animBg="1"/>
      <p:bldP spid="39958" grpId="0" animBg="1"/>
      <p:bldP spid="39962" grpId="0" animBg="1"/>
      <p:bldP spid="399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latin typeface="Calibri" pitchFamily="34" charset="0"/>
              </a:rPr>
              <a:t>Capital </a:t>
            </a:r>
            <a:r>
              <a:rPr lang="en-US" sz="4000" b="1" dirty="0" smtClean="0">
                <a:latin typeface="Calibri" pitchFamily="34" charset="0"/>
              </a:rPr>
              <a:t>Punishment/Death </a:t>
            </a:r>
            <a:r>
              <a:rPr lang="en-US" sz="4000" b="1" dirty="0">
                <a:latin typeface="Calibri" pitchFamily="34" charset="0"/>
              </a:rPr>
              <a:t>Sentence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 pitchFamily="34" charset="0"/>
              </a:rPr>
              <a:t>How about increasing punishment to all offences to ‘death penalty’? </a:t>
            </a:r>
          </a:p>
          <a:p>
            <a:pPr lvl="1"/>
            <a:r>
              <a:rPr lang="en-US" dirty="0">
                <a:latin typeface="Calibri" pitchFamily="34" charset="0"/>
              </a:rPr>
              <a:t>Less cost</a:t>
            </a:r>
          </a:p>
          <a:p>
            <a:pPr lvl="1"/>
            <a:r>
              <a:rPr lang="en-US" dirty="0">
                <a:latin typeface="Calibri" pitchFamily="34" charset="0"/>
              </a:rPr>
              <a:t>All (or most) crimes will be prevented</a:t>
            </a:r>
          </a:p>
          <a:p>
            <a:r>
              <a:rPr lang="en-US" dirty="0">
                <a:latin typeface="Calibri" pitchFamily="34" charset="0"/>
              </a:rPr>
              <a:t>“Buffet for License to commit crime” </a:t>
            </a:r>
          </a:p>
          <a:p>
            <a:pPr lvl="1"/>
            <a:r>
              <a:rPr lang="en-US" dirty="0">
                <a:latin typeface="Calibri" pitchFamily="34" charset="0"/>
              </a:rPr>
              <a:t>What is your </a:t>
            </a:r>
            <a:r>
              <a:rPr lang="en-US" dirty="0" err="1">
                <a:latin typeface="Calibri" pitchFamily="34" charset="0"/>
              </a:rPr>
              <a:t>behaviour</a:t>
            </a:r>
            <a:r>
              <a:rPr lang="en-US" dirty="0">
                <a:latin typeface="Calibri" pitchFamily="34" charset="0"/>
              </a:rPr>
              <a:t> going to the buffet lunch? Eat more or less than usual?</a:t>
            </a:r>
          </a:p>
          <a:p>
            <a:pPr lvl="1">
              <a:buFont typeface="Wingdings" pitchFamily="2" charset="2"/>
              <a:buNone/>
            </a:pPr>
            <a:r>
              <a:rPr lang="en-US" dirty="0">
                <a:latin typeface="Calibri" pitchFamily="34" charset="0"/>
              </a:rPr>
              <a:t>	</a:t>
            </a:r>
          </a:p>
          <a:p>
            <a:pPr lvl="1"/>
            <a:endParaRPr lang="en-US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371600"/>
          </a:xfrm>
        </p:spPr>
        <p:txBody>
          <a:bodyPr/>
          <a:lstStyle/>
          <a:p>
            <a:r>
              <a:rPr lang="en-US" b="1" dirty="0">
                <a:latin typeface="Calibri" pitchFamily="34" charset="0"/>
              </a:rPr>
              <a:t>Capital Punishment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85888"/>
            <a:ext cx="9144000" cy="5472112"/>
          </a:xfrm>
        </p:spPr>
        <p:txBody>
          <a:bodyPr/>
          <a:lstStyle/>
          <a:p>
            <a:r>
              <a:rPr lang="en-US">
                <a:latin typeface="Calibri" pitchFamily="34" charset="0"/>
              </a:rPr>
              <a:t>“Buffet for License to commit crime”: pay one price for all crimes </a:t>
            </a:r>
          </a:p>
          <a:p>
            <a:pPr lvl="1"/>
            <a:r>
              <a:rPr lang="en-US">
                <a:latin typeface="Calibri" pitchFamily="34" charset="0"/>
              </a:rPr>
              <a:t>What is your behaviour going to the buffet lunch? Eat more or less than usual?</a:t>
            </a:r>
          </a:p>
          <a:p>
            <a:r>
              <a:rPr lang="en-US">
                <a:latin typeface="Calibri" pitchFamily="34" charset="0"/>
              </a:rPr>
              <a:t>Keep increasing punishment attract more violent crime</a:t>
            </a:r>
          </a:p>
          <a:p>
            <a:r>
              <a:rPr lang="en-US">
                <a:latin typeface="Calibri" pitchFamily="34" charset="0"/>
              </a:rPr>
              <a:t>Similar concept to ‘Credit Rationing’</a:t>
            </a:r>
          </a:p>
          <a:p>
            <a:pPr lvl="1"/>
            <a:r>
              <a:rPr lang="en-US">
                <a:latin typeface="Calibri" pitchFamily="34" charset="0"/>
              </a:rPr>
              <a:t>Joseph Stiglitz and Andrew Weiss (1981) “Credit Rationing in Markets with Imperfect Information”.</a:t>
            </a:r>
          </a:p>
          <a:p>
            <a:pPr lvl="1"/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60"/>
                            </p:stCondLst>
                            <p:childTnLst>
                              <p:par>
                                <p:cTn id="3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latin typeface="Calibri" pitchFamily="34" charset="0"/>
              </a:rPr>
              <a:t>Capital Punishment </a:t>
            </a:r>
            <a:r>
              <a:rPr lang="en-US" sz="4000" b="1" i="1" dirty="0" err="1">
                <a:latin typeface="Calibri" pitchFamily="34" charset="0"/>
              </a:rPr>
              <a:t>vs</a:t>
            </a:r>
            <a:r>
              <a:rPr lang="en-US" sz="4000" b="1" dirty="0">
                <a:latin typeface="Calibri" pitchFamily="34" charset="0"/>
              </a:rPr>
              <a:t> </a:t>
            </a:r>
            <a:r>
              <a:rPr lang="en-US" sz="4000" b="1" dirty="0" smtClean="0">
                <a:latin typeface="Calibri" pitchFamily="34" charset="0"/>
              </a:rPr>
              <a:t/>
            </a:r>
            <a:br>
              <a:rPr lang="en-US" sz="4000" b="1" dirty="0" smtClean="0">
                <a:latin typeface="Calibri" pitchFamily="34" charset="0"/>
              </a:rPr>
            </a:br>
            <a:r>
              <a:rPr lang="en-US" sz="4000" b="1" dirty="0" smtClean="0">
                <a:latin typeface="Calibri" pitchFamily="34" charset="0"/>
              </a:rPr>
              <a:t>Credit </a:t>
            </a:r>
            <a:r>
              <a:rPr lang="en-US" sz="4000" b="1" dirty="0">
                <a:latin typeface="Calibri" pitchFamily="34" charset="0"/>
              </a:rPr>
              <a:t>Rationing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9144000" cy="4608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>
                <a:solidFill>
                  <a:srgbClr val="00B050"/>
                </a:solidFill>
                <a:latin typeface="Calibri" pitchFamily="34" charset="0"/>
              </a:rPr>
              <a:t>In credit market, interest rate does not clear the market ► excess demand for loan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atin typeface="Calibri" pitchFamily="34" charset="0"/>
              </a:rPr>
              <a:t>In market for crime, punishment does not clear the market ► excess supply of crime (excess demand for license to commit crime)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rgbClr val="00B050"/>
                </a:solidFill>
                <a:latin typeface="Calibri" pitchFamily="34" charset="0"/>
              </a:rPr>
              <a:t>If the interest rate increases to clear the market, only risk-taking borrowers will apply for the loan ► increase volatility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atin typeface="Calibri" pitchFamily="34" charset="0"/>
              </a:rPr>
              <a:t>If the punishment increases to prevent all crimes ► only violent crime will be committed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latin typeface="Calibri" pitchFamily="34" charset="0"/>
              </a:rPr>
              <a:t>Capital Punishment </a:t>
            </a:r>
            <a:r>
              <a:rPr lang="en-US" sz="4000" b="1" dirty="0" err="1">
                <a:latin typeface="Calibri" pitchFamily="34" charset="0"/>
              </a:rPr>
              <a:t>vs</a:t>
            </a:r>
            <a:r>
              <a:rPr lang="en-US" sz="4000" b="1" dirty="0">
                <a:latin typeface="Calibri" pitchFamily="34" charset="0"/>
              </a:rPr>
              <a:t> </a:t>
            </a:r>
            <a:br>
              <a:rPr lang="en-US" sz="4000" b="1" dirty="0">
                <a:latin typeface="Calibri" pitchFamily="34" charset="0"/>
              </a:rPr>
            </a:br>
            <a:r>
              <a:rPr lang="en-US" sz="4000" b="1" dirty="0">
                <a:latin typeface="Calibri" pitchFamily="34" charset="0"/>
              </a:rPr>
              <a:t>Credit Rationing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>
                <a:solidFill>
                  <a:srgbClr val="006600"/>
                </a:solidFill>
                <a:latin typeface="Calibri" pitchFamily="34" charset="0"/>
              </a:rPr>
              <a:t>Interest rate as screening device rather than price ► separating equilibrium: separate risk taking from risk averse BECAUSE</a:t>
            </a:r>
          </a:p>
          <a:p>
            <a:pPr lvl="1"/>
            <a:r>
              <a:rPr lang="en-US" sz="2400" dirty="0">
                <a:solidFill>
                  <a:srgbClr val="006600"/>
                </a:solidFill>
                <a:latin typeface="Calibri" pitchFamily="34" charset="0"/>
              </a:rPr>
              <a:t>Lender does not know what type of borrower is: asymmetric information</a:t>
            </a:r>
          </a:p>
          <a:p>
            <a:pPr lvl="1"/>
            <a:r>
              <a:rPr lang="en-US" sz="2400" dirty="0">
                <a:solidFill>
                  <a:srgbClr val="006600"/>
                </a:solidFill>
                <a:latin typeface="Calibri" pitchFamily="34" charset="0"/>
              </a:rPr>
              <a:t>Borrower knows himself well</a:t>
            </a:r>
          </a:p>
          <a:p>
            <a:pPr lvl="1"/>
            <a:r>
              <a:rPr lang="en-US" sz="2400" dirty="0">
                <a:solidFill>
                  <a:srgbClr val="006600"/>
                </a:solidFill>
                <a:latin typeface="Calibri" pitchFamily="34" charset="0"/>
              </a:rPr>
              <a:t>Problems: Adverse Selection and Moral Hazard</a:t>
            </a:r>
          </a:p>
          <a:p>
            <a:r>
              <a:rPr lang="en-US" sz="2800" dirty="0">
                <a:latin typeface="Calibri" pitchFamily="34" charset="0"/>
              </a:rPr>
              <a:t>Punishment as a screening device rather than price ► separate non-violent criminals from violent ones</a:t>
            </a:r>
          </a:p>
          <a:p>
            <a:endParaRPr lang="en-US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Helvetica Condensed"/>
        <a:ea typeface=""/>
        <a:cs typeface="Arial"/>
      </a:majorFont>
      <a:minorFont>
        <a:latin typeface="Helvetica Condense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Quadrant">
  <a:themeElements>
    <a:clrScheme name="Quadrant 2">
      <a:dk1>
        <a:srgbClr val="000000"/>
      </a:dk1>
      <a:lt1>
        <a:srgbClr val="FFFFFF"/>
      </a:lt1>
      <a:dk2>
        <a:srgbClr val="420000"/>
      </a:dk2>
      <a:lt2>
        <a:srgbClr val="660000"/>
      </a:lt2>
      <a:accent1>
        <a:srgbClr val="CCCC00"/>
      </a:accent1>
      <a:accent2>
        <a:srgbClr val="999966"/>
      </a:accent2>
      <a:accent3>
        <a:srgbClr val="FFFFFF"/>
      </a:accent3>
      <a:accent4>
        <a:srgbClr val="000000"/>
      </a:accent4>
      <a:accent5>
        <a:srgbClr val="E2E2AA"/>
      </a:accent5>
      <a:accent6>
        <a:srgbClr val="8A8A5C"/>
      </a:accent6>
      <a:hlink>
        <a:srgbClr val="996633"/>
      </a:hlink>
      <a:folHlink>
        <a:srgbClr val="993300"/>
      </a:folHlink>
    </a:clrScheme>
    <a:fontScheme name="Quadrant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Quadrant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Helvetica Condensed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ngsana New"/>
      </a:majorFont>
      <a:minorFont>
        <a:latin typeface="Helvetica Condense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Times New Roman"/>
        <a:ea typeface=""/>
        <a:cs typeface="Angsana New"/>
      </a:majorFont>
      <a:minorFont>
        <a:latin typeface="Helvetica Condense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Helvetica Condensed"/>
        <a:ea typeface=""/>
        <a:cs typeface="Angsana New"/>
      </a:majorFont>
      <a:minorFont>
        <a:latin typeface="Helvetica Condense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Refined">
  <a:themeElements>
    <a:clrScheme name="Refined 1">
      <a:dk1>
        <a:srgbClr val="666633"/>
      </a:dk1>
      <a:lt1>
        <a:srgbClr val="FFFFFF"/>
      </a:lt1>
      <a:dk2>
        <a:srgbClr val="000000"/>
      </a:dk2>
      <a:lt2>
        <a:srgbClr val="FFFFFF"/>
      </a:lt2>
      <a:accent1>
        <a:srgbClr val="666699"/>
      </a:accent1>
      <a:accent2>
        <a:srgbClr val="990000"/>
      </a:accent2>
      <a:accent3>
        <a:srgbClr val="AAAAAA"/>
      </a:accent3>
      <a:accent4>
        <a:srgbClr val="DADADA"/>
      </a:accent4>
      <a:accent5>
        <a:srgbClr val="B8B8CA"/>
      </a:accent5>
      <a:accent6>
        <a:srgbClr val="8A0000"/>
      </a:accent6>
      <a:hlink>
        <a:srgbClr val="999900"/>
      </a:hlink>
      <a:folHlink>
        <a:srgbClr val="FFFFFF"/>
      </a:folHlink>
    </a:clrScheme>
    <a:fontScheme name="Refined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fined 1">
        <a:dk1>
          <a:srgbClr val="666633"/>
        </a:dk1>
        <a:lt1>
          <a:srgbClr val="FFFFFF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990000"/>
        </a:accent2>
        <a:accent3>
          <a:srgbClr val="AAAAAA"/>
        </a:accent3>
        <a:accent4>
          <a:srgbClr val="DADADA"/>
        </a:accent4>
        <a:accent5>
          <a:srgbClr val="B8B8CA"/>
        </a:accent5>
        <a:accent6>
          <a:srgbClr val="8A0000"/>
        </a:accent6>
        <a:hlink>
          <a:srgbClr val="99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2">
        <a:dk1>
          <a:srgbClr val="4D4D4D"/>
        </a:dk1>
        <a:lt1>
          <a:srgbClr val="FFFFFF"/>
        </a:lt1>
        <a:dk2>
          <a:srgbClr val="4A1102"/>
        </a:dk2>
        <a:lt2>
          <a:srgbClr val="FFFFFF"/>
        </a:lt2>
        <a:accent1>
          <a:srgbClr val="CC3300"/>
        </a:accent1>
        <a:accent2>
          <a:srgbClr val="666699"/>
        </a:accent2>
        <a:accent3>
          <a:srgbClr val="B1AAAA"/>
        </a:accent3>
        <a:accent4>
          <a:srgbClr val="DADADA"/>
        </a:accent4>
        <a:accent5>
          <a:srgbClr val="E2ADAA"/>
        </a:accent5>
        <a:accent6>
          <a:srgbClr val="5C5C8A"/>
        </a:accent6>
        <a:hlink>
          <a:srgbClr val="FF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3">
        <a:dk1>
          <a:srgbClr val="666699"/>
        </a:dk1>
        <a:lt1>
          <a:srgbClr val="FFFFFF"/>
        </a:lt1>
        <a:dk2>
          <a:srgbClr val="400040"/>
        </a:dk2>
        <a:lt2>
          <a:srgbClr val="FFFFFF"/>
        </a:lt2>
        <a:accent1>
          <a:srgbClr val="FFCC00"/>
        </a:accent1>
        <a:accent2>
          <a:srgbClr val="FF3300"/>
        </a:accent2>
        <a:accent3>
          <a:srgbClr val="AFAAAF"/>
        </a:accent3>
        <a:accent4>
          <a:srgbClr val="DADADA"/>
        </a:accent4>
        <a:accent5>
          <a:srgbClr val="FFE2AA"/>
        </a:accent5>
        <a:accent6>
          <a:srgbClr val="E72D00"/>
        </a:accent6>
        <a:hlink>
          <a:srgbClr val="CC99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4">
        <a:dk1>
          <a:srgbClr val="4D4D4D"/>
        </a:dk1>
        <a:lt1>
          <a:srgbClr val="FFFFFF"/>
        </a:lt1>
        <a:dk2>
          <a:srgbClr val="006699"/>
        </a:dk2>
        <a:lt2>
          <a:srgbClr val="CCECFF"/>
        </a:lt2>
        <a:accent1>
          <a:srgbClr val="339966"/>
        </a:accent1>
        <a:accent2>
          <a:srgbClr val="3366FF"/>
        </a:accent2>
        <a:accent3>
          <a:srgbClr val="AAB8CA"/>
        </a:accent3>
        <a:accent4>
          <a:srgbClr val="DADADA"/>
        </a:accent4>
        <a:accent5>
          <a:srgbClr val="ADCAB8"/>
        </a:accent5>
        <a:accent6>
          <a:srgbClr val="2D5CE7"/>
        </a:accent6>
        <a:hlink>
          <a:srgbClr val="33CCFF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fined 5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FF66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fined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C3300"/>
        </a:accent1>
        <a:accent2>
          <a:srgbClr val="666699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5C5C8A"/>
        </a:accent6>
        <a:hlink>
          <a:srgbClr val="999900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fined 7">
        <a:dk1>
          <a:srgbClr val="000000"/>
        </a:dk1>
        <a:lt1>
          <a:srgbClr val="FFFFFF"/>
        </a:lt1>
        <a:dk2>
          <a:srgbClr val="000066"/>
        </a:dk2>
        <a:lt2>
          <a:srgbClr val="333399"/>
        </a:lt2>
        <a:accent1>
          <a:srgbClr val="3399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8AE7"/>
        </a:accent6>
        <a:hlink>
          <a:srgbClr val="00CCFF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1425</Words>
  <Application>Microsoft PowerPoint</Application>
  <PresentationFormat>On-screen Show (4:3)</PresentationFormat>
  <Paragraphs>189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การออกแบบเริ่มต้น</vt:lpstr>
      <vt:lpstr>Quadrant</vt:lpstr>
      <vt:lpstr>Balance</vt:lpstr>
      <vt:lpstr>Edge</vt:lpstr>
      <vt:lpstr>Layers</vt:lpstr>
      <vt:lpstr>Pixel</vt:lpstr>
      <vt:lpstr>Refined</vt:lpstr>
      <vt:lpstr>Economics of Crime</vt:lpstr>
      <vt:lpstr>Criminal Liability</vt:lpstr>
      <vt:lpstr>Criminal Liability</vt:lpstr>
      <vt:lpstr>Criminal Liability</vt:lpstr>
      <vt:lpstr>Criminal Liability</vt:lpstr>
      <vt:lpstr>Criminal Liability</vt:lpstr>
      <vt:lpstr>Are these crimes?</vt:lpstr>
      <vt:lpstr>Cut and Paste</vt:lpstr>
      <vt:lpstr>Mouse (i)</vt:lpstr>
      <vt:lpstr>Mouse (ii)</vt:lpstr>
      <vt:lpstr>Cheating in the exam</vt:lpstr>
      <vt:lpstr>Forgery (i)</vt:lpstr>
      <vt:lpstr>Forgery (ii)</vt:lpstr>
      <vt:lpstr>Differences between Criminal and Civil Wrongs</vt:lpstr>
      <vt:lpstr>Rational Criminal Behaviour</vt:lpstr>
      <vt:lpstr>Can zero crime attainable?</vt:lpstr>
      <vt:lpstr>Cost of Apprehension</vt:lpstr>
      <vt:lpstr>Cost of Punishment</vt:lpstr>
      <vt:lpstr>Cost of Crime Deterrence</vt:lpstr>
      <vt:lpstr>Cost of Judicial System</vt:lpstr>
      <vt:lpstr>Cost of Judicial System</vt:lpstr>
      <vt:lpstr>Slide 22</vt:lpstr>
      <vt:lpstr>Optimal Punishment</vt:lpstr>
      <vt:lpstr>Menu of Crime Licenses</vt:lpstr>
      <vt:lpstr>Ex Ante and Ex Post Role of Criminal Law</vt:lpstr>
      <vt:lpstr>Role of Apprehension and Punishment</vt:lpstr>
      <vt:lpstr>Capital Punishment/Death Sentence</vt:lpstr>
      <vt:lpstr>Capital Punishment</vt:lpstr>
      <vt:lpstr>Capital Punishment vs  Credit Rationing</vt:lpstr>
      <vt:lpstr>Capital Punishment vs  Credit Rationing</vt:lpstr>
    </vt:vector>
  </TitlesOfParts>
  <Company>Faculty of Economics, Thammasat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Supruet Thavornyutikarn</dc:creator>
  <cp:lastModifiedBy>Classroom</cp:lastModifiedBy>
  <cp:revision>40</cp:revision>
  <dcterms:created xsi:type="dcterms:W3CDTF">2008-02-19T03:33:09Z</dcterms:created>
  <dcterms:modified xsi:type="dcterms:W3CDTF">2011-12-01T11:32:18Z</dcterms:modified>
</cp:coreProperties>
</file>