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8" r:id="rId4"/>
    <p:sldId id="266" r:id="rId5"/>
    <p:sldId id="259" r:id="rId6"/>
    <p:sldId id="262" r:id="rId7"/>
    <p:sldId id="264" r:id="rId8"/>
    <p:sldId id="265" r:id="rId9"/>
    <p:sldId id="267" r:id="rId10"/>
    <p:sldId id="268" r:id="rId11"/>
    <p:sldId id="261" r:id="rId12"/>
    <p:sldId id="263" r:id="rId13"/>
    <p:sldId id="269" r:id="rId14"/>
    <p:sldId id="270" r:id="rId15"/>
    <p:sldId id="257" r:id="rId16"/>
    <p:sldId id="272" r:id="rId17"/>
    <p:sldId id="271" r:id="rId18"/>
    <p:sldId id="273" r:id="rId19"/>
    <p:sldId id="274" r:id="rId20"/>
    <p:sldId id="275" r:id="rId2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99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26/09/55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26/09/55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12ACB4-D39B-4AA0-8364-71A4416E7EE7}" type="datetimeFigureOut">
              <a:rPr lang="th-TH" smtClean="0"/>
              <a:t>26/09/55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B912ACB4-D39B-4AA0-8364-71A4416E7EE7}" type="datetimeFigureOut">
              <a:rPr lang="th-TH" smtClean="0"/>
              <a:t>26/09/55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B912ACB4-D39B-4AA0-8364-71A4416E7EE7}" type="datetimeFigureOut">
              <a:rPr lang="th-TH" smtClean="0"/>
              <a:t>26/09/55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B912ACB4-D39B-4AA0-8364-71A4416E7EE7}" type="datetimeFigureOut">
              <a:rPr lang="th-TH" smtClean="0"/>
              <a:t>26/09/55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12ACB4-D39B-4AA0-8364-71A4416E7EE7}" type="datetimeFigureOut">
              <a:rPr lang="th-TH" smtClean="0"/>
              <a:t>26/09/55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2ACB4-D39B-4AA0-8364-71A4416E7EE7}" type="datetimeFigureOut">
              <a:rPr lang="th-TH" smtClean="0"/>
              <a:t>26/09/55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2ACB4-D39B-4AA0-8364-71A4416E7EE7}" type="datetimeFigureOut">
              <a:rPr lang="th-TH" smtClean="0"/>
              <a:t>26/09/55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26/09/55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26/09/55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12ACB4-D39B-4AA0-8364-71A4416E7EE7}" type="datetimeFigureOut">
              <a:rPr lang="th-TH" smtClean="0"/>
              <a:t>26/09/55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E2CFA6-E179-4ADD-9C0F-2846071257F9}"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214291"/>
            <a:ext cx="9144000" cy="1480612"/>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857224" y="2250501"/>
            <a:ext cx="7572396" cy="46074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uominenfig1.png"/>
          <p:cNvPicPr>
            <a:picLocks noGrp="1" noChangeAspect="1"/>
          </p:cNvPicPr>
          <p:nvPr>
            <p:ph idx="1"/>
          </p:nvPr>
        </p:nvPicPr>
        <p:blipFill>
          <a:blip r:embed="rId2" cstate="print"/>
          <a:stretch>
            <a:fillRect/>
          </a:stretch>
        </p:blipFill>
        <p:spPr>
          <a:xfrm>
            <a:off x="-142908" y="642918"/>
            <a:ext cx="9532463" cy="5786478"/>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141413" y="714356"/>
            <a:ext cx="9406003" cy="557216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1" y="285728"/>
            <a:ext cx="9220997" cy="62865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52"/>
            <a:ext cx="8229600" cy="1143000"/>
          </a:xfrm>
        </p:spPr>
        <p:txBody>
          <a:bodyPr/>
          <a:lstStyle/>
          <a:p>
            <a:r>
              <a:rPr lang="en-US" b="1" dirty="0" smtClean="0"/>
              <a:t>Is Current Account Misleading?</a:t>
            </a:r>
            <a:endParaRPr lang="th-TH" b="1" dirty="0"/>
          </a:p>
        </p:txBody>
      </p:sp>
      <p:sp>
        <p:nvSpPr>
          <p:cNvPr id="3" name="Content Placeholder 2"/>
          <p:cNvSpPr>
            <a:spLocks noGrp="1"/>
          </p:cNvSpPr>
          <p:nvPr>
            <p:ph idx="1"/>
          </p:nvPr>
        </p:nvSpPr>
        <p:spPr>
          <a:xfrm>
            <a:off x="0" y="1214422"/>
            <a:ext cx="9144000" cy="5429288"/>
          </a:xfrm>
        </p:spPr>
        <p:txBody>
          <a:bodyPr>
            <a:normAutofit fontScale="77500" lnSpcReduction="20000"/>
          </a:bodyPr>
          <a:lstStyle/>
          <a:p>
            <a:r>
              <a:rPr lang="en-US" dirty="0"/>
              <a:t>A related story, due to </a:t>
            </a:r>
            <a:r>
              <a:rPr lang="en-US" dirty="0" err="1"/>
              <a:t>Hausmann</a:t>
            </a:r>
            <a:r>
              <a:rPr lang="en-US" dirty="0"/>
              <a:t> and </a:t>
            </a:r>
            <a:r>
              <a:rPr lang="en-US" dirty="0" err="1"/>
              <a:t>Sturzenegger</a:t>
            </a:r>
            <a:r>
              <a:rPr lang="en-US" dirty="0"/>
              <a:t> (2005), is that the current situation is sustainable </a:t>
            </a:r>
            <a:r>
              <a:rPr lang="en-US" dirty="0" smtClean="0"/>
              <a:t>because the </a:t>
            </a:r>
            <a:r>
              <a:rPr lang="en-US" b="1" dirty="0">
                <a:solidFill>
                  <a:schemeClr val="tx2">
                    <a:lumMod val="60000"/>
                    <a:lumOff val="40000"/>
                  </a:schemeClr>
                </a:solidFill>
              </a:rPr>
              <a:t>current account statistics are misleading</a:t>
            </a:r>
            <a:r>
              <a:rPr lang="en-US" b="1" dirty="0" smtClean="0">
                <a:solidFill>
                  <a:schemeClr val="tx2">
                    <a:lumMod val="60000"/>
                    <a:lumOff val="40000"/>
                  </a:schemeClr>
                </a:solidFill>
              </a:rPr>
              <a:t>.</a:t>
            </a:r>
          </a:p>
          <a:p>
            <a:r>
              <a:rPr lang="en-US" dirty="0"/>
              <a:t>For </a:t>
            </a:r>
            <a:r>
              <a:rPr lang="en-US" dirty="0" err="1"/>
              <a:t>Hausmann</a:t>
            </a:r>
            <a:r>
              <a:rPr lang="en-US" dirty="0"/>
              <a:t> and </a:t>
            </a:r>
            <a:r>
              <a:rPr lang="en-US" dirty="0" err="1"/>
              <a:t>Sturzenegger</a:t>
            </a:r>
            <a:r>
              <a:rPr lang="en-US" dirty="0"/>
              <a:t>, the explanation for this anomaly is that </a:t>
            </a:r>
            <a:r>
              <a:rPr lang="en-US" b="1" dirty="0">
                <a:solidFill>
                  <a:schemeClr val="tx2">
                    <a:lumMod val="60000"/>
                    <a:lumOff val="40000"/>
                  </a:schemeClr>
                </a:solidFill>
              </a:rPr>
              <a:t>unrecorded US exports of </a:t>
            </a:r>
            <a:r>
              <a:rPr lang="en-US" b="1" dirty="0" smtClean="0">
                <a:solidFill>
                  <a:schemeClr val="tx2">
                    <a:lumMod val="60000"/>
                    <a:lumOff val="40000"/>
                  </a:schemeClr>
                </a:solidFill>
              </a:rPr>
              <a:t>managerial, organizational</a:t>
            </a:r>
            <a:r>
              <a:rPr lang="en-US" b="1" dirty="0">
                <a:solidFill>
                  <a:schemeClr val="tx2">
                    <a:lumMod val="60000"/>
                    <a:lumOff val="40000"/>
                  </a:schemeClr>
                </a:solidFill>
              </a:rPr>
              <a:t>, and technological expertise</a:t>
            </a:r>
            <a:r>
              <a:rPr lang="en-US" dirty="0"/>
              <a:t> (“dark matter”) show up in increases in the market value of </a:t>
            </a:r>
            <a:r>
              <a:rPr lang="en-US" dirty="0" smtClean="0"/>
              <a:t>US foreign </a:t>
            </a:r>
            <a:r>
              <a:rPr lang="en-US" dirty="0"/>
              <a:t>investments relative to their official recorded value. </a:t>
            </a:r>
            <a:endParaRPr lang="en-US" dirty="0" smtClean="0"/>
          </a:p>
          <a:p>
            <a:r>
              <a:rPr lang="en-US" dirty="0" smtClean="0"/>
              <a:t>The </a:t>
            </a:r>
            <a:r>
              <a:rPr lang="en-US" b="1" dirty="0">
                <a:solidFill>
                  <a:schemeClr val="tx2">
                    <a:lumMod val="60000"/>
                    <a:lumOff val="40000"/>
                  </a:schemeClr>
                </a:solidFill>
              </a:rPr>
              <a:t>failure of the balance-of-payments statistics </a:t>
            </a:r>
            <a:r>
              <a:rPr lang="en-US" b="1" dirty="0" smtClean="0">
                <a:solidFill>
                  <a:schemeClr val="tx2">
                    <a:lumMod val="60000"/>
                    <a:lumOff val="40000"/>
                  </a:schemeClr>
                </a:solidFill>
              </a:rPr>
              <a:t>to capture </a:t>
            </a:r>
            <a:r>
              <a:rPr lang="en-US" b="1" dirty="0">
                <a:solidFill>
                  <a:schemeClr val="tx2">
                    <a:lumMod val="60000"/>
                    <a:lumOff val="40000"/>
                  </a:schemeClr>
                </a:solidFill>
              </a:rPr>
              <a:t>the value of this exported know-how </a:t>
            </a:r>
            <a:r>
              <a:rPr lang="en-US" dirty="0"/>
              <a:t>creates a gap between official valuations at the time the </a:t>
            </a:r>
            <a:r>
              <a:rPr lang="en-US" dirty="0" smtClean="0"/>
              <a:t>foreign investment </a:t>
            </a:r>
            <a:r>
              <a:rPr lang="en-US" dirty="0"/>
              <a:t>occurs and the subsequent market valuation of US foreign investments that seems to persist over </a:t>
            </a:r>
            <a:r>
              <a:rPr lang="en-US" dirty="0" smtClean="0"/>
              <a:t>a period </a:t>
            </a:r>
            <a:r>
              <a:rPr lang="en-US" dirty="0"/>
              <a:t>of decades. </a:t>
            </a:r>
            <a:endParaRPr lang="en-US" dirty="0" smtClean="0"/>
          </a:p>
          <a:p>
            <a:r>
              <a:rPr lang="en-US" dirty="0" smtClean="0"/>
              <a:t>In </a:t>
            </a:r>
            <a:r>
              <a:rPr lang="en-US" dirty="0"/>
              <a:t>this view, the </a:t>
            </a:r>
            <a:r>
              <a:rPr lang="en-US" b="1" dirty="0">
                <a:solidFill>
                  <a:schemeClr val="tx2">
                    <a:lumMod val="60000"/>
                    <a:lumOff val="40000"/>
                  </a:schemeClr>
                </a:solidFill>
              </a:rPr>
              <a:t>US current account deficit is not a problem because the recorded deficit </a:t>
            </a:r>
            <a:r>
              <a:rPr lang="en-US" b="1" dirty="0" smtClean="0">
                <a:solidFill>
                  <a:schemeClr val="tx2">
                    <a:lumMod val="60000"/>
                    <a:lumOff val="40000"/>
                  </a:schemeClr>
                </a:solidFill>
              </a:rPr>
              <a:t>is systematically </a:t>
            </a:r>
            <a:r>
              <a:rPr lang="en-US" b="1" dirty="0">
                <a:solidFill>
                  <a:schemeClr val="tx2">
                    <a:lumMod val="60000"/>
                    <a:lumOff val="40000"/>
                  </a:schemeClr>
                </a:solidFill>
              </a:rPr>
              <a:t>understates the value of US production and savings</a:t>
            </a:r>
            <a:r>
              <a:rPr lang="en-US" dirty="0"/>
              <a:t>.</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Is Current Account Misleading?</a:t>
            </a:r>
            <a:endParaRPr lang="th-TH" dirty="0"/>
          </a:p>
        </p:txBody>
      </p:sp>
      <p:sp>
        <p:nvSpPr>
          <p:cNvPr id="3" name="Content Placeholder 2"/>
          <p:cNvSpPr>
            <a:spLocks noGrp="1"/>
          </p:cNvSpPr>
          <p:nvPr>
            <p:ph idx="1"/>
          </p:nvPr>
        </p:nvSpPr>
        <p:spPr>
          <a:xfrm>
            <a:off x="0" y="1357298"/>
            <a:ext cx="9144000" cy="5000660"/>
          </a:xfrm>
        </p:spPr>
        <p:txBody>
          <a:bodyPr>
            <a:normAutofit/>
          </a:bodyPr>
          <a:lstStyle/>
          <a:p>
            <a:r>
              <a:rPr lang="en-US" dirty="0"/>
              <a:t>Within the general category of FDI, it is </a:t>
            </a:r>
            <a:r>
              <a:rPr lang="en-US" b="1" dirty="0">
                <a:solidFill>
                  <a:schemeClr val="tx2">
                    <a:lumMod val="60000"/>
                    <a:lumOff val="40000"/>
                  </a:schemeClr>
                </a:solidFill>
              </a:rPr>
              <a:t>no longer clear </a:t>
            </a:r>
            <a:r>
              <a:rPr lang="en-US" dirty="0"/>
              <a:t>that </a:t>
            </a:r>
            <a:r>
              <a:rPr lang="en-US" b="1" dirty="0">
                <a:solidFill>
                  <a:schemeClr val="tx2">
                    <a:lumMod val="60000"/>
                    <a:lumOff val="40000"/>
                  </a:schemeClr>
                </a:solidFill>
              </a:rPr>
              <a:t>US foreign </a:t>
            </a:r>
            <a:r>
              <a:rPr lang="en-US" b="1" dirty="0" smtClean="0">
                <a:solidFill>
                  <a:schemeClr val="tx2">
                    <a:lumMod val="60000"/>
                    <a:lumOff val="40000"/>
                  </a:schemeClr>
                </a:solidFill>
              </a:rPr>
              <a:t>investments should </a:t>
            </a:r>
            <a:r>
              <a:rPr lang="en-US" b="1" dirty="0">
                <a:solidFill>
                  <a:schemeClr val="tx2">
                    <a:lumMod val="60000"/>
                    <a:lumOff val="40000"/>
                  </a:schemeClr>
                </a:solidFill>
              </a:rPr>
              <a:t>be more productive</a:t>
            </a:r>
            <a:r>
              <a:rPr lang="en-US" dirty="0"/>
              <a:t> than their foreign counterparts</a:t>
            </a:r>
            <a:r>
              <a:rPr lang="en-US" dirty="0" smtClean="0"/>
              <a:t>.</a:t>
            </a:r>
          </a:p>
          <a:p>
            <a:r>
              <a:rPr lang="en-US" dirty="0" smtClean="0"/>
              <a:t> </a:t>
            </a:r>
            <a:r>
              <a:rPr lang="en-US" dirty="0"/>
              <a:t>As </a:t>
            </a:r>
            <a:r>
              <a:rPr lang="en-US" dirty="0" err="1"/>
              <a:t>Setser</a:t>
            </a:r>
            <a:r>
              <a:rPr lang="en-US" dirty="0"/>
              <a:t> (2005) puts it, “</a:t>
            </a:r>
            <a:r>
              <a:rPr lang="en-US" b="1" dirty="0">
                <a:solidFill>
                  <a:schemeClr val="tx2">
                    <a:lumMod val="60000"/>
                    <a:lumOff val="40000"/>
                  </a:schemeClr>
                </a:solidFill>
              </a:rPr>
              <a:t>It is sort of hard to </a:t>
            </a:r>
            <a:r>
              <a:rPr lang="en-US" b="1" dirty="0" smtClean="0">
                <a:solidFill>
                  <a:schemeClr val="tx2">
                    <a:lumMod val="60000"/>
                    <a:lumOff val="40000"/>
                  </a:schemeClr>
                </a:solidFill>
              </a:rPr>
              <a:t>believe that </a:t>
            </a:r>
            <a:r>
              <a:rPr lang="en-US" b="1" dirty="0">
                <a:solidFill>
                  <a:schemeClr val="tx2">
                    <a:lumMod val="60000"/>
                    <a:lumOff val="40000"/>
                  </a:schemeClr>
                </a:solidFill>
              </a:rPr>
              <a:t>Toyota’s US operations are massively less profitable than GM’s European operations.” </a:t>
            </a:r>
            <a:r>
              <a:rPr lang="en-US" dirty="0"/>
              <a:t>And even where </a:t>
            </a:r>
            <a:r>
              <a:rPr lang="en-US" dirty="0" smtClean="0"/>
              <a:t>this has </a:t>
            </a:r>
            <a:r>
              <a:rPr lang="en-US" dirty="0"/>
              <a:t>been the case in the past, it is hard to believe that it will remain the case in the future.</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What an orderly correction would look </a:t>
            </a:r>
            <a:r>
              <a:rPr lang="en-US" b="1" dirty="0" smtClean="0"/>
              <a:t>like?</a:t>
            </a:r>
            <a:endParaRPr lang="th-TH" dirty="0"/>
          </a:p>
        </p:txBody>
      </p:sp>
      <p:sp>
        <p:nvSpPr>
          <p:cNvPr id="3" name="Content Placeholder 2"/>
          <p:cNvSpPr>
            <a:spLocks noGrp="1"/>
          </p:cNvSpPr>
          <p:nvPr>
            <p:ph idx="1"/>
          </p:nvPr>
        </p:nvSpPr>
        <p:spPr>
          <a:xfrm>
            <a:off x="0" y="1571612"/>
            <a:ext cx="8929718" cy="5000660"/>
          </a:xfrm>
        </p:spPr>
        <p:txBody>
          <a:bodyPr>
            <a:normAutofit fontScale="92500" lnSpcReduction="10000"/>
          </a:bodyPr>
          <a:lstStyle/>
          <a:p>
            <a:r>
              <a:rPr lang="en-US" dirty="0"/>
              <a:t>The implications of the preceding discussion for </a:t>
            </a:r>
            <a:r>
              <a:rPr lang="en-US" b="1" dirty="0">
                <a:solidFill>
                  <a:schemeClr val="tx2">
                    <a:lumMod val="60000"/>
                    <a:lumOff val="40000"/>
                  </a:schemeClr>
                </a:solidFill>
              </a:rPr>
              <a:t>exchange rate dynamics</a:t>
            </a:r>
            <a:r>
              <a:rPr lang="en-US" dirty="0"/>
              <a:t> depend in part on which story </a:t>
            </a:r>
            <a:r>
              <a:rPr lang="en-US" dirty="0" smtClean="0"/>
              <a:t>or combination </a:t>
            </a:r>
            <a:r>
              <a:rPr lang="en-US" dirty="0"/>
              <a:t>of stories one believes</a:t>
            </a:r>
            <a:r>
              <a:rPr lang="en-US" dirty="0" smtClean="0"/>
              <a:t>.</a:t>
            </a:r>
          </a:p>
          <a:p>
            <a:r>
              <a:rPr lang="en-US" dirty="0"/>
              <a:t>A range of models based on alternative assumptions (see for example </a:t>
            </a:r>
            <a:r>
              <a:rPr lang="en-US" dirty="0" err="1"/>
              <a:t>Obstfeld</a:t>
            </a:r>
            <a:r>
              <a:rPr lang="en-US" dirty="0"/>
              <a:t> and </a:t>
            </a:r>
            <a:r>
              <a:rPr lang="en-US" dirty="0" err="1"/>
              <a:t>Rogoff</a:t>
            </a:r>
            <a:r>
              <a:rPr lang="en-US" dirty="0"/>
              <a:t>, 2005, </a:t>
            </a:r>
            <a:r>
              <a:rPr lang="en-US" dirty="0" smtClean="0"/>
              <a:t>Caballero, </a:t>
            </a:r>
            <a:r>
              <a:rPr lang="en-US" dirty="0" err="1" smtClean="0"/>
              <a:t>Farhi</a:t>
            </a:r>
            <a:r>
              <a:rPr lang="en-US" dirty="0"/>
              <a:t>, and </a:t>
            </a:r>
            <a:r>
              <a:rPr lang="en-US" dirty="0" err="1"/>
              <a:t>Gourinchas</a:t>
            </a:r>
            <a:r>
              <a:rPr lang="en-US" dirty="0"/>
              <a:t>, 2005, Blanchard, </a:t>
            </a:r>
            <a:r>
              <a:rPr lang="en-US" dirty="0" err="1"/>
              <a:t>Giavazzi</a:t>
            </a:r>
            <a:r>
              <a:rPr lang="en-US" dirty="0"/>
              <a:t>, and Sa, 2005) all point to a </a:t>
            </a:r>
            <a:r>
              <a:rPr lang="en-US" b="1" dirty="0">
                <a:solidFill>
                  <a:schemeClr val="tx2">
                    <a:lumMod val="60000"/>
                    <a:lumOff val="40000"/>
                  </a:schemeClr>
                </a:solidFill>
              </a:rPr>
              <a:t>dollar depreciation of about </a:t>
            </a:r>
            <a:r>
              <a:rPr lang="en-US" b="1" dirty="0" smtClean="0">
                <a:solidFill>
                  <a:schemeClr val="tx2">
                    <a:lumMod val="60000"/>
                    <a:lumOff val="40000"/>
                  </a:schemeClr>
                </a:solidFill>
              </a:rPr>
              <a:t>30% </a:t>
            </a:r>
            <a:r>
              <a:rPr lang="en-US" dirty="0" smtClean="0"/>
              <a:t>relative </a:t>
            </a:r>
            <a:r>
              <a:rPr lang="en-US" dirty="0"/>
              <a:t>to the levels prevailing at the end of 2004. All of these models suggest that, in a well-behaved </a:t>
            </a:r>
            <a:r>
              <a:rPr lang="en-US" dirty="0" smtClean="0"/>
              <a:t>perfect foresight </a:t>
            </a:r>
            <a:r>
              <a:rPr lang="en-US" dirty="0"/>
              <a:t>equilibrium, this adjustment can be spread out over a number of years.</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14290"/>
            <a:ext cx="8229600" cy="1143000"/>
          </a:xfrm>
        </p:spPr>
        <p:txBody>
          <a:bodyPr>
            <a:normAutofit fontScale="90000"/>
          </a:bodyPr>
          <a:lstStyle/>
          <a:p>
            <a:r>
              <a:rPr lang="en-US" b="1" dirty="0" smtClean="0"/>
              <a:t>What an orderly correction would look like?</a:t>
            </a:r>
            <a:endParaRPr lang="th-TH" dirty="0"/>
          </a:p>
        </p:txBody>
      </p:sp>
      <p:sp>
        <p:nvSpPr>
          <p:cNvPr id="3" name="Content Placeholder 2"/>
          <p:cNvSpPr>
            <a:spLocks noGrp="1"/>
          </p:cNvSpPr>
          <p:nvPr>
            <p:ph idx="1"/>
          </p:nvPr>
        </p:nvSpPr>
        <p:spPr>
          <a:xfrm>
            <a:off x="0" y="1600200"/>
            <a:ext cx="9144000" cy="5257800"/>
          </a:xfrm>
        </p:spPr>
        <p:txBody>
          <a:bodyPr>
            <a:normAutofit fontScale="77500" lnSpcReduction="20000"/>
          </a:bodyPr>
          <a:lstStyle/>
          <a:p>
            <a:r>
              <a:rPr lang="en-US" dirty="0" smtClean="0"/>
              <a:t>Since </a:t>
            </a:r>
            <a:r>
              <a:rPr lang="en-US" b="1" dirty="0" smtClean="0">
                <a:solidFill>
                  <a:schemeClr val="tx2">
                    <a:lumMod val="60000"/>
                    <a:lumOff val="40000"/>
                  </a:schemeClr>
                </a:solidFill>
              </a:rPr>
              <a:t>it will take time for dollar depreciation to crowd in US exports</a:t>
            </a:r>
            <a:r>
              <a:rPr lang="en-US" dirty="0" smtClean="0"/>
              <a:t>, assume that the entire swing comes in the form of US imports. </a:t>
            </a:r>
          </a:p>
          <a:p>
            <a:r>
              <a:rPr lang="en-US" dirty="0" smtClean="0"/>
              <a:t>Assume also that the dollar falls by the same amount against all foreign currencies (this restrictive assumption will relaxed momentarily). The </a:t>
            </a:r>
            <a:r>
              <a:rPr lang="en-US" b="1" dirty="0" smtClean="0">
                <a:solidFill>
                  <a:schemeClr val="tx2">
                    <a:lumMod val="60000"/>
                    <a:lumOff val="40000"/>
                  </a:schemeClr>
                </a:solidFill>
              </a:rPr>
              <a:t>impact on other regions will then depend on the importance of exports to the US </a:t>
            </a:r>
            <a:r>
              <a:rPr lang="en-US" dirty="0" smtClean="0"/>
              <a:t>as a share of regional GDP.</a:t>
            </a:r>
          </a:p>
          <a:p>
            <a:r>
              <a:rPr lang="en-US" dirty="0" smtClean="0"/>
              <a:t>In data for 2004 this share varies from a high of </a:t>
            </a:r>
            <a:r>
              <a:rPr lang="en-US" b="1" dirty="0" smtClean="0">
                <a:solidFill>
                  <a:schemeClr val="tx2">
                    <a:lumMod val="60000"/>
                    <a:lumOff val="40000"/>
                  </a:schemeClr>
                </a:solidFill>
              </a:rPr>
              <a:t>23% in the small highly-open East Asian economies (Hong Kong, China; Singapore; and Taipei, China</a:t>
            </a:r>
            <a:r>
              <a:rPr lang="en-US" dirty="0" smtClean="0"/>
              <a:t>) to a low of </a:t>
            </a:r>
            <a:r>
              <a:rPr lang="en-US" b="1" dirty="0" smtClean="0">
                <a:solidFill>
                  <a:schemeClr val="tx2">
                    <a:lumMod val="60000"/>
                    <a:lumOff val="40000"/>
                  </a:schemeClr>
                </a:solidFill>
              </a:rPr>
              <a:t>4% </a:t>
            </a:r>
            <a:r>
              <a:rPr lang="en-US" dirty="0" smtClean="0"/>
              <a:t>in the </a:t>
            </a:r>
            <a:r>
              <a:rPr lang="en-US" b="1" dirty="0" smtClean="0">
                <a:solidFill>
                  <a:schemeClr val="tx2">
                    <a:lumMod val="60000"/>
                    <a:lumOff val="40000"/>
                  </a:schemeClr>
                </a:solidFill>
              </a:rPr>
              <a:t>euro area and Japan</a:t>
            </a:r>
          </a:p>
          <a:p>
            <a:r>
              <a:rPr lang="en-US" dirty="0" smtClean="0"/>
              <a:t>In between, one finds the Anglo Saxon economies (Australia, Canada, New Zealand, and the United Kingdom), the </a:t>
            </a:r>
            <a:r>
              <a:rPr lang="en-US" b="1" dirty="0" smtClean="0">
                <a:solidFill>
                  <a:schemeClr val="tx2">
                    <a:lumMod val="60000"/>
                    <a:lumOff val="40000"/>
                  </a:schemeClr>
                </a:solidFill>
              </a:rPr>
              <a:t>larger East Asian economies (Indonesia, Malaysia, Philippines, Republic of Korea, and Thailand</a:t>
            </a:r>
            <a:r>
              <a:rPr lang="en-US" dirty="0" smtClean="0"/>
              <a:t>) </a:t>
            </a:r>
            <a:r>
              <a:rPr lang="en-US" b="1" dirty="0" smtClean="0">
                <a:solidFill>
                  <a:schemeClr val="tx2">
                    <a:lumMod val="60000"/>
                    <a:lumOff val="40000"/>
                  </a:schemeClr>
                </a:solidFill>
              </a:rPr>
              <a:t>and the PRC at the high end, at 15%, 13%, and 15% </a:t>
            </a:r>
            <a:r>
              <a:rPr lang="en-US" dirty="0" smtClean="0"/>
              <a:t>respectively, and Latin America </a:t>
            </a:r>
            <a:r>
              <a:rPr lang="en-US" dirty="0" err="1" smtClean="0"/>
              <a:t>atthe</a:t>
            </a:r>
            <a:r>
              <a:rPr lang="en-US" dirty="0" smtClean="0"/>
              <a:t> low end, at 7%</a:t>
            </a:r>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201433" y="714356"/>
            <a:ext cx="9628628" cy="4857784"/>
          </a:xfrm>
          <a:prstGeom prst="rect">
            <a:avLst/>
          </a:prstGeom>
          <a:noFill/>
          <a:ln w="9525">
            <a:noFill/>
            <a:miter lim="800000"/>
            <a:headEnd/>
            <a:tailEnd/>
          </a:ln>
          <a:effectLst/>
        </p:spPr>
      </p:pic>
      <p:sp>
        <p:nvSpPr>
          <p:cNvPr id="5" name="Rectangle 4"/>
          <p:cNvSpPr/>
          <p:nvPr/>
        </p:nvSpPr>
        <p:spPr>
          <a:xfrm>
            <a:off x="2357422" y="357187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2357422" y="3857628"/>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2357422" y="4143380"/>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2357422" y="500063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0" y="357166"/>
            <a:ext cx="9046556" cy="4572032"/>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0" y="5072074"/>
            <a:ext cx="8929718" cy="1157864"/>
          </a:xfrm>
          <a:prstGeom prst="rect">
            <a:avLst/>
          </a:prstGeom>
          <a:noFill/>
          <a:ln w="9525">
            <a:noFill/>
            <a:miter lim="800000"/>
            <a:headEnd/>
            <a:tailEnd/>
          </a:ln>
          <a:effectLst/>
        </p:spPr>
      </p:pic>
      <p:sp>
        <p:nvSpPr>
          <p:cNvPr id="6" name="Rectangle 5"/>
          <p:cNvSpPr/>
          <p:nvPr/>
        </p:nvSpPr>
        <p:spPr>
          <a:xfrm>
            <a:off x="2428860" y="321468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3571868" y="3000372"/>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4643438" y="3286124"/>
            <a:ext cx="714380"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4643438" y="2928934"/>
            <a:ext cx="714380"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normAutofit fontScale="90000"/>
          </a:bodyPr>
          <a:lstStyle/>
          <a:p>
            <a:r>
              <a:rPr lang="en-US" b="1" dirty="0" smtClean="0"/>
              <a:t>Alternative correction: Appreciation of Asian Currencies</a:t>
            </a:r>
            <a:endParaRPr lang="th-TH" dirty="0"/>
          </a:p>
        </p:txBody>
      </p:sp>
      <p:sp>
        <p:nvSpPr>
          <p:cNvPr id="3" name="Content Placeholder 2"/>
          <p:cNvSpPr>
            <a:spLocks noGrp="1"/>
          </p:cNvSpPr>
          <p:nvPr>
            <p:ph idx="1"/>
          </p:nvPr>
        </p:nvSpPr>
        <p:spPr>
          <a:xfrm>
            <a:off x="0" y="1571612"/>
            <a:ext cx="9144000" cy="4525963"/>
          </a:xfrm>
        </p:spPr>
        <p:txBody>
          <a:bodyPr>
            <a:normAutofit lnSpcReduction="10000"/>
          </a:bodyPr>
          <a:lstStyle/>
          <a:p>
            <a:r>
              <a:rPr lang="en-US" dirty="0"/>
              <a:t>Alternatively, one can imagine a scenario in which Asian countries are more inclined than countries in </a:t>
            </a:r>
            <a:r>
              <a:rPr lang="en-US" dirty="0" smtClean="0"/>
              <a:t>other parts </a:t>
            </a:r>
            <a:r>
              <a:rPr lang="en-US" dirty="0"/>
              <a:t>of the world to </a:t>
            </a:r>
            <a:r>
              <a:rPr lang="en-US" b="1" dirty="0">
                <a:solidFill>
                  <a:schemeClr val="tx2">
                    <a:lumMod val="60000"/>
                    <a:lumOff val="40000"/>
                  </a:schemeClr>
                </a:solidFill>
              </a:rPr>
              <a:t>allow their </a:t>
            </a:r>
            <a:r>
              <a:rPr lang="en-US" b="1" dirty="0" smtClean="0">
                <a:solidFill>
                  <a:schemeClr val="tx2">
                    <a:lumMod val="60000"/>
                    <a:lumOff val="40000"/>
                  </a:schemeClr>
                </a:solidFill>
              </a:rPr>
              <a:t>currencies </a:t>
            </a:r>
            <a:r>
              <a:rPr lang="en-US" b="1" dirty="0">
                <a:solidFill>
                  <a:schemeClr val="tx2">
                    <a:lumMod val="60000"/>
                    <a:lumOff val="40000"/>
                  </a:schemeClr>
                </a:solidFill>
              </a:rPr>
              <a:t>to appreciate against the dollar</a:t>
            </a:r>
            <a:r>
              <a:rPr lang="en-US" dirty="0"/>
              <a:t>, reflecting the relatively robust </a:t>
            </a:r>
            <a:r>
              <a:rPr lang="en-US" dirty="0" smtClean="0"/>
              <a:t>health of </a:t>
            </a:r>
            <a:r>
              <a:rPr lang="en-US" dirty="0"/>
              <a:t>the Asian economies. </a:t>
            </a:r>
            <a:endParaRPr lang="en-US" dirty="0" smtClean="0"/>
          </a:p>
          <a:p>
            <a:r>
              <a:rPr lang="en-US" dirty="0" smtClean="0"/>
              <a:t>While </a:t>
            </a:r>
            <a:r>
              <a:rPr lang="en-US" dirty="0"/>
              <a:t>Asian currencies then appreciate unambiguously, the magnitude of their </a:t>
            </a:r>
            <a:r>
              <a:rPr lang="en-US" dirty="0" smtClean="0"/>
              <a:t>effective appreciation </a:t>
            </a:r>
            <a:r>
              <a:rPr lang="en-US" dirty="0"/>
              <a:t>will depend on the share of the exports of the issuing country destined for the US.</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Alternative correction: Appreciation of Asian Currencies</a:t>
            </a:r>
            <a:endParaRPr lang="th-TH" dirty="0"/>
          </a:p>
        </p:txBody>
      </p:sp>
      <p:sp>
        <p:nvSpPr>
          <p:cNvPr id="3" name="Content Placeholder 2"/>
          <p:cNvSpPr>
            <a:spLocks noGrp="1"/>
          </p:cNvSpPr>
          <p:nvPr>
            <p:ph idx="1"/>
          </p:nvPr>
        </p:nvSpPr>
        <p:spPr>
          <a:xfrm>
            <a:off x="142844" y="1600200"/>
            <a:ext cx="9001156" cy="4900634"/>
          </a:xfrm>
        </p:spPr>
        <p:txBody>
          <a:bodyPr>
            <a:normAutofit lnSpcReduction="10000"/>
          </a:bodyPr>
          <a:lstStyle/>
          <a:p>
            <a:r>
              <a:rPr lang="en-US" dirty="0"/>
              <a:t>Truman (2005a) has </a:t>
            </a:r>
            <a:r>
              <a:rPr lang="en-US" dirty="0" smtClean="0"/>
              <a:t>proposed the </a:t>
            </a:r>
            <a:r>
              <a:rPr lang="en-US" dirty="0"/>
              <a:t>contrasting scenario </a:t>
            </a:r>
            <a:r>
              <a:rPr lang="en-US" dirty="0" smtClean="0"/>
              <a:t>in </a:t>
            </a:r>
            <a:r>
              <a:rPr lang="en-US" dirty="0"/>
              <a:t>which </a:t>
            </a:r>
            <a:r>
              <a:rPr lang="en-US" dirty="0" smtClean="0"/>
              <a:t>imposes the </a:t>
            </a:r>
            <a:r>
              <a:rPr lang="en-US" b="1" dirty="0">
                <a:solidFill>
                  <a:schemeClr val="tx2">
                    <a:lumMod val="60000"/>
                    <a:lumOff val="40000"/>
                  </a:schemeClr>
                </a:solidFill>
              </a:rPr>
              <a:t>rise in the euro against the dollar is limited to 20%</a:t>
            </a:r>
            <a:r>
              <a:rPr lang="en-US" dirty="0"/>
              <a:t>, while the </a:t>
            </a:r>
            <a:r>
              <a:rPr lang="en-US" b="1" dirty="0" smtClean="0">
                <a:solidFill>
                  <a:schemeClr val="tx2">
                    <a:lumMod val="60000"/>
                    <a:lumOff val="40000"/>
                  </a:schemeClr>
                </a:solidFill>
              </a:rPr>
              <a:t>Asian currencies </a:t>
            </a:r>
            <a:r>
              <a:rPr lang="en-US" dirty="0"/>
              <a:t>are allowed to appreciate against the dollar </a:t>
            </a:r>
            <a:r>
              <a:rPr lang="en-US" b="1" dirty="0">
                <a:solidFill>
                  <a:schemeClr val="tx2">
                    <a:lumMod val="60000"/>
                    <a:lumOff val="40000"/>
                  </a:schemeClr>
                </a:solidFill>
              </a:rPr>
              <a:t>by 40% </a:t>
            </a:r>
            <a:r>
              <a:rPr lang="en-US" dirty="0"/>
              <a:t>and the </a:t>
            </a:r>
            <a:r>
              <a:rPr lang="en-US" b="1" dirty="0">
                <a:solidFill>
                  <a:schemeClr val="tx2">
                    <a:lumMod val="60000"/>
                    <a:lumOff val="40000"/>
                  </a:schemeClr>
                </a:solidFill>
              </a:rPr>
              <a:t>Latin American currencies</a:t>
            </a:r>
            <a:r>
              <a:rPr lang="en-US" dirty="0"/>
              <a:t> continue </a:t>
            </a:r>
            <a:r>
              <a:rPr lang="en-US" dirty="0" smtClean="0"/>
              <a:t>to rise </a:t>
            </a:r>
            <a:r>
              <a:rPr lang="en-US" dirty="0"/>
              <a:t>against the greenback </a:t>
            </a:r>
            <a:r>
              <a:rPr lang="en-US" b="1" dirty="0">
                <a:solidFill>
                  <a:schemeClr val="tx2">
                    <a:lumMod val="60000"/>
                    <a:lumOff val="40000"/>
                  </a:schemeClr>
                </a:solidFill>
              </a:rPr>
              <a:t>by 15%</a:t>
            </a:r>
            <a:r>
              <a:rPr lang="en-US" dirty="0"/>
              <a:t>. </a:t>
            </a:r>
            <a:endParaRPr lang="en-US" dirty="0" smtClean="0"/>
          </a:p>
          <a:p>
            <a:r>
              <a:rPr lang="en-US" dirty="0" smtClean="0"/>
              <a:t>In </a:t>
            </a:r>
            <a:r>
              <a:rPr lang="en-US" dirty="0"/>
              <a:t>this case, </a:t>
            </a:r>
            <a:r>
              <a:rPr lang="en-US" b="1" dirty="0">
                <a:solidFill>
                  <a:schemeClr val="tx2">
                    <a:lumMod val="60000"/>
                    <a:lumOff val="40000"/>
                  </a:schemeClr>
                </a:solidFill>
              </a:rPr>
              <a:t>export growth slows </a:t>
            </a:r>
            <a:r>
              <a:rPr lang="en-US" dirty="0"/>
              <a:t>across virtually all of Asia and </a:t>
            </a:r>
            <a:r>
              <a:rPr lang="en-US" b="1" dirty="0">
                <a:solidFill>
                  <a:schemeClr val="tx2">
                    <a:lumMod val="60000"/>
                    <a:lumOff val="40000"/>
                  </a:schemeClr>
                </a:solidFill>
              </a:rPr>
              <a:t>other </a:t>
            </a:r>
            <a:r>
              <a:rPr lang="en-US" b="1" dirty="0" smtClean="0">
                <a:solidFill>
                  <a:schemeClr val="tx2">
                    <a:lumMod val="60000"/>
                    <a:lumOff val="40000"/>
                  </a:schemeClr>
                </a:solidFill>
              </a:rPr>
              <a:t>policy adjustments </a:t>
            </a:r>
            <a:r>
              <a:rPr lang="en-US" b="1" dirty="0">
                <a:solidFill>
                  <a:schemeClr val="tx2">
                    <a:lumMod val="60000"/>
                    <a:lumOff val="40000"/>
                  </a:schemeClr>
                </a:solidFill>
              </a:rPr>
              <a:t>are needed to compensate for the demand shortfall</a:t>
            </a:r>
            <a:r>
              <a:rPr lang="en-US" dirty="0"/>
              <a:t>.</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Asian Countries’ Responses</a:t>
            </a:r>
            <a:endParaRPr lang="th-TH" b="1" dirty="0"/>
          </a:p>
        </p:txBody>
      </p:sp>
      <p:sp>
        <p:nvSpPr>
          <p:cNvPr id="3" name="Content Placeholder 2"/>
          <p:cNvSpPr>
            <a:spLocks noGrp="1"/>
          </p:cNvSpPr>
          <p:nvPr>
            <p:ph idx="1"/>
          </p:nvPr>
        </p:nvSpPr>
        <p:spPr>
          <a:xfrm>
            <a:off x="0" y="1357298"/>
            <a:ext cx="9144000" cy="5072098"/>
          </a:xfrm>
        </p:spPr>
        <p:txBody>
          <a:bodyPr/>
          <a:lstStyle/>
          <a:p>
            <a:r>
              <a:rPr lang="en-US" dirty="0" smtClean="0"/>
              <a:t>If </a:t>
            </a:r>
            <a:r>
              <a:rPr lang="en-US" dirty="0"/>
              <a:t>a disorderly </a:t>
            </a:r>
            <a:r>
              <a:rPr lang="en-US" dirty="0" smtClean="0"/>
              <a:t>correction nevertheless </a:t>
            </a:r>
            <a:r>
              <a:rPr lang="en-US" dirty="0"/>
              <a:t>occurs, what policies should be implemented to </a:t>
            </a:r>
            <a:r>
              <a:rPr lang="en-US" b="1" dirty="0">
                <a:solidFill>
                  <a:srgbClr val="0070C0"/>
                </a:solidFill>
              </a:rPr>
              <a:t>minimize the danger of damaging consequences?</a:t>
            </a:r>
          </a:p>
          <a:p>
            <a:r>
              <a:rPr lang="en-US" dirty="0"/>
              <a:t>In particular, how should Asian countries respond to </a:t>
            </a:r>
            <a:r>
              <a:rPr lang="en-US" b="1" dirty="0">
                <a:solidFill>
                  <a:srgbClr val="0070C0"/>
                </a:solidFill>
              </a:rPr>
              <a:t>a</a:t>
            </a:r>
            <a:r>
              <a:rPr lang="en-US" dirty="0"/>
              <a:t> </a:t>
            </a:r>
            <a:r>
              <a:rPr lang="en-US" b="1" dirty="0">
                <a:solidFill>
                  <a:srgbClr val="0070C0"/>
                </a:solidFill>
              </a:rPr>
              <a:t>sharp fall in the level of the dollar if and when </a:t>
            </a:r>
            <a:r>
              <a:rPr lang="en-US" b="1" dirty="0" smtClean="0">
                <a:solidFill>
                  <a:srgbClr val="0070C0"/>
                </a:solidFill>
              </a:rPr>
              <a:t>this occurs</a:t>
            </a:r>
            <a:r>
              <a:rPr lang="en-US" b="1" dirty="0">
                <a:solidFill>
                  <a:srgbClr val="0070C0"/>
                </a:solidFill>
              </a:rPr>
              <a:t>?</a:t>
            </a:r>
            <a:endParaRPr lang="th-TH" b="1" dirty="0">
              <a:solidFill>
                <a:srgbClr val="0070C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r>
              <a:rPr lang="en-US" b="1" dirty="0" smtClean="0"/>
              <a:t>Asian Countries’ Responses</a:t>
            </a:r>
            <a:endParaRPr lang="th-TH" dirty="0"/>
          </a:p>
        </p:txBody>
      </p:sp>
      <p:sp>
        <p:nvSpPr>
          <p:cNvPr id="3" name="Content Placeholder 2"/>
          <p:cNvSpPr>
            <a:spLocks noGrp="1"/>
          </p:cNvSpPr>
          <p:nvPr>
            <p:ph idx="1"/>
          </p:nvPr>
        </p:nvSpPr>
        <p:spPr>
          <a:xfrm>
            <a:off x="0" y="1000108"/>
            <a:ext cx="9144000" cy="5715040"/>
          </a:xfrm>
        </p:spPr>
        <p:txBody>
          <a:bodyPr>
            <a:normAutofit fontScale="77500" lnSpcReduction="20000"/>
          </a:bodyPr>
          <a:lstStyle/>
          <a:p>
            <a:pPr>
              <a:buNone/>
            </a:pPr>
            <a:r>
              <a:rPr lang="en-US" dirty="0" smtClean="0"/>
              <a:t>         Domestically</a:t>
            </a:r>
            <a:r>
              <a:rPr lang="en-US" dirty="0"/>
              <a:t>, this means using macroeconomic policies to stimulate consumption </a:t>
            </a:r>
            <a:r>
              <a:rPr lang="en-US" dirty="0" smtClean="0"/>
              <a:t>and implementing </a:t>
            </a:r>
            <a:r>
              <a:rPr lang="en-US" dirty="0"/>
              <a:t>structural reforms designed to further reduce dependence on exports. </a:t>
            </a:r>
            <a:endParaRPr lang="en-US" dirty="0" smtClean="0"/>
          </a:p>
          <a:p>
            <a:pPr>
              <a:buNone/>
            </a:pPr>
            <a:r>
              <a:rPr lang="en-US" b="1" dirty="0" smtClean="0">
                <a:solidFill>
                  <a:srgbClr val="0070C0"/>
                </a:solidFill>
              </a:rPr>
              <a:t>(1) Exchange Rate Policy (local currency vs. US dollar)</a:t>
            </a:r>
          </a:p>
          <a:p>
            <a:r>
              <a:rPr lang="en-US" dirty="0" smtClean="0"/>
              <a:t>A </a:t>
            </a:r>
            <a:r>
              <a:rPr lang="en-US" dirty="0"/>
              <a:t>tighter </a:t>
            </a:r>
            <a:r>
              <a:rPr lang="en-US" dirty="0" smtClean="0"/>
              <a:t>exchange-rate-cum monetary policy </a:t>
            </a:r>
            <a:r>
              <a:rPr lang="en-US" dirty="0"/>
              <a:t>will create pressure for Asian currencies to appreciate against the dollar and foreign currencies </a:t>
            </a:r>
            <a:r>
              <a:rPr lang="en-US" dirty="0" smtClean="0"/>
              <a:t>in general.</a:t>
            </a:r>
          </a:p>
          <a:p>
            <a:pPr>
              <a:buNone/>
            </a:pPr>
            <a:r>
              <a:rPr lang="en-US" b="1" dirty="0" smtClean="0">
                <a:solidFill>
                  <a:srgbClr val="0070C0"/>
                </a:solidFill>
              </a:rPr>
              <a:t>(2) Monetary Policy </a:t>
            </a:r>
          </a:p>
          <a:p>
            <a:r>
              <a:rPr lang="en-US" dirty="0" smtClean="0"/>
              <a:t>Demand </a:t>
            </a:r>
            <a:r>
              <a:rPr lang="en-US" dirty="0"/>
              <a:t>will then begin to rotate away from exports in favor of domestically-produced goods, </a:t>
            </a:r>
            <a:r>
              <a:rPr lang="en-US" dirty="0" smtClean="0"/>
              <a:t>narrowing the </a:t>
            </a:r>
            <a:r>
              <a:rPr lang="en-US" dirty="0"/>
              <a:t>region’s current account surplus. But to avoid precipitating a significant slowdown in economic growth, </a:t>
            </a:r>
            <a:r>
              <a:rPr lang="en-US" dirty="0" smtClean="0"/>
              <a:t>this monetary </a:t>
            </a:r>
            <a:r>
              <a:rPr lang="en-US" dirty="0"/>
              <a:t>tightening should be </a:t>
            </a:r>
            <a:r>
              <a:rPr lang="en-US" dirty="0" smtClean="0"/>
              <a:t>implemented.</a:t>
            </a:r>
          </a:p>
          <a:p>
            <a:pPr>
              <a:buNone/>
            </a:pPr>
            <a:r>
              <a:rPr lang="en-US" b="1" dirty="0" smtClean="0">
                <a:solidFill>
                  <a:srgbClr val="0070C0"/>
                </a:solidFill>
              </a:rPr>
              <a:t>(3) Fiscal Policy</a:t>
            </a:r>
            <a:endParaRPr lang="en-US" b="1" dirty="0">
              <a:solidFill>
                <a:srgbClr val="0070C0"/>
              </a:solidFill>
            </a:endParaRPr>
          </a:p>
          <a:p>
            <a:r>
              <a:rPr lang="en-US" dirty="0" smtClean="0"/>
              <a:t>Expansionary fiscal policy should be conducted, </a:t>
            </a:r>
            <a:r>
              <a:rPr lang="en-US" dirty="0"/>
              <a:t>in order to maintain the overall level of demand.</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cstate="print"/>
          <a:srcRect/>
          <a:stretch>
            <a:fillRect/>
          </a:stretch>
        </p:blipFill>
        <p:spPr bwMode="auto">
          <a:xfrm rot="16200000">
            <a:off x="1107265" y="-607231"/>
            <a:ext cx="6858001" cy="80724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071546"/>
          </a:xfrm>
        </p:spPr>
        <p:txBody>
          <a:bodyPr>
            <a:normAutofit fontScale="90000"/>
          </a:bodyPr>
          <a:lstStyle/>
          <a:p>
            <a:r>
              <a:rPr lang="en-US" b="1" dirty="0" smtClean="0"/>
              <a:t>Asian Countries’ Responses (cont’d)</a:t>
            </a:r>
            <a:endParaRPr lang="th-TH" dirty="0"/>
          </a:p>
        </p:txBody>
      </p:sp>
      <p:sp>
        <p:nvSpPr>
          <p:cNvPr id="3" name="Content Placeholder 2"/>
          <p:cNvSpPr>
            <a:spLocks noGrp="1"/>
          </p:cNvSpPr>
          <p:nvPr>
            <p:ph idx="1"/>
          </p:nvPr>
        </p:nvSpPr>
        <p:spPr>
          <a:xfrm>
            <a:off x="0" y="1214422"/>
            <a:ext cx="9144000" cy="5643578"/>
          </a:xfrm>
        </p:spPr>
        <p:txBody>
          <a:bodyPr>
            <a:noAutofit/>
          </a:bodyPr>
          <a:lstStyle/>
          <a:p>
            <a:r>
              <a:rPr lang="en-US" sz="2300" dirty="0"/>
              <a:t>Assuming these policies are implemented and that Asian demand rotates away from exports in favor of </a:t>
            </a:r>
            <a:r>
              <a:rPr lang="en-US" sz="2300" dirty="0" smtClean="0"/>
              <a:t>domestic markets</a:t>
            </a:r>
            <a:r>
              <a:rPr lang="en-US" sz="2300" dirty="0"/>
              <a:t>, there remains the danger that the accompanying shift supply could lag. </a:t>
            </a:r>
            <a:endParaRPr lang="en-US" sz="2300" dirty="0" smtClean="0"/>
          </a:p>
          <a:p>
            <a:r>
              <a:rPr lang="en-US" sz="2300" dirty="0" smtClean="0"/>
              <a:t>Shifting </a:t>
            </a:r>
            <a:r>
              <a:rPr lang="en-US" sz="2300" dirty="0"/>
              <a:t>resources </a:t>
            </a:r>
            <a:r>
              <a:rPr lang="en-US" sz="2300" dirty="0" smtClean="0"/>
              <a:t>from production </a:t>
            </a:r>
            <a:r>
              <a:rPr lang="en-US" sz="2300" dirty="0"/>
              <a:t>for export to production for domestic markets entails adjustment costs for producers. </a:t>
            </a:r>
            <a:endParaRPr lang="en-US" sz="2300" dirty="0" smtClean="0"/>
          </a:p>
          <a:p>
            <a:r>
              <a:rPr lang="en-US" sz="2300" dirty="0" smtClean="0"/>
              <a:t>Enterprises </a:t>
            </a:r>
            <a:r>
              <a:rPr lang="en-US" sz="2300" dirty="0"/>
              <a:t>in PRC cannot shift overnight from producing textile exports to producing restaurant meals </a:t>
            </a:r>
            <a:r>
              <a:rPr lang="en-US" sz="2300" dirty="0" smtClean="0"/>
              <a:t>and from </a:t>
            </a:r>
            <a:r>
              <a:rPr lang="en-US" sz="2300" dirty="0"/>
              <a:t>producing DVD players for export to producing refrigerators for the domestic market. </a:t>
            </a:r>
            <a:endParaRPr lang="en-US" sz="2300" dirty="0" smtClean="0"/>
          </a:p>
          <a:p>
            <a:r>
              <a:rPr lang="en-US" sz="2300" b="1" dirty="0" smtClean="0">
                <a:solidFill>
                  <a:srgbClr val="0070C0"/>
                </a:solidFill>
              </a:rPr>
              <a:t>It </a:t>
            </a:r>
            <a:r>
              <a:rPr lang="en-US" sz="2300" b="1" dirty="0">
                <a:solidFill>
                  <a:srgbClr val="0070C0"/>
                </a:solidFill>
              </a:rPr>
              <a:t>takes time to </a:t>
            </a:r>
            <a:r>
              <a:rPr lang="en-US" sz="2300" b="1" dirty="0" smtClean="0">
                <a:solidFill>
                  <a:srgbClr val="0070C0"/>
                </a:solidFill>
              </a:rPr>
              <a:t>retool assembly </a:t>
            </a:r>
            <a:r>
              <a:rPr lang="en-US" sz="2300" b="1" dirty="0">
                <a:solidFill>
                  <a:srgbClr val="0070C0"/>
                </a:solidFill>
              </a:rPr>
              <a:t>lines and for workers to acquire new skills. </a:t>
            </a:r>
            <a:endParaRPr lang="en-US" sz="2300" b="1" dirty="0" smtClean="0">
              <a:solidFill>
                <a:srgbClr val="0070C0"/>
              </a:solidFill>
            </a:endParaRPr>
          </a:p>
          <a:p>
            <a:r>
              <a:rPr lang="en-US" sz="2300" dirty="0" smtClean="0"/>
              <a:t>A key  recommendation  </a:t>
            </a:r>
            <a:r>
              <a:rPr lang="en-US" sz="2300" dirty="0"/>
              <a:t>is that Asian countries should </a:t>
            </a:r>
            <a:r>
              <a:rPr lang="en-US" sz="2300" b="1" dirty="0">
                <a:solidFill>
                  <a:srgbClr val="0070C0"/>
                </a:solidFill>
              </a:rPr>
              <a:t>redouble their pursuit of trade liberalization. </a:t>
            </a:r>
            <a:endParaRPr lang="en-US" sz="2300" b="1" dirty="0" smtClean="0">
              <a:solidFill>
                <a:srgbClr val="0070C0"/>
              </a:solidFill>
            </a:endParaRPr>
          </a:p>
          <a:p>
            <a:r>
              <a:rPr lang="en-US" sz="2300" dirty="0" smtClean="0"/>
              <a:t>If governments liberalize </a:t>
            </a:r>
            <a:r>
              <a:rPr lang="en-US" sz="2300" dirty="0"/>
              <a:t>both imports and exports, it will be </a:t>
            </a:r>
            <a:r>
              <a:rPr lang="en-US" sz="2300" b="1" dirty="0">
                <a:solidFill>
                  <a:srgbClr val="0070C0"/>
                </a:solidFill>
              </a:rPr>
              <a:t>possible for individual Asian economies to remain specialized in </a:t>
            </a:r>
            <a:r>
              <a:rPr lang="en-US" sz="2300" b="1" dirty="0" smtClean="0">
                <a:solidFill>
                  <a:srgbClr val="0070C0"/>
                </a:solidFill>
              </a:rPr>
              <a:t>a limited</a:t>
            </a:r>
            <a:r>
              <a:rPr lang="en-US" sz="2300" b="1" dirty="0">
                <a:solidFill>
                  <a:srgbClr val="0070C0"/>
                </a:solidFill>
              </a:rPr>
              <a:t>, narrow range of exports</a:t>
            </a:r>
            <a:r>
              <a:rPr lang="en-US" sz="2300" dirty="0"/>
              <a:t> in which they have a comparative </a:t>
            </a:r>
            <a:r>
              <a:rPr lang="en-US" sz="2300" dirty="0" smtClean="0"/>
              <a:t>advantage.</a:t>
            </a:r>
            <a:endParaRPr lang="th-TH" sz="2300" dirty="0"/>
          </a:p>
        </p:txBody>
      </p:sp>
      <p:sp>
        <p:nvSpPr>
          <p:cNvPr id="4" name="Rectangle 3"/>
          <p:cNvSpPr/>
          <p:nvPr/>
        </p:nvSpPr>
        <p:spPr>
          <a:xfrm>
            <a:off x="0" y="785794"/>
            <a:ext cx="7155549" cy="461665"/>
          </a:xfrm>
          <a:prstGeom prst="rect">
            <a:avLst/>
          </a:prstGeom>
        </p:spPr>
        <p:txBody>
          <a:bodyPr wrap="none">
            <a:spAutoFit/>
          </a:bodyPr>
          <a:lstStyle/>
          <a:p>
            <a:r>
              <a:rPr lang="en-US" sz="2400" b="1" dirty="0" smtClean="0">
                <a:solidFill>
                  <a:srgbClr val="0070C0"/>
                </a:solidFill>
              </a:rPr>
              <a:t>(4) Trade liberalization and regional market integration</a:t>
            </a:r>
            <a:endParaRPr lang="th-TH" sz="2400" dirty="0">
              <a:solidFill>
                <a:srgbClr val="0070C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000108"/>
          </a:xfrm>
        </p:spPr>
        <p:txBody>
          <a:bodyPr>
            <a:normAutofit/>
          </a:bodyPr>
          <a:lstStyle/>
          <a:p>
            <a:r>
              <a:rPr lang="en-US" sz="3600" b="1" dirty="0" smtClean="0"/>
              <a:t>Asian Countries’ Responses (cont’d)</a:t>
            </a:r>
            <a:endParaRPr lang="th-TH" sz="3600" dirty="0"/>
          </a:p>
        </p:txBody>
      </p:sp>
      <p:sp>
        <p:nvSpPr>
          <p:cNvPr id="3" name="Content Placeholder 2"/>
          <p:cNvSpPr>
            <a:spLocks noGrp="1"/>
          </p:cNvSpPr>
          <p:nvPr>
            <p:ph idx="1"/>
          </p:nvPr>
        </p:nvSpPr>
        <p:spPr>
          <a:xfrm>
            <a:off x="0" y="1285860"/>
            <a:ext cx="9144000" cy="5572140"/>
          </a:xfrm>
        </p:spPr>
        <p:txBody>
          <a:bodyPr>
            <a:normAutofit fontScale="70000" lnSpcReduction="20000"/>
          </a:bodyPr>
          <a:lstStyle/>
          <a:p>
            <a:r>
              <a:rPr lang="en-US" dirty="0"/>
              <a:t>Debate on the optimal exchange rate regime for Asian countries is ongoing: authors like McKinnon and </a:t>
            </a:r>
            <a:r>
              <a:rPr lang="en-US" dirty="0" err="1" smtClean="0"/>
              <a:t>Schnabl</a:t>
            </a:r>
            <a:r>
              <a:rPr lang="en-US" dirty="0" smtClean="0"/>
              <a:t> (2004</a:t>
            </a:r>
            <a:r>
              <a:rPr lang="en-US" dirty="0"/>
              <a:t>) argue that relatively open, export-dependent </a:t>
            </a:r>
            <a:r>
              <a:rPr lang="en-US" dirty="0">
                <a:solidFill>
                  <a:srgbClr val="0070C0"/>
                </a:solidFill>
              </a:rPr>
              <a:t>Asian economies have good reasons </a:t>
            </a:r>
            <a:r>
              <a:rPr lang="en-US" dirty="0"/>
              <a:t>to prefer </a:t>
            </a:r>
            <a:r>
              <a:rPr lang="en-US" dirty="0">
                <a:solidFill>
                  <a:srgbClr val="0070C0"/>
                </a:solidFill>
              </a:rPr>
              <a:t>pegging </a:t>
            </a:r>
            <a:r>
              <a:rPr lang="en-US" dirty="0" smtClean="0">
                <a:solidFill>
                  <a:srgbClr val="0070C0"/>
                </a:solidFill>
              </a:rPr>
              <a:t>their currencies</a:t>
            </a:r>
            <a:r>
              <a:rPr lang="en-US" dirty="0"/>
              <a:t>, </a:t>
            </a:r>
            <a:endParaRPr lang="en-US" dirty="0" smtClean="0"/>
          </a:p>
          <a:p>
            <a:r>
              <a:rPr lang="en-US" dirty="0" smtClean="0"/>
              <a:t>While </a:t>
            </a:r>
            <a:r>
              <a:rPr lang="en-US" dirty="0"/>
              <a:t>others like </a:t>
            </a:r>
            <a:r>
              <a:rPr lang="en-US" dirty="0" err="1"/>
              <a:t>Eichengreen</a:t>
            </a:r>
            <a:r>
              <a:rPr lang="en-US" dirty="0"/>
              <a:t> (2003) counter that </a:t>
            </a:r>
            <a:r>
              <a:rPr lang="en-US" dirty="0">
                <a:solidFill>
                  <a:srgbClr val="0070C0"/>
                </a:solidFill>
              </a:rPr>
              <a:t>managed flexibility is no impediment to exports </a:t>
            </a:r>
            <a:r>
              <a:rPr lang="en-US" dirty="0" smtClean="0"/>
              <a:t>and that </a:t>
            </a:r>
            <a:r>
              <a:rPr lang="en-US" dirty="0"/>
              <a:t>Asian countries will appreciate the policy autonomy conferred by greater exchange rate flexibility. </a:t>
            </a:r>
            <a:endParaRPr lang="en-US" dirty="0" smtClean="0"/>
          </a:p>
          <a:p>
            <a:r>
              <a:rPr lang="en-US" dirty="0" smtClean="0"/>
              <a:t>This longstanding debate </a:t>
            </a:r>
            <a:r>
              <a:rPr lang="en-US" dirty="0"/>
              <a:t>cannot be resolved here. The point is that in an uncertain global environment, where there is </a:t>
            </a:r>
            <a:r>
              <a:rPr lang="en-US" dirty="0" smtClean="0"/>
              <a:t>the possibility </a:t>
            </a:r>
            <a:r>
              <a:rPr lang="en-US" dirty="0"/>
              <a:t>of a sharp shift in the level of the dollar and a significant change in the level of global demand, </a:t>
            </a:r>
            <a:r>
              <a:rPr lang="en-US" dirty="0" smtClean="0"/>
              <a:t>Asian countries </a:t>
            </a:r>
            <a:r>
              <a:rPr lang="en-US" dirty="0"/>
              <a:t>have special reason to value monetary autonomy. </a:t>
            </a:r>
            <a:endParaRPr lang="en-US" dirty="0" smtClean="0"/>
          </a:p>
          <a:p>
            <a:r>
              <a:rPr lang="en-US" dirty="0" smtClean="0"/>
              <a:t>In principle, </a:t>
            </a:r>
            <a:r>
              <a:rPr lang="en-US" dirty="0" smtClean="0">
                <a:solidFill>
                  <a:srgbClr val="0070C0"/>
                </a:solidFill>
              </a:rPr>
              <a:t>Asian countries will allow their currencies to appreciate together—and therefore they will appreciate at all—can </a:t>
            </a:r>
            <a:r>
              <a:rPr lang="en-US" dirty="0" smtClean="0"/>
              <a:t>be bolstered by the adoption of an exchange rate framework for the region: </a:t>
            </a:r>
            <a:r>
              <a:rPr lang="en-US" dirty="0" smtClean="0">
                <a:solidFill>
                  <a:srgbClr val="0070C0"/>
                </a:solidFill>
              </a:rPr>
              <a:t>a</a:t>
            </a:r>
            <a:r>
              <a:rPr lang="en-US" dirty="0" smtClean="0"/>
              <a:t> </a:t>
            </a:r>
            <a:r>
              <a:rPr lang="en-US" dirty="0" smtClean="0">
                <a:solidFill>
                  <a:srgbClr val="0070C0"/>
                </a:solidFill>
              </a:rPr>
              <a:t>common basket peg, for example, or a common basket, bank and crawl (BBC) regime</a:t>
            </a:r>
            <a:r>
              <a:rPr lang="en-US" dirty="0" smtClean="0"/>
              <a:t>.</a:t>
            </a:r>
          </a:p>
          <a:p>
            <a:r>
              <a:rPr lang="en-US" dirty="0" smtClean="0"/>
              <a:t>Verifying that Asian countries are complying with the terms of their agreement to cooperate would then require monitoring only the behavior of exchange rates themselves, as opposed to ascertaining the consistency of the entire range of national policies. Free riding would be easier to detect.</a:t>
            </a:r>
            <a:endParaRPr lang="th-TH" dirty="0"/>
          </a:p>
        </p:txBody>
      </p:sp>
      <p:sp>
        <p:nvSpPr>
          <p:cNvPr id="4" name="Rectangle 3"/>
          <p:cNvSpPr/>
          <p:nvPr/>
        </p:nvSpPr>
        <p:spPr>
          <a:xfrm>
            <a:off x="0" y="785794"/>
            <a:ext cx="5269841" cy="461665"/>
          </a:xfrm>
          <a:prstGeom prst="rect">
            <a:avLst/>
          </a:prstGeom>
        </p:spPr>
        <p:txBody>
          <a:bodyPr wrap="none">
            <a:spAutoFit/>
          </a:bodyPr>
          <a:lstStyle/>
          <a:p>
            <a:r>
              <a:rPr lang="en-US" sz="2400" b="1" dirty="0" smtClean="0">
                <a:solidFill>
                  <a:srgbClr val="0070C0"/>
                </a:solidFill>
              </a:rPr>
              <a:t>(5) Regional exchange rate arrangement</a:t>
            </a:r>
            <a:endParaRPr lang="th-TH" sz="2400" dirty="0">
              <a:solidFill>
                <a:srgbClr val="0070C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42852"/>
            <a:ext cx="8229600" cy="1143000"/>
          </a:xfrm>
        </p:spPr>
        <p:txBody>
          <a:bodyPr>
            <a:normAutofit fontScale="90000"/>
          </a:bodyPr>
          <a:lstStyle/>
          <a:p>
            <a:r>
              <a:rPr lang="en-US" b="1" dirty="0"/>
              <a:t>On the framework for macroeconomic policy </a:t>
            </a:r>
            <a:r>
              <a:rPr lang="en-US" b="1" dirty="0" smtClean="0"/>
              <a:t>coordination </a:t>
            </a:r>
            <a:endParaRPr lang="th-TH" dirty="0"/>
          </a:p>
        </p:txBody>
      </p:sp>
      <p:sp>
        <p:nvSpPr>
          <p:cNvPr id="3" name="Content Placeholder 2"/>
          <p:cNvSpPr>
            <a:spLocks noGrp="1"/>
          </p:cNvSpPr>
          <p:nvPr>
            <p:ph idx="1"/>
          </p:nvPr>
        </p:nvSpPr>
        <p:spPr>
          <a:xfrm>
            <a:off x="0" y="1357298"/>
            <a:ext cx="8929718" cy="4929222"/>
          </a:xfrm>
        </p:spPr>
        <p:txBody>
          <a:bodyPr>
            <a:normAutofit fontScale="85000" lnSpcReduction="10000"/>
          </a:bodyPr>
          <a:lstStyle/>
          <a:p>
            <a:r>
              <a:rPr lang="en-US" dirty="0"/>
              <a:t>This raises the question of whether Asian countries have adequate institutional arrangements in place </a:t>
            </a:r>
            <a:r>
              <a:rPr lang="en-US" dirty="0" smtClean="0"/>
              <a:t>for coordinating regional trade, monetary </a:t>
            </a:r>
            <a:r>
              <a:rPr lang="en-US" dirty="0"/>
              <a:t>and fiscal adjustments. </a:t>
            </a:r>
            <a:endParaRPr lang="en-US" dirty="0" smtClean="0"/>
          </a:p>
          <a:p>
            <a:r>
              <a:rPr lang="en-US" dirty="0" smtClean="0"/>
              <a:t>ASEAN+3 </a:t>
            </a:r>
            <a:r>
              <a:rPr lang="en-US" dirty="0"/>
              <a:t>already possess a variety of mechanisms for </a:t>
            </a:r>
            <a:r>
              <a:rPr lang="en-US" dirty="0" smtClean="0"/>
              <a:t>consultation, information </a:t>
            </a:r>
            <a:r>
              <a:rPr lang="en-US" dirty="0"/>
              <a:t>sharing, and financial assistance. Since 2000 they have negotiated a network of regional swap </a:t>
            </a:r>
            <a:r>
              <a:rPr lang="en-US" dirty="0" smtClean="0"/>
              <a:t>lines and </a:t>
            </a:r>
            <a:r>
              <a:rPr lang="en-US" dirty="0"/>
              <a:t>credits, the </a:t>
            </a:r>
            <a:r>
              <a:rPr lang="en-US" dirty="0">
                <a:solidFill>
                  <a:srgbClr val="0070C0"/>
                </a:solidFill>
              </a:rPr>
              <a:t>Chiang Mai Initiative (CMI)</a:t>
            </a:r>
            <a:r>
              <a:rPr lang="en-US" dirty="0"/>
              <a:t>, to provide external </a:t>
            </a:r>
            <a:r>
              <a:rPr lang="en-US" dirty="0">
                <a:solidFill>
                  <a:srgbClr val="0070C0"/>
                </a:solidFill>
              </a:rPr>
              <a:t>assistance to countries whose financial </a:t>
            </a:r>
            <a:r>
              <a:rPr lang="en-US" dirty="0" smtClean="0">
                <a:solidFill>
                  <a:srgbClr val="0070C0"/>
                </a:solidFill>
              </a:rPr>
              <a:t>markets and </a:t>
            </a:r>
            <a:r>
              <a:rPr lang="en-US" dirty="0">
                <a:solidFill>
                  <a:srgbClr val="0070C0"/>
                </a:solidFill>
              </a:rPr>
              <a:t>exchange rates are perturbed</a:t>
            </a:r>
            <a:r>
              <a:rPr lang="en-US" dirty="0"/>
              <a:t>. At the time of writing some </a:t>
            </a:r>
            <a:r>
              <a:rPr lang="en-US" dirty="0">
                <a:solidFill>
                  <a:srgbClr val="0070C0"/>
                </a:solidFill>
              </a:rPr>
              <a:t>$40 billion of bilateral swaps</a:t>
            </a:r>
            <a:r>
              <a:rPr lang="en-US" dirty="0"/>
              <a:t> have been </a:t>
            </a:r>
            <a:r>
              <a:rPr lang="en-US" dirty="0" smtClean="0"/>
              <a:t>arranged under </a:t>
            </a:r>
            <a:r>
              <a:rPr lang="en-US" dirty="0"/>
              <a:t>the CMI aegis</a:t>
            </a:r>
            <a:r>
              <a:rPr lang="en-US" dirty="0" smtClean="0"/>
              <a:t>.</a:t>
            </a:r>
          </a:p>
          <a:p>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fontScale="90000"/>
          </a:bodyPr>
          <a:lstStyle/>
          <a:p>
            <a:r>
              <a:rPr lang="en-US" b="1" dirty="0" smtClean="0"/>
              <a:t>On the framework for macroeconomic policy coordination </a:t>
            </a:r>
            <a:endParaRPr lang="th-TH" dirty="0"/>
          </a:p>
        </p:txBody>
      </p:sp>
      <p:sp>
        <p:nvSpPr>
          <p:cNvPr id="3" name="Content Placeholder 2"/>
          <p:cNvSpPr>
            <a:spLocks noGrp="1"/>
          </p:cNvSpPr>
          <p:nvPr>
            <p:ph idx="1"/>
          </p:nvPr>
        </p:nvSpPr>
        <p:spPr>
          <a:xfrm>
            <a:off x="0" y="1600200"/>
            <a:ext cx="9144000" cy="5257800"/>
          </a:xfrm>
        </p:spPr>
        <p:txBody>
          <a:bodyPr>
            <a:noAutofit/>
          </a:bodyPr>
          <a:lstStyle/>
          <a:p>
            <a:r>
              <a:rPr lang="en-US" sz="2800" dirty="0">
                <a:solidFill>
                  <a:srgbClr val="0070C0"/>
                </a:solidFill>
              </a:rPr>
              <a:t>ASEAN </a:t>
            </a:r>
            <a:r>
              <a:rPr lang="en-US" sz="2800" dirty="0"/>
              <a:t>continues to make progress </a:t>
            </a:r>
            <a:r>
              <a:rPr lang="en-US" sz="2800" dirty="0" smtClean="0"/>
              <a:t>in constructing </a:t>
            </a:r>
            <a:r>
              <a:rPr lang="en-US" sz="2800" dirty="0"/>
              <a:t>its </a:t>
            </a:r>
            <a:r>
              <a:rPr lang="en-US" sz="2800" dirty="0">
                <a:solidFill>
                  <a:srgbClr val="0070C0"/>
                </a:solidFill>
              </a:rPr>
              <a:t>free trade area</a:t>
            </a:r>
            <a:r>
              <a:rPr lang="en-US" sz="2800" dirty="0"/>
              <a:t>, currently scheduled for completion by </a:t>
            </a:r>
            <a:r>
              <a:rPr lang="en-US" sz="2800" dirty="0" smtClean="0"/>
              <a:t>2010. </a:t>
            </a:r>
          </a:p>
          <a:p>
            <a:r>
              <a:rPr lang="en-US" sz="2800" dirty="0" smtClean="0">
                <a:solidFill>
                  <a:srgbClr val="0070C0"/>
                </a:solidFill>
              </a:rPr>
              <a:t>ASEAN</a:t>
            </a:r>
            <a:r>
              <a:rPr lang="en-US" sz="2800" dirty="0" smtClean="0">
                <a:solidFill>
                  <a:srgbClr val="0070C0"/>
                </a:solidFill>
              </a:rPr>
              <a:t> </a:t>
            </a:r>
            <a:r>
              <a:rPr lang="en-US" sz="2800" dirty="0">
                <a:solidFill>
                  <a:srgbClr val="0070C0"/>
                </a:solidFill>
              </a:rPr>
              <a:t>has concluded </a:t>
            </a:r>
            <a:r>
              <a:rPr lang="en-US" sz="2800" dirty="0"/>
              <a:t>a </a:t>
            </a:r>
            <a:r>
              <a:rPr lang="en-US" sz="2800" dirty="0" smtClean="0"/>
              <a:t>framework agreement </a:t>
            </a:r>
            <a:r>
              <a:rPr lang="en-US" sz="2800" dirty="0"/>
              <a:t>with the </a:t>
            </a:r>
            <a:r>
              <a:rPr lang="en-US" sz="2800" dirty="0">
                <a:solidFill>
                  <a:srgbClr val="0070C0"/>
                </a:solidFill>
              </a:rPr>
              <a:t>PRC on trade in goods</a:t>
            </a:r>
            <a:r>
              <a:rPr lang="en-US" sz="2800" dirty="0"/>
              <a:t>; negotiations on trade in services and investment rules are ongoing.</a:t>
            </a:r>
          </a:p>
          <a:p>
            <a:r>
              <a:rPr lang="en-US" sz="2800" dirty="0" smtClean="0"/>
              <a:t>ASEAN is also pursuing </a:t>
            </a:r>
            <a:r>
              <a:rPr lang="en-US" sz="2800" dirty="0"/>
              <a:t>a trade-in-goods agreement with the </a:t>
            </a:r>
            <a:r>
              <a:rPr lang="en-US" sz="2800" dirty="0">
                <a:solidFill>
                  <a:srgbClr val="0070C0"/>
                </a:solidFill>
              </a:rPr>
              <a:t>Republic of Korea</a:t>
            </a:r>
            <a:r>
              <a:rPr lang="en-US" sz="2800" dirty="0"/>
              <a:t> and FTAs with </a:t>
            </a:r>
            <a:r>
              <a:rPr lang="en-US" sz="2800" dirty="0" smtClean="0">
                <a:solidFill>
                  <a:schemeClr val="accent1"/>
                </a:solidFill>
              </a:rPr>
              <a:t>Hong Kong</a:t>
            </a:r>
            <a:r>
              <a:rPr lang="en-US" sz="2800" dirty="0">
                <a:solidFill>
                  <a:schemeClr val="accent1"/>
                </a:solidFill>
              </a:rPr>
              <a:t>, China and New Zealand</a:t>
            </a:r>
            <a:r>
              <a:rPr lang="en-US" sz="2800" dirty="0"/>
              <a:t>. </a:t>
            </a:r>
            <a:endParaRPr lang="en-US" sz="2800" dirty="0" smtClean="0"/>
          </a:p>
          <a:p>
            <a:r>
              <a:rPr lang="en-US" sz="2800" dirty="0" smtClean="0"/>
              <a:t>The </a:t>
            </a:r>
            <a:r>
              <a:rPr lang="en-US" sz="2800" dirty="0"/>
              <a:t>negotiation of bilateral agreements between </a:t>
            </a:r>
            <a:r>
              <a:rPr lang="en-US" sz="2800" dirty="0">
                <a:solidFill>
                  <a:schemeClr val="accent1"/>
                </a:solidFill>
              </a:rPr>
              <a:t>ASEAN and India and </a:t>
            </a:r>
            <a:r>
              <a:rPr lang="en-US" sz="2800" dirty="0" smtClean="0">
                <a:solidFill>
                  <a:schemeClr val="accent1"/>
                </a:solidFill>
              </a:rPr>
              <a:t>Japan</a:t>
            </a:r>
            <a:r>
              <a:rPr lang="en-US" sz="2800" dirty="0" smtClean="0"/>
              <a:t> is </a:t>
            </a:r>
            <a:r>
              <a:rPr lang="en-US" sz="2800" dirty="0"/>
              <a:t>proceeding more slowly. </a:t>
            </a:r>
            <a:endParaRPr lang="en-US" sz="28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On the framework for macroeconomic policy coordination </a:t>
            </a:r>
            <a:endParaRPr lang="th-TH" dirty="0"/>
          </a:p>
        </p:txBody>
      </p:sp>
      <p:sp>
        <p:nvSpPr>
          <p:cNvPr id="3" name="Content Placeholder 2"/>
          <p:cNvSpPr>
            <a:spLocks noGrp="1"/>
          </p:cNvSpPr>
          <p:nvPr>
            <p:ph idx="1"/>
          </p:nvPr>
        </p:nvSpPr>
        <p:spPr/>
        <p:txBody>
          <a:bodyPr>
            <a:normAutofit fontScale="92500"/>
          </a:bodyPr>
          <a:lstStyle/>
          <a:p>
            <a:r>
              <a:rPr lang="en-US" dirty="0" smtClean="0"/>
              <a:t>On an alternative track, </a:t>
            </a:r>
            <a:r>
              <a:rPr lang="en-US" dirty="0" smtClean="0">
                <a:solidFill>
                  <a:schemeClr val="accent1"/>
                </a:solidFill>
              </a:rPr>
              <a:t>Japan is pursuing bilateral agreements </a:t>
            </a:r>
            <a:r>
              <a:rPr lang="en-US" dirty="0" smtClean="0"/>
              <a:t>with a number of individual Asian countries (</a:t>
            </a:r>
            <a:r>
              <a:rPr lang="en-US" dirty="0" smtClean="0">
                <a:solidFill>
                  <a:schemeClr val="accent1"/>
                </a:solidFill>
              </a:rPr>
              <a:t>Malaysia, Philippines, and Thailand</a:t>
            </a:r>
            <a:r>
              <a:rPr lang="en-US" dirty="0" smtClean="0"/>
              <a:t>). </a:t>
            </a:r>
          </a:p>
          <a:p>
            <a:r>
              <a:rPr lang="en-US" dirty="0" smtClean="0"/>
              <a:t>Given the desirability of bolstering intraregional trade, a more comprehensive approach would be desirable. To put it another way, if Asian countries are going to export less to the US, it becomes all the more important that they be able to export freely to one another.</a:t>
            </a:r>
            <a:endParaRPr lang="th-TH" dirty="0" smtClean="0"/>
          </a:p>
          <a:p>
            <a:endParaRPr lang="th-TH"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1563</Words>
  <Application>Microsoft Office PowerPoint</Application>
  <PresentationFormat>On-screen Show (4:3)</PresentationFormat>
  <Paragraphs>59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Slide 2</vt:lpstr>
      <vt:lpstr>Slide 3</vt:lpstr>
      <vt:lpstr>Slide 4</vt:lpstr>
      <vt:lpstr>Is Current Account Misleading?</vt:lpstr>
      <vt:lpstr>Is Current Account Misleading?</vt:lpstr>
      <vt:lpstr>What an orderly correction would look like?</vt:lpstr>
      <vt:lpstr>What an orderly correction would look like?</vt:lpstr>
      <vt:lpstr>Slide 9</vt:lpstr>
      <vt:lpstr>Slide 10</vt:lpstr>
      <vt:lpstr>Alternative correction: Appreciation of Asian Currencies</vt:lpstr>
      <vt:lpstr>Alternative correction: Appreciation of Asian Currencies</vt:lpstr>
      <vt:lpstr>Asian Countries’ Responses</vt:lpstr>
      <vt:lpstr>Asian Countries’ Responses</vt:lpstr>
      <vt:lpstr>Slide 15</vt:lpstr>
      <vt:lpstr>Asian Countries’ Responses (cont’d)</vt:lpstr>
      <vt:lpstr>Asian Countries’ Responses (cont’d)</vt:lpstr>
      <vt:lpstr>On the framework for macroeconomic policy coordination </vt:lpstr>
      <vt:lpstr>On the framework for macroeconomic policy coordination </vt:lpstr>
      <vt:lpstr>On the framework for macroeconomic policy coordination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NAT</dc:creator>
  <cp:lastModifiedBy>NAT</cp:lastModifiedBy>
  <cp:revision>42</cp:revision>
  <dcterms:created xsi:type="dcterms:W3CDTF">2012-09-25T23:51:44Z</dcterms:created>
  <dcterms:modified xsi:type="dcterms:W3CDTF">2012-09-26T00:45:03Z</dcterms:modified>
</cp:coreProperties>
</file>