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75" r:id="rId1"/>
  </p:sldMasterIdLst>
  <p:notesMasterIdLst>
    <p:notesMasterId r:id="rId26"/>
  </p:notesMasterIdLst>
  <p:sldIdLst>
    <p:sldId id="320" r:id="rId2"/>
    <p:sldId id="258" r:id="rId3"/>
    <p:sldId id="290" r:id="rId4"/>
    <p:sldId id="291" r:id="rId5"/>
    <p:sldId id="292" r:id="rId6"/>
    <p:sldId id="293" r:id="rId7"/>
    <p:sldId id="309" r:id="rId8"/>
    <p:sldId id="294" r:id="rId9"/>
    <p:sldId id="295" r:id="rId10"/>
    <p:sldId id="296" r:id="rId11"/>
    <p:sldId id="306" r:id="rId12"/>
    <p:sldId id="297" r:id="rId13"/>
    <p:sldId id="298" r:id="rId14"/>
    <p:sldId id="310" r:id="rId15"/>
    <p:sldId id="311" r:id="rId16"/>
    <p:sldId id="312" r:id="rId17"/>
    <p:sldId id="315" r:id="rId18"/>
    <p:sldId id="313" r:id="rId19"/>
    <p:sldId id="314" r:id="rId20"/>
    <p:sldId id="316" r:id="rId21"/>
    <p:sldId id="317" r:id="rId22"/>
    <p:sldId id="318" r:id="rId23"/>
    <p:sldId id="319" r:id="rId24"/>
    <p:sldId id="322" r:id="rId25"/>
  </p:sldIdLst>
  <p:sldSz cx="9144000" cy="6858000" type="screen4x3"/>
  <p:notesSz cx="6858000" cy="9144000"/>
  <p:defaultTextStyle>
    <a:defPPr>
      <a:defRPr lang="en-US"/>
    </a:defPPr>
    <a:lvl1pPr algn="l" rtl="0" fontAlgn="base">
      <a:spcBef>
        <a:spcPct val="0"/>
      </a:spcBef>
      <a:spcAft>
        <a:spcPct val="0"/>
      </a:spcAft>
      <a:defRPr sz="1400"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sz="1400"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sz="1400"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sz="1400"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sz="1400" kern="1200">
        <a:solidFill>
          <a:schemeClr val="tx1"/>
        </a:solidFill>
        <a:latin typeface="Arial" pitchFamily="34" charset="0"/>
        <a:ea typeface="+mn-ea"/>
        <a:cs typeface="Angsana New" pitchFamily="18" charset="-34"/>
      </a:defRPr>
    </a:lvl5pPr>
    <a:lvl6pPr marL="2286000" algn="l" defTabSz="914400" rtl="0" eaLnBrk="1" latinLnBrk="0" hangingPunct="1">
      <a:defRPr sz="1400" kern="1200">
        <a:solidFill>
          <a:schemeClr val="tx1"/>
        </a:solidFill>
        <a:latin typeface="Arial" pitchFamily="34" charset="0"/>
        <a:ea typeface="+mn-ea"/>
        <a:cs typeface="Angsana New" pitchFamily="18" charset="-34"/>
      </a:defRPr>
    </a:lvl6pPr>
    <a:lvl7pPr marL="2743200" algn="l" defTabSz="914400" rtl="0" eaLnBrk="1" latinLnBrk="0" hangingPunct="1">
      <a:defRPr sz="1400" kern="1200">
        <a:solidFill>
          <a:schemeClr val="tx1"/>
        </a:solidFill>
        <a:latin typeface="Arial" pitchFamily="34" charset="0"/>
        <a:ea typeface="+mn-ea"/>
        <a:cs typeface="Angsana New" pitchFamily="18" charset="-34"/>
      </a:defRPr>
    </a:lvl7pPr>
    <a:lvl8pPr marL="3200400" algn="l" defTabSz="914400" rtl="0" eaLnBrk="1" latinLnBrk="0" hangingPunct="1">
      <a:defRPr sz="1400" kern="1200">
        <a:solidFill>
          <a:schemeClr val="tx1"/>
        </a:solidFill>
        <a:latin typeface="Arial" pitchFamily="34" charset="0"/>
        <a:ea typeface="+mn-ea"/>
        <a:cs typeface="Angsana New" pitchFamily="18" charset="-34"/>
      </a:defRPr>
    </a:lvl8pPr>
    <a:lvl9pPr marL="3657600" algn="l" defTabSz="914400" rtl="0" eaLnBrk="1" latinLnBrk="0" hangingPunct="1">
      <a:defRPr sz="1400" kern="1200">
        <a:solidFill>
          <a:schemeClr val="tx1"/>
        </a:solidFill>
        <a:latin typeface="Arial" pitchFamily="34" charset="0"/>
        <a:ea typeface="+mn-ea"/>
        <a:cs typeface="Angsana New" pitchFamily="18" charset="-34"/>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autoAdjust="0"/>
  </p:normalViewPr>
  <p:slideViewPr>
    <p:cSldViewPr>
      <p:cViewPr>
        <p:scale>
          <a:sx n="81" d="100"/>
          <a:sy n="81" d="100"/>
        </p:scale>
        <p:origin x="-186" y="-36"/>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_rels/viewProps.xml.rels><?xml version="1.0" encoding="UTF-8" standalone="yes"?>
<Relationships xmlns="http://schemas.openxmlformats.org/package/2006/relationships"><Relationship Id="rId8" Type="http://schemas.openxmlformats.org/officeDocument/2006/relationships/slide" Target="slides/slide10.xml"/><Relationship Id="rId13" Type="http://schemas.openxmlformats.org/officeDocument/2006/relationships/slide" Target="slides/slide21.xml"/><Relationship Id="rId3" Type="http://schemas.openxmlformats.org/officeDocument/2006/relationships/slide" Target="slides/slide4.xml"/><Relationship Id="rId7" Type="http://schemas.openxmlformats.org/officeDocument/2006/relationships/slide" Target="slides/slide9.xml"/><Relationship Id="rId12" Type="http://schemas.openxmlformats.org/officeDocument/2006/relationships/slide" Target="slides/slide20.xml"/><Relationship Id="rId2" Type="http://schemas.openxmlformats.org/officeDocument/2006/relationships/slide" Target="slides/slide3.xml"/><Relationship Id="rId1" Type="http://schemas.openxmlformats.org/officeDocument/2006/relationships/slide" Target="slides/slide2.xml"/><Relationship Id="rId6" Type="http://schemas.openxmlformats.org/officeDocument/2006/relationships/slide" Target="slides/slide8.xml"/><Relationship Id="rId11" Type="http://schemas.openxmlformats.org/officeDocument/2006/relationships/slide" Target="slides/slide13.xml"/><Relationship Id="rId5" Type="http://schemas.openxmlformats.org/officeDocument/2006/relationships/slide" Target="slides/slide6.xml"/><Relationship Id="rId15" Type="http://schemas.openxmlformats.org/officeDocument/2006/relationships/slide" Target="slides/slide23.xml"/><Relationship Id="rId10" Type="http://schemas.openxmlformats.org/officeDocument/2006/relationships/slide" Target="slides/slide12.xml"/><Relationship Id="rId4" Type="http://schemas.openxmlformats.org/officeDocument/2006/relationships/slide" Target="slides/slide5.xml"/><Relationship Id="rId9" Type="http://schemas.openxmlformats.org/officeDocument/2006/relationships/slide" Target="slides/slide11.xml"/><Relationship Id="rId14" Type="http://schemas.openxmlformats.org/officeDocument/2006/relationships/slide" Target="slides/slide2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endParaRPr lang="th-TH"/>
          </a:p>
        </p:txBody>
      </p:sp>
      <p:sp>
        <p:nvSpPr>
          <p:cNvPr id="819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endParaRPr lang="th-TH"/>
          </a:p>
        </p:txBody>
      </p:sp>
      <p:sp>
        <p:nvSpPr>
          <p:cNvPr id="819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819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p>
        </p:txBody>
      </p:sp>
      <p:sp>
        <p:nvSpPr>
          <p:cNvPr id="819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endParaRPr lang="th-TH"/>
          </a:p>
        </p:txBody>
      </p:sp>
      <p:sp>
        <p:nvSpPr>
          <p:cNvPr id="819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fld id="{C75152DE-EA6A-4D84-8F0F-051045E545D3}" type="slidenum">
              <a:rPr lang="en-US"/>
              <a:pPr/>
              <a:t>‹#›</a:t>
            </a:fld>
            <a:endParaRPr lang="th-TH"/>
          </a:p>
        </p:txBody>
      </p:sp>
    </p:spTree>
    <p:extLst>
      <p:ext uri="{BB962C8B-B14F-4D97-AF65-F5344CB8AC3E}">
        <p14:creationId xmlns:p14="http://schemas.microsoft.com/office/powerpoint/2010/main" val="10754488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endParaRPr lang="th-TH" altLang="en-US"/>
          </a:p>
        </p:txBody>
      </p:sp>
      <p:sp>
        <p:nvSpPr>
          <p:cNvPr id="17" name="Footer Placeholder 16"/>
          <p:cNvSpPr>
            <a:spLocks noGrp="1"/>
          </p:cNvSpPr>
          <p:nvPr>
            <p:ph type="ftr" sz="quarter" idx="11"/>
          </p:nvPr>
        </p:nvSpPr>
        <p:spPr/>
        <p:txBody>
          <a:bodyPr/>
          <a:lstStyle/>
          <a:p>
            <a:endParaRPr lang="th-TH" alt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7FEF12A2-5EBF-4416-9418-64AA967FAF20}" type="slidenum">
              <a:rPr lang="en-US" altLang="en-US" smtClean="0"/>
              <a:pPr/>
              <a:t>‹#›</a:t>
            </a:fld>
            <a:endParaRPr lang="th-TH" alt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endParaRPr lang="th-TH" altLang="en-US"/>
          </a:p>
        </p:txBody>
      </p:sp>
      <p:sp>
        <p:nvSpPr>
          <p:cNvPr id="5" name="Footer Placeholder 4"/>
          <p:cNvSpPr>
            <a:spLocks noGrp="1"/>
          </p:cNvSpPr>
          <p:nvPr>
            <p:ph type="ftr" sz="quarter" idx="11"/>
          </p:nvPr>
        </p:nvSpPr>
        <p:spPr/>
        <p:txBody>
          <a:bodyPr/>
          <a:lstStyle/>
          <a:p>
            <a:endParaRPr lang="th-TH" altLang="en-US"/>
          </a:p>
        </p:txBody>
      </p:sp>
      <p:sp>
        <p:nvSpPr>
          <p:cNvPr id="6" name="Slide Number Placeholder 5"/>
          <p:cNvSpPr>
            <a:spLocks noGrp="1"/>
          </p:cNvSpPr>
          <p:nvPr>
            <p:ph type="sldNum" sz="quarter" idx="12"/>
          </p:nvPr>
        </p:nvSpPr>
        <p:spPr/>
        <p:txBody>
          <a:bodyPr/>
          <a:lstStyle/>
          <a:p>
            <a:fld id="{7FEF12A2-5EBF-4416-9418-64AA967FAF20}" type="slidenum">
              <a:rPr lang="en-US" altLang="en-US" smtClean="0"/>
              <a:pPr/>
              <a:t>‹#›</a:t>
            </a:fld>
            <a:endParaRPr lang="th-TH" alt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endParaRPr lang="th-TH" altLang="en-US"/>
          </a:p>
        </p:txBody>
      </p:sp>
      <p:sp>
        <p:nvSpPr>
          <p:cNvPr id="5" name="Footer Placeholder 4"/>
          <p:cNvSpPr>
            <a:spLocks noGrp="1"/>
          </p:cNvSpPr>
          <p:nvPr>
            <p:ph type="ftr" sz="quarter" idx="11"/>
          </p:nvPr>
        </p:nvSpPr>
        <p:spPr>
          <a:xfrm>
            <a:off x="800100" y="6172200"/>
            <a:ext cx="4000500" cy="457200"/>
          </a:xfrm>
        </p:spPr>
        <p:txBody>
          <a:bodyPr/>
          <a:lstStyle/>
          <a:p>
            <a:endParaRPr lang="th-TH" alt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7FEF12A2-5EBF-4416-9418-64AA967FAF20}" type="slidenum">
              <a:rPr lang="en-US" altLang="en-US" smtClean="0"/>
              <a:pPr/>
              <a:t>‹#›</a:t>
            </a:fld>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endParaRPr lang="th-TH" altLang="en-US"/>
          </a:p>
        </p:txBody>
      </p:sp>
      <p:sp>
        <p:nvSpPr>
          <p:cNvPr id="6" name="Footer Placeholder 5"/>
          <p:cNvSpPr>
            <a:spLocks noGrp="1"/>
          </p:cNvSpPr>
          <p:nvPr>
            <p:ph type="ftr" sz="quarter" idx="11"/>
          </p:nvPr>
        </p:nvSpPr>
        <p:spPr/>
        <p:txBody>
          <a:bodyPr/>
          <a:lstStyle/>
          <a:p>
            <a:endParaRPr lang="th-TH" altLang="en-US"/>
          </a:p>
        </p:txBody>
      </p:sp>
      <p:sp>
        <p:nvSpPr>
          <p:cNvPr id="7" name="Slide Number Placeholder 6"/>
          <p:cNvSpPr>
            <a:spLocks noGrp="1"/>
          </p:cNvSpPr>
          <p:nvPr>
            <p:ph type="sldNum" sz="quarter" idx="12"/>
          </p:nvPr>
        </p:nvSpPr>
        <p:spPr/>
        <p:txBody>
          <a:bodyPr/>
          <a:lstStyle/>
          <a:p>
            <a:fld id="{7FEF12A2-5EBF-4416-9418-64AA967FAF20}" type="slidenum">
              <a:rPr lang="en-US" altLang="en-US" smtClean="0"/>
              <a:pPr/>
              <a:t>‹#›</a:t>
            </a:fld>
            <a:endParaRPr lang="th-TH" alt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endParaRPr lang="th-TH" altLang="en-US"/>
          </a:p>
        </p:txBody>
      </p:sp>
      <p:sp>
        <p:nvSpPr>
          <p:cNvPr id="8" name="Footer Placeholder 7"/>
          <p:cNvSpPr>
            <a:spLocks noGrp="1"/>
          </p:cNvSpPr>
          <p:nvPr>
            <p:ph type="ftr" sz="quarter" idx="11"/>
          </p:nvPr>
        </p:nvSpPr>
        <p:spPr/>
        <p:txBody>
          <a:bodyPr/>
          <a:lstStyle/>
          <a:p>
            <a:endParaRPr lang="th-TH" altLang="en-US"/>
          </a:p>
        </p:txBody>
      </p:sp>
      <p:sp>
        <p:nvSpPr>
          <p:cNvPr id="9" name="Slide Number Placeholder 8"/>
          <p:cNvSpPr>
            <a:spLocks noGrp="1"/>
          </p:cNvSpPr>
          <p:nvPr>
            <p:ph type="sldNum" sz="quarter" idx="12"/>
          </p:nvPr>
        </p:nvSpPr>
        <p:spPr/>
        <p:txBody>
          <a:bodyPr/>
          <a:lstStyle/>
          <a:p>
            <a:fld id="{7FEF12A2-5EBF-4416-9418-64AA967FAF20}" type="slidenum">
              <a:rPr lang="en-US" altLang="en-US" smtClean="0"/>
              <a:pPr/>
              <a:t>‹#›</a:t>
            </a:fld>
            <a:endParaRPr lang="th-TH" alt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endParaRPr lang="th-TH" altLang="en-US"/>
          </a:p>
        </p:txBody>
      </p:sp>
      <p:sp>
        <p:nvSpPr>
          <p:cNvPr id="4" name="Footer Placeholder 3"/>
          <p:cNvSpPr>
            <a:spLocks noGrp="1"/>
          </p:cNvSpPr>
          <p:nvPr>
            <p:ph type="ftr" sz="quarter" idx="11"/>
          </p:nvPr>
        </p:nvSpPr>
        <p:spPr/>
        <p:txBody>
          <a:bodyPr/>
          <a:lstStyle/>
          <a:p>
            <a:endParaRPr lang="th-TH" altLang="en-US"/>
          </a:p>
        </p:txBody>
      </p:sp>
      <p:sp>
        <p:nvSpPr>
          <p:cNvPr id="5" name="Slide Number Placeholder 4"/>
          <p:cNvSpPr>
            <a:spLocks noGrp="1"/>
          </p:cNvSpPr>
          <p:nvPr>
            <p:ph type="sldNum" sz="quarter" idx="12"/>
          </p:nvPr>
        </p:nvSpPr>
        <p:spPr/>
        <p:txBody>
          <a:bodyPr/>
          <a:lstStyle/>
          <a:p>
            <a:fld id="{7FEF12A2-5EBF-4416-9418-64AA967FAF20}" type="slidenum">
              <a:rPr lang="en-US" altLang="en-US" smtClean="0"/>
              <a:pPr/>
              <a:t>‹#›</a:t>
            </a:fld>
            <a:endParaRPr lang="th-TH"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th-TH" altLang="en-US"/>
          </a:p>
        </p:txBody>
      </p:sp>
      <p:sp>
        <p:nvSpPr>
          <p:cNvPr id="3" name="Footer Placeholder 2"/>
          <p:cNvSpPr>
            <a:spLocks noGrp="1"/>
          </p:cNvSpPr>
          <p:nvPr>
            <p:ph type="ftr" sz="quarter" idx="11"/>
          </p:nvPr>
        </p:nvSpPr>
        <p:spPr/>
        <p:txBody>
          <a:bodyPr/>
          <a:lstStyle/>
          <a:p>
            <a:endParaRPr lang="th-TH" altLang="en-US"/>
          </a:p>
        </p:txBody>
      </p:sp>
      <p:sp>
        <p:nvSpPr>
          <p:cNvPr id="4" name="Slide Number Placeholder 3"/>
          <p:cNvSpPr>
            <a:spLocks noGrp="1"/>
          </p:cNvSpPr>
          <p:nvPr>
            <p:ph type="sldNum" sz="quarter" idx="12"/>
          </p:nvPr>
        </p:nvSpPr>
        <p:spPr/>
        <p:txBody>
          <a:bodyPr/>
          <a:lstStyle/>
          <a:p>
            <a:fld id="{7FEF12A2-5EBF-4416-9418-64AA967FAF20}" type="slidenum">
              <a:rPr lang="en-US" altLang="en-US" smtClean="0"/>
              <a:pPr/>
              <a:t>‹#›</a:t>
            </a:fld>
            <a:endParaRPr lang="th-TH"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th-TH" altLang="en-US"/>
          </a:p>
        </p:txBody>
      </p:sp>
      <p:sp>
        <p:nvSpPr>
          <p:cNvPr id="6" name="Footer Placeholder 5"/>
          <p:cNvSpPr>
            <a:spLocks noGrp="1"/>
          </p:cNvSpPr>
          <p:nvPr>
            <p:ph type="ftr" sz="quarter" idx="11"/>
          </p:nvPr>
        </p:nvSpPr>
        <p:spPr/>
        <p:txBody>
          <a:bodyPr/>
          <a:lstStyle/>
          <a:p>
            <a:endParaRPr lang="th-TH" altLang="en-US"/>
          </a:p>
        </p:txBody>
      </p:sp>
      <p:sp>
        <p:nvSpPr>
          <p:cNvPr id="7" name="Slide Number Placeholder 6"/>
          <p:cNvSpPr>
            <a:spLocks noGrp="1"/>
          </p:cNvSpPr>
          <p:nvPr>
            <p:ph type="sldNum" sz="quarter" idx="12"/>
          </p:nvPr>
        </p:nvSpPr>
        <p:spPr/>
        <p:txBody>
          <a:bodyPr/>
          <a:lstStyle/>
          <a:p>
            <a:fld id="{7FEF12A2-5EBF-4416-9418-64AA967FAF20}" type="slidenum">
              <a:rPr lang="en-US" altLang="en-US" smtClean="0"/>
              <a:pPr/>
              <a:t>‹#›</a:t>
            </a:fld>
            <a:endParaRPr lang="th-TH" alt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th-TH" altLang="en-US"/>
          </a:p>
        </p:txBody>
      </p:sp>
      <p:sp>
        <p:nvSpPr>
          <p:cNvPr id="6" name="Footer Placeholder 5"/>
          <p:cNvSpPr>
            <a:spLocks noGrp="1"/>
          </p:cNvSpPr>
          <p:nvPr>
            <p:ph type="ftr" sz="quarter" idx="11"/>
          </p:nvPr>
        </p:nvSpPr>
        <p:spPr>
          <a:xfrm>
            <a:off x="914400" y="6172200"/>
            <a:ext cx="3886200" cy="457200"/>
          </a:xfrm>
        </p:spPr>
        <p:txBody>
          <a:bodyPr/>
          <a:lstStyle/>
          <a:p>
            <a:endParaRPr lang="th-TH" altLang="en-US"/>
          </a:p>
        </p:txBody>
      </p:sp>
      <p:sp>
        <p:nvSpPr>
          <p:cNvPr id="7" name="Slide Number Placeholder 6"/>
          <p:cNvSpPr>
            <a:spLocks noGrp="1"/>
          </p:cNvSpPr>
          <p:nvPr>
            <p:ph type="sldNum" sz="quarter" idx="12"/>
          </p:nvPr>
        </p:nvSpPr>
        <p:spPr>
          <a:xfrm>
            <a:off x="146304" y="6208776"/>
            <a:ext cx="457200" cy="457200"/>
          </a:xfrm>
        </p:spPr>
        <p:txBody>
          <a:bodyPr/>
          <a:lstStyle/>
          <a:p>
            <a:fld id="{7FEF12A2-5EBF-4416-9418-64AA967FAF20}" type="slidenum">
              <a:rPr lang="en-US" altLang="en-US" smtClean="0"/>
              <a:pPr/>
              <a:t>‹#›</a:t>
            </a:fld>
            <a:endParaRPr lang="th-TH" alt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ltLang="en-US"/>
          </a:p>
        </p:txBody>
      </p:sp>
      <p:sp>
        <p:nvSpPr>
          <p:cNvPr id="5" name="Footer Placeholder 4"/>
          <p:cNvSpPr>
            <a:spLocks noGrp="1"/>
          </p:cNvSpPr>
          <p:nvPr>
            <p:ph type="ftr" sz="quarter" idx="11"/>
          </p:nvPr>
        </p:nvSpPr>
        <p:spPr/>
        <p:txBody>
          <a:bodyPr/>
          <a:lstStyle/>
          <a:p>
            <a:endParaRPr lang="th-TH" altLang="en-US"/>
          </a:p>
        </p:txBody>
      </p:sp>
      <p:sp>
        <p:nvSpPr>
          <p:cNvPr id="6" name="Slide Number Placeholder 5"/>
          <p:cNvSpPr>
            <a:spLocks noGrp="1"/>
          </p:cNvSpPr>
          <p:nvPr>
            <p:ph type="sldNum" sz="quarter" idx="12"/>
          </p:nvPr>
        </p:nvSpPr>
        <p:spPr/>
        <p:txBody>
          <a:bodyPr/>
          <a:lstStyle/>
          <a:p>
            <a:fld id="{7FEF12A2-5EBF-4416-9418-64AA967FAF20}" type="slidenum">
              <a:rPr lang="en-US" altLang="en-US" smtClean="0"/>
              <a:pPr/>
              <a:t>‹#›</a:t>
            </a:fld>
            <a:endParaRPr lang="th-TH"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ltLang="en-US"/>
          </a:p>
        </p:txBody>
      </p:sp>
      <p:sp>
        <p:nvSpPr>
          <p:cNvPr id="5" name="Footer Placeholder 4"/>
          <p:cNvSpPr>
            <a:spLocks noGrp="1"/>
          </p:cNvSpPr>
          <p:nvPr>
            <p:ph type="ftr" sz="quarter" idx="11"/>
          </p:nvPr>
        </p:nvSpPr>
        <p:spPr/>
        <p:txBody>
          <a:bodyPr/>
          <a:lstStyle/>
          <a:p>
            <a:endParaRPr lang="th-TH" altLang="en-US"/>
          </a:p>
        </p:txBody>
      </p:sp>
      <p:sp>
        <p:nvSpPr>
          <p:cNvPr id="6" name="Slide Number Placeholder 5"/>
          <p:cNvSpPr>
            <a:spLocks noGrp="1"/>
          </p:cNvSpPr>
          <p:nvPr>
            <p:ph type="sldNum" sz="quarter" idx="12"/>
          </p:nvPr>
        </p:nvSpPr>
        <p:spPr/>
        <p:txBody>
          <a:bodyPr/>
          <a:lstStyle/>
          <a:p>
            <a:fld id="{7FEF12A2-5EBF-4416-9418-64AA967FAF20}" type="slidenum">
              <a:rPr lang="en-US" altLang="en-US" smtClean="0"/>
              <a:pPr/>
              <a:t>‹#›</a:t>
            </a:fld>
            <a:endParaRPr lang="th-TH"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endParaRPr lang="th-TH" altLang="en-US"/>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endParaRPr lang="th-TH" altLang="en-US"/>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3DBCA124-2AAC-4171-8482-310ECC79EE00}" type="slidenum">
              <a:rPr lang="en-US" altLang="en-US"/>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lt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7FEF12A2-5EBF-4416-9418-64AA967FAF20}" type="slidenum">
              <a:rPr lang="en-US" altLang="en-US" smtClean="0"/>
              <a:pPr/>
              <a:t>‹#›</a:t>
            </a:fld>
            <a:endParaRPr lang="th-TH" altLang="en-US"/>
          </a:p>
        </p:txBody>
      </p:sp>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2053" name="Rectangle 7"/>
          <p:cNvSpPr>
            <a:spLocks noChangeArrowheads="1"/>
          </p:cNvSpPr>
          <p:nvPr/>
        </p:nvSpPr>
        <p:spPr bwMode="auto">
          <a:xfrm>
            <a:off x="642910" y="3286124"/>
            <a:ext cx="7929618" cy="2453492"/>
          </a:xfrm>
          <a:prstGeom prst="rect">
            <a:avLst/>
          </a:prstGeom>
          <a:noFill/>
          <a:ln w="12700">
            <a:noFill/>
            <a:miter lim="800000"/>
            <a:headEnd/>
            <a:tailEnd/>
          </a:ln>
        </p:spPr>
        <p:txBody>
          <a:bodyPr wrap="square" lIns="90488" tIns="44450" rIns="90488" bIns="44450">
            <a:spAutoFit/>
          </a:bodyPr>
          <a:lstStyle/>
          <a:p>
            <a:pPr algn="ctr"/>
            <a:r>
              <a:rPr lang="en-US" sz="4000" dirty="0" smtClean="0">
                <a:latin typeface="Arial" pitchFamily="34" charset="0"/>
                <a:cs typeface="Arial" pitchFamily="34" charset="0"/>
              </a:rPr>
              <a:t>MK 312 Marketing Management</a:t>
            </a:r>
          </a:p>
          <a:p>
            <a:pPr algn="ctr"/>
            <a:r>
              <a:rPr lang="en-US" sz="4000" dirty="0" smtClean="0">
                <a:latin typeface="Arial" pitchFamily="34" charset="0"/>
                <a:cs typeface="Arial" pitchFamily="34" charset="0"/>
              </a:rPr>
              <a:t>By </a:t>
            </a:r>
          </a:p>
          <a:p>
            <a:pPr algn="ctr"/>
            <a:r>
              <a:rPr lang="en-US" sz="4000" dirty="0" err="1" smtClean="0">
                <a:latin typeface="Arial" pitchFamily="34" charset="0"/>
                <a:cs typeface="Arial" pitchFamily="34" charset="0"/>
              </a:rPr>
              <a:t>Aj.Suwalya</a:t>
            </a:r>
            <a:r>
              <a:rPr lang="en-US" sz="4000" dirty="0" smtClean="0">
                <a:latin typeface="Arial" pitchFamily="34" charset="0"/>
                <a:cs typeface="Arial" pitchFamily="34" charset="0"/>
              </a:rPr>
              <a:t>  K.</a:t>
            </a:r>
            <a:endParaRPr lang="en-US" sz="3600" dirty="0">
              <a:latin typeface="Arial" pitchFamily="34" charset="0"/>
              <a:cs typeface="Arial" pitchFamily="34" charset="0"/>
            </a:endParaRPr>
          </a:p>
          <a:p>
            <a:pPr algn="ctr">
              <a:lnSpc>
                <a:spcPct val="70000"/>
              </a:lnSpc>
              <a:spcBef>
                <a:spcPct val="50000"/>
              </a:spcBef>
            </a:pPr>
            <a:endParaRPr lang="en-US" sz="2800" b="1" dirty="0">
              <a:latin typeface="Arial" pitchFamily="34" charset="0"/>
              <a:cs typeface="Arial" pitchFamily="34" charset="0"/>
            </a:endParaRPr>
          </a:p>
        </p:txBody>
      </p:sp>
      <p:pic>
        <p:nvPicPr>
          <p:cNvPr id="2057" name="Picture 9"/>
          <p:cNvPicPr>
            <a:picLocks noChangeAspect="1" noChangeArrowheads="1"/>
          </p:cNvPicPr>
          <p:nvPr/>
        </p:nvPicPr>
        <p:blipFill>
          <a:blip r:embed="rId2" cstate="print"/>
          <a:srcRect/>
          <a:stretch>
            <a:fillRect/>
          </a:stretch>
        </p:blipFill>
        <p:spPr bwMode="auto">
          <a:xfrm>
            <a:off x="368089" y="333375"/>
            <a:ext cx="2025060" cy="2449256"/>
          </a:xfrm>
          <a:prstGeom prst="rect">
            <a:avLst/>
          </a:prstGeom>
          <a:noFill/>
        </p:spPr>
      </p:pic>
      <p:sp>
        <p:nvSpPr>
          <p:cNvPr id="7" name="สี่เหลี่ยมผืนผ้า 6"/>
          <p:cNvSpPr/>
          <p:nvPr/>
        </p:nvSpPr>
        <p:spPr>
          <a:xfrm>
            <a:off x="2667764" y="1668293"/>
            <a:ext cx="3615614" cy="984885"/>
          </a:xfrm>
          <a:prstGeom prst="rect">
            <a:avLst/>
          </a:prstGeom>
        </p:spPr>
        <p:txBody>
          <a:bodyPr wrap="square">
            <a:spAutoFit/>
          </a:bodyPr>
          <a:lstStyle/>
          <a:p>
            <a:r>
              <a:rPr lang="en-US" sz="4400" b="1" dirty="0" smtClean="0">
                <a:solidFill>
                  <a:schemeClr val="bg1"/>
                </a:solidFill>
                <a:effectLst>
                  <a:outerShdw blurRad="38100" dist="38100" dir="2700000" algn="tl">
                    <a:srgbClr val="000000">
                      <a:alpha val="43137"/>
                    </a:srgbClr>
                  </a:outerShdw>
                </a:effectLst>
                <a:latin typeface="+mj-lt"/>
                <a:cs typeface="Arial" pitchFamily="34" charset="0"/>
              </a:rPr>
              <a:t>    Chapter</a:t>
            </a:r>
            <a:r>
              <a:rPr lang="en-US" sz="4400" b="1" dirty="0" smtClean="0">
                <a:solidFill>
                  <a:schemeClr val="bg1"/>
                </a:solidFill>
                <a:latin typeface="+mj-lt"/>
                <a:cs typeface="Arial" pitchFamily="34" charset="0"/>
              </a:rPr>
              <a:t> 4</a:t>
            </a:r>
          </a:p>
          <a:p>
            <a:r>
              <a:rPr lang="en-US" sz="1400" b="1" dirty="0" smtClean="0">
                <a:solidFill>
                  <a:schemeClr val="bg1"/>
                </a:solidFill>
                <a:latin typeface="+mj-lt"/>
              </a:rPr>
              <a:t>	SWOT ANALYSIS</a:t>
            </a:r>
            <a:endParaRPr lang="th-TH" sz="1400" b="1" dirty="0">
              <a:solidFill>
                <a:schemeClr val="bg1"/>
              </a:solidFill>
              <a:latin typeface="+mj-lt"/>
            </a:endParaRPr>
          </a:p>
        </p:txBody>
      </p:sp>
      <p:pic>
        <p:nvPicPr>
          <p:cNvPr id="8" name="Picture 7" descr="BE image.png"/>
          <p:cNvPicPr>
            <a:picLocks noChangeAspect="1"/>
          </p:cNvPicPr>
          <p:nvPr/>
        </p:nvPicPr>
        <p:blipFill>
          <a:blip r:embed="rId3" cstate="print"/>
          <a:stretch>
            <a:fillRect/>
          </a:stretch>
        </p:blipFill>
        <p:spPr>
          <a:xfrm>
            <a:off x="7440788" y="203922"/>
            <a:ext cx="1131740" cy="1112126"/>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295400" y="228600"/>
            <a:ext cx="6858000" cy="762000"/>
          </a:xfrm>
        </p:spPr>
        <p:txBody>
          <a:bodyPr/>
          <a:lstStyle/>
          <a:p>
            <a:r>
              <a:rPr lang="en-GB" sz="3500"/>
              <a:t>Ch. 4 - Learning objectives</a:t>
            </a:r>
            <a:endParaRPr lang="en-US" sz="3500"/>
          </a:p>
        </p:txBody>
      </p:sp>
      <p:sp>
        <p:nvSpPr>
          <p:cNvPr id="6160" name="Rectangle 16"/>
          <p:cNvSpPr>
            <a:spLocks noChangeArrowheads="1"/>
          </p:cNvSpPr>
          <p:nvPr/>
        </p:nvSpPr>
        <p:spPr bwMode="auto">
          <a:xfrm>
            <a:off x="642910" y="1285860"/>
            <a:ext cx="8501090" cy="6278642"/>
          </a:xfrm>
          <a:prstGeom prst="rect">
            <a:avLst/>
          </a:prstGeom>
          <a:noFill/>
          <a:ln w="9525">
            <a:noFill/>
            <a:miter lim="800000"/>
            <a:headEnd/>
            <a:tailEnd/>
          </a:ln>
          <a:effectLst/>
        </p:spPr>
        <p:txBody>
          <a:bodyPr wrap="square">
            <a:spAutoFit/>
          </a:bodyPr>
          <a:lstStyle/>
          <a:p>
            <a:pPr eaLnBrk="0" hangingPunct="0">
              <a:spcBef>
                <a:spcPct val="50000"/>
              </a:spcBef>
            </a:pPr>
            <a:r>
              <a:rPr lang="en-US" sz="2400" dirty="0">
                <a:solidFill>
                  <a:srgbClr val="FF0000"/>
                </a:solidFill>
                <a:effectLst>
                  <a:outerShdw blurRad="38100" dist="38100" dir="2700000" algn="tl">
                    <a:srgbClr val="C0C0C0"/>
                  </a:outerShdw>
                </a:effectLst>
                <a:latin typeface="Arial" charset="0"/>
                <a:ea typeface="Arial" charset="0"/>
                <a:cs typeface="Arial" charset="0"/>
              </a:rPr>
              <a:t>After studying this chapter you should be able to:</a:t>
            </a:r>
          </a:p>
          <a:p>
            <a:pPr eaLnBrk="0" hangingPunct="0">
              <a:spcBef>
                <a:spcPct val="50000"/>
              </a:spcBef>
            </a:pPr>
            <a:r>
              <a:rPr lang="en-US" sz="2400" dirty="0">
                <a:solidFill>
                  <a:srgbClr val="002060"/>
                </a:solidFill>
                <a:effectLst>
                  <a:outerShdw blurRad="38100" dist="38100" dir="2700000" algn="tl">
                    <a:srgbClr val="C0C0C0"/>
                  </a:outerShdw>
                </a:effectLst>
                <a:latin typeface="Arial" charset="0"/>
                <a:ea typeface="Arial" charset="0"/>
                <a:cs typeface="Arial" charset="0"/>
              </a:rPr>
              <a:t>■</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explain how a SWOT analysis can capitalize</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on a company’s internal and external issues</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p>
          <a:p>
            <a:pPr eaLnBrk="0" hangingPunct="0">
              <a:spcBef>
                <a:spcPct val="50000"/>
              </a:spcBef>
            </a:pPr>
            <a:r>
              <a:rPr lang="en-US" sz="2400" dirty="0">
                <a:solidFill>
                  <a:srgbClr val="002060"/>
                </a:solidFill>
                <a:effectLst>
                  <a:outerShdw blurRad="38100" dist="38100" dir="2700000" algn="tl">
                    <a:srgbClr val="C0C0C0"/>
                  </a:outerShdw>
                </a:effectLst>
                <a:latin typeface="Arial" charset="0"/>
                <a:ea typeface="Arial" charset="0"/>
                <a:cs typeface="Arial" charset="0"/>
              </a:rPr>
              <a:t>■ understand the reasons for matching</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strengths and opportunities, and converting</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weaknesses and threats</a:t>
            </a:r>
          </a:p>
          <a:p>
            <a:pPr eaLnBrk="0" hangingPunct="0">
              <a:spcBef>
                <a:spcPct val="50000"/>
              </a:spcBef>
            </a:pPr>
            <a:r>
              <a:rPr lang="en-US" sz="2400" dirty="0">
                <a:solidFill>
                  <a:srgbClr val="002060"/>
                </a:solidFill>
                <a:effectLst>
                  <a:outerShdw blurRad="38100" dist="38100" dir="2700000" algn="tl">
                    <a:srgbClr val="C0C0C0"/>
                  </a:outerShdw>
                </a:effectLst>
                <a:latin typeface="Arial" charset="0"/>
                <a:ea typeface="Arial" charset="0"/>
                <a:cs typeface="Arial" charset="0"/>
              </a:rPr>
              <a:t>■ discuss the importance of doing some</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research as the basis for SWOT analysis</a:t>
            </a:r>
          </a:p>
          <a:p>
            <a:pPr eaLnBrk="0" hangingPunct="0">
              <a:spcBef>
                <a:spcPct val="50000"/>
              </a:spcBef>
            </a:pPr>
            <a:r>
              <a:rPr lang="en-US" sz="2400" dirty="0">
                <a:solidFill>
                  <a:srgbClr val="002060"/>
                </a:solidFill>
                <a:effectLst>
                  <a:outerShdw blurRad="38100" dist="38100" dir="2700000" algn="tl">
                    <a:srgbClr val="C0C0C0"/>
                  </a:outerShdw>
                </a:effectLst>
                <a:latin typeface="Arial" charset="0"/>
                <a:ea typeface="Arial" charset="0"/>
                <a:cs typeface="Arial" charset="0"/>
              </a:rPr>
              <a:t>■ discuss the barriers to and benefits of</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conducting SWOT analyses</a:t>
            </a:r>
          </a:p>
          <a:p>
            <a:pPr eaLnBrk="0" hangingPunct="0">
              <a:spcBef>
                <a:spcPct val="50000"/>
              </a:spcBef>
            </a:pPr>
            <a:r>
              <a:rPr lang="en-US" sz="2400" dirty="0">
                <a:solidFill>
                  <a:srgbClr val="002060"/>
                </a:solidFill>
                <a:effectLst>
                  <a:outerShdw blurRad="38100" dist="38100" dir="2700000" algn="tl">
                    <a:srgbClr val="C0C0C0"/>
                  </a:outerShdw>
                </a:effectLst>
                <a:latin typeface="Arial" charset="0"/>
                <a:ea typeface="Arial" charset="0"/>
                <a:cs typeface="Arial" charset="0"/>
              </a:rPr>
              <a:t>■ explain the reasons for preparing multilevel</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SWOT analyses.</a:t>
            </a:r>
          </a:p>
          <a:p>
            <a:pPr eaLnBrk="0" hangingPunct="0">
              <a:spcBef>
                <a:spcPct val="50000"/>
              </a:spcBef>
            </a:pPr>
            <a:endParaRPr lang="en-US" sz="2400"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pPr>
            <a:endParaRPr lang="en-US" sz="2800" dirty="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428596" y="687419"/>
            <a:ext cx="6858000" cy="762000"/>
          </a:xfrm>
        </p:spPr>
        <p:txBody>
          <a:bodyPr/>
          <a:lstStyle/>
          <a:p>
            <a:r>
              <a:rPr lang="en-GB" sz="3500" dirty="0"/>
              <a:t>SWOT analysis</a:t>
            </a:r>
            <a:endParaRPr lang="en-US" sz="3500" dirty="0"/>
          </a:p>
        </p:txBody>
      </p:sp>
      <p:sp>
        <p:nvSpPr>
          <p:cNvPr id="55299" name="Rectangle 3"/>
          <p:cNvSpPr>
            <a:spLocks noChangeArrowheads="1"/>
          </p:cNvSpPr>
          <p:nvPr/>
        </p:nvSpPr>
        <p:spPr bwMode="auto">
          <a:xfrm>
            <a:off x="428596" y="1715075"/>
            <a:ext cx="5099435" cy="3970318"/>
          </a:xfrm>
          <a:prstGeom prst="rect">
            <a:avLst/>
          </a:prstGeom>
          <a:noFill/>
          <a:ln w="9525">
            <a:noFill/>
            <a:miter lim="800000"/>
            <a:headEnd/>
            <a:tailEnd/>
          </a:ln>
          <a:effectLst/>
        </p:spPr>
        <p:txBody>
          <a:bodyPr wrap="square">
            <a:spAutoFit/>
          </a:bodyPr>
          <a:lstStyle/>
          <a:p>
            <a:pPr eaLnBrk="0" hangingPunct="0">
              <a:spcBef>
                <a:spcPct val="50000"/>
              </a:spcBef>
            </a:pPr>
            <a:r>
              <a:rPr lang="en-US" sz="2800" dirty="0">
                <a:solidFill>
                  <a:srgbClr val="002060"/>
                </a:solidFill>
                <a:effectLst>
                  <a:outerShdw blurRad="38100" dist="38100" dir="2700000" algn="tl">
                    <a:srgbClr val="C0C0C0"/>
                  </a:outerShdw>
                </a:effectLst>
                <a:latin typeface="Arial" charset="0"/>
                <a:ea typeface="Arial" charset="0"/>
                <a:cs typeface="Arial" charset="0"/>
              </a:rPr>
              <a:t>Successful SWOT analysis is fundamentally a process of finding the optimum fit</a:t>
            </a:r>
            <a:r>
              <a:rPr lang="da-DK" sz="2800" dirty="0">
                <a:solidFill>
                  <a:srgbClr val="002060"/>
                </a:solidFill>
                <a:effectLst>
                  <a:outerShdw blurRad="38100" dist="38100" dir="2700000" algn="tl">
                    <a:srgbClr val="C0C0C0"/>
                  </a:outerShdw>
                </a:effectLst>
                <a:latin typeface="Arial" charset="0"/>
                <a:ea typeface="Arial" charset="0"/>
                <a:cs typeface="Arial" charset="0"/>
              </a:rPr>
              <a:t> </a:t>
            </a:r>
            <a:r>
              <a:rPr lang="en-US" sz="2800" dirty="0">
                <a:solidFill>
                  <a:srgbClr val="002060"/>
                </a:solidFill>
                <a:effectLst>
                  <a:outerShdw blurRad="38100" dist="38100" dir="2700000" algn="tl">
                    <a:srgbClr val="C0C0C0"/>
                  </a:outerShdw>
                </a:effectLst>
                <a:latin typeface="Arial" charset="0"/>
                <a:ea typeface="Arial" charset="0"/>
                <a:cs typeface="Arial" charset="0"/>
              </a:rPr>
              <a:t>between the firm’s controllable strengths and weaknesses and the uncontrollable</a:t>
            </a:r>
            <a:r>
              <a:rPr lang="da-DK" sz="2800" dirty="0">
                <a:solidFill>
                  <a:srgbClr val="002060"/>
                </a:solidFill>
                <a:effectLst>
                  <a:outerShdw blurRad="38100" dist="38100" dir="2700000" algn="tl">
                    <a:srgbClr val="C0C0C0"/>
                  </a:outerShdw>
                </a:effectLst>
                <a:latin typeface="Arial" charset="0"/>
                <a:ea typeface="Arial" charset="0"/>
                <a:cs typeface="Arial" charset="0"/>
              </a:rPr>
              <a:t> </a:t>
            </a:r>
            <a:r>
              <a:rPr lang="en-US" sz="2800" dirty="0">
                <a:solidFill>
                  <a:srgbClr val="002060"/>
                </a:solidFill>
                <a:effectLst>
                  <a:outerShdw blurRad="38100" dist="38100" dir="2700000" algn="tl">
                    <a:srgbClr val="C0C0C0"/>
                  </a:outerShdw>
                </a:effectLst>
                <a:latin typeface="Arial" charset="0"/>
                <a:ea typeface="Arial" charset="0"/>
                <a:cs typeface="Arial" charset="0"/>
              </a:rPr>
              <a:t>opportunities and threats posed by the environment in which the firm operates.</a:t>
            </a:r>
          </a:p>
        </p:txBody>
      </p:sp>
      <p:pic>
        <p:nvPicPr>
          <p:cNvPr id="55308" name="Picture 12" descr="http://4.bp.blogspot.com/_e_azpfpe97g/Sho2BA__8PI/AAAAAAAAABo/8o1oSZ_u96s/s320/swot_img.gif"/>
          <p:cNvPicPr>
            <a:picLocks noChangeAspect="1" noChangeArrowheads="1"/>
          </p:cNvPicPr>
          <p:nvPr/>
        </p:nvPicPr>
        <p:blipFill>
          <a:blip r:embed="rId2" cstate="print"/>
          <a:srcRect/>
          <a:stretch>
            <a:fillRect/>
          </a:stretch>
        </p:blipFill>
        <p:spPr bwMode="auto">
          <a:xfrm>
            <a:off x="6008271" y="594510"/>
            <a:ext cx="2556649" cy="27158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Rectangle 4"/>
          <p:cNvSpPr>
            <a:spLocks noGrp="1" noChangeArrowheads="1"/>
          </p:cNvSpPr>
          <p:nvPr>
            <p:ph type="title"/>
          </p:nvPr>
        </p:nvSpPr>
        <p:spPr>
          <a:xfrm>
            <a:off x="3664777" y="647990"/>
            <a:ext cx="6858000" cy="762000"/>
          </a:xfrm>
          <a:noFill/>
          <a:ln/>
        </p:spPr>
        <p:txBody>
          <a:bodyPr anchor="ctr"/>
          <a:lstStyle/>
          <a:p>
            <a:r>
              <a:rPr lang="en-GB" sz="3500" dirty="0"/>
              <a:t>SWOT analysis</a:t>
            </a:r>
            <a:endParaRPr lang="en-US" sz="3500" dirty="0"/>
          </a:p>
        </p:txBody>
      </p:sp>
      <p:sp>
        <p:nvSpPr>
          <p:cNvPr id="56325" name="Rectangle 5"/>
          <p:cNvSpPr>
            <a:spLocks noChangeArrowheads="1"/>
          </p:cNvSpPr>
          <p:nvPr/>
        </p:nvSpPr>
        <p:spPr bwMode="auto">
          <a:xfrm>
            <a:off x="1596193" y="3100287"/>
            <a:ext cx="6148725" cy="2523768"/>
          </a:xfrm>
          <a:prstGeom prst="rect">
            <a:avLst/>
          </a:prstGeom>
          <a:solidFill>
            <a:schemeClr val="bg1">
              <a:alpha val="55000"/>
            </a:schemeClr>
          </a:solidFill>
          <a:ln w="9525">
            <a:noFill/>
            <a:miter lim="800000"/>
            <a:headEnd/>
            <a:tailEnd/>
          </a:ln>
          <a:effectLst/>
        </p:spPr>
        <p:txBody>
          <a:bodyPr wrap="square">
            <a:spAutoFit/>
          </a:bodyPr>
          <a:lstStyle/>
          <a:p>
            <a:pPr eaLnBrk="0" hangingPunct="0">
              <a:spcBef>
                <a:spcPct val="50000"/>
              </a:spcBef>
            </a:pPr>
            <a:r>
              <a:rPr lang="en-US" sz="1800" dirty="0">
                <a:solidFill>
                  <a:srgbClr val="002060"/>
                </a:solidFill>
                <a:effectLst>
                  <a:outerShdw blurRad="38100" dist="38100" dir="2700000" algn="tl">
                    <a:srgbClr val="C0C0C0"/>
                  </a:outerShdw>
                </a:effectLst>
                <a:latin typeface="Arial" charset="0"/>
                <a:ea typeface="Arial" charset="0"/>
                <a:cs typeface="Arial" charset="0"/>
              </a:rPr>
              <a:t>A good SWOT profile facilitates the development</a:t>
            </a:r>
            <a:r>
              <a:rPr lang="da-DK" sz="1800" dirty="0">
                <a:solidFill>
                  <a:srgbClr val="002060"/>
                </a:solidFill>
                <a:effectLst>
                  <a:outerShdw blurRad="38100" dist="38100" dir="2700000" algn="tl">
                    <a:srgbClr val="C0C0C0"/>
                  </a:outerShdw>
                </a:effectLst>
                <a:latin typeface="Arial" charset="0"/>
                <a:ea typeface="Arial" charset="0"/>
                <a:cs typeface="Arial" charset="0"/>
              </a:rPr>
              <a:t> </a:t>
            </a:r>
            <a:r>
              <a:rPr lang="en-US" sz="1800" dirty="0">
                <a:solidFill>
                  <a:srgbClr val="002060"/>
                </a:solidFill>
                <a:effectLst>
                  <a:outerShdw blurRad="38100" dist="38100" dir="2700000" algn="tl">
                    <a:srgbClr val="C0C0C0"/>
                  </a:outerShdw>
                </a:effectLst>
                <a:latin typeface="Arial" charset="0"/>
                <a:ea typeface="Arial" charset="0"/>
                <a:cs typeface="Arial" charset="0"/>
              </a:rPr>
              <a:t>of a strategy </a:t>
            </a:r>
            <a:r>
              <a:rPr lang="en-US" sz="2800" dirty="0">
                <a:solidFill>
                  <a:srgbClr val="002060"/>
                </a:solidFill>
                <a:effectLst>
                  <a:outerShdw blurRad="38100" dist="38100" dir="2700000" algn="tl">
                    <a:srgbClr val="C0C0C0"/>
                  </a:outerShdw>
                </a:effectLst>
                <a:latin typeface="Arial" charset="0"/>
                <a:ea typeface="Arial" charset="0"/>
                <a:cs typeface="Arial" charset="0"/>
              </a:rPr>
              <a:t>that capitalizes on a company’s strengths,</a:t>
            </a:r>
            <a:r>
              <a:rPr lang="da-DK" sz="2800" dirty="0">
                <a:solidFill>
                  <a:srgbClr val="002060"/>
                </a:solidFill>
                <a:effectLst>
                  <a:outerShdw blurRad="38100" dist="38100" dir="2700000" algn="tl">
                    <a:srgbClr val="C0C0C0"/>
                  </a:outerShdw>
                </a:effectLst>
                <a:latin typeface="Arial" charset="0"/>
                <a:ea typeface="Arial" charset="0"/>
                <a:cs typeface="Arial" charset="0"/>
              </a:rPr>
              <a:t> </a:t>
            </a:r>
            <a:r>
              <a:rPr lang="en-US" sz="2800" dirty="0">
                <a:solidFill>
                  <a:srgbClr val="002060"/>
                </a:solidFill>
                <a:effectLst>
                  <a:outerShdw blurRad="38100" dist="38100" dir="2700000" algn="tl">
                    <a:srgbClr val="C0C0C0"/>
                  </a:outerShdw>
                </a:effectLst>
                <a:latin typeface="Arial" charset="0"/>
                <a:ea typeface="Arial" charset="0"/>
                <a:cs typeface="Arial" charset="0"/>
              </a:rPr>
              <a:t>minimizes any</a:t>
            </a:r>
            <a:r>
              <a:rPr lang="da-DK" sz="2800" dirty="0">
                <a:solidFill>
                  <a:srgbClr val="002060"/>
                </a:solidFill>
                <a:effectLst>
                  <a:outerShdw blurRad="38100" dist="38100" dir="2700000" algn="tl">
                    <a:srgbClr val="C0C0C0"/>
                  </a:outerShdw>
                </a:effectLst>
                <a:latin typeface="Arial" charset="0"/>
                <a:ea typeface="Arial" charset="0"/>
                <a:cs typeface="Arial" charset="0"/>
              </a:rPr>
              <a:t> </a:t>
            </a:r>
            <a:r>
              <a:rPr lang="en-US" sz="2800" dirty="0">
                <a:solidFill>
                  <a:srgbClr val="002060"/>
                </a:solidFill>
                <a:effectLst>
                  <a:outerShdw blurRad="38100" dist="38100" dir="2700000" algn="tl">
                    <a:srgbClr val="C0C0C0"/>
                  </a:outerShdw>
                </a:effectLst>
                <a:latin typeface="Arial" charset="0"/>
                <a:ea typeface="Arial" charset="0"/>
                <a:cs typeface="Arial" charset="0"/>
              </a:rPr>
              <a:t>weaknesses, exploits emerging opportunities and avoids, as far as possible, any</a:t>
            </a:r>
            <a:r>
              <a:rPr lang="da-DK" sz="2800" dirty="0">
                <a:solidFill>
                  <a:srgbClr val="002060"/>
                </a:solidFill>
                <a:effectLst>
                  <a:outerShdw blurRad="38100" dist="38100" dir="2700000" algn="tl">
                    <a:srgbClr val="C0C0C0"/>
                  </a:outerShdw>
                </a:effectLst>
                <a:latin typeface="Arial" charset="0"/>
                <a:ea typeface="Arial" charset="0"/>
                <a:cs typeface="Arial" charset="0"/>
              </a:rPr>
              <a:t> </a:t>
            </a:r>
            <a:r>
              <a:rPr lang="en-US" sz="2800" dirty="0">
                <a:solidFill>
                  <a:srgbClr val="002060"/>
                </a:solidFill>
                <a:effectLst>
                  <a:outerShdw blurRad="38100" dist="38100" dir="2700000" algn="tl">
                    <a:srgbClr val="C0C0C0"/>
                  </a:outerShdw>
                </a:effectLst>
                <a:latin typeface="Arial" charset="0"/>
                <a:ea typeface="Arial" charset="0"/>
                <a:cs typeface="Arial" charset="0"/>
              </a:rPr>
              <a:t>threats.</a:t>
            </a:r>
          </a:p>
        </p:txBody>
      </p:sp>
      <p:pic>
        <p:nvPicPr>
          <p:cNvPr id="56330" name="Picture 10" descr="http://www.laurierosenfeld.com/wp-content/uploads/2011/08/Focus-On-Your-Strengths-ThePerfectDesign-300x300.jpg"/>
          <p:cNvPicPr>
            <a:picLocks noChangeAspect="1" noChangeArrowheads="1"/>
          </p:cNvPicPr>
          <p:nvPr/>
        </p:nvPicPr>
        <p:blipFill>
          <a:blip r:embed="rId2" cstate="print"/>
          <a:srcRect/>
          <a:stretch>
            <a:fillRect/>
          </a:stretch>
        </p:blipFill>
        <p:spPr bwMode="auto">
          <a:xfrm>
            <a:off x="285720" y="142852"/>
            <a:ext cx="2857500" cy="2857500"/>
          </a:xfrm>
          <a:prstGeom prst="rect">
            <a:avLst/>
          </a:prstGeom>
          <a:ln>
            <a:noFill/>
          </a:ln>
          <a:effectLst>
            <a:softEdge rad="11250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Rectangle 4"/>
          <p:cNvSpPr>
            <a:spLocks noGrp="1" noChangeArrowheads="1"/>
          </p:cNvSpPr>
          <p:nvPr>
            <p:ph type="title"/>
          </p:nvPr>
        </p:nvSpPr>
        <p:spPr>
          <a:xfrm>
            <a:off x="3346622" y="558988"/>
            <a:ext cx="6858000" cy="762000"/>
          </a:xfrm>
          <a:noFill/>
          <a:ln/>
        </p:spPr>
        <p:txBody>
          <a:bodyPr anchor="ctr"/>
          <a:lstStyle/>
          <a:p>
            <a:r>
              <a:rPr lang="en-GB" sz="3500" dirty="0"/>
              <a:t>SWOT analysis </a:t>
            </a:r>
            <a:endParaRPr lang="en-US" sz="3500" dirty="0"/>
          </a:p>
        </p:txBody>
      </p:sp>
      <p:sp>
        <p:nvSpPr>
          <p:cNvPr id="57349" name="Rectangle 5" descr="ฟอสซิลปลา"/>
          <p:cNvSpPr>
            <a:spLocks noChangeArrowheads="1"/>
          </p:cNvSpPr>
          <p:nvPr/>
        </p:nvSpPr>
        <p:spPr bwMode="auto">
          <a:xfrm>
            <a:off x="340763" y="2312929"/>
            <a:ext cx="3357586" cy="353943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eaLnBrk="0" hangingPunct="0">
              <a:spcBef>
                <a:spcPct val="50000"/>
              </a:spcBef>
            </a:pPr>
            <a:r>
              <a:rPr lang="en-US" b="1" i="1" dirty="0">
                <a:solidFill>
                  <a:srgbClr val="000000"/>
                </a:solidFill>
                <a:effectLst>
                  <a:outerShdw blurRad="38100" dist="38100" dir="2700000" algn="tl">
                    <a:srgbClr val="FFFFFF"/>
                  </a:outerShdw>
                </a:effectLst>
                <a:latin typeface="Arial" charset="0"/>
                <a:ea typeface="Arial" charset="0"/>
                <a:cs typeface="Arial" charset="0"/>
              </a:rPr>
              <a:t>The SWOT framework became popular during the 1970s because of its</a:t>
            </a:r>
            <a:r>
              <a:rPr lang="da-DK" b="1" i="1" dirty="0">
                <a:solidFill>
                  <a:srgbClr val="000000"/>
                </a:solidFill>
                <a:effectLst>
                  <a:outerShdw blurRad="38100" dist="38100" dir="2700000" algn="tl">
                    <a:srgbClr val="FFFFFF"/>
                  </a:outerShdw>
                </a:effectLst>
                <a:latin typeface="Arial" charset="0"/>
                <a:ea typeface="Arial" charset="0"/>
                <a:cs typeface="Arial" charset="0"/>
              </a:rPr>
              <a:t> </a:t>
            </a:r>
            <a:r>
              <a:rPr lang="en-US" b="1" i="1" dirty="0">
                <a:solidFill>
                  <a:srgbClr val="000000"/>
                </a:solidFill>
                <a:effectLst>
                  <a:outerShdw blurRad="38100" dist="38100" dir="2700000" algn="tl">
                    <a:srgbClr val="FFFFFF"/>
                  </a:outerShdw>
                </a:effectLst>
                <a:latin typeface="Arial" charset="0"/>
                <a:ea typeface="Arial" charset="0"/>
                <a:cs typeface="Arial" charset="0"/>
              </a:rPr>
              <a:t>assumption that managers can plan the alignment of a firm’s resources with its</a:t>
            </a:r>
            <a:r>
              <a:rPr lang="da-DK" b="1" i="1" dirty="0">
                <a:solidFill>
                  <a:srgbClr val="000000"/>
                </a:solidFill>
                <a:effectLst>
                  <a:outerShdw blurRad="38100" dist="38100" dir="2700000" algn="tl">
                    <a:srgbClr val="FFFFFF"/>
                  </a:outerShdw>
                </a:effectLst>
                <a:latin typeface="Arial" charset="0"/>
                <a:ea typeface="Arial" charset="0"/>
                <a:cs typeface="Arial" charset="0"/>
              </a:rPr>
              <a:t> </a:t>
            </a:r>
            <a:r>
              <a:rPr lang="en-US" b="1" i="1" dirty="0">
                <a:solidFill>
                  <a:srgbClr val="000000"/>
                </a:solidFill>
                <a:effectLst>
                  <a:outerShdw blurRad="38100" dist="38100" dir="2700000" algn="tl">
                    <a:srgbClr val="FFFFFF"/>
                  </a:outerShdw>
                </a:effectLst>
                <a:latin typeface="Arial" charset="0"/>
                <a:ea typeface="Arial" charset="0"/>
                <a:cs typeface="Arial" charset="0"/>
              </a:rPr>
              <a:t>environment. Subsequently, during the 1980s, </a:t>
            </a:r>
            <a:r>
              <a:rPr lang="en-US" b="1" i="1" dirty="0">
                <a:solidFill>
                  <a:srgbClr val="FF0000"/>
                </a:solidFill>
                <a:effectLst>
                  <a:outerShdw blurRad="38100" dist="38100" dir="2700000" algn="tl">
                    <a:srgbClr val="FFFFFF"/>
                  </a:outerShdw>
                </a:effectLst>
                <a:latin typeface="Arial" charset="0"/>
                <a:ea typeface="Arial" charset="0"/>
                <a:cs typeface="Arial" charset="0"/>
              </a:rPr>
              <a:t>Porter’s (1980) introduction of the</a:t>
            </a:r>
            <a:r>
              <a:rPr lang="da-DK" b="1" i="1" dirty="0">
                <a:solidFill>
                  <a:srgbClr val="FF0000"/>
                </a:solidFill>
                <a:effectLst>
                  <a:outerShdw blurRad="38100" dist="38100" dir="2700000" algn="tl">
                    <a:srgbClr val="FFFFFF"/>
                  </a:outerShdw>
                </a:effectLst>
                <a:latin typeface="Arial" charset="0"/>
                <a:ea typeface="Arial" charset="0"/>
                <a:cs typeface="Arial" charset="0"/>
              </a:rPr>
              <a:t> </a:t>
            </a:r>
            <a:r>
              <a:rPr lang="en-US" b="1" i="1" dirty="0">
                <a:solidFill>
                  <a:srgbClr val="FF0000"/>
                </a:solidFill>
                <a:effectLst>
                  <a:outerShdw blurRad="38100" dist="38100" dir="2700000" algn="tl">
                    <a:srgbClr val="FFFFFF"/>
                  </a:outerShdw>
                </a:effectLst>
                <a:latin typeface="Arial" charset="0"/>
                <a:ea typeface="Arial" charset="0"/>
                <a:cs typeface="Arial" charset="0"/>
              </a:rPr>
              <a:t>industrial organization paradigm, with his five forces/diamond models, gave primacy</a:t>
            </a:r>
            <a:r>
              <a:rPr lang="da-DK" b="1" i="1" dirty="0">
                <a:solidFill>
                  <a:srgbClr val="FF0000"/>
                </a:solidFill>
                <a:effectLst>
                  <a:outerShdw blurRad="38100" dist="38100" dir="2700000" algn="tl">
                    <a:srgbClr val="FFFFFF"/>
                  </a:outerShdw>
                </a:effectLst>
                <a:latin typeface="Arial" charset="0"/>
                <a:ea typeface="Arial" charset="0"/>
                <a:cs typeface="Arial" charset="0"/>
              </a:rPr>
              <a:t> </a:t>
            </a:r>
            <a:r>
              <a:rPr lang="en-US" b="1" i="1" dirty="0">
                <a:solidFill>
                  <a:srgbClr val="FF0000"/>
                </a:solidFill>
                <a:effectLst>
                  <a:outerShdw blurRad="38100" dist="38100" dir="2700000" algn="tl">
                    <a:srgbClr val="FFFFFF"/>
                  </a:outerShdw>
                </a:effectLst>
                <a:latin typeface="Arial" charset="0"/>
                <a:ea typeface="Arial" charset="0"/>
                <a:cs typeface="Arial" charset="0"/>
              </a:rPr>
              <a:t>to a firm’s external environment, overshadowing the popularity of SWOT analysis</a:t>
            </a:r>
            <a:r>
              <a:rPr lang="en-US" b="1" i="1" dirty="0">
                <a:solidFill>
                  <a:srgbClr val="000000"/>
                </a:solidFill>
                <a:effectLst>
                  <a:outerShdw blurRad="38100" dist="38100" dir="2700000" algn="tl">
                    <a:srgbClr val="FFFFFF"/>
                  </a:outerShdw>
                </a:effectLst>
                <a:latin typeface="Arial" charset="0"/>
                <a:ea typeface="Arial" charset="0"/>
                <a:cs typeface="Arial" charset="0"/>
              </a:rPr>
              <a:t>. In</a:t>
            </a:r>
            <a:r>
              <a:rPr lang="da-DK" b="1" i="1" dirty="0">
                <a:solidFill>
                  <a:srgbClr val="000000"/>
                </a:solidFill>
                <a:effectLst>
                  <a:outerShdw blurRad="38100" dist="38100" dir="2700000" algn="tl">
                    <a:srgbClr val="FFFFFF"/>
                  </a:outerShdw>
                </a:effectLst>
                <a:latin typeface="Arial" charset="0"/>
                <a:ea typeface="Arial" charset="0"/>
                <a:cs typeface="Arial" charset="0"/>
              </a:rPr>
              <a:t> </a:t>
            </a:r>
            <a:r>
              <a:rPr lang="en-US" b="1" i="1" dirty="0">
                <a:solidFill>
                  <a:srgbClr val="000000"/>
                </a:solidFill>
                <a:effectLst>
                  <a:outerShdw blurRad="38100" dist="38100" dir="2700000" algn="tl">
                    <a:srgbClr val="FFFFFF"/>
                  </a:outerShdw>
                </a:effectLst>
                <a:latin typeface="Arial" charset="0"/>
                <a:ea typeface="Arial" charset="0"/>
                <a:cs typeface="Arial" charset="0"/>
              </a:rPr>
              <a:t>the 1990s, Barney reinvented SWOT as the foundation framework linking the firm’s</a:t>
            </a:r>
            <a:r>
              <a:rPr lang="da-DK" b="1" i="1" dirty="0">
                <a:solidFill>
                  <a:srgbClr val="000000"/>
                </a:solidFill>
                <a:effectLst>
                  <a:outerShdw blurRad="38100" dist="38100" dir="2700000" algn="tl">
                    <a:srgbClr val="FFFFFF"/>
                  </a:outerShdw>
                </a:effectLst>
                <a:latin typeface="Arial" charset="0"/>
                <a:ea typeface="Arial" charset="0"/>
                <a:cs typeface="Arial" charset="0"/>
              </a:rPr>
              <a:t> </a:t>
            </a:r>
            <a:r>
              <a:rPr lang="en-US" b="1" i="1" dirty="0">
                <a:solidFill>
                  <a:srgbClr val="000000"/>
                </a:solidFill>
                <a:effectLst>
                  <a:outerShdw blurRad="38100" dist="38100" dir="2700000" algn="tl">
                    <a:srgbClr val="FFFFFF"/>
                  </a:outerShdw>
                </a:effectLst>
                <a:latin typeface="Arial" charset="0"/>
                <a:ea typeface="Arial" charset="0"/>
                <a:cs typeface="Arial" charset="0"/>
              </a:rPr>
              <a:t>resources to sustained competitive advantage (Barney, 1991)</a:t>
            </a:r>
          </a:p>
        </p:txBody>
      </p:sp>
      <p:pic>
        <p:nvPicPr>
          <p:cNvPr id="57351" name="Picture 7" descr="http://www.livingcurious.in/_/rsrc/1262024987734/sm/sm306/picture_porter_diamond.png"/>
          <p:cNvPicPr>
            <a:picLocks noChangeAspect="1" noChangeArrowheads="1"/>
          </p:cNvPicPr>
          <p:nvPr/>
        </p:nvPicPr>
        <p:blipFill>
          <a:blip r:embed="rId2" cstate="print"/>
          <a:srcRect/>
          <a:stretch>
            <a:fillRect/>
          </a:stretch>
        </p:blipFill>
        <p:spPr bwMode="auto">
          <a:xfrm>
            <a:off x="4172453" y="2312929"/>
            <a:ext cx="4656697" cy="3143272"/>
          </a:xfrm>
          <a:prstGeom prst="rect">
            <a:avLst/>
          </a:prstGeom>
          <a:ln w="228600" cap="sq" cmpd="thickThin">
            <a:solidFill>
              <a:srgbClr val="000000"/>
            </a:solidFill>
            <a:prstDash val="solid"/>
            <a:miter lim="800000"/>
          </a:ln>
          <a:effectLst>
            <a:innerShdw blurRad="76200">
              <a:srgbClr val="000000"/>
            </a:innerShdw>
          </a:effectLst>
        </p:spPr>
      </p:pic>
      <p:pic>
        <p:nvPicPr>
          <p:cNvPr id="57353" name="Picture 9" descr="http://a8.sphotos.ak.fbcdn.net/hphotos-ak-snc3/24690_10150131364635691_10150129473190691_11712410_4752495_n.jpg"/>
          <p:cNvPicPr>
            <a:picLocks noChangeAspect="1" noChangeArrowheads="1"/>
          </p:cNvPicPr>
          <p:nvPr/>
        </p:nvPicPr>
        <p:blipFill>
          <a:blip r:embed="rId3" cstate="print"/>
          <a:srcRect/>
          <a:stretch>
            <a:fillRect/>
          </a:stretch>
        </p:blipFill>
        <p:spPr bwMode="auto">
          <a:xfrm>
            <a:off x="785786" y="214290"/>
            <a:ext cx="1233770" cy="183831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3" name="Rectangle 5"/>
          <p:cNvSpPr>
            <a:spLocks noGrp="1" noChangeArrowheads="1"/>
          </p:cNvSpPr>
          <p:nvPr>
            <p:ph type="title"/>
          </p:nvPr>
        </p:nvSpPr>
        <p:spPr>
          <a:xfrm>
            <a:off x="857224" y="0"/>
            <a:ext cx="8077200" cy="762000"/>
          </a:xfrm>
          <a:noFill/>
          <a:ln/>
        </p:spPr>
        <p:txBody>
          <a:bodyPr anchor="ctr"/>
          <a:lstStyle/>
          <a:p>
            <a:r>
              <a:rPr lang="da-DK" sz="1300" dirty="0"/>
              <a:t>The development of a SWOT-analysis – The structure of Chapters 2, 3 and 4:</a:t>
            </a:r>
            <a:endParaRPr lang="en-US" sz="1300" dirty="0"/>
          </a:p>
        </p:txBody>
      </p:sp>
      <p:pic>
        <p:nvPicPr>
          <p:cNvPr id="6" name="Picture 5"/>
          <p:cNvPicPr>
            <a:picLocks noChangeAspect="1" noChangeArrowheads="1"/>
          </p:cNvPicPr>
          <p:nvPr/>
        </p:nvPicPr>
        <p:blipFill>
          <a:blip r:embed="rId2" cstate="print"/>
          <a:srcRect/>
          <a:stretch>
            <a:fillRect/>
          </a:stretch>
        </p:blipFill>
        <p:spPr bwMode="auto">
          <a:xfrm>
            <a:off x="857224" y="714356"/>
            <a:ext cx="7172351" cy="5648517"/>
          </a:xfrm>
          <a:prstGeom prst="rect">
            <a:avLst/>
          </a:prstGeom>
          <a:noFill/>
          <a:ln w="9525">
            <a:noFill/>
            <a:miter lim="800000"/>
            <a:headEnd/>
            <a:tailEnd/>
          </a:ln>
          <a:effectLst/>
        </p:spPr>
      </p:pic>
      <p:sp>
        <p:nvSpPr>
          <p:cNvPr id="7" name="สี่เหลี่ยมผืนผ้า 6"/>
          <p:cNvSpPr/>
          <p:nvPr/>
        </p:nvSpPr>
        <p:spPr>
          <a:xfrm>
            <a:off x="2214546" y="4071942"/>
            <a:ext cx="4714908" cy="221457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428596" y="-142900"/>
            <a:ext cx="7543800" cy="1295400"/>
          </a:xfrm>
        </p:spPr>
        <p:txBody>
          <a:bodyPr/>
          <a:lstStyle/>
          <a:p>
            <a:r>
              <a:rPr lang="en-US" dirty="0"/>
              <a:t>Elements of the SWOT analysis</a:t>
            </a:r>
            <a:endParaRPr lang="th-TH" dirty="0"/>
          </a:p>
        </p:txBody>
      </p:sp>
      <p:sp>
        <p:nvSpPr>
          <p:cNvPr id="83971" name="Rectangle 3"/>
          <p:cNvSpPr>
            <a:spLocks noGrp="1" noChangeArrowheads="1"/>
          </p:cNvSpPr>
          <p:nvPr>
            <p:ph type="body" sz="half" idx="1"/>
          </p:nvPr>
        </p:nvSpPr>
        <p:spPr>
          <a:xfrm>
            <a:off x="285720" y="1428736"/>
            <a:ext cx="5429288" cy="5138737"/>
          </a:xfrm>
        </p:spPr>
        <p:txBody>
          <a:bodyPr>
            <a:normAutofit lnSpcReduction="10000"/>
          </a:bodyPr>
          <a:lstStyle/>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Strengths</a:t>
            </a:r>
          </a:p>
          <a:p>
            <a:pPr lvl="1">
              <a:lnSpc>
                <a:spcPct val="80000"/>
              </a:lnSpc>
            </a:pPr>
            <a:r>
              <a:rPr lang="en-US" sz="2000" dirty="0">
                <a:latin typeface="Arial" pitchFamily="34" charset="0"/>
                <a:cs typeface="Arial" pitchFamily="34" charset="0"/>
              </a:rPr>
              <a:t>Determine your organization’s strong points, from an internal perspective as well as from the perspective of external customers. Do not be humble, be a pragmatic as possible</a:t>
            </a:r>
          </a:p>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Weaknesses</a:t>
            </a:r>
          </a:p>
          <a:p>
            <a:pPr lvl="1">
              <a:lnSpc>
                <a:spcPct val="80000"/>
              </a:lnSpc>
            </a:pPr>
            <a:r>
              <a:rPr lang="en-US" sz="2000" dirty="0">
                <a:latin typeface="Arial" pitchFamily="34" charset="0"/>
                <a:cs typeface="Arial" pitchFamily="34" charset="0"/>
              </a:rPr>
              <a:t>Determine your organization’s weaknesses not only from internal point of view, but also from customers.</a:t>
            </a:r>
          </a:p>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Opportunities</a:t>
            </a:r>
          </a:p>
          <a:p>
            <a:pPr lvl="1">
              <a:lnSpc>
                <a:spcPct val="80000"/>
              </a:lnSpc>
            </a:pPr>
            <a:r>
              <a:rPr lang="en-US" sz="2000" dirty="0">
                <a:latin typeface="Arial" pitchFamily="34" charset="0"/>
                <a:cs typeface="Arial" pitchFamily="34" charset="0"/>
              </a:rPr>
              <a:t>Another major factor is to determine how your organization can continue to grow within the marketplace. After all, opportunities are everywhere, such as changes in technology, government policies, social patterns, etc.</a:t>
            </a:r>
          </a:p>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Threats</a:t>
            </a:r>
            <a:endParaRPr lang="th-TH" sz="2000" b="1" dirty="0">
              <a:solidFill>
                <a:srgbClr val="FF0000"/>
              </a:solidFill>
              <a:effectLst>
                <a:outerShdw blurRad="38100" dist="38100" dir="2700000" algn="tl">
                  <a:srgbClr val="C0C0C0"/>
                </a:outerShdw>
              </a:effectLst>
              <a:latin typeface="Arial" pitchFamily="34" charset="0"/>
            </a:endParaRPr>
          </a:p>
          <a:p>
            <a:pPr lvl="1">
              <a:lnSpc>
                <a:spcPct val="80000"/>
              </a:lnSpc>
            </a:pPr>
            <a:r>
              <a:rPr lang="en-US" sz="2000" dirty="0">
                <a:latin typeface="Arial" pitchFamily="34" charset="0"/>
                <a:cs typeface="Arial" pitchFamily="34" charset="0"/>
              </a:rPr>
              <a:t>It is vital to be prepared and face up to threats</a:t>
            </a:r>
            <a:endParaRPr lang="th-TH" sz="2000" dirty="0">
              <a:latin typeface="Arial" pitchFamily="34" charset="0"/>
            </a:endParaRPr>
          </a:p>
        </p:txBody>
      </p:sp>
      <p:pic>
        <p:nvPicPr>
          <p:cNvPr id="83977" name="Picture 9" descr="http://www.grouputer.com/images/swot_imap.gif"/>
          <p:cNvPicPr>
            <a:picLocks noChangeAspect="1" noChangeArrowheads="1"/>
          </p:cNvPicPr>
          <p:nvPr/>
        </p:nvPicPr>
        <p:blipFill>
          <a:blip r:embed="rId2" cstate="print"/>
          <a:srcRect/>
          <a:stretch>
            <a:fillRect/>
          </a:stretch>
        </p:blipFill>
        <p:spPr bwMode="auto">
          <a:xfrm rot="417777">
            <a:off x="6001693" y="2008523"/>
            <a:ext cx="2647950" cy="25336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noChangeArrowheads="1"/>
          </p:cNvSpPr>
          <p:nvPr>
            <p:ph type="title"/>
          </p:nvPr>
        </p:nvSpPr>
        <p:spPr>
          <a:xfrm>
            <a:off x="1180996" y="374426"/>
            <a:ext cx="6858000" cy="762000"/>
          </a:xfrm>
          <a:noFill/>
          <a:ln/>
        </p:spPr>
        <p:txBody>
          <a:bodyPr anchor="ctr"/>
          <a:lstStyle/>
          <a:p>
            <a:r>
              <a:rPr lang="en-GB" sz="3500"/>
              <a:t>SWOT analysis</a:t>
            </a:r>
            <a:endParaRPr lang="en-US" sz="3500"/>
          </a:p>
        </p:txBody>
      </p:sp>
      <p:sp>
        <p:nvSpPr>
          <p:cNvPr id="59396" name="Rectangle 4"/>
          <p:cNvSpPr>
            <a:spLocks noChangeArrowheads="1"/>
          </p:cNvSpPr>
          <p:nvPr/>
        </p:nvSpPr>
        <p:spPr bwMode="auto">
          <a:xfrm>
            <a:off x="1000100" y="1428736"/>
            <a:ext cx="7696200" cy="4819650"/>
          </a:xfrm>
          <a:prstGeom prst="rect">
            <a:avLst/>
          </a:prstGeom>
          <a:noFill/>
          <a:ln w="9525">
            <a:noFill/>
            <a:miter lim="800000"/>
            <a:headEnd/>
            <a:tailEnd/>
          </a:ln>
          <a:effectLst/>
        </p:spPr>
        <p:txBody>
          <a:bodyPr>
            <a:spAutoFit/>
          </a:bodyPr>
          <a:lstStyle/>
          <a:p>
            <a:pPr eaLnBrk="0" hangingPunct="0">
              <a:spcBef>
                <a:spcPct val="50000"/>
              </a:spcBef>
            </a:pPr>
            <a:r>
              <a:rPr lang="en-GB" sz="2800" b="1" dirty="0">
                <a:solidFill>
                  <a:srgbClr val="000000"/>
                </a:solidFill>
                <a:effectLst>
                  <a:outerShdw blurRad="38100" dist="38100" dir="2700000" algn="tl">
                    <a:srgbClr val="C0C0C0"/>
                  </a:outerShdw>
                </a:effectLst>
                <a:cs typeface="Arial" pitchFamily="34" charset="0"/>
              </a:rPr>
              <a:t>The following are the strategic options suggested by the SWOT-matrix:</a:t>
            </a:r>
          </a:p>
          <a:p>
            <a:pPr eaLnBrk="0" hangingPunct="0">
              <a:spcBef>
                <a:spcPct val="50000"/>
              </a:spcBef>
            </a:pPr>
            <a:r>
              <a:rPr lang="en-GB" sz="2800" dirty="0">
                <a:solidFill>
                  <a:srgbClr val="002060"/>
                </a:solidFill>
                <a:effectLst>
                  <a:outerShdw blurRad="38100" dist="38100" dir="2700000" algn="tl">
                    <a:srgbClr val="C0C0C0"/>
                  </a:outerShdw>
                </a:effectLst>
                <a:cs typeface="Arial" pitchFamily="34" charset="0"/>
              </a:rPr>
              <a:t>1 Make a </a:t>
            </a:r>
            <a:r>
              <a:rPr lang="en-GB" sz="3600" b="1" u="sng" dirty="0">
                <a:solidFill>
                  <a:srgbClr val="FF0000"/>
                </a:solidFill>
                <a:effectLst>
                  <a:outerShdw blurRad="38100" dist="38100" dir="2700000" algn="tl">
                    <a:srgbClr val="C0C0C0"/>
                  </a:outerShdw>
                </a:effectLst>
                <a:cs typeface="Arial" pitchFamily="34" charset="0"/>
              </a:rPr>
              <a:t>match</a:t>
            </a:r>
            <a:r>
              <a:rPr lang="en-GB" sz="3600" u="sng" dirty="0">
                <a:solidFill>
                  <a:srgbClr val="FF0000"/>
                </a:solidFill>
                <a:effectLst>
                  <a:outerShdw blurRad="38100" dist="38100" dir="2700000" algn="tl">
                    <a:srgbClr val="C0C0C0"/>
                  </a:outerShdw>
                </a:effectLst>
                <a:cs typeface="Arial" pitchFamily="34" charset="0"/>
              </a:rPr>
              <a:t> </a:t>
            </a:r>
            <a:r>
              <a:rPr lang="en-GB" sz="2800" dirty="0">
                <a:solidFill>
                  <a:srgbClr val="002060"/>
                </a:solidFill>
                <a:effectLst>
                  <a:outerShdw blurRad="38100" dist="38100" dir="2700000" algn="tl">
                    <a:srgbClr val="C0C0C0"/>
                  </a:outerShdw>
                </a:effectLst>
                <a:cs typeface="Arial" pitchFamily="34" charset="0"/>
              </a:rPr>
              <a:t>between strengths and opportunities</a:t>
            </a:r>
          </a:p>
          <a:p>
            <a:pPr eaLnBrk="0" hangingPunct="0">
              <a:spcBef>
                <a:spcPct val="50000"/>
              </a:spcBef>
            </a:pPr>
            <a:r>
              <a:rPr lang="en-GB" sz="2800" dirty="0">
                <a:solidFill>
                  <a:srgbClr val="002060"/>
                </a:solidFill>
                <a:effectLst>
                  <a:outerShdw blurRad="38100" dist="38100" dir="2700000" algn="tl">
                    <a:srgbClr val="C0C0C0"/>
                  </a:outerShdw>
                </a:effectLst>
                <a:cs typeface="Arial" pitchFamily="34" charset="0"/>
              </a:rPr>
              <a:t>2</a:t>
            </a:r>
            <a:r>
              <a:rPr lang="en-GB" sz="2800" dirty="0">
                <a:solidFill>
                  <a:srgbClr val="FF0000"/>
                </a:solidFill>
                <a:effectLst>
                  <a:outerShdw blurRad="38100" dist="38100" dir="2700000" algn="tl">
                    <a:srgbClr val="C0C0C0"/>
                  </a:outerShdw>
                </a:effectLst>
                <a:cs typeface="Arial" pitchFamily="34" charset="0"/>
              </a:rPr>
              <a:t> </a:t>
            </a:r>
            <a:r>
              <a:rPr lang="en-GB" sz="3200" b="1" u="sng" dirty="0">
                <a:solidFill>
                  <a:srgbClr val="FF0000"/>
                </a:solidFill>
                <a:effectLst>
                  <a:outerShdw blurRad="38100" dist="38100" dir="2700000" algn="tl">
                    <a:srgbClr val="C0C0C0"/>
                  </a:outerShdw>
                </a:effectLst>
                <a:cs typeface="Arial" pitchFamily="34" charset="0"/>
              </a:rPr>
              <a:t>Convert </a:t>
            </a:r>
            <a:r>
              <a:rPr lang="en-GB" sz="2800" dirty="0">
                <a:solidFill>
                  <a:srgbClr val="002060"/>
                </a:solidFill>
                <a:effectLst>
                  <a:outerShdw blurRad="38100" dist="38100" dir="2700000" algn="tl">
                    <a:srgbClr val="C0C0C0"/>
                  </a:outerShdw>
                </a:effectLst>
                <a:cs typeface="Arial" pitchFamily="34" charset="0"/>
              </a:rPr>
              <a:t>weaknesses to strengths</a:t>
            </a:r>
          </a:p>
          <a:p>
            <a:pPr eaLnBrk="0" hangingPunct="0">
              <a:spcBef>
                <a:spcPct val="50000"/>
              </a:spcBef>
            </a:pPr>
            <a:r>
              <a:rPr lang="en-GB" sz="2800" dirty="0">
                <a:solidFill>
                  <a:srgbClr val="002060"/>
                </a:solidFill>
                <a:effectLst>
                  <a:outerShdw blurRad="38100" dist="38100" dir="2700000" algn="tl">
                    <a:srgbClr val="C0C0C0"/>
                  </a:outerShdw>
                </a:effectLst>
                <a:cs typeface="Arial" pitchFamily="34" charset="0"/>
              </a:rPr>
              <a:t>3 </a:t>
            </a:r>
            <a:r>
              <a:rPr lang="en-GB" sz="3200" b="1" u="sng" dirty="0">
                <a:solidFill>
                  <a:srgbClr val="FF0000"/>
                </a:solidFill>
                <a:effectLst>
                  <a:outerShdw blurRad="38100" dist="38100" dir="2700000" algn="tl">
                    <a:srgbClr val="C0C0C0"/>
                  </a:outerShdw>
                </a:effectLst>
                <a:cs typeface="Arial" pitchFamily="34" charset="0"/>
              </a:rPr>
              <a:t>Convert</a:t>
            </a:r>
            <a:r>
              <a:rPr lang="en-GB" sz="2800" dirty="0">
                <a:solidFill>
                  <a:srgbClr val="002060"/>
                </a:solidFill>
                <a:effectLst>
                  <a:outerShdw blurRad="38100" dist="38100" dir="2700000" algn="tl">
                    <a:srgbClr val="C0C0C0"/>
                  </a:outerShdw>
                </a:effectLst>
                <a:cs typeface="Arial" pitchFamily="34" charset="0"/>
              </a:rPr>
              <a:t> threats to opportunities</a:t>
            </a:r>
          </a:p>
          <a:p>
            <a:pPr eaLnBrk="0" hangingPunct="0">
              <a:spcBef>
                <a:spcPct val="50000"/>
              </a:spcBef>
            </a:pPr>
            <a:r>
              <a:rPr lang="en-GB" sz="2800" dirty="0">
                <a:solidFill>
                  <a:srgbClr val="002060"/>
                </a:solidFill>
                <a:effectLst>
                  <a:outerShdw blurRad="38100" dist="38100" dir="2700000" algn="tl">
                    <a:srgbClr val="C0C0C0"/>
                  </a:outerShdw>
                </a:effectLst>
                <a:cs typeface="Arial" pitchFamily="34" charset="0"/>
              </a:rPr>
              <a:t>4 </a:t>
            </a:r>
            <a:r>
              <a:rPr lang="en-GB" sz="3200" b="1" u="sng" dirty="0">
                <a:solidFill>
                  <a:srgbClr val="FF0000"/>
                </a:solidFill>
                <a:effectLst>
                  <a:outerShdw blurRad="38100" dist="38100" dir="2700000" algn="tl">
                    <a:srgbClr val="C0C0C0"/>
                  </a:outerShdw>
                </a:effectLst>
                <a:cs typeface="Arial" pitchFamily="34" charset="0"/>
              </a:rPr>
              <a:t>Minimize</a:t>
            </a:r>
            <a:r>
              <a:rPr lang="en-GB" sz="2800" b="1" dirty="0">
                <a:solidFill>
                  <a:srgbClr val="002060"/>
                </a:solidFill>
                <a:effectLst>
                  <a:outerShdw blurRad="38100" dist="38100" dir="2700000" algn="tl">
                    <a:srgbClr val="C0C0C0"/>
                  </a:outerShdw>
                </a:effectLst>
                <a:cs typeface="Arial" pitchFamily="34" charset="0"/>
              </a:rPr>
              <a:t>,</a:t>
            </a:r>
            <a:r>
              <a:rPr lang="en-GB" sz="2800" dirty="0">
                <a:solidFill>
                  <a:srgbClr val="002060"/>
                </a:solidFill>
                <a:effectLst>
                  <a:outerShdw blurRad="38100" dist="38100" dir="2700000" algn="tl">
                    <a:srgbClr val="C0C0C0"/>
                  </a:outerShdw>
                </a:effectLst>
                <a:cs typeface="Arial" pitchFamily="34" charset="0"/>
              </a:rPr>
              <a:t> if not avoid, weaknesses and threats.</a:t>
            </a:r>
          </a:p>
        </p:txBody>
      </p:sp>
      <p:pic>
        <p:nvPicPr>
          <p:cNvPr id="4" name="Picture 9" descr="http://www.grouputer.com/images/swot_imap.gif"/>
          <p:cNvPicPr>
            <a:picLocks noChangeAspect="1" noChangeArrowheads="1"/>
          </p:cNvPicPr>
          <p:nvPr/>
        </p:nvPicPr>
        <p:blipFill>
          <a:blip r:embed="rId2" cstate="print"/>
          <a:srcRect/>
          <a:stretch>
            <a:fillRect/>
          </a:stretch>
        </p:blipFill>
        <p:spPr bwMode="auto">
          <a:xfrm rot="417777">
            <a:off x="7446093" y="312531"/>
            <a:ext cx="1185807" cy="1134621"/>
          </a:xfrm>
          <a:prstGeom prst="roundRect">
            <a:avLst>
              <a:gd name="adj" fmla="val 5147"/>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428596" y="614543"/>
            <a:ext cx="8382000" cy="762000"/>
          </a:xfrm>
        </p:spPr>
        <p:txBody>
          <a:bodyPr/>
          <a:lstStyle/>
          <a:p>
            <a:r>
              <a:rPr lang="en-GB" sz="3500"/>
              <a:t>Application of the SWOT matrix</a:t>
            </a:r>
            <a:endParaRPr lang="en-US" sz="3500"/>
          </a:p>
        </p:txBody>
      </p:sp>
      <p:pic>
        <p:nvPicPr>
          <p:cNvPr id="6" name="Picture 5"/>
          <p:cNvPicPr>
            <a:picLocks noChangeAspect="1" noChangeArrowheads="1"/>
          </p:cNvPicPr>
          <p:nvPr/>
        </p:nvPicPr>
        <p:blipFill>
          <a:blip r:embed="rId2" cstate="print"/>
          <a:srcRect/>
          <a:stretch>
            <a:fillRect/>
          </a:stretch>
        </p:blipFill>
        <p:spPr bwMode="auto">
          <a:xfrm>
            <a:off x="428596" y="2000240"/>
            <a:ext cx="7864475" cy="2714644"/>
          </a:xfrm>
          <a:prstGeom prst="rect">
            <a:avLst/>
          </a:prstGeom>
          <a:noFill/>
          <a:ln w="9525">
            <a:noFill/>
            <a:miter lim="800000"/>
            <a:headEnd/>
            <a:tailEnd/>
          </a:ln>
          <a:effectLst/>
        </p:spPr>
      </p:pic>
      <p:pic>
        <p:nvPicPr>
          <p:cNvPr id="4" name="Picture 9" descr="http://www.grouputer.com/images/swot_imap.gif"/>
          <p:cNvPicPr>
            <a:picLocks noChangeAspect="1" noChangeArrowheads="1"/>
          </p:cNvPicPr>
          <p:nvPr/>
        </p:nvPicPr>
        <p:blipFill>
          <a:blip r:embed="rId3" cstate="print"/>
          <a:srcRect/>
          <a:stretch>
            <a:fillRect/>
          </a:stretch>
        </p:blipFill>
        <p:spPr bwMode="auto">
          <a:xfrm rot="417777">
            <a:off x="7446093" y="312531"/>
            <a:ext cx="1185807" cy="1134621"/>
          </a:xfrm>
          <a:prstGeom prst="roundRect">
            <a:avLst>
              <a:gd name="adj" fmla="val 5147"/>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ChangeArrowheads="1"/>
          </p:cNvSpPr>
          <p:nvPr/>
        </p:nvSpPr>
        <p:spPr bwMode="auto">
          <a:xfrm>
            <a:off x="539750" y="1844675"/>
            <a:ext cx="8229600" cy="4364038"/>
          </a:xfrm>
          <a:prstGeom prst="rect">
            <a:avLst/>
          </a:prstGeom>
          <a:noFill/>
          <a:ln w="9525">
            <a:noFill/>
            <a:miter lim="800000"/>
            <a:headEnd/>
            <a:tailEnd/>
          </a:ln>
          <a:effectLst/>
        </p:spPr>
        <p:txBody>
          <a:bodyPr>
            <a:spAutoFit/>
          </a:bodyPr>
          <a:lstStyle/>
          <a:p>
            <a:pPr eaLnBrk="0" hangingPunct="0">
              <a:spcBef>
                <a:spcPct val="50000"/>
              </a:spcBef>
            </a:pPr>
            <a:r>
              <a:rPr lang="en-GB" sz="2800" b="1" i="1">
                <a:solidFill>
                  <a:srgbClr val="000000"/>
                </a:solidFill>
                <a:effectLst>
                  <a:outerShdw blurRad="38100" dist="38100" dir="2700000" algn="tl">
                    <a:srgbClr val="C0C0C0"/>
                  </a:outerShdw>
                </a:effectLst>
                <a:latin typeface="Minion-Regular" charset="0"/>
              </a:rPr>
              <a:t>The four combinations that could result from SWOT analysis are called: </a:t>
            </a:r>
          </a:p>
          <a:p>
            <a:pPr eaLnBrk="0" hangingPunct="0">
              <a:spcBef>
                <a:spcPct val="50000"/>
              </a:spcBef>
              <a:buFontTx/>
              <a:buChar char="•"/>
            </a:pPr>
            <a:r>
              <a:rPr lang="en-GB" sz="2800">
                <a:solidFill>
                  <a:srgbClr val="000000"/>
                </a:solidFill>
                <a:latin typeface="Minion-Regular" charset="0"/>
              </a:rPr>
              <a:t> </a:t>
            </a:r>
            <a:r>
              <a:rPr lang="en-GB" sz="2800" b="1" u="sng">
                <a:solidFill>
                  <a:srgbClr val="FF0000"/>
                </a:solidFill>
                <a:effectLst>
                  <a:outerShdw blurRad="38100" dist="38100" dir="2700000" algn="tl">
                    <a:srgbClr val="C0C0C0"/>
                  </a:outerShdw>
                </a:effectLst>
                <a:latin typeface="Minion-Regular" charset="0"/>
              </a:rPr>
              <a:t>Maxi-Maxi (strengths/opportunities):</a:t>
            </a:r>
            <a:r>
              <a:rPr lang="en-GB" sz="2800">
                <a:solidFill>
                  <a:srgbClr val="000000"/>
                </a:solidFill>
                <a:latin typeface="Minion-Regular" charset="0"/>
              </a:rPr>
              <a:t> In essence, an organization should strive to maximize its strengths to capitalize on new opportunities</a:t>
            </a:r>
          </a:p>
          <a:p>
            <a:pPr eaLnBrk="0" hangingPunct="0">
              <a:spcBef>
                <a:spcPct val="50000"/>
              </a:spcBef>
              <a:buFontTx/>
              <a:buChar char="•"/>
            </a:pPr>
            <a:r>
              <a:rPr lang="en-GB" sz="2800" u="sng">
                <a:solidFill>
                  <a:srgbClr val="000000"/>
                </a:solidFill>
                <a:latin typeface="Minion-Regular" charset="0"/>
              </a:rPr>
              <a:t> </a:t>
            </a:r>
            <a:r>
              <a:rPr lang="en-GB" sz="2800" b="1" u="sng">
                <a:solidFill>
                  <a:srgbClr val="FF0000"/>
                </a:solidFill>
                <a:effectLst>
                  <a:outerShdw blurRad="38100" dist="38100" dir="2700000" algn="tl">
                    <a:srgbClr val="C0C0C0"/>
                  </a:outerShdw>
                </a:effectLst>
                <a:latin typeface="Minion-Regular" charset="0"/>
              </a:rPr>
              <a:t>Maxi-Mini (strengths/threats):</a:t>
            </a:r>
            <a:r>
              <a:rPr lang="en-GB" sz="2800">
                <a:solidFill>
                  <a:srgbClr val="000000"/>
                </a:solidFill>
                <a:latin typeface="Minion-Regular" charset="0"/>
              </a:rPr>
              <a:t> In essence, an organization should strive to use its strengths to parry or minimize threats.</a:t>
            </a:r>
          </a:p>
        </p:txBody>
      </p:sp>
      <p:sp>
        <p:nvSpPr>
          <p:cNvPr id="61445" name="Rectangle 5"/>
          <p:cNvSpPr>
            <a:spLocks noGrp="1" noChangeArrowheads="1"/>
          </p:cNvSpPr>
          <p:nvPr>
            <p:ph type="title"/>
          </p:nvPr>
        </p:nvSpPr>
        <p:spPr>
          <a:xfrm>
            <a:off x="387350" y="593724"/>
            <a:ext cx="8382000" cy="762000"/>
          </a:xfrm>
          <a:noFill/>
          <a:ln/>
        </p:spPr>
        <p:txBody>
          <a:bodyPr anchor="ctr"/>
          <a:lstStyle/>
          <a:p>
            <a:r>
              <a:rPr lang="en-GB" sz="3500"/>
              <a:t>Application of the SWOT matrix</a:t>
            </a:r>
            <a:endParaRPr lang="en-US" sz="3500"/>
          </a:p>
        </p:txBody>
      </p:sp>
      <p:pic>
        <p:nvPicPr>
          <p:cNvPr id="6" name="Picture 9" descr="http://www.grouputer.com/images/swot_imap.gif"/>
          <p:cNvPicPr>
            <a:picLocks noChangeAspect="1" noChangeArrowheads="1"/>
          </p:cNvPicPr>
          <p:nvPr/>
        </p:nvPicPr>
        <p:blipFill>
          <a:blip r:embed="rId2" cstate="print"/>
          <a:srcRect/>
          <a:stretch>
            <a:fillRect/>
          </a:stretch>
        </p:blipFill>
        <p:spPr bwMode="auto">
          <a:xfrm rot="417777">
            <a:off x="7279213" y="448618"/>
            <a:ext cx="1099681" cy="10522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ChangeArrowheads="1"/>
          </p:cNvSpPr>
          <p:nvPr/>
        </p:nvSpPr>
        <p:spPr bwMode="auto">
          <a:xfrm>
            <a:off x="381000" y="1708878"/>
            <a:ext cx="8229600" cy="4791075"/>
          </a:xfrm>
          <a:prstGeom prst="rect">
            <a:avLst/>
          </a:prstGeom>
          <a:noFill/>
          <a:ln w="9525">
            <a:noFill/>
            <a:miter lim="800000"/>
            <a:headEnd/>
            <a:tailEnd/>
          </a:ln>
          <a:effectLst/>
        </p:spPr>
        <p:txBody>
          <a:bodyPr>
            <a:spAutoFit/>
          </a:bodyPr>
          <a:lstStyle/>
          <a:p>
            <a:pPr eaLnBrk="0" hangingPunct="0">
              <a:spcBef>
                <a:spcPct val="50000"/>
              </a:spcBef>
            </a:pPr>
            <a:r>
              <a:rPr lang="en-GB" sz="2800" b="1" i="1">
                <a:solidFill>
                  <a:srgbClr val="000000"/>
                </a:solidFill>
                <a:latin typeface="Minion-Regular" charset="0"/>
              </a:rPr>
              <a:t>The four combinations that could result from SWOT analysis are called (cont.): </a:t>
            </a:r>
          </a:p>
          <a:p>
            <a:pPr eaLnBrk="0" hangingPunct="0">
              <a:spcBef>
                <a:spcPct val="50000"/>
              </a:spcBef>
              <a:buFontTx/>
              <a:buChar char="•"/>
            </a:pPr>
            <a:r>
              <a:rPr lang="en-GB" sz="2800" b="1" u="sng">
                <a:solidFill>
                  <a:srgbClr val="FF0000"/>
                </a:solidFill>
                <a:effectLst>
                  <a:outerShdw blurRad="38100" dist="38100" dir="2700000" algn="tl">
                    <a:srgbClr val="C0C0C0"/>
                  </a:outerShdw>
                </a:effectLst>
                <a:latin typeface="Minion-Regular" charset="0"/>
              </a:rPr>
              <a:t>Mini-Maxi (weaknesses/opportunities):</a:t>
            </a:r>
            <a:r>
              <a:rPr lang="en-GB" sz="2800">
                <a:solidFill>
                  <a:srgbClr val="000000"/>
                </a:solidFill>
                <a:latin typeface="Minion-Regular" charset="0"/>
              </a:rPr>
              <a:t> It encourages the organization to conquer its weaknesses by making the most of any new opportunities</a:t>
            </a:r>
          </a:p>
          <a:p>
            <a:pPr eaLnBrk="0" hangingPunct="0">
              <a:spcBef>
                <a:spcPct val="50000"/>
              </a:spcBef>
              <a:buFontTx/>
              <a:buChar char="•"/>
            </a:pPr>
            <a:r>
              <a:rPr lang="en-GB" sz="2800" b="1">
                <a:solidFill>
                  <a:srgbClr val="FF0000"/>
                </a:solidFill>
                <a:effectLst>
                  <a:outerShdw blurRad="38100" dist="38100" dir="2700000" algn="tl">
                    <a:srgbClr val="C0C0C0"/>
                  </a:outerShdw>
                </a:effectLst>
                <a:latin typeface="Minion-Regular" charset="0"/>
              </a:rPr>
              <a:t> </a:t>
            </a:r>
            <a:r>
              <a:rPr lang="en-GB" sz="2800" b="1" u="sng">
                <a:solidFill>
                  <a:srgbClr val="FF0000"/>
                </a:solidFill>
                <a:effectLst>
                  <a:outerShdw blurRad="38100" dist="38100" dir="2700000" algn="tl">
                    <a:srgbClr val="C0C0C0"/>
                  </a:outerShdw>
                </a:effectLst>
                <a:latin typeface="Minion-Regular" charset="0"/>
              </a:rPr>
              <a:t>Mini-Mini (weaknesses / threats):</a:t>
            </a:r>
            <a:r>
              <a:rPr lang="en-GB" sz="2800">
                <a:solidFill>
                  <a:srgbClr val="000000"/>
                </a:solidFill>
                <a:latin typeface="Minion-Regular" charset="0"/>
              </a:rPr>
              <a:t> This is most definitely a defensive strategy: to minimize an organization’s internal weaknesses and avoid external threats.</a:t>
            </a:r>
          </a:p>
        </p:txBody>
      </p:sp>
      <p:sp>
        <p:nvSpPr>
          <p:cNvPr id="73731" name="Rectangle 3"/>
          <p:cNvSpPr>
            <a:spLocks noGrp="1" noChangeArrowheads="1"/>
          </p:cNvSpPr>
          <p:nvPr>
            <p:ph type="title"/>
          </p:nvPr>
        </p:nvSpPr>
        <p:spPr>
          <a:xfrm>
            <a:off x="381000" y="430448"/>
            <a:ext cx="8382000" cy="762000"/>
          </a:xfrm>
          <a:noFill/>
          <a:ln/>
        </p:spPr>
        <p:txBody>
          <a:bodyPr anchor="ctr"/>
          <a:lstStyle/>
          <a:p>
            <a:r>
              <a:rPr lang="en-GB" sz="3500"/>
              <a:t>Application of the SWOT matrix</a:t>
            </a:r>
            <a:endParaRPr lang="en-US" sz="3500"/>
          </a:p>
        </p:txBody>
      </p:sp>
      <p:pic>
        <p:nvPicPr>
          <p:cNvPr id="4" name="Picture 9" descr="http://www.grouputer.com/images/swot_imap.gif"/>
          <p:cNvPicPr>
            <a:picLocks noChangeAspect="1" noChangeArrowheads="1"/>
          </p:cNvPicPr>
          <p:nvPr/>
        </p:nvPicPr>
        <p:blipFill>
          <a:blip r:embed="rId2" cstate="print"/>
          <a:srcRect/>
          <a:stretch>
            <a:fillRect/>
          </a:stretch>
        </p:blipFill>
        <p:spPr bwMode="auto">
          <a:xfrm rot="417777">
            <a:off x="7603595" y="256611"/>
            <a:ext cx="1099681" cy="10522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a:xfrm>
            <a:off x="2830551" y="653396"/>
            <a:ext cx="6858000" cy="762000"/>
          </a:xfrm>
        </p:spPr>
        <p:txBody>
          <a:bodyPr/>
          <a:lstStyle/>
          <a:p>
            <a:r>
              <a:rPr lang="en-GB" sz="3500" dirty="0"/>
              <a:t>Internal analysis</a:t>
            </a:r>
            <a:endParaRPr lang="en-US" sz="3500" dirty="0"/>
          </a:p>
        </p:txBody>
      </p:sp>
      <p:sp>
        <p:nvSpPr>
          <p:cNvPr id="62467" name="Rectangle 3"/>
          <p:cNvSpPr>
            <a:spLocks noChangeArrowheads="1"/>
          </p:cNvSpPr>
          <p:nvPr/>
        </p:nvSpPr>
        <p:spPr bwMode="auto">
          <a:xfrm>
            <a:off x="587476" y="1946366"/>
            <a:ext cx="8072494" cy="4247317"/>
          </a:xfrm>
          <a:prstGeom prst="rect">
            <a:avLst/>
          </a:prstGeom>
          <a:ln>
            <a:headEnd/>
            <a:tailEnd/>
          </a:ln>
          <a:effectLst>
            <a:glow rad="228600">
              <a:schemeClr val="accent3">
                <a:satMod val="175000"/>
                <a:alpha val="40000"/>
              </a:schemeClr>
            </a:glow>
          </a:effectLst>
          <a:scene3d>
            <a:camera prst="orthographicFront"/>
            <a:lightRig rig="threePt" dir="t"/>
          </a:scene3d>
          <a:sp3d>
            <a:bevelT w="101600" prst="riblet"/>
          </a:sp3d>
        </p:spPr>
        <p:style>
          <a:lnRef idx="2">
            <a:schemeClr val="accent1"/>
          </a:lnRef>
          <a:fillRef idx="1">
            <a:schemeClr val="lt1"/>
          </a:fillRef>
          <a:effectRef idx="0">
            <a:schemeClr val="accent1"/>
          </a:effectRef>
          <a:fontRef idx="minor">
            <a:schemeClr val="dk1"/>
          </a:fontRef>
        </p:style>
        <p:txBody>
          <a:bodyPr wrap="square">
            <a:spAutoFit/>
          </a:bodyPr>
          <a:lstStyle/>
          <a:p>
            <a:pPr eaLnBrk="0" hangingPunct="0">
              <a:spcBef>
                <a:spcPct val="50000"/>
              </a:spcBef>
              <a:buFont typeface="Wingdings" pitchFamily="2" charset="2"/>
              <a:buChar char="Ø"/>
            </a:pPr>
            <a:r>
              <a:rPr lang="en-GB" sz="1600" i="1" dirty="0">
                <a:solidFill>
                  <a:srgbClr val="002060"/>
                </a:solidFill>
                <a:effectLst>
                  <a:outerShdw blurRad="38100" dist="38100" dir="2700000" algn="tl">
                    <a:srgbClr val="C0C0C0"/>
                  </a:outerShdw>
                </a:effectLst>
                <a:latin typeface="Arial" charset="0"/>
                <a:ea typeface="Arial" charset="0"/>
                <a:cs typeface="Arial" charset="0"/>
              </a:rPr>
              <a:t>An internal (company) analysis involves a </a:t>
            </a:r>
            <a:r>
              <a:rPr lang="en-GB" sz="3200" i="1" dirty="0">
                <a:solidFill>
                  <a:srgbClr val="002060"/>
                </a:solidFill>
                <a:effectLst>
                  <a:outerShdw blurRad="38100" dist="38100" dir="2700000" algn="tl">
                    <a:srgbClr val="C0C0C0"/>
                  </a:outerShdw>
                </a:effectLst>
                <a:latin typeface="Arial" charset="0"/>
                <a:ea typeface="Arial" charset="0"/>
                <a:cs typeface="Arial" charset="0"/>
              </a:rPr>
              <a:t>comprehensive appraisal of company strengths and weaknesses</a:t>
            </a:r>
            <a:r>
              <a:rPr lang="en-GB" sz="3200" i="1" dirty="0">
                <a:solidFill>
                  <a:srgbClr val="002060"/>
                </a:solidFill>
                <a:latin typeface="Arial" charset="0"/>
                <a:ea typeface="Arial" charset="0"/>
                <a:cs typeface="Arial" charset="0"/>
              </a:rPr>
              <a:t>.</a:t>
            </a:r>
          </a:p>
          <a:p>
            <a:pPr eaLnBrk="0" hangingPunct="0">
              <a:spcBef>
                <a:spcPct val="50000"/>
              </a:spcBef>
              <a:buFont typeface="Wingdings" pitchFamily="2" charset="2"/>
              <a:buChar char="Ø"/>
            </a:pPr>
            <a:r>
              <a:rPr lang="en-GB" sz="2600" i="1" dirty="0" smtClean="0">
                <a:solidFill>
                  <a:srgbClr val="333399"/>
                </a:solidFill>
                <a:effectLst>
                  <a:outerShdw blurRad="38100" dist="38100" dir="2700000" algn="tl">
                    <a:srgbClr val="C0C0C0"/>
                  </a:outerShdw>
                </a:effectLst>
                <a:latin typeface="Arial" charset="0"/>
                <a:ea typeface="Arial" charset="0"/>
                <a:cs typeface="Arial" charset="0"/>
              </a:rPr>
              <a:t>Every </a:t>
            </a:r>
            <a:r>
              <a:rPr lang="en-GB" sz="2600" i="1" dirty="0">
                <a:solidFill>
                  <a:srgbClr val="333399"/>
                </a:solidFill>
                <a:effectLst>
                  <a:outerShdw blurRad="38100" dist="38100" dir="2700000" algn="tl">
                    <a:srgbClr val="C0C0C0"/>
                  </a:outerShdw>
                </a:effectLst>
                <a:latin typeface="Arial" charset="0"/>
                <a:ea typeface="Arial" charset="0"/>
                <a:cs typeface="Arial" charset="0"/>
              </a:rPr>
              <a:t>aspect of the business should be assessed.</a:t>
            </a:r>
            <a:r>
              <a:rPr lang="en-GB" sz="2600" i="1" dirty="0">
                <a:solidFill>
                  <a:schemeClr val="hlink"/>
                </a:solidFill>
                <a:effectLst>
                  <a:outerShdw blurRad="38100" dist="38100" dir="2700000" algn="tl">
                    <a:srgbClr val="C0C0C0"/>
                  </a:outerShdw>
                </a:effectLst>
                <a:latin typeface="Arial" charset="0"/>
                <a:ea typeface="Arial" charset="0"/>
                <a:cs typeface="Arial" charset="0"/>
              </a:rPr>
              <a:t> </a:t>
            </a:r>
          </a:p>
          <a:p>
            <a:pPr eaLnBrk="0" hangingPunct="0">
              <a:spcBef>
                <a:spcPct val="50000"/>
              </a:spcBef>
            </a:pPr>
            <a:r>
              <a:rPr lang="en-GB" sz="2000" i="1" dirty="0">
                <a:solidFill>
                  <a:srgbClr val="FF0000"/>
                </a:solidFill>
                <a:effectLst>
                  <a:outerShdw blurRad="38100" dist="38100" dir="2700000" algn="tl">
                    <a:srgbClr val="C0C0C0"/>
                  </a:outerShdw>
                </a:effectLst>
                <a:latin typeface="Arial" charset="0"/>
                <a:ea typeface="Arial" charset="0"/>
                <a:cs typeface="Arial" charset="0"/>
              </a:rPr>
              <a:t>For example, coverage should include financial capabilities, technical abilities, location, plant and equipment, personnel, distributor relationships, customer relationships, and so on. </a:t>
            </a:r>
          </a:p>
          <a:p>
            <a:pPr eaLnBrk="0" hangingPunct="0">
              <a:spcBef>
                <a:spcPct val="50000"/>
              </a:spcBef>
              <a:buFont typeface="Wingdings" pitchFamily="2" charset="2"/>
              <a:buChar char="Ø"/>
            </a:pPr>
            <a:r>
              <a:rPr lang="en-GB" sz="2600" i="1" dirty="0" smtClean="0">
                <a:solidFill>
                  <a:srgbClr val="333399"/>
                </a:solidFill>
                <a:effectLst>
                  <a:outerShdw blurRad="38100" dist="38100" dir="2700000" algn="tl">
                    <a:srgbClr val="C0C0C0"/>
                  </a:outerShdw>
                </a:effectLst>
                <a:latin typeface="Arial" charset="0"/>
                <a:ea typeface="Arial" charset="0"/>
                <a:cs typeface="Arial" charset="0"/>
              </a:rPr>
              <a:t>In </a:t>
            </a:r>
            <a:r>
              <a:rPr lang="en-GB" sz="2600" i="1" dirty="0">
                <a:solidFill>
                  <a:srgbClr val="333399"/>
                </a:solidFill>
                <a:effectLst>
                  <a:outerShdw blurRad="38100" dist="38100" dir="2700000" algn="tl">
                    <a:srgbClr val="C0C0C0"/>
                  </a:outerShdw>
                </a:effectLst>
                <a:latin typeface="Arial" charset="0"/>
                <a:ea typeface="Arial" charset="0"/>
                <a:cs typeface="Arial" charset="0"/>
              </a:rPr>
              <a:t>particular, the firm should try to identify its core competencies compared to its competitors</a:t>
            </a:r>
          </a:p>
        </p:txBody>
      </p:sp>
      <p:pic>
        <p:nvPicPr>
          <p:cNvPr id="62474" name="Picture 10" descr="http://sinceroworld.com/cfcAdmin/images/mContent_Image17112552162011.jpg"/>
          <p:cNvPicPr>
            <a:picLocks noChangeAspect="1" noChangeArrowheads="1"/>
          </p:cNvPicPr>
          <p:nvPr/>
        </p:nvPicPr>
        <p:blipFill>
          <a:blip r:embed="rId2" cstate="print"/>
          <a:srcRect/>
          <a:stretch>
            <a:fillRect/>
          </a:stretch>
        </p:blipFill>
        <p:spPr bwMode="auto">
          <a:xfrm rot="20158357">
            <a:off x="543234" y="432719"/>
            <a:ext cx="1249309" cy="82895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542976" y="654827"/>
            <a:ext cx="6858000" cy="762000"/>
          </a:xfrm>
        </p:spPr>
        <p:txBody>
          <a:bodyPr/>
          <a:lstStyle/>
          <a:p>
            <a:r>
              <a:rPr lang="en-GB" sz="3500" dirty="0"/>
              <a:t>Analyzing competitors</a:t>
            </a:r>
            <a:endParaRPr lang="en-US" sz="3500" dirty="0"/>
          </a:p>
        </p:txBody>
      </p:sp>
      <p:sp>
        <p:nvSpPr>
          <p:cNvPr id="65539" name="Rectangle 3"/>
          <p:cNvSpPr>
            <a:spLocks noChangeArrowheads="1"/>
          </p:cNvSpPr>
          <p:nvPr/>
        </p:nvSpPr>
        <p:spPr bwMode="auto">
          <a:xfrm>
            <a:off x="428596" y="1714488"/>
            <a:ext cx="8215370" cy="4616648"/>
          </a:xfrm>
          <a:prstGeom prst="rect">
            <a:avLst/>
          </a:prstGeom>
          <a:noFill/>
          <a:ln w="9525">
            <a:noFill/>
            <a:miter lim="800000"/>
            <a:headEnd/>
            <a:tailEnd/>
          </a:ln>
          <a:effectLst/>
        </p:spPr>
        <p:txBody>
          <a:bodyPr wrap="square">
            <a:spAutoFit/>
          </a:bodyPr>
          <a:lstStyle/>
          <a:p>
            <a:pPr eaLnBrk="0" hangingPunct="0">
              <a:spcBef>
                <a:spcPct val="50000"/>
              </a:spcBef>
            </a:pPr>
            <a:endParaRPr lang="en-US" sz="2400" b="1" dirty="0" smtClean="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pPr>
            <a:r>
              <a:rPr lang="en-US" sz="2400" b="1" dirty="0" smtClean="0">
                <a:solidFill>
                  <a:srgbClr val="FF0000"/>
                </a:solidFill>
                <a:effectLst>
                  <a:outerShdw blurRad="38100" dist="38100" dir="2700000" algn="tl">
                    <a:srgbClr val="C0C0C0"/>
                  </a:outerShdw>
                </a:effectLst>
                <a:latin typeface="Arial" charset="0"/>
                <a:ea typeface="Arial" charset="0"/>
                <a:cs typeface="Arial" charset="0"/>
              </a:rPr>
              <a:t>The </a:t>
            </a:r>
            <a:r>
              <a:rPr lang="en-US" sz="2400" b="1" dirty="0">
                <a:solidFill>
                  <a:srgbClr val="FF0000"/>
                </a:solidFill>
                <a:effectLst>
                  <a:outerShdw blurRad="38100" dist="38100" dir="2700000" algn="tl">
                    <a:srgbClr val="C0C0C0"/>
                  </a:outerShdw>
                </a:effectLst>
                <a:latin typeface="Arial" charset="0"/>
                <a:ea typeface="Arial" charset="0"/>
                <a:cs typeface="Arial" charset="0"/>
              </a:rPr>
              <a:t>main questions to ask about competitors are as follows</a:t>
            </a:r>
            <a:r>
              <a:rPr lang="en-US" sz="2400" b="1" dirty="0" smtClean="0">
                <a:solidFill>
                  <a:srgbClr val="FF0000"/>
                </a:solidFill>
                <a:effectLst>
                  <a:outerShdw blurRad="38100" dist="38100" dir="2700000" algn="tl">
                    <a:srgbClr val="C0C0C0"/>
                  </a:outerShdw>
                </a:effectLst>
                <a:latin typeface="Arial" charset="0"/>
                <a:ea typeface="Arial" charset="0"/>
                <a:cs typeface="Arial" charset="0"/>
              </a:rPr>
              <a:t>.</a:t>
            </a:r>
            <a:endParaRPr lang="en-US" sz="2400" b="1" dirty="0">
              <a:solidFill>
                <a:srgbClr val="333399"/>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pPr>
            <a:r>
              <a:rPr lang="en-US" sz="2800" dirty="0">
                <a:solidFill>
                  <a:srgbClr val="002060"/>
                </a:solidFill>
                <a:latin typeface="Arial" charset="0"/>
                <a:ea typeface="Arial" charset="0"/>
                <a:cs typeface="Arial" charset="0"/>
              </a:rPr>
              <a:t>■ </a:t>
            </a:r>
            <a:r>
              <a:rPr lang="en-US" sz="2800" b="1" dirty="0">
                <a:solidFill>
                  <a:srgbClr val="002060"/>
                </a:solidFill>
                <a:effectLst>
                  <a:outerShdw blurRad="38100" dist="38100" dir="2700000" algn="tl">
                    <a:srgbClr val="C0C0C0"/>
                  </a:outerShdw>
                </a:effectLst>
                <a:latin typeface="Arial" charset="0"/>
                <a:ea typeface="Arial" charset="0"/>
                <a:cs typeface="Arial" charset="0"/>
              </a:rPr>
              <a:t>What is their (marketing mix) offer?</a:t>
            </a:r>
          </a:p>
          <a:p>
            <a:pPr eaLnBrk="0" hangingPunct="0">
              <a:spcBef>
                <a:spcPct val="50000"/>
              </a:spcBef>
            </a:pPr>
            <a:r>
              <a:rPr lang="en-US" sz="2800" b="1" dirty="0">
                <a:solidFill>
                  <a:srgbClr val="002060"/>
                </a:solidFill>
                <a:effectLst>
                  <a:outerShdw blurRad="38100" dist="38100" dir="2700000" algn="tl">
                    <a:srgbClr val="C0C0C0"/>
                  </a:outerShdw>
                </a:effectLst>
                <a:latin typeface="Arial" charset="0"/>
                <a:ea typeface="Arial" charset="0"/>
                <a:cs typeface="Arial" charset="0"/>
              </a:rPr>
              <a:t>■ What is their competitive advantage?</a:t>
            </a:r>
          </a:p>
          <a:p>
            <a:pPr eaLnBrk="0" hangingPunct="0">
              <a:spcBef>
                <a:spcPct val="50000"/>
              </a:spcBef>
            </a:pPr>
            <a:r>
              <a:rPr lang="en-US" sz="2800" b="1" dirty="0">
                <a:solidFill>
                  <a:srgbClr val="002060"/>
                </a:solidFill>
                <a:effectLst>
                  <a:outerShdw blurRad="38100" dist="38100" dir="2700000" algn="tl">
                    <a:srgbClr val="C0C0C0"/>
                  </a:outerShdw>
                </a:effectLst>
                <a:latin typeface="Arial" charset="0"/>
                <a:ea typeface="Arial" charset="0"/>
                <a:cs typeface="Arial" charset="0"/>
              </a:rPr>
              <a:t>■ How well are they performing?</a:t>
            </a:r>
          </a:p>
          <a:p>
            <a:pPr eaLnBrk="0" hangingPunct="0">
              <a:spcBef>
                <a:spcPct val="50000"/>
              </a:spcBef>
            </a:pPr>
            <a:r>
              <a:rPr lang="en-US" sz="2800" b="1" dirty="0">
                <a:solidFill>
                  <a:srgbClr val="002060"/>
                </a:solidFill>
                <a:effectLst>
                  <a:outerShdw blurRad="38100" dist="38100" dir="2700000" algn="tl">
                    <a:srgbClr val="C0C0C0"/>
                  </a:outerShdw>
                </a:effectLst>
                <a:latin typeface="Arial" charset="0"/>
                <a:ea typeface="Arial" charset="0"/>
                <a:cs typeface="Arial" charset="0"/>
              </a:rPr>
              <a:t>■ What does their SWOT profile look like?</a:t>
            </a:r>
          </a:p>
          <a:p>
            <a:pPr eaLnBrk="0" hangingPunct="0">
              <a:spcBef>
                <a:spcPct val="50000"/>
              </a:spcBef>
            </a:pPr>
            <a:r>
              <a:rPr lang="en-US" sz="2800" b="1" dirty="0">
                <a:solidFill>
                  <a:srgbClr val="002060"/>
                </a:solidFill>
                <a:effectLst>
                  <a:outerShdw blurRad="38100" dist="38100" dir="2700000" algn="tl">
                    <a:srgbClr val="C0C0C0"/>
                  </a:outerShdw>
                </a:effectLst>
                <a:latin typeface="Arial" charset="0"/>
                <a:ea typeface="Arial" charset="0"/>
                <a:cs typeface="Arial" charset="0"/>
              </a:rPr>
              <a:t>■ How are they likely to compete in future?</a:t>
            </a:r>
          </a:p>
        </p:txBody>
      </p:sp>
      <p:pic>
        <p:nvPicPr>
          <p:cNvPr id="65548" name="Picture 12" descr="http://4.bp.blogspot.com/_1z5F4BiItA8/TEFqK36lH8I/AAAAAAAAAno/4RUHsgL-bmw/s1600/arts-questions.jpg"/>
          <p:cNvPicPr>
            <a:picLocks noChangeAspect="1" noChangeArrowheads="1"/>
          </p:cNvPicPr>
          <p:nvPr/>
        </p:nvPicPr>
        <p:blipFill>
          <a:blip r:embed="rId2" cstate="print"/>
          <a:srcRect/>
          <a:stretch>
            <a:fillRect/>
          </a:stretch>
        </p:blipFill>
        <p:spPr bwMode="auto">
          <a:xfrm rot="935747">
            <a:off x="6234967" y="520653"/>
            <a:ext cx="1408434" cy="140373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285720" y="237344"/>
            <a:ext cx="8286808" cy="1295400"/>
          </a:xfrm>
        </p:spPr>
        <p:txBody>
          <a:bodyPr>
            <a:normAutofit fontScale="90000"/>
          </a:bodyPr>
          <a:lstStyle/>
          <a:p>
            <a:r>
              <a:rPr lang="en-US" dirty="0"/>
              <a:t>Benefits of and barriers to conducting a SWOT Analysis</a:t>
            </a:r>
            <a:endParaRPr lang="th-TH" dirty="0"/>
          </a:p>
        </p:txBody>
      </p:sp>
      <p:sp>
        <p:nvSpPr>
          <p:cNvPr id="84995" name="Rectangle 3"/>
          <p:cNvSpPr>
            <a:spLocks noGrp="1" noChangeArrowheads="1"/>
          </p:cNvSpPr>
          <p:nvPr>
            <p:ph type="body" sz="half" idx="1"/>
          </p:nvPr>
        </p:nvSpPr>
        <p:spPr>
          <a:xfrm>
            <a:off x="285720" y="1785926"/>
            <a:ext cx="4619625" cy="4411662"/>
          </a:xfrm>
        </p:spPr>
        <p:txBody>
          <a:bodyPr/>
          <a:lstStyle/>
          <a:p>
            <a:pPr>
              <a:lnSpc>
                <a:spcPct val="90000"/>
              </a:lnSpc>
            </a:pPr>
            <a:r>
              <a:rPr lang="en-US" sz="2600" b="1" dirty="0">
                <a:solidFill>
                  <a:srgbClr val="002060"/>
                </a:solidFill>
                <a:effectLst>
                  <a:outerShdw blurRad="38100" dist="38100" dir="2700000" algn="tl">
                    <a:srgbClr val="C0C0C0"/>
                  </a:outerShdw>
                </a:effectLst>
                <a:latin typeface="Arial" pitchFamily="34" charset="0"/>
                <a:cs typeface="Arial" pitchFamily="34" charset="0"/>
              </a:rPr>
              <a:t>The reasons why so many organizations take the </a:t>
            </a:r>
            <a:r>
              <a:rPr lang="en-US" sz="2600" b="1" dirty="0">
                <a:solidFill>
                  <a:srgbClr val="FF0000"/>
                </a:solidFill>
                <a:effectLst>
                  <a:outerShdw blurRad="38100" dist="38100" dir="2700000" algn="tl">
                    <a:srgbClr val="C0C0C0"/>
                  </a:outerShdw>
                </a:effectLst>
                <a:latin typeface="Arial" pitchFamily="34" charset="0"/>
                <a:cs typeface="Arial" pitchFamily="34" charset="0"/>
              </a:rPr>
              <a:t>‘ask the manager’ </a:t>
            </a:r>
            <a:r>
              <a:rPr lang="en-US" sz="2600" b="1" dirty="0">
                <a:solidFill>
                  <a:srgbClr val="002060"/>
                </a:solidFill>
                <a:effectLst>
                  <a:outerShdw blurRad="38100" dist="38100" dir="2700000" algn="tl">
                    <a:srgbClr val="C0C0C0"/>
                  </a:outerShdw>
                </a:effectLst>
                <a:latin typeface="Arial" pitchFamily="34" charset="0"/>
                <a:cs typeface="Arial" pitchFamily="34" charset="0"/>
              </a:rPr>
              <a:t>approach and not a more analytical path in form of a SWOT analysis are numerous.</a:t>
            </a:r>
          </a:p>
          <a:p>
            <a:pPr>
              <a:lnSpc>
                <a:spcPct val="90000"/>
              </a:lnSpc>
            </a:pPr>
            <a:r>
              <a:rPr lang="en-US" sz="2600" b="1" dirty="0">
                <a:solidFill>
                  <a:srgbClr val="002060"/>
                </a:solidFill>
                <a:effectLst>
                  <a:outerShdw blurRad="38100" dist="38100" dir="2700000" algn="tl">
                    <a:srgbClr val="C0C0C0"/>
                  </a:outerShdw>
                </a:effectLst>
                <a:latin typeface="Arial" pitchFamily="34" charset="0"/>
                <a:cs typeface="Arial" pitchFamily="34" charset="0"/>
              </a:rPr>
              <a:t>They include the following(</a:t>
            </a:r>
            <a:r>
              <a:rPr lang="en-US" sz="2600" b="1" dirty="0" err="1">
                <a:solidFill>
                  <a:srgbClr val="002060"/>
                </a:solidFill>
                <a:effectLst>
                  <a:outerShdw blurRad="38100" dist="38100" dir="2700000" algn="tl">
                    <a:srgbClr val="C0C0C0"/>
                  </a:outerShdw>
                </a:effectLst>
                <a:latin typeface="Arial" pitchFamily="34" charset="0"/>
                <a:cs typeface="Arial" pitchFamily="34" charset="0"/>
              </a:rPr>
              <a:t>Jenster</a:t>
            </a:r>
            <a:r>
              <a:rPr lang="en-US" sz="2600" b="1" dirty="0">
                <a:solidFill>
                  <a:srgbClr val="002060"/>
                </a:solidFill>
                <a:effectLst>
                  <a:outerShdw blurRad="38100" dist="38100" dir="2700000" algn="tl">
                    <a:srgbClr val="C0C0C0"/>
                  </a:outerShdw>
                </a:effectLst>
                <a:latin typeface="Arial" pitchFamily="34" charset="0"/>
                <a:cs typeface="Arial" pitchFamily="34" charset="0"/>
              </a:rPr>
              <a:t> and Hussey, 2001; Hussey 2002)</a:t>
            </a:r>
            <a:endParaRPr lang="th-TH" sz="2600" b="1" dirty="0">
              <a:solidFill>
                <a:srgbClr val="002060"/>
              </a:solidFill>
              <a:effectLst>
                <a:outerShdw blurRad="38100" dist="38100" dir="2700000" algn="tl">
                  <a:srgbClr val="C0C0C0"/>
                </a:outerShdw>
              </a:effectLst>
              <a:latin typeface="Arial" pitchFamily="34" charset="0"/>
            </a:endParaRPr>
          </a:p>
        </p:txBody>
      </p:sp>
      <p:pic>
        <p:nvPicPr>
          <p:cNvPr id="85005" name="Picture 13" descr="http://www.buchhandel.de/WebApi1/GetMmo.asp?strKey=978-0-471-49454-6&amp;nMvbKennNr=88942&amp;strImgSize=M&amp;isNotice=1"/>
          <p:cNvPicPr>
            <a:picLocks noChangeAspect="1" noChangeArrowheads="1"/>
          </p:cNvPicPr>
          <p:nvPr/>
        </p:nvPicPr>
        <p:blipFill>
          <a:blip r:embed="rId2" cstate="print"/>
          <a:srcRect/>
          <a:stretch>
            <a:fillRect/>
          </a:stretch>
        </p:blipFill>
        <p:spPr bwMode="auto">
          <a:xfrm>
            <a:off x="6000760" y="1857364"/>
            <a:ext cx="2173691" cy="33800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500034" y="684589"/>
            <a:ext cx="5643602" cy="758952"/>
          </a:xfrm>
        </p:spPr>
        <p:txBody>
          <a:bodyPr>
            <a:normAutofit fontScale="90000"/>
          </a:bodyPr>
          <a:lstStyle/>
          <a:p>
            <a:r>
              <a:rPr lang="en-US" dirty="0"/>
              <a:t>Benefits of and barriers to conducting a SWOT Analysis</a:t>
            </a:r>
            <a:endParaRPr lang="th-TH" dirty="0"/>
          </a:p>
        </p:txBody>
      </p:sp>
      <p:sp>
        <p:nvSpPr>
          <p:cNvPr id="86019" name="Rectangle 3" descr="ถุงกระดาษ"/>
          <p:cNvSpPr>
            <a:spLocks noGrp="1" noChangeArrowheads="1"/>
          </p:cNvSpPr>
          <p:nvPr>
            <p:ph sz="quarter" idx="1"/>
          </p:nvPr>
        </p:nvSpPr>
        <p:spPr>
          <a:xfrm>
            <a:off x="500034" y="1785926"/>
            <a:ext cx="8361044" cy="4616596"/>
          </a:xfrm>
        </p:spPr>
        <p:style>
          <a:lnRef idx="2">
            <a:schemeClr val="accent1"/>
          </a:lnRef>
          <a:fillRef idx="1">
            <a:schemeClr val="lt1"/>
          </a:fillRef>
          <a:effectRef idx="0">
            <a:schemeClr val="accent1"/>
          </a:effectRef>
          <a:fontRef idx="minor">
            <a:schemeClr val="dk1"/>
          </a:fontRef>
        </p:style>
        <p:txBody>
          <a:bodyPr>
            <a:normAutofit/>
          </a:bodyPr>
          <a:lstStyle/>
          <a:p>
            <a:pPr>
              <a:lnSpc>
                <a:spcPct val="90000"/>
              </a:lnSpc>
            </a:pPr>
            <a:r>
              <a:rPr lang="en-US" sz="2000" b="1" u="sng" dirty="0">
                <a:solidFill>
                  <a:srgbClr val="FF0000"/>
                </a:solidFill>
                <a:effectLst>
                  <a:outerShdw blurRad="38100" dist="38100" dir="2700000" algn="tl">
                    <a:srgbClr val="000000"/>
                  </a:outerShdw>
                </a:effectLst>
                <a:latin typeface="Arial" pitchFamily="34" charset="0"/>
                <a:cs typeface="Arial" pitchFamily="34" charset="0"/>
              </a:rPr>
              <a:t>Lack of guidance on how to do it:</a:t>
            </a:r>
            <a:r>
              <a:rPr lang="en-US" sz="2000" b="1" dirty="0">
                <a:effectLst>
                  <a:outerShdw blurRad="38100" dist="38100" dir="2700000" algn="tl">
                    <a:srgbClr val="FFFFFF"/>
                  </a:outerShdw>
                </a:effectLst>
                <a:latin typeface="Arial" pitchFamily="34" charset="0"/>
                <a:cs typeface="Arial" pitchFamily="34" charset="0"/>
              </a:rPr>
              <a:t> </a:t>
            </a:r>
            <a:r>
              <a:rPr lang="en-US" sz="1800" b="1" dirty="0">
                <a:effectLst>
                  <a:outerShdw blurRad="38100" dist="38100" dir="2700000" algn="tl">
                    <a:srgbClr val="FFFFFF"/>
                  </a:outerShdw>
                </a:effectLst>
                <a:latin typeface="Arial" pitchFamily="34" charset="0"/>
                <a:cs typeface="Arial" pitchFamily="34" charset="0"/>
              </a:rPr>
              <a:t>There are very few books that attempt to explain how to undertake and integrated company </a:t>
            </a:r>
            <a:r>
              <a:rPr lang="en-US" sz="1800" b="1" dirty="0" smtClean="0">
                <a:effectLst>
                  <a:outerShdw blurRad="38100" dist="38100" dir="2700000" algn="tl">
                    <a:srgbClr val="FFFFFF"/>
                  </a:outerShdw>
                </a:effectLst>
                <a:latin typeface="Arial" pitchFamily="34" charset="0"/>
                <a:cs typeface="Arial" pitchFamily="34" charset="0"/>
              </a:rPr>
              <a:t>analysis</a:t>
            </a:r>
          </a:p>
          <a:p>
            <a:pPr>
              <a:lnSpc>
                <a:spcPct val="90000"/>
              </a:lnSpc>
            </a:pPr>
            <a:endParaRPr lang="en-US" sz="1800" b="1" dirty="0">
              <a:effectLst>
                <a:outerShdw blurRad="38100" dist="38100" dir="2700000" algn="tl">
                  <a:srgbClr val="FFFFFF"/>
                </a:outerShdw>
              </a:effectLst>
              <a:latin typeface="Arial" pitchFamily="34" charset="0"/>
              <a:cs typeface="Arial" pitchFamily="34" charset="0"/>
            </a:endParaRPr>
          </a:p>
          <a:p>
            <a:pPr>
              <a:lnSpc>
                <a:spcPct val="90000"/>
              </a:lnSpc>
            </a:pPr>
            <a:r>
              <a:rPr lang="en-US" sz="2000" b="1" u="sng" dirty="0">
                <a:solidFill>
                  <a:srgbClr val="FF0000"/>
                </a:solidFill>
                <a:effectLst>
                  <a:outerShdw blurRad="38100" dist="38100" dir="2700000" algn="tl">
                    <a:srgbClr val="000000"/>
                  </a:outerShdw>
                </a:effectLst>
                <a:latin typeface="Arial" pitchFamily="34" charset="0"/>
                <a:cs typeface="Arial" pitchFamily="34" charset="0"/>
              </a:rPr>
              <a:t>Better management information systems:</a:t>
            </a:r>
            <a:r>
              <a:rPr lang="en-US" sz="2000" b="1" dirty="0">
                <a:effectLst>
                  <a:outerShdw blurRad="38100" dist="38100" dir="2700000" algn="tl">
                    <a:srgbClr val="FFFFFF"/>
                  </a:outerShdw>
                </a:effectLst>
                <a:latin typeface="Arial" pitchFamily="34" charset="0"/>
                <a:cs typeface="Arial" pitchFamily="34" charset="0"/>
              </a:rPr>
              <a:t> </a:t>
            </a:r>
            <a:r>
              <a:rPr lang="en-US" sz="1800" b="1" dirty="0">
                <a:effectLst>
                  <a:outerShdw blurRad="38100" dist="38100" dir="2700000" algn="tl">
                    <a:srgbClr val="FFFFFF"/>
                  </a:outerShdw>
                </a:effectLst>
                <a:latin typeface="Arial" pitchFamily="34" charset="0"/>
                <a:cs typeface="Arial" pitchFamily="34" charset="0"/>
              </a:rPr>
              <a:t>Managers today have access to better more comprehensive and more up-to-date </a:t>
            </a:r>
            <a:r>
              <a:rPr lang="en-US" sz="1800" b="1" dirty="0" smtClean="0">
                <a:effectLst>
                  <a:outerShdw blurRad="38100" dist="38100" dir="2700000" algn="tl">
                    <a:srgbClr val="FFFFFF"/>
                  </a:outerShdw>
                </a:effectLst>
                <a:latin typeface="Arial" pitchFamily="34" charset="0"/>
                <a:cs typeface="Arial" pitchFamily="34" charset="0"/>
              </a:rPr>
              <a:t>management </a:t>
            </a:r>
            <a:r>
              <a:rPr lang="en-US" sz="1800" b="1" dirty="0">
                <a:effectLst>
                  <a:outerShdw blurRad="38100" dist="38100" dir="2700000" algn="tl">
                    <a:srgbClr val="FFFFFF"/>
                  </a:outerShdw>
                </a:effectLst>
                <a:latin typeface="Arial" pitchFamily="34" charset="0"/>
                <a:cs typeface="Arial" pitchFamily="34" charset="0"/>
              </a:rPr>
              <a:t>information systems than was the case in the past</a:t>
            </a:r>
            <a:r>
              <a:rPr lang="en-US" sz="1800" b="1" dirty="0" smtClean="0">
                <a:solidFill>
                  <a:srgbClr val="FF0000"/>
                </a:solidFill>
                <a:effectLst>
                  <a:outerShdw blurRad="38100" dist="38100" dir="2700000" algn="tl">
                    <a:srgbClr val="000000"/>
                  </a:outerShdw>
                </a:effectLst>
                <a:latin typeface="Arial" pitchFamily="34" charset="0"/>
                <a:cs typeface="Arial" pitchFamily="34" charset="0"/>
              </a:rPr>
              <a:t>.</a:t>
            </a:r>
          </a:p>
          <a:p>
            <a:pPr>
              <a:lnSpc>
                <a:spcPct val="90000"/>
              </a:lnSpc>
            </a:pPr>
            <a:endParaRPr lang="en-US" sz="1800" b="1" dirty="0">
              <a:solidFill>
                <a:srgbClr val="FF0000"/>
              </a:solidFill>
              <a:effectLst>
                <a:outerShdw blurRad="38100" dist="38100" dir="2700000" algn="tl">
                  <a:srgbClr val="000000"/>
                </a:outerShdw>
              </a:effectLst>
              <a:latin typeface="Arial" pitchFamily="34" charset="0"/>
              <a:cs typeface="Arial" pitchFamily="34" charset="0"/>
            </a:endParaRPr>
          </a:p>
          <a:p>
            <a:pPr>
              <a:lnSpc>
                <a:spcPct val="90000"/>
              </a:lnSpc>
            </a:pPr>
            <a:r>
              <a:rPr lang="en-US" sz="2000" b="1" u="sng" dirty="0">
                <a:solidFill>
                  <a:srgbClr val="FF0000"/>
                </a:solidFill>
                <a:effectLst>
                  <a:outerShdw blurRad="38100" dist="38100" dir="2700000" algn="tl">
                    <a:srgbClr val="000000"/>
                  </a:outerShdw>
                </a:effectLst>
                <a:latin typeface="Arial" pitchFamily="34" charset="0"/>
                <a:cs typeface="Arial" pitchFamily="34" charset="0"/>
              </a:rPr>
              <a:t>Pressure on managers:</a:t>
            </a:r>
            <a:r>
              <a:rPr lang="en-US" sz="2000" b="1" dirty="0">
                <a:effectLst>
                  <a:outerShdw blurRad="38100" dist="38100" dir="2700000" algn="tl">
                    <a:srgbClr val="FFFFFF"/>
                  </a:outerShdw>
                </a:effectLst>
                <a:latin typeface="Arial" pitchFamily="34" charset="0"/>
                <a:cs typeface="Arial" pitchFamily="34" charset="0"/>
              </a:rPr>
              <a:t> </a:t>
            </a:r>
            <a:r>
              <a:rPr lang="en-US" sz="1800" b="1" dirty="0">
                <a:effectLst>
                  <a:outerShdw blurRad="38100" dist="38100" dir="2700000" algn="tl">
                    <a:srgbClr val="FFFFFF"/>
                  </a:outerShdw>
                </a:effectLst>
                <a:latin typeface="Arial" pitchFamily="34" charset="0"/>
                <a:cs typeface="Arial" pitchFamily="34" charset="0"/>
              </a:rPr>
              <a:t>It is certainly much quicker to ask them to define corporate strengths and weaknesses than to spend precious time on special analysis</a:t>
            </a:r>
            <a:r>
              <a:rPr lang="en-US" sz="1800" b="1" dirty="0" smtClean="0">
                <a:effectLst>
                  <a:outerShdw blurRad="38100" dist="38100" dir="2700000" algn="tl">
                    <a:srgbClr val="FFFFFF"/>
                  </a:outerShdw>
                </a:effectLst>
                <a:latin typeface="Arial" pitchFamily="34" charset="0"/>
                <a:cs typeface="Arial" pitchFamily="34" charset="0"/>
              </a:rPr>
              <a:t>.</a:t>
            </a:r>
          </a:p>
          <a:p>
            <a:pPr>
              <a:lnSpc>
                <a:spcPct val="90000"/>
              </a:lnSpc>
            </a:pPr>
            <a:endParaRPr lang="en-US" sz="1800" b="1" dirty="0">
              <a:effectLst>
                <a:outerShdw blurRad="38100" dist="38100" dir="2700000" algn="tl">
                  <a:srgbClr val="FFFFFF"/>
                </a:outerShdw>
              </a:effectLst>
              <a:latin typeface="Arial" pitchFamily="34" charset="0"/>
              <a:cs typeface="Arial" pitchFamily="34" charset="0"/>
            </a:endParaRPr>
          </a:p>
          <a:p>
            <a:pPr>
              <a:lnSpc>
                <a:spcPct val="90000"/>
              </a:lnSpc>
            </a:pPr>
            <a:r>
              <a:rPr lang="en-US" sz="2000" b="1" u="sng" dirty="0">
                <a:solidFill>
                  <a:srgbClr val="FF0000"/>
                </a:solidFill>
                <a:effectLst>
                  <a:outerShdw blurRad="38100" dist="38100" dir="2700000" algn="tl">
                    <a:srgbClr val="000000"/>
                  </a:outerShdw>
                </a:effectLst>
                <a:latin typeface="Arial" pitchFamily="34" charset="0"/>
                <a:cs typeface="Arial" pitchFamily="34" charset="0"/>
              </a:rPr>
              <a:t>The complexity of many companies:</a:t>
            </a:r>
            <a:r>
              <a:rPr lang="en-US" sz="2000" b="1" dirty="0">
                <a:effectLst>
                  <a:outerShdw blurRad="38100" dist="38100" dir="2700000" algn="tl">
                    <a:srgbClr val="FFFFFF"/>
                  </a:outerShdw>
                </a:effectLst>
                <a:latin typeface="Arial" pitchFamily="34" charset="0"/>
                <a:cs typeface="Arial" pitchFamily="34" charset="0"/>
              </a:rPr>
              <a:t> </a:t>
            </a:r>
            <a:r>
              <a:rPr lang="en-US" sz="1800" b="1" dirty="0">
                <a:effectLst>
                  <a:outerShdw blurRad="38100" dist="38100" dir="2700000" algn="tl">
                    <a:srgbClr val="FFFFFF"/>
                  </a:outerShdw>
                </a:effectLst>
                <a:latin typeface="Arial" pitchFamily="34" charset="0"/>
                <a:cs typeface="Arial" pitchFamily="34" charset="0"/>
              </a:rPr>
              <a:t>Many companies are very large and complex which can make the task of carrying out a comprehensive appraisal seem rather daunting, and with the decline of large strategic staff departments the task of organizing such a study is devoted to busy line managers.</a:t>
            </a:r>
            <a:endParaRPr lang="th-TH" sz="1800" b="1" dirty="0">
              <a:effectLst>
                <a:outerShdw blurRad="38100" dist="38100" dir="2700000" algn="tl">
                  <a:srgbClr val="FFFFFF"/>
                </a:outerShdw>
              </a:effectLst>
              <a:latin typeface="Arial" pitchFamily="34" charset="0"/>
            </a:endParaRPr>
          </a:p>
        </p:txBody>
      </p:sp>
      <p:pic>
        <p:nvPicPr>
          <p:cNvPr id="7" name="Picture 13" descr="http://www.buchhandel.de/WebApi1/GetMmo.asp?strKey=978-0-471-49454-6&amp;nMvbKennNr=88942&amp;strImgSize=M&amp;isNotice=1"/>
          <p:cNvPicPr>
            <a:picLocks noChangeAspect="1" noChangeArrowheads="1"/>
          </p:cNvPicPr>
          <p:nvPr/>
        </p:nvPicPr>
        <p:blipFill>
          <a:blip r:embed="rId2" cstate="print"/>
          <a:srcRect/>
          <a:stretch>
            <a:fillRect/>
          </a:stretch>
        </p:blipFill>
        <p:spPr bwMode="auto">
          <a:xfrm>
            <a:off x="7429520" y="142852"/>
            <a:ext cx="887348" cy="13798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435622" y="607001"/>
            <a:ext cx="8534400" cy="758952"/>
          </a:xfrm>
        </p:spPr>
        <p:txBody>
          <a:bodyPr>
            <a:normAutofit fontScale="90000"/>
          </a:bodyPr>
          <a:lstStyle/>
          <a:p>
            <a:r>
              <a:rPr lang="en-US" sz="3500" dirty="0"/>
              <a:t>Exhibit 4.1 SWOT Analysis of Honda Motor Company corporate level</a:t>
            </a:r>
            <a:endParaRPr lang="th-TH" sz="3500" dirty="0"/>
          </a:p>
        </p:txBody>
      </p:sp>
      <p:pic>
        <p:nvPicPr>
          <p:cNvPr id="87052" name="Picture 12" descr="http://www.thaidriver.com/2010/Pic_news/original/010211171250Honda-Logo_3D.jpg"/>
          <p:cNvPicPr>
            <a:picLocks noChangeAspect="1" noChangeArrowheads="1"/>
          </p:cNvPicPr>
          <p:nvPr/>
        </p:nvPicPr>
        <p:blipFill>
          <a:blip r:embed="rId2" cstate="print"/>
          <a:srcRect/>
          <a:stretch>
            <a:fillRect/>
          </a:stretch>
        </p:blipFill>
        <p:spPr bwMode="auto">
          <a:xfrm>
            <a:off x="2071670" y="2071678"/>
            <a:ext cx="4572032" cy="328043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3"/>
          <p:cNvSpPr>
            <a:spLocks noGrp="1" noChangeArrowheads="1"/>
          </p:cNvSpPr>
          <p:nvPr>
            <p:ph type="title"/>
          </p:nvPr>
        </p:nvSpPr>
        <p:spPr>
          <a:xfrm>
            <a:off x="1037575" y="-723920"/>
            <a:ext cx="7543800" cy="1295400"/>
          </a:xfrm>
        </p:spPr>
        <p:txBody>
          <a:bodyPr/>
          <a:lstStyle/>
          <a:p>
            <a:r>
              <a:rPr lang="en-US" sz="1400" dirty="0"/>
              <a:t>Exhibit 4.1 SWOT Analysis of Honda Motor Company corporate level</a:t>
            </a:r>
            <a:endParaRPr lang="th-TH" sz="1400" dirty="0"/>
          </a:p>
        </p:txBody>
      </p:sp>
      <p:pic>
        <p:nvPicPr>
          <p:cNvPr id="7" name="Picture 4"/>
          <p:cNvPicPr>
            <a:picLocks noChangeAspect="1" noChangeArrowheads="1"/>
          </p:cNvPicPr>
          <p:nvPr/>
        </p:nvPicPr>
        <p:blipFill>
          <a:blip r:embed="rId2" cstate="print"/>
          <a:srcRect/>
          <a:stretch>
            <a:fillRect/>
          </a:stretch>
        </p:blipFill>
        <p:spPr bwMode="auto">
          <a:xfrm>
            <a:off x="1571604" y="571480"/>
            <a:ext cx="4853005" cy="5992125"/>
          </a:xfrm>
          <a:prstGeom prst="rect">
            <a:avLst/>
          </a:prstGeom>
          <a:noFill/>
          <a:ln w="9525">
            <a:no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214282" y="285728"/>
            <a:ext cx="8534400" cy="758952"/>
          </a:xfrm>
        </p:spPr>
        <p:txBody>
          <a:bodyPr/>
          <a:lstStyle/>
          <a:p>
            <a:r>
              <a:rPr lang="en-US" dirty="0"/>
              <a:t>Multilevel SWOT Analysis</a:t>
            </a:r>
            <a:endParaRPr lang="th-TH" dirty="0"/>
          </a:p>
        </p:txBody>
      </p:sp>
      <p:sp>
        <p:nvSpPr>
          <p:cNvPr id="88067" name="Rectangle 3" descr="ผ้ายีนส์"/>
          <p:cNvSpPr>
            <a:spLocks noGrp="1" noChangeArrowheads="1"/>
          </p:cNvSpPr>
          <p:nvPr>
            <p:ph type="body" sz="half" idx="4294967295"/>
          </p:nvPr>
        </p:nvSpPr>
        <p:spPr>
          <a:xfrm>
            <a:off x="0" y="1357313"/>
            <a:ext cx="8424863" cy="5157787"/>
          </a:xfrm>
          <a:noFill/>
          <a:ln>
            <a:noFill/>
          </a:ln>
        </p:spPr>
        <p:style>
          <a:lnRef idx="2">
            <a:schemeClr val="accent1"/>
          </a:lnRef>
          <a:fillRef idx="1">
            <a:schemeClr val="lt1"/>
          </a:fillRef>
          <a:effectRef idx="0">
            <a:schemeClr val="accent1"/>
          </a:effectRef>
          <a:fontRef idx="minor">
            <a:schemeClr val="dk1"/>
          </a:fontRef>
        </p:style>
        <p:txBody>
          <a:bodyPr/>
          <a:lstStyle/>
          <a:p>
            <a:pPr>
              <a:buFont typeface="Wingdings" pitchFamily="2" charset="2"/>
              <a:buChar char="Ø"/>
            </a:pPr>
            <a:r>
              <a:rPr lang="en-US" sz="2600" b="1" u="sng" dirty="0">
                <a:solidFill>
                  <a:srgbClr val="002060"/>
                </a:solidFill>
                <a:effectLst>
                  <a:outerShdw blurRad="38100" dist="38100" dir="2700000" algn="tl">
                    <a:srgbClr val="000000"/>
                  </a:outerShdw>
                </a:effectLst>
                <a:latin typeface="Arial" pitchFamily="34" charset="0"/>
                <a:cs typeface="Arial" pitchFamily="34" charset="0"/>
              </a:rPr>
              <a:t>SWOT analysis may be undertaken on different organizational levels.</a:t>
            </a:r>
          </a:p>
          <a:p>
            <a:endParaRPr lang="en-US" sz="2600" b="1" dirty="0">
              <a:solidFill>
                <a:srgbClr val="FF0000"/>
              </a:solidFill>
              <a:effectLst>
                <a:outerShdw blurRad="38100" dist="38100" dir="2700000" algn="tl">
                  <a:srgbClr val="000000"/>
                </a:outerShdw>
              </a:effectLst>
              <a:latin typeface="Arial" pitchFamily="34" charset="0"/>
              <a:cs typeface="Arial" pitchFamily="34" charset="0"/>
            </a:endParaRPr>
          </a:p>
        </p:txBody>
      </p:sp>
      <p:sp>
        <p:nvSpPr>
          <p:cNvPr id="88074" name="Rectangle 10"/>
          <p:cNvSpPr>
            <a:spLocks noChangeArrowheads="1"/>
          </p:cNvSpPr>
          <p:nvPr/>
        </p:nvSpPr>
        <p:spPr bwMode="auto">
          <a:xfrm>
            <a:off x="500034" y="2857496"/>
            <a:ext cx="5572164" cy="1569660"/>
          </a:xfrm>
          <a:prstGeom prst="rect">
            <a:avLst/>
          </a:prstGeom>
          <a:ln w="76200">
            <a:solidFill>
              <a:srgbClr val="0070C0"/>
            </a:solidFill>
            <a:headEnd/>
            <a:tailEnd/>
          </a:ln>
          <a:scene3d>
            <a:camera prst="perspectiveHeroicExtremeLeftFacing"/>
            <a:lightRig rig="threePt" dir="t"/>
          </a:scene3d>
        </p:spPr>
        <p:style>
          <a:lnRef idx="2">
            <a:schemeClr val="accent1"/>
          </a:lnRef>
          <a:fillRef idx="1">
            <a:schemeClr val="lt1"/>
          </a:fillRef>
          <a:effectRef idx="0">
            <a:schemeClr val="accent1"/>
          </a:effectRef>
          <a:fontRef idx="minor">
            <a:schemeClr val="dk1"/>
          </a:fontRef>
        </p:style>
        <p:txBody>
          <a:bodyPr wrap="square">
            <a:spAutoFit/>
          </a:bodyPr>
          <a:lstStyle/>
          <a:p>
            <a:pPr lvl="1">
              <a:buFont typeface="Wingdings" pitchFamily="2" charset="2"/>
              <a:buChar char="Ø"/>
            </a:pPr>
            <a:r>
              <a:rPr lang="en-US" sz="2400" b="1" i="1" dirty="0" smtClean="0">
                <a:solidFill>
                  <a:srgbClr val="002060"/>
                </a:solidFill>
                <a:effectLst>
                  <a:outerShdw blurRad="38100" dist="38100" dir="2700000" algn="tl">
                    <a:srgbClr val="C0C0C0"/>
                  </a:outerShdw>
                </a:effectLst>
                <a:latin typeface="Arial" charset="0"/>
                <a:ea typeface="Arial" charset="0"/>
                <a:cs typeface="Arial" charset="0"/>
              </a:rPr>
              <a:t> </a:t>
            </a:r>
            <a:r>
              <a:rPr lang="en-US" sz="2400" b="1" i="1" dirty="0">
                <a:solidFill>
                  <a:srgbClr val="FF0000"/>
                </a:solidFill>
                <a:effectLst>
                  <a:outerShdw blurRad="38100" dist="38100" dir="2700000" algn="tl">
                    <a:srgbClr val="C0C0C0"/>
                  </a:outerShdw>
                </a:effectLst>
                <a:latin typeface="Arial" charset="0"/>
                <a:ea typeface="Arial" charset="0"/>
                <a:cs typeface="Arial" charset="0"/>
              </a:rPr>
              <a:t>Product 1 and Market 1</a:t>
            </a:r>
          </a:p>
          <a:p>
            <a:pPr lvl="1">
              <a:buFont typeface="Wingdings" pitchFamily="2" charset="2"/>
              <a:buChar char="Ø"/>
            </a:pPr>
            <a:r>
              <a:rPr lang="en-US" sz="2400" b="1" i="1" dirty="0" smtClean="0">
                <a:solidFill>
                  <a:srgbClr val="FF0000"/>
                </a:solidFill>
                <a:effectLst>
                  <a:outerShdw blurRad="38100" dist="38100" dir="2700000" algn="tl">
                    <a:srgbClr val="C0C0C0"/>
                  </a:outerShdw>
                </a:effectLst>
                <a:latin typeface="Arial" charset="0"/>
                <a:ea typeface="Arial" charset="0"/>
                <a:cs typeface="Arial" charset="0"/>
              </a:rPr>
              <a:t>Product </a:t>
            </a:r>
            <a:r>
              <a:rPr lang="en-US" sz="2400" b="1" i="1" dirty="0">
                <a:solidFill>
                  <a:srgbClr val="FF0000"/>
                </a:solidFill>
                <a:effectLst>
                  <a:outerShdw blurRad="38100" dist="38100" dir="2700000" algn="tl">
                    <a:srgbClr val="C0C0C0"/>
                  </a:outerShdw>
                </a:effectLst>
                <a:latin typeface="Arial" charset="0"/>
                <a:ea typeface="Arial" charset="0"/>
                <a:cs typeface="Arial" charset="0"/>
              </a:rPr>
              <a:t>1 and Market 2</a:t>
            </a:r>
          </a:p>
          <a:p>
            <a:pPr lvl="1">
              <a:buFont typeface="Wingdings" pitchFamily="2" charset="2"/>
              <a:buChar char="Ø"/>
            </a:pPr>
            <a:r>
              <a:rPr lang="en-US" sz="2400" b="1" i="1" dirty="0" smtClean="0">
                <a:solidFill>
                  <a:srgbClr val="FF0000"/>
                </a:solidFill>
                <a:effectLst>
                  <a:outerShdw blurRad="38100" dist="38100" dir="2700000" algn="tl">
                    <a:srgbClr val="C0C0C0"/>
                  </a:outerShdw>
                </a:effectLst>
                <a:latin typeface="Arial" charset="0"/>
                <a:ea typeface="Arial" charset="0"/>
                <a:cs typeface="Arial" charset="0"/>
              </a:rPr>
              <a:t> </a:t>
            </a:r>
            <a:r>
              <a:rPr lang="en-US" sz="2400" b="1" i="1" dirty="0">
                <a:solidFill>
                  <a:srgbClr val="FF0000"/>
                </a:solidFill>
                <a:effectLst>
                  <a:outerShdw blurRad="38100" dist="38100" dir="2700000" algn="tl">
                    <a:srgbClr val="C0C0C0"/>
                  </a:outerShdw>
                </a:effectLst>
                <a:latin typeface="Arial" charset="0"/>
                <a:ea typeface="Arial" charset="0"/>
                <a:cs typeface="Arial" charset="0"/>
              </a:rPr>
              <a:t>Product 2 and Market 1</a:t>
            </a:r>
          </a:p>
          <a:p>
            <a:pPr lvl="1">
              <a:buFont typeface="Wingdings" pitchFamily="2" charset="2"/>
              <a:buChar char="Ø"/>
            </a:pPr>
            <a:r>
              <a:rPr lang="en-US" sz="2400" b="1" i="1" dirty="0" smtClean="0">
                <a:solidFill>
                  <a:srgbClr val="FF0000"/>
                </a:solidFill>
                <a:effectLst>
                  <a:outerShdw blurRad="38100" dist="38100" dir="2700000" algn="tl">
                    <a:srgbClr val="C0C0C0"/>
                  </a:outerShdw>
                </a:effectLst>
                <a:latin typeface="Arial" charset="0"/>
                <a:ea typeface="Arial" charset="0"/>
                <a:cs typeface="Arial" charset="0"/>
              </a:rPr>
              <a:t> </a:t>
            </a:r>
            <a:r>
              <a:rPr lang="en-US" sz="2400" b="1" i="1" dirty="0">
                <a:solidFill>
                  <a:srgbClr val="FF0000"/>
                </a:solidFill>
                <a:effectLst>
                  <a:outerShdw blurRad="38100" dist="38100" dir="2700000" algn="tl">
                    <a:srgbClr val="C0C0C0"/>
                  </a:outerShdw>
                </a:effectLst>
                <a:latin typeface="Arial" charset="0"/>
                <a:ea typeface="Arial" charset="0"/>
                <a:cs typeface="Arial" charset="0"/>
              </a:rPr>
              <a:t>Product 2 and Market 2</a:t>
            </a:r>
            <a:endParaRPr lang="th-TH" sz="2400" b="1" i="1" dirty="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88076" name="Picture 12" descr="http://cdn.thenextweb.com/au/files/2010/07/growth.jpg"/>
          <p:cNvPicPr>
            <a:picLocks noChangeAspect="1" noChangeArrowheads="1"/>
          </p:cNvPicPr>
          <p:nvPr/>
        </p:nvPicPr>
        <p:blipFill>
          <a:blip r:embed="rId2" cstate="print"/>
          <a:srcRect/>
          <a:stretch>
            <a:fillRect/>
          </a:stretch>
        </p:blipFill>
        <p:spPr bwMode="auto">
          <a:xfrm>
            <a:off x="7288613" y="0"/>
            <a:ext cx="1855387" cy="1214426"/>
          </a:xfrm>
          <a:prstGeom prst="rect">
            <a:avLst/>
          </a:prstGeom>
          <a:noFill/>
        </p:spPr>
      </p:pic>
      <p:pic>
        <p:nvPicPr>
          <p:cNvPr id="88078" name="Picture 14" descr="http://images.netshops.com/mgen/article:executive_gift.jpg"/>
          <p:cNvPicPr>
            <a:picLocks noChangeAspect="1" noChangeArrowheads="1"/>
          </p:cNvPicPr>
          <p:nvPr/>
        </p:nvPicPr>
        <p:blipFill>
          <a:blip r:embed="rId3" cstate="print"/>
          <a:srcRect/>
          <a:stretch>
            <a:fillRect/>
          </a:stretch>
        </p:blipFill>
        <p:spPr bwMode="auto">
          <a:xfrm>
            <a:off x="5328406" y="3500438"/>
            <a:ext cx="3672718" cy="2714644"/>
          </a:xfrm>
          <a:prstGeom prst="rect">
            <a:avLst/>
          </a:prstGeom>
          <a:ln>
            <a:noFill/>
          </a:ln>
          <a:effectLst>
            <a:softEdge rad="112500"/>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5"/>
          <p:cNvPicPr>
            <a:picLocks noChangeAspect="1" noChangeArrowheads="1"/>
          </p:cNvPicPr>
          <p:nvPr/>
        </p:nvPicPr>
        <p:blipFill>
          <a:blip r:embed="rId2" cstate="print"/>
          <a:srcRect/>
          <a:stretch>
            <a:fillRect/>
          </a:stretch>
        </p:blipFill>
        <p:spPr bwMode="auto">
          <a:xfrm>
            <a:off x="1000100" y="428604"/>
            <a:ext cx="6947359" cy="6088084"/>
          </a:xfrm>
          <a:prstGeom prst="rect">
            <a:avLst/>
          </a:prstGeom>
          <a:noFill/>
          <a:ln w="9525">
            <a:no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cstate="print"/>
          <a:srcRect/>
          <a:stretch>
            <a:fillRect/>
          </a:stretch>
        </p:blipFill>
        <p:spPr bwMode="auto">
          <a:xfrm>
            <a:off x="222251" y="1849151"/>
            <a:ext cx="8778875" cy="1133475"/>
          </a:xfrm>
          <a:prstGeom prst="rect">
            <a:avLst/>
          </a:prstGeom>
          <a:noFill/>
          <a:ln w="9525">
            <a:noFill/>
            <a:miter lim="800000"/>
            <a:headEnd/>
            <a:tailEnd/>
          </a:ln>
        </p:spPr>
      </p:pic>
      <p:pic>
        <p:nvPicPr>
          <p:cNvPr id="16387" name="Picture 3"/>
          <p:cNvPicPr>
            <a:picLocks noChangeAspect="1" noChangeArrowheads="1"/>
          </p:cNvPicPr>
          <p:nvPr/>
        </p:nvPicPr>
        <p:blipFill>
          <a:blip r:embed="rId3" cstate="print"/>
          <a:srcRect/>
          <a:stretch>
            <a:fillRect/>
          </a:stretch>
        </p:blipFill>
        <p:spPr bwMode="auto">
          <a:xfrm>
            <a:off x="179388" y="3263874"/>
            <a:ext cx="8821738" cy="2371725"/>
          </a:xfrm>
          <a:prstGeom prst="rect">
            <a:avLst/>
          </a:prstGeom>
          <a:noFill/>
          <a:ln w="9525">
            <a:noFill/>
            <a:miter lim="800000"/>
            <a:headEnd/>
            <a:tailEnd/>
          </a:ln>
        </p:spPr>
      </p:pic>
      <p:sp>
        <p:nvSpPr>
          <p:cNvPr id="4" name="Title 1"/>
          <p:cNvSpPr>
            <a:spLocks noGrp="1"/>
          </p:cNvSpPr>
          <p:nvPr>
            <p:ph type="title"/>
          </p:nvPr>
        </p:nvSpPr>
        <p:spPr>
          <a:xfrm>
            <a:off x="502170" y="324605"/>
            <a:ext cx="7772400" cy="1143000"/>
          </a:xfrm>
        </p:spPr>
        <p:txBody>
          <a:bodyPr/>
          <a:lstStyle/>
          <a:p>
            <a:r>
              <a:rPr lang="en-US">
                <a:solidFill>
                  <a:srgbClr val="0070C0"/>
                </a:solidFill>
              </a:rPr>
              <a:t>Individual Homework</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cstate="print"/>
          <a:srcRect/>
          <a:stretch>
            <a:fillRect/>
          </a:stretch>
        </p:blipFill>
        <p:spPr bwMode="auto">
          <a:xfrm>
            <a:off x="179388" y="928688"/>
            <a:ext cx="8785225" cy="4411662"/>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cstate="print"/>
          <a:srcRect/>
          <a:stretch>
            <a:fillRect/>
          </a:stretch>
        </p:blipFill>
        <p:spPr bwMode="auto">
          <a:xfrm>
            <a:off x="179388" y="285750"/>
            <a:ext cx="8785225" cy="5795963"/>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cstate="print"/>
          <a:srcRect/>
          <a:stretch>
            <a:fillRect/>
          </a:stretch>
        </p:blipFill>
        <p:spPr bwMode="auto">
          <a:xfrm>
            <a:off x="179388" y="1611313"/>
            <a:ext cx="8713787" cy="1401762"/>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solidFill>
                  <a:srgbClr val="0070C0"/>
                </a:solidFill>
              </a:rPr>
              <a:t>Group Homework</a:t>
            </a:r>
          </a:p>
        </p:txBody>
      </p:sp>
      <p:sp>
        <p:nvSpPr>
          <p:cNvPr id="3" name="Content Placeholder 2"/>
          <p:cNvSpPr>
            <a:spLocks noGrp="1"/>
          </p:cNvSpPr>
          <p:nvPr>
            <p:ph sz="quarter" idx="1"/>
          </p:nvPr>
        </p:nvSpPr>
        <p:spPr/>
        <p:txBody>
          <a:bodyPr>
            <a:normAutofit/>
          </a:bodyPr>
          <a:lstStyle/>
          <a:p>
            <a:r>
              <a:rPr lang="en-US" sz="2200">
                <a:latin typeface="Arial" charset="0"/>
                <a:ea typeface="Arial" charset="0"/>
                <a:cs typeface="Arial" charset="0"/>
              </a:rPr>
              <a:t>Conduct a Swot Analysis for your focal company and main competitor</a:t>
            </a:r>
          </a:p>
          <a:p>
            <a:r>
              <a:rPr lang="en-US" sz="2200">
                <a:latin typeface="Arial" charset="0"/>
                <a:ea typeface="Arial" charset="0"/>
                <a:cs typeface="Arial" charset="0"/>
              </a:rPr>
              <a:t>Then only pick one combination for your focal company and one for your competitor that will be best choice to build your business.</a:t>
            </a:r>
          </a:p>
          <a:p>
            <a:r>
              <a:rPr lang="en-US" sz="2200">
                <a:latin typeface="Arial" charset="0"/>
                <a:ea typeface="Arial" charset="0"/>
                <a:cs typeface="Arial" charset="0"/>
              </a:rPr>
              <a:t>7-10 mins powerpoint presentation due next week</a:t>
            </a:r>
          </a:p>
        </p:txBody>
      </p:sp>
      <p:pic>
        <p:nvPicPr>
          <p:cNvPr id="5" name="Picture 4"/>
          <p:cNvPicPr>
            <a:picLocks noChangeAspect="1" noChangeArrowheads="1"/>
          </p:cNvPicPr>
          <p:nvPr/>
        </p:nvPicPr>
        <p:blipFill>
          <a:blip r:embed="rId2" cstate="print"/>
          <a:srcRect/>
          <a:stretch>
            <a:fillRect/>
          </a:stretch>
        </p:blipFill>
        <p:spPr bwMode="auto">
          <a:xfrm>
            <a:off x="822325" y="3868536"/>
            <a:ext cx="7864475" cy="2714644"/>
          </a:xfrm>
          <a:prstGeom prst="rect">
            <a:avLst/>
          </a:prstGeom>
          <a:noFill/>
          <a:ln w="9525">
            <a:noFill/>
            <a:miter lim="800000"/>
            <a:headEnd/>
            <a:tailEnd/>
          </a:ln>
          <a:effectLst/>
        </p:spPr>
      </p:pic>
    </p:spTree>
    <p:extLst>
      <p:ext uri="{BB962C8B-B14F-4D97-AF65-F5344CB8AC3E}">
        <p14:creationId xmlns:p14="http://schemas.microsoft.com/office/powerpoint/2010/main" val="207134751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493</TotalTime>
  <Words>971</Words>
  <Application>Microsoft Office PowerPoint</Application>
  <PresentationFormat>On-screen Show (4:3)</PresentationFormat>
  <Paragraphs>81</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Equity</vt:lpstr>
      <vt:lpstr>PowerPoint Presentation</vt:lpstr>
      <vt:lpstr>Ch. 4 - Learning objectives</vt:lpstr>
      <vt:lpstr>SWOT analysis</vt:lpstr>
      <vt:lpstr>SWOT analysis</vt:lpstr>
      <vt:lpstr>SWOT analysis </vt:lpstr>
      <vt:lpstr>The development of a SWOT-analysis – The structure of Chapters 2, 3 and 4:</vt:lpstr>
      <vt:lpstr>Elements of the SWOT analysis</vt:lpstr>
      <vt:lpstr>SWOT analysis</vt:lpstr>
      <vt:lpstr>Application of the SWOT matrix</vt:lpstr>
      <vt:lpstr>Application of the SWOT matrix</vt:lpstr>
      <vt:lpstr>Application of the SWOT matrix</vt:lpstr>
      <vt:lpstr>Internal analysis</vt:lpstr>
      <vt:lpstr>Analyzing competitors</vt:lpstr>
      <vt:lpstr>Benefits of and barriers to conducting a SWOT Analysis</vt:lpstr>
      <vt:lpstr>Benefits of and barriers to conducting a SWOT Analysis</vt:lpstr>
      <vt:lpstr>Exhibit 4.1 SWOT Analysis of Honda Motor Company corporate level</vt:lpstr>
      <vt:lpstr>Exhibit 4.1 SWOT Analysis of Honda Motor Company corporate level</vt:lpstr>
      <vt:lpstr>Multilevel SWOT Analysis</vt:lpstr>
      <vt:lpstr>PowerPoint Presentation</vt:lpstr>
      <vt:lpstr>Individual Homework</vt:lpstr>
      <vt:lpstr>PowerPoint Presentation</vt:lpstr>
      <vt:lpstr>PowerPoint Presentation</vt:lpstr>
      <vt:lpstr>PowerPoint Presentation</vt:lpstr>
      <vt:lpstr>Group Homework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lecturer</cp:lastModifiedBy>
  <cp:revision>69</cp:revision>
  <cp:lastPrinted>2002-02-04T10:35:13Z</cp:lastPrinted>
  <dcterms:created xsi:type="dcterms:W3CDTF">2003-06-03T08:20:16Z</dcterms:created>
  <dcterms:modified xsi:type="dcterms:W3CDTF">2016-09-12T05:01:49Z</dcterms:modified>
</cp:coreProperties>
</file>