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3" r:id="rId3"/>
    <p:sldId id="281" r:id="rId4"/>
    <p:sldId id="282" r:id="rId5"/>
    <p:sldId id="269" r:id="rId6"/>
    <p:sldId id="257" r:id="rId7"/>
    <p:sldId id="258" r:id="rId8"/>
    <p:sldId id="271" r:id="rId9"/>
    <p:sldId id="260" r:id="rId10"/>
    <p:sldId id="272" r:id="rId11"/>
    <p:sldId id="268" r:id="rId12"/>
    <p:sldId id="274" r:id="rId13"/>
    <p:sldId id="262" r:id="rId14"/>
    <p:sldId id="259" r:id="rId15"/>
    <p:sldId id="263" r:id="rId16"/>
    <p:sldId id="275" r:id="rId17"/>
    <p:sldId id="276" r:id="rId18"/>
    <p:sldId id="278" r:id="rId19"/>
    <p:sldId id="279" r:id="rId20"/>
    <p:sldId id="280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6" d="100"/>
          <a:sy n="126" d="100"/>
        </p:scale>
        <p:origin x="-17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086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30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296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236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10/31/17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236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10/31/17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932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10/31/17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882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783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131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644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10/31/17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592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7431F-F295-8047-A393-412C48936C9F}" type="datetimeFigureOut">
              <a:rPr lang="en-US" smtClean="0"/>
              <a:t>10/31/17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75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Foreign </a:t>
            </a:r>
            <a:r>
              <a:rPr lang="en-US" dirty="0" smtClean="0"/>
              <a:t>Debt Crises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EE 462 Development Macroeconomics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Thammasat University</a:t>
            </a:r>
          </a:p>
          <a:p>
            <a:r>
              <a:rPr lang="en-US" dirty="0" smtClean="0"/>
              <a:t>Fall Term - 2016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542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borrow?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Normally: I = S</a:t>
            </a:r>
            <a:r>
              <a:rPr lang="en-US" baseline="-25000" dirty="0" smtClean="0"/>
              <a:t>D</a:t>
            </a:r>
          </a:p>
          <a:p>
            <a:endParaRPr lang="en-US" baseline="-25000" dirty="0" smtClean="0"/>
          </a:p>
          <a:p>
            <a:r>
              <a:rPr lang="en-US" dirty="0" smtClean="0"/>
              <a:t>But savings might be inadequate for planned or needed investment</a:t>
            </a:r>
          </a:p>
          <a:p>
            <a:pPr marL="457200" lvl="1" indent="0">
              <a:buNone/>
            </a:pPr>
            <a:r>
              <a:rPr lang="en-US" dirty="0" smtClean="0"/>
              <a:t>	I</a:t>
            </a:r>
            <a:r>
              <a:rPr lang="en-US" baseline="-25000" dirty="0" smtClean="0"/>
              <a:t>P</a:t>
            </a:r>
            <a:r>
              <a:rPr lang="en-US" dirty="0" smtClean="0"/>
              <a:t> &gt; S</a:t>
            </a:r>
            <a:r>
              <a:rPr lang="en-US" baseline="-25000" dirty="0" smtClean="0"/>
              <a:t>D</a:t>
            </a:r>
          </a:p>
          <a:p>
            <a:pPr marL="457200" lvl="1" indent="0">
              <a:buNone/>
            </a:pPr>
            <a:endParaRPr lang="en-US" baseline="-25000" dirty="0" smtClean="0"/>
          </a:p>
          <a:p>
            <a:r>
              <a:rPr lang="en-US" dirty="0" smtClean="0"/>
              <a:t>S</a:t>
            </a:r>
            <a:r>
              <a:rPr lang="en-US" baseline="-25000" dirty="0" smtClean="0"/>
              <a:t>F</a:t>
            </a:r>
            <a:r>
              <a:rPr lang="en-US" dirty="0" smtClean="0"/>
              <a:t> = foreign savings (i.e. debt or borrowing)</a:t>
            </a:r>
            <a:endParaRPr lang="en-US" baseline="-25000" dirty="0" smtClean="0"/>
          </a:p>
          <a:p>
            <a:pPr marL="457200" lvl="1" indent="0">
              <a:buNone/>
            </a:pPr>
            <a:r>
              <a:rPr lang="en-US" dirty="0" smtClean="0"/>
              <a:t>	S</a:t>
            </a:r>
            <a:r>
              <a:rPr lang="en-US" baseline="-25000" dirty="0" smtClean="0"/>
              <a:t>F</a:t>
            </a:r>
            <a:r>
              <a:rPr lang="en-US" dirty="0" smtClean="0"/>
              <a:t> = </a:t>
            </a:r>
            <a:r>
              <a:rPr lang="en-US" dirty="0"/>
              <a:t>I </a:t>
            </a:r>
            <a:r>
              <a:rPr lang="en-US" dirty="0" smtClean="0"/>
              <a:t>– S</a:t>
            </a:r>
            <a:r>
              <a:rPr lang="en-US" baseline="-25000" dirty="0" smtClean="0"/>
              <a:t>D</a:t>
            </a:r>
          </a:p>
          <a:p>
            <a:endParaRPr lang="en-US" baseline="-25000" dirty="0"/>
          </a:p>
          <a:p>
            <a:r>
              <a:rPr lang="en-US" dirty="0" smtClean="0"/>
              <a:t>Developed countries of today borrowed when they were developing</a:t>
            </a:r>
          </a:p>
          <a:p>
            <a:pPr lvl="1"/>
            <a:r>
              <a:rPr lang="en-US" dirty="0" smtClean="0"/>
              <a:t>U.S., Canada, etc.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729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Balance of payments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Current account balance = Exports – Imports</a:t>
            </a:r>
          </a:p>
          <a:p>
            <a:pPr marL="0" indent="0">
              <a:buNone/>
            </a:pPr>
            <a:r>
              <a:rPr lang="en-US" dirty="0" smtClean="0"/>
              <a:t>CA = X – M</a:t>
            </a:r>
          </a:p>
          <a:p>
            <a:pPr marL="0" indent="0">
              <a:buNone/>
            </a:pPr>
            <a:r>
              <a:rPr lang="en-US" dirty="0" smtClean="0"/>
              <a:t>X = M   	</a:t>
            </a:r>
            <a:r>
              <a:rPr lang="en-US" dirty="0" smtClean="0">
                <a:latin typeface="Wingdings"/>
                <a:ea typeface="Wingdings"/>
                <a:cs typeface="Wingdings"/>
                <a:sym typeface="Wingdings"/>
              </a:rPr>
              <a:t> 	</a:t>
            </a:r>
            <a:r>
              <a:rPr lang="en-US" dirty="0" smtClean="0"/>
              <a:t>CA = 0 </a:t>
            </a:r>
          </a:p>
          <a:p>
            <a:pPr marL="0" indent="0">
              <a:buNone/>
            </a:pPr>
            <a:r>
              <a:rPr lang="en-US" dirty="0" smtClean="0"/>
              <a:t>+CA	 	</a:t>
            </a:r>
            <a:r>
              <a:rPr lang="en-US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en-US" dirty="0" smtClean="0">
                <a:sym typeface="Wingdings"/>
              </a:rPr>
              <a:t> 		X &gt; M	(trade or CA surplus)</a:t>
            </a:r>
          </a:p>
          <a:p>
            <a:pPr marL="0" indent="0">
              <a:buNone/>
            </a:pPr>
            <a:r>
              <a:rPr lang="en-US" dirty="0" smtClean="0">
                <a:sym typeface="Wingdings"/>
              </a:rPr>
              <a:t>-CA			</a:t>
            </a:r>
            <a:r>
              <a:rPr lang="en-US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en-US" dirty="0" smtClean="0">
                <a:sym typeface="Wingdings"/>
              </a:rPr>
              <a:t>   	X &lt; M 	(trade or CA deficit)</a:t>
            </a:r>
          </a:p>
          <a:p>
            <a:pPr>
              <a:buFontTx/>
              <a:buChar char="-"/>
            </a:pPr>
            <a:endParaRPr lang="en-US" dirty="0" smtClean="0">
              <a:sym typeface="Wingdings"/>
            </a:endParaRPr>
          </a:p>
          <a:p>
            <a:r>
              <a:rPr lang="en-US" dirty="0" smtClean="0">
                <a:sym typeface="Wingdings"/>
              </a:rPr>
              <a:t>‘Balance of payment always balances’</a:t>
            </a:r>
          </a:p>
          <a:p>
            <a:pPr lvl="1"/>
            <a:r>
              <a:rPr lang="en-US" dirty="0" smtClean="0">
                <a:sym typeface="Wingdings"/>
              </a:rPr>
              <a:t>CA is balanced with financial/capital account (FA)</a:t>
            </a:r>
          </a:p>
          <a:p>
            <a:pPr lvl="1"/>
            <a:r>
              <a:rPr lang="en-US" dirty="0" smtClean="0">
                <a:sym typeface="Wingdings"/>
              </a:rPr>
              <a:t>If CA deficit = more money going out than coming in </a:t>
            </a:r>
          </a:p>
          <a:p>
            <a:pPr lvl="2"/>
            <a:r>
              <a:rPr lang="en-US" dirty="0" smtClean="0">
                <a:sym typeface="Wingdings"/>
              </a:rPr>
              <a:t>So FA has to be more money coming in than going out</a:t>
            </a:r>
          </a:p>
          <a:p>
            <a:pPr lvl="2"/>
            <a:r>
              <a:rPr lang="en-US" dirty="0" smtClean="0">
                <a:sym typeface="Wingdings"/>
              </a:rPr>
              <a:t>Capital inflow (such as borrowing or foreign investment)</a:t>
            </a:r>
          </a:p>
          <a:p>
            <a:pPr lvl="2"/>
            <a:r>
              <a:rPr lang="en-US" dirty="0" smtClean="0">
                <a:sym typeface="Wingdings"/>
              </a:rPr>
              <a:t>CA (deficit) = - $10 million, FA (surplus) = +$10 million</a:t>
            </a:r>
            <a:endParaRPr lang="en-US" dirty="0">
              <a:sym typeface="Wingdings"/>
            </a:endParaRPr>
          </a:p>
          <a:p>
            <a:pPr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321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Borrowing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ΔDebt = </a:t>
            </a:r>
            <a:r>
              <a:rPr lang="en-US" i="1" dirty="0" err="1" smtClean="0"/>
              <a:t>i</a:t>
            </a:r>
            <a:r>
              <a:rPr lang="en-US" dirty="0" err="1" smtClean="0"/>
              <a:t>D</a:t>
            </a:r>
            <a:r>
              <a:rPr lang="en-US" dirty="0" smtClean="0"/>
              <a:t> +M – X</a:t>
            </a:r>
          </a:p>
          <a:p>
            <a:pPr lvl="1"/>
            <a:r>
              <a:rPr lang="en-US" dirty="0" smtClean="0"/>
              <a:t>Financing the </a:t>
            </a:r>
            <a:r>
              <a:rPr lang="en-US" dirty="0" err="1" smtClean="0"/>
              <a:t>BoP</a:t>
            </a:r>
            <a:r>
              <a:rPr lang="en-US" dirty="0"/>
              <a:t> </a:t>
            </a:r>
            <a:r>
              <a:rPr lang="en-US" dirty="0" smtClean="0"/>
              <a:t>through borrowing</a:t>
            </a:r>
          </a:p>
          <a:p>
            <a:pPr lvl="1"/>
            <a:r>
              <a:rPr lang="en-US" dirty="0" smtClean="0"/>
              <a:t>Allows for a higher level of imports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To maintain</a:t>
            </a:r>
          </a:p>
          <a:p>
            <a:pPr lvl="2"/>
            <a:r>
              <a:rPr lang="en-US" dirty="0" smtClean="0"/>
              <a:t>Need to repay principal</a:t>
            </a:r>
          </a:p>
          <a:p>
            <a:pPr lvl="2"/>
            <a:r>
              <a:rPr lang="en-US" dirty="0" smtClean="0"/>
              <a:t>Need to pay interest</a:t>
            </a:r>
          </a:p>
          <a:p>
            <a:pPr lvl="2"/>
            <a:r>
              <a:rPr lang="en-US" dirty="0" smtClean="0"/>
              <a:t>Need to maintain CA deficit</a:t>
            </a:r>
          </a:p>
          <a:p>
            <a:pPr lvl="2"/>
            <a:endParaRPr lang="en-US" dirty="0" smtClean="0"/>
          </a:p>
          <a:p>
            <a:pPr lvl="1"/>
            <a:r>
              <a:rPr lang="en-US" dirty="0" smtClean="0"/>
              <a:t>What can go wrong?:</a:t>
            </a:r>
          </a:p>
          <a:p>
            <a:pPr lvl="2"/>
            <a:r>
              <a:rPr lang="en-US" dirty="0" smtClean="0"/>
              <a:t>New borrowing is not maintained</a:t>
            </a:r>
          </a:p>
          <a:p>
            <a:pPr lvl="2"/>
            <a:r>
              <a:rPr lang="en-US" dirty="0"/>
              <a:t>D</a:t>
            </a:r>
            <a:r>
              <a:rPr lang="en-US" dirty="0" smtClean="0"/>
              <a:t>eterioration of CA (larger deficit: more M, less X)</a:t>
            </a:r>
          </a:p>
          <a:p>
            <a:pPr lvl="2"/>
            <a:r>
              <a:rPr lang="en-US" dirty="0" smtClean="0"/>
              <a:t>Interest rate on debt (</a:t>
            </a:r>
            <a:r>
              <a:rPr lang="en-US" i="1" dirty="0" err="1" smtClean="0"/>
              <a:t>i</a:t>
            </a:r>
            <a:r>
              <a:rPr lang="en-US" dirty="0" smtClean="0"/>
              <a:t>) rises</a:t>
            </a:r>
          </a:p>
          <a:p>
            <a:pPr lvl="2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484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Types of </a:t>
            </a:r>
            <a:r>
              <a:rPr lang="en-US" dirty="0" smtClean="0"/>
              <a:t>Debtors</a:t>
            </a:r>
            <a:br>
              <a:rPr lang="en-US" dirty="0" smtClean="0"/>
            </a:br>
            <a:r>
              <a:rPr lang="en-US" sz="3100" dirty="0" smtClean="0"/>
              <a:t>(i.e. borrowers)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Government debtor</a:t>
            </a:r>
            <a:endParaRPr lang="en-US" dirty="0" smtClean="0"/>
          </a:p>
          <a:p>
            <a:pPr lvl="1"/>
            <a:r>
              <a:rPr lang="en-US" dirty="0" smtClean="0"/>
              <a:t>Private creditors </a:t>
            </a:r>
            <a:endParaRPr lang="en-US" dirty="0" smtClean="0"/>
          </a:p>
          <a:p>
            <a:pPr lvl="2"/>
            <a:r>
              <a:rPr lang="en-US" dirty="0" smtClean="0"/>
              <a:t>Banks, bondholders, etc.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ublic creditors</a:t>
            </a:r>
            <a:endParaRPr lang="en-US" dirty="0" smtClean="0"/>
          </a:p>
          <a:p>
            <a:pPr lvl="2"/>
            <a:r>
              <a:rPr lang="en-US" dirty="0" smtClean="0"/>
              <a:t>Other </a:t>
            </a:r>
            <a:r>
              <a:rPr lang="en-US" dirty="0"/>
              <a:t>g</a:t>
            </a:r>
            <a:r>
              <a:rPr lang="en-US" dirty="0" smtClean="0"/>
              <a:t>overnments </a:t>
            </a:r>
            <a:r>
              <a:rPr lang="en-US" dirty="0" smtClean="0"/>
              <a:t>(US, Germany, Japan, etc.)</a:t>
            </a:r>
          </a:p>
          <a:p>
            <a:pPr lvl="2"/>
            <a:r>
              <a:rPr lang="en-US" dirty="0" smtClean="0"/>
              <a:t>International institutions</a:t>
            </a:r>
          </a:p>
          <a:p>
            <a:pPr lvl="3"/>
            <a:r>
              <a:rPr lang="en-US" dirty="0" smtClean="0"/>
              <a:t> IMF, World Bank</a:t>
            </a:r>
          </a:p>
          <a:p>
            <a:pPr lvl="3"/>
            <a:r>
              <a:rPr lang="en-US" dirty="0" smtClean="0"/>
              <a:t>Regional development banks:  ADB, </a:t>
            </a:r>
            <a:r>
              <a:rPr lang="en-US" dirty="0" err="1" smtClean="0"/>
              <a:t>AfDB</a:t>
            </a:r>
            <a:r>
              <a:rPr lang="en-US" dirty="0" smtClean="0"/>
              <a:t>, EBRD, IDB, CDB, </a:t>
            </a:r>
            <a:r>
              <a:rPr lang="en-US" dirty="0" smtClean="0"/>
              <a:t>AIIB</a:t>
            </a:r>
          </a:p>
          <a:p>
            <a:pPr lvl="3"/>
            <a:endParaRPr lang="en-US" dirty="0" smtClean="0"/>
          </a:p>
          <a:p>
            <a:r>
              <a:rPr lang="en-US" dirty="0" smtClean="0"/>
              <a:t>Private </a:t>
            </a:r>
            <a:r>
              <a:rPr lang="en-US" dirty="0" smtClean="0"/>
              <a:t>debtor (bank, business)</a:t>
            </a:r>
            <a:endParaRPr lang="en-US" dirty="0" smtClean="0"/>
          </a:p>
          <a:p>
            <a:pPr lvl="1"/>
            <a:r>
              <a:rPr lang="en-US" dirty="0" smtClean="0"/>
              <a:t>Private creditors (banks)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703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Borrowing and Debt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Borrowing from abroad can be problematic</a:t>
            </a:r>
          </a:p>
          <a:p>
            <a:pPr lvl="1"/>
            <a:r>
              <a:rPr lang="en-US" dirty="0" smtClean="0"/>
              <a:t> Need to pay back in foreign currency</a:t>
            </a:r>
          </a:p>
          <a:p>
            <a:pPr lvl="2"/>
            <a:r>
              <a:rPr lang="en-US" dirty="0" smtClean="0"/>
              <a:t> US$, euros, etc.</a:t>
            </a:r>
          </a:p>
          <a:p>
            <a:pPr lvl="2"/>
            <a:r>
              <a:rPr lang="en-US" dirty="0" smtClean="0"/>
              <a:t>Have to earn such foreign exchange (exports, inflows)</a:t>
            </a:r>
          </a:p>
          <a:p>
            <a:r>
              <a:rPr lang="en-US" dirty="0" smtClean="0"/>
              <a:t>Firms/banks </a:t>
            </a:r>
            <a:r>
              <a:rPr lang="en-US" dirty="0" smtClean="0"/>
              <a:t>that cannot pay may default</a:t>
            </a:r>
          </a:p>
          <a:p>
            <a:pPr lvl="1"/>
            <a:r>
              <a:rPr lang="en-US" dirty="0" smtClean="0"/>
              <a:t>and can go bankrupt</a:t>
            </a:r>
          </a:p>
          <a:p>
            <a:r>
              <a:rPr lang="en-US" dirty="0" smtClean="0"/>
              <a:t>Government may default</a:t>
            </a:r>
          </a:p>
          <a:p>
            <a:pPr lvl="1"/>
            <a:r>
              <a:rPr lang="en-US" dirty="0" smtClean="0"/>
              <a:t>but (almost) never </a:t>
            </a:r>
            <a:r>
              <a:rPr lang="en-US" dirty="0" smtClean="0"/>
              <a:t>goes </a:t>
            </a:r>
            <a:r>
              <a:rPr lang="en-US" dirty="0" smtClean="0"/>
              <a:t>bankrupt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094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Debt Crises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2400" dirty="0" smtClean="0"/>
              <a:t>(and debt problems)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Latin </a:t>
            </a:r>
            <a:r>
              <a:rPr lang="en-US" dirty="0" smtClean="0"/>
              <a:t>American debt crisis</a:t>
            </a:r>
          </a:p>
          <a:p>
            <a:pPr lvl="1"/>
            <a:r>
              <a:rPr lang="en-US" dirty="0" smtClean="0"/>
              <a:t>Private creditors – Defaults </a:t>
            </a:r>
            <a:r>
              <a:rPr lang="en-US" dirty="0" smtClean="0"/>
              <a:t>in the </a:t>
            </a:r>
            <a:r>
              <a:rPr lang="en-US" dirty="0" smtClean="0"/>
              <a:t>1980s</a:t>
            </a:r>
            <a:endParaRPr lang="en-US" dirty="0" smtClean="0"/>
          </a:p>
          <a:p>
            <a:pPr lvl="1"/>
            <a:r>
              <a:rPr lang="en-US" dirty="0" smtClean="0"/>
              <a:t>Resolved by late 1980s through US Brady Plan</a:t>
            </a:r>
          </a:p>
          <a:p>
            <a:r>
              <a:rPr lang="en-US" dirty="0" smtClean="0"/>
              <a:t>African debt crisis</a:t>
            </a:r>
          </a:p>
          <a:p>
            <a:pPr lvl="1"/>
            <a:r>
              <a:rPr lang="en-US" dirty="0" smtClean="0"/>
              <a:t>Heavily indebted in the </a:t>
            </a:r>
            <a:r>
              <a:rPr lang="en-US" dirty="0" smtClean="0"/>
              <a:t>1990s</a:t>
            </a:r>
            <a:endParaRPr lang="en-US" dirty="0" smtClean="0"/>
          </a:p>
          <a:p>
            <a:pPr lvl="1"/>
            <a:r>
              <a:rPr lang="en-US" dirty="0" smtClean="0"/>
              <a:t>Paris </a:t>
            </a:r>
            <a:r>
              <a:rPr lang="en-US" dirty="0" smtClean="0"/>
              <a:t>club and HIPC </a:t>
            </a:r>
            <a:r>
              <a:rPr lang="en-US" dirty="0" smtClean="0"/>
              <a:t>initiative</a:t>
            </a:r>
          </a:p>
          <a:p>
            <a:r>
              <a:rPr lang="en-US" dirty="0" smtClean="0"/>
              <a:t>Asian financial crisis</a:t>
            </a:r>
          </a:p>
          <a:p>
            <a:pPr lvl="1"/>
            <a:r>
              <a:rPr lang="en-US" dirty="0" smtClean="0"/>
              <a:t>1997, panic, rapid withdrawals</a:t>
            </a:r>
          </a:p>
          <a:p>
            <a:pPr lvl="1"/>
            <a:r>
              <a:rPr lang="en-US" dirty="0" smtClean="0"/>
              <a:t>Strong bounce back</a:t>
            </a:r>
          </a:p>
          <a:p>
            <a:r>
              <a:rPr lang="en-US" dirty="0" smtClean="0"/>
              <a:t>Global financial crisis</a:t>
            </a:r>
          </a:p>
          <a:p>
            <a:pPr lvl="1"/>
            <a:r>
              <a:rPr lang="en-US" dirty="0" smtClean="0"/>
              <a:t>Problems in 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94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Latin American </a:t>
            </a:r>
            <a:r>
              <a:rPr lang="en-US" dirty="0" smtClean="0"/>
              <a:t>debt </a:t>
            </a:r>
            <a:r>
              <a:rPr lang="en-US" dirty="0"/>
              <a:t>c</a:t>
            </a:r>
            <a:r>
              <a:rPr lang="en-US" dirty="0" smtClean="0"/>
              <a:t>risis</a:t>
            </a:r>
            <a:br>
              <a:rPr lang="en-US" dirty="0" smtClean="0"/>
            </a:br>
            <a:r>
              <a:rPr lang="en-US" sz="2700" dirty="0" smtClean="0"/>
              <a:t>(1980s mostly)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Causes</a:t>
            </a:r>
          </a:p>
          <a:p>
            <a:pPr lvl="1"/>
            <a:r>
              <a:rPr lang="en-US" dirty="0" smtClean="0"/>
              <a:t>Oil price increases in </a:t>
            </a:r>
            <a:r>
              <a:rPr lang="en-US" dirty="0" smtClean="0"/>
              <a:t>1970s  	(M </a:t>
            </a:r>
            <a:r>
              <a:rPr lang="en-US" dirty="0" smtClean="0">
                <a:latin typeface="Wingdings"/>
                <a:ea typeface="Wingdings"/>
                <a:cs typeface="Wingdings"/>
                <a:sym typeface="Wingdings"/>
              </a:rPr>
              <a:t></a:t>
            </a:r>
            <a:r>
              <a:rPr lang="en-US" dirty="0" smtClean="0">
                <a:sym typeface="Wingdings"/>
              </a:rPr>
              <a:t>)</a:t>
            </a:r>
            <a:endParaRPr lang="en-US" dirty="0" smtClean="0"/>
          </a:p>
          <a:p>
            <a:pPr lvl="1"/>
            <a:r>
              <a:rPr lang="en-US" dirty="0" smtClean="0"/>
              <a:t>High interest </a:t>
            </a:r>
            <a:r>
              <a:rPr lang="en-US" dirty="0" smtClean="0"/>
              <a:t>rates 				(</a:t>
            </a:r>
            <a:r>
              <a:rPr lang="en-US" i="1" dirty="0" err="1" smtClean="0"/>
              <a:t>i</a:t>
            </a:r>
            <a:r>
              <a:rPr lang="en-US" dirty="0" err="1" smtClean="0"/>
              <a:t>D</a:t>
            </a:r>
            <a:r>
              <a:rPr lang="en-US" dirty="0" smtClean="0"/>
              <a:t> </a:t>
            </a:r>
            <a:r>
              <a:rPr lang="en-US" dirty="0" smtClean="0">
                <a:latin typeface="Wingdings"/>
                <a:ea typeface="Wingdings"/>
                <a:cs typeface="Wingdings"/>
                <a:sym typeface="Wingdings"/>
              </a:rPr>
              <a:t></a:t>
            </a:r>
            <a:r>
              <a:rPr lang="en-US" dirty="0">
                <a:sym typeface="Wingdings"/>
              </a:rPr>
              <a:t>)</a:t>
            </a:r>
            <a:endParaRPr lang="en-US" dirty="0" smtClean="0"/>
          </a:p>
          <a:p>
            <a:pPr lvl="2"/>
            <a:r>
              <a:rPr lang="en-US" dirty="0" smtClean="0"/>
              <a:t>Especially in early 1980s, raised costs on loans</a:t>
            </a:r>
          </a:p>
          <a:p>
            <a:pPr lvl="1"/>
            <a:r>
              <a:rPr lang="en-US" dirty="0" smtClean="0"/>
              <a:t>Governments borrowed a lot</a:t>
            </a:r>
          </a:p>
          <a:p>
            <a:pPr lvl="2"/>
            <a:r>
              <a:rPr lang="en-US" dirty="0" smtClean="0"/>
              <a:t>Lending by commercial banks (US and Europe)</a:t>
            </a:r>
          </a:p>
          <a:p>
            <a:pPr lvl="2"/>
            <a:r>
              <a:rPr lang="en-US" dirty="0" smtClean="0"/>
              <a:t>Government are good credit risk </a:t>
            </a:r>
          </a:p>
          <a:p>
            <a:pPr lvl="2"/>
            <a:r>
              <a:rPr lang="en-US" dirty="0" smtClean="0"/>
              <a:t>“Countries don’t go bankrupt.”</a:t>
            </a:r>
          </a:p>
          <a:p>
            <a:pPr lvl="1"/>
            <a:r>
              <a:rPr lang="en-US" dirty="0" smtClean="0"/>
              <a:t>Government didn’t manage finances well</a:t>
            </a:r>
          </a:p>
          <a:p>
            <a:r>
              <a:rPr lang="en-US" dirty="0" smtClean="0"/>
              <a:t>Mexico announced in 1982 that it cannot pay its debt</a:t>
            </a:r>
          </a:p>
          <a:p>
            <a:pPr lvl="1"/>
            <a:r>
              <a:rPr lang="en-US" dirty="0" smtClean="0"/>
              <a:t>Other countries </a:t>
            </a:r>
            <a:r>
              <a:rPr lang="en-US" dirty="0" smtClean="0"/>
              <a:t>followed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48247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Baker and Brady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US Treasury Secretaries (finance ministers</a:t>
            </a:r>
            <a:r>
              <a:rPr lang="en-US" dirty="0" smtClean="0"/>
              <a:t>)</a:t>
            </a:r>
            <a:endParaRPr lang="en-US" dirty="0" smtClean="0"/>
          </a:p>
          <a:p>
            <a:pPr lvl="1"/>
            <a:r>
              <a:rPr lang="en-US" dirty="0" smtClean="0"/>
              <a:t>Effort to address LA debt (+ Poland, Philippines)</a:t>
            </a:r>
          </a:p>
          <a:p>
            <a:r>
              <a:rPr lang="en-US" dirty="0" smtClean="0"/>
              <a:t>Baker Plan</a:t>
            </a:r>
          </a:p>
          <a:p>
            <a:pPr lvl="1"/>
            <a:r>
              <a:rPr lang="en-US" dirty="0" smtClean="0"/>
              <a:t>New finance and economic reforms (structural adjustment)</a:t>
            </a:r>
          </a:p>
          <a:p>
            <a:pPr lvl="1"/>
            <a:r>
              <a:rPr lang="en-US" dirty="0" smtClean="0"/>
              <a:t>‘Grow their way out of debt’</a:t>
            </a:r>
          </a:p>
          <a:p>
            <a:pPr lvl="1"/>
            <a:r>
              <a:rPr lang="en-US" dirty="0" smtClean="0"/>
              <a:t>Not successful</a:t>
            </a:r>
          </a:p>
          <a:p>
            <a:r>
              <a:rPr lang="en-US" dirty="0" smtClean="0"/>
              <a:t>Brady Plan</a:t>
            </a:r>
          </a:p>
          <a:p>
            <a:pPr lvl="1"/>
            <a:r>
              <a:rPr lang="en-US" dirty="0" smtClean="0"/>
              <a:t>Successful</a:t>
            </a:r>
          </a:p>
          <a:p>
            <a:pPr lvl="1"/>
            <a:r>
              <a:rPr lang="en-US" dirty="0" smtClean="0"/>
              <a:t>Banks and debtors renegotiated debts case-by-case</a:t>
            </a:r>
          </a:p>
          <a:p>
            <a:pPr lvl="1"/>
            <a:r>
              <a:rPr lang="en-US" dirty="0" smtClean="0"/>
              <a:t>Several options:</a:t>
            </a:r>
          </a:p>
          <a:p>
            <a:pPr lvl="2"/>
            <a:r>
              <a:rPr lang="en-US" dirty="0" smtClean="0"/>
              <a:t>Reduce face value of debt</a:t>
            </a:r>
          </a:p>
          <a:p>
            <a:pPr lvl="2"/>
            <a:r>
              <a:rPr lang="en-US" dirty="0" smtClean="0"/>
              <a:t>Reduce interest rates</a:t>
            </a:r>
          </a:p>
          <a:p>
            <a:pPr lvl="2"/>
            <a:r>
              <a:rPr lang="en-US" dirty="0" smtClean="0"/>
              <a:t>Provide new lows</a:t>
            </a:r>
          </a:p>
          <a:p>
            <a:pPr lvl="2"/>
            <a:r>
              <a:rPr lang="en-US" dirty="0" smtClean="0"/>
              <a:t>Create Brady bonds (issued by debtor gov’t to banks in exchange for debt)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828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African debt crisis</a:t>
            </a:r>
            <a:r>
              <a:rPr lang="en-US" dirty="0"/>
              <a:t/>
            </a:r>
            <a:br>
              <a:rPr lang="en-US" dirty="0"/>
            </a:br>
            <a:r>
              <a:rPr lang="en-US" sz="3100" dirty="0" smtClean="0"/>
              <a:t>(1990s)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Borrowed </a:t>
            </a:r>
            <a:r>
              <a:rPr lang="en-US" dirty="0" smtClean="0"/>
              <a:t>from public </a:t>
            </a:r>
            <a:r>
              <a:rPr lang="en-US" dirty="0" smtClean="0"/>
              <a:t>creditors</a:t>
            </a:r>
          </a:p>
          <a:p>
            <a:pPr lvl="1"/>
            <a:r>
              <a:rPr lang="en-US" dirty="0" smtClean="0"/>
              <a:t>Donor governments, IMF, World Bank</a:t>
            </a:r>
            <a:endParaRPr lang="en-US" dirty="0" smtClean="0"/>
          </a:p>
          <a:p>
            <a:pPr lvl="1"/>
            <a:r>
              <a:rPr lang="en-US" dirty="0" smtClean="0"/>
              <a:t>Including structural adjustment </a:t>
            </a:r>
            <a:r>
              <a:rPr lang="en-US" dirty="0" smtClean="0"/>
              <a:t>lending</a:t>
            </a:r>
          </a:p>
          <a:p>
            <a:pPr lvl="1"/>
            <a:r>
              <a:rPr lang="en-US" dirty="0" smtClean="0"/>
              <a:t>Not creditworthy to borrow from private banks</a:t>
            </a:r>
            <a:endParaRPr lang="en-US" dirty="0" smtClean="0"/>
          </a:p>
          <a:p>
            <a:r>
              <a:rPr lang="en-US" dirty="0" smtClean="0"/>
              <a:t>By early 1990s difficulty servicing that debt</a:t>
            </a:r>
          </a:p>
          <a:p>
            <a:pPr lvl="1"/>
            <a:r>
              <a:rPr lang="en-US" dirty="0" smtClean="0"/>
              <a:t>New loans to cover old debt</a:t>
            </a:r>
          </a:p>
          <a:p>
            <a:pPr lvl="1"/>
            <a:r>
              <a:rPr lang="en-US" dirty="0" smtClean="0"/>
              <a:t>Economies not growing that well</a:t>
            </a:r>
          </a:p>
          <a:p>
            <a:pPr lvl="1"/>
            <a:r>
              <a:rPr lang="en-US" dirty="0" smtClean="0"/>
              <a:t>Investments not bringing up </a:t>
            </a:r>
            <a:r>
              <a:rPr lang="en-US" dirty="0" smtClean="0"/>
              <a:t>rate </a:t>
            </a:r>
            <a:r>
              <a:rPr lang="en-US" dirty="0" smtClean="0"/>
              <a:t>of return</a:t>
            </a:r>
          </a:p>
          <a:p>
            <a:pPr lvl="1"/>
            <a:r>
              <a:rPr lang="en-US" dirty="0" smtClean="0"/>
              <a:t>Could not get public finances in order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0313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HIPC Initiative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Heavily </a:t>
            </a:r>
            <a:r>
              <a:rPr lang="en-US" dirty="0" smtClean="0"/>
              <a:t>Indebted </a:t>
            </a:r>
            <a:r>
              <a:rPr lang="en-US" dirty="0"/>
              <a:t>P</a:t>
            </a:r>
            <a:r>
              <a:rPr lang="en-US" dirty="0" smtClean="0"/>
              <a:t>oor </a:t>
            </a:r>
            <a:r>
              <a:rPr lang="en-US" dirty="0"/>
              <a:t>C</a:t>
            </a:r>
            <a:r>
              <a:rPr lang="en-US" dirty="0" smtClean="0"/>
              <a:t>ountries</a:t>
            </a:r>
            <a:endParaRPr lang="en-US" dirty="0" smtClean="0"/>
          </a:p>
          <a:p>
            <a:pPr lvl="1"/>
            <a:r>
              <a:rPr lang="en-US" dirty="0" smtClean="0"/>
              <a:t>1990s and 2000s (continues today)</a:t>
            </a:r>
          </a:p>
          <a:p>
            <a:r>
              <a:rPr lang="en-US" b="1" dirty="0" smtClean="0"/>
              <a:t>Low-income </a:t>
            </a:r>
            <a:r>
              <a:rPr lang="en-US" dirty="0" smtClean="0"/>
              <a:t>countries (39)</a:t>
            </a:r>
          </a:p>
          <a:p>
            <a:pPr lvl="1"/>
            <a:r>
              <a:rPr lang="en-US" dirty="0" smtClean="0"/>
              <a:t>Not middle-income</a:t>
            </a:r>
          </a:p>
          <a:p>
            <a:pPr lvl="1"/>
            <a:r>
              <a:rPr lang="en-US" dirty="0" smtClean="0"/>
              <a:t>Most in </a:t>
            </a:r>
            <a:r>
              <a:rPr lang="en-US" b="1" dirty="0" smtClean="0"/>
              <a:t>Africa</a:t>
            </a:r>
            <a:r>
              <a:rPr lang="en-US" dirty="0" smtClean="0"/>
              <a:t> (33 of 39)</a:t>
            </a:r>
          </a:p>
          <a:p>
            <a:r>
              <a:rPr lang="en-US" dirty="0" smtClean="0"/>
              <a:t>Debt owed by government to </a:t>
            </a:r>
            <a:r>
              <a:rPr lang="en-US" b="1" dirty="0" smtClean="0"/>
              <a:t>public creditors </a:t>
            </a:r>
          </a:p>
          <a:p>
            <a:pPr lvl="1"/>
            <a:r>
              <a:rPr lang="en-US" dirty="0" smtClean="0"/>
              <a:t>To rich country governments – bilateral loans</a:t>
            </a:r>
          </a:p>
          <a:p>
            <a:pPr lvl="1"/>
            <a:r>
              <a:rPr lang="en-US" dirty="0" smtClean="0"/>
              <a:t>To international fin. institutions – multilateral loans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1277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HIPC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Revised in 1999 and to make it work better</a:t>
            </a:r>
          </a:p>
          <a:p>
            <a:r>
              <a:rPr lang="en-US" dirty="0" smtClean="0"/>
              <a:t>2005 agreed to give 100% forgiveness of debt owed to IMF, World Bank and </a:t>
            </a:r>
            <a:r>
              <a:rPr lang="en-US" dirty="0" err="1" smtClean="0"/>
              <a:t>AfDB</a:t>
            </a:r>
            <a:endParaRPr lang="en-US" dirty="0" smtClean="0"/>
          </a:p>
          <a:p>
            <a:r>
              <a:rPr lang="en-US" dirty="0" smtClean="0"/>
              <a:t>Funded in part by IMF gold sales</a:t>
            </a:r>
          </a:p>
          <a:p>
            <a:r>
              <a:rPr lang="en-US" dirty="0" smtClean="0"/>
              <a:t>Eritrea, Somalia and Sudan currently being added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7816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HIPC Countries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5855670"/>
              </p:ext>
            </p:extLst>
          </p:nvPr>
        </p:nvGraphicFramePr>
        <p:xfrm>
          <a:off x="457200" y="1600200"/>
          <a:ext cx="82296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Afghanistan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Dem.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Rep. Congo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Madagascar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Sierra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Leone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Benin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Cote d’Ivoire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Malawi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Tanzania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Bolivia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Ethiopia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Mali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Togo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Burkina Faso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Gambia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Mauritania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Uganda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Burundi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Ghana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Mozambique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Zambia</a:t>
                      </a:r>
                      <a:endParaRPr lang="en-US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Cameroon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Guinea-Bissau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Nicaragua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Central African Rep.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Guyana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Niger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Eritrea*</a:t>
                      </a:r>
                      <a:endParaRPr lang="en-US" i="1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Chad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Haiti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Rwanda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Somalia*</a:t>
                      </a:r>
                      <a:endParaRPr lang="en-US" i="1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Comoros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Honduras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Sao Tome Principe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i="1" dirty="0" smtClean="0"/>
                        <a:t>Sudan*</a:t>
                      </a:r>
                      <a:endParaRPr lang="en-US" i="1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*in process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Asia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Africa</a:t>
                      </a:r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Latin America and Caribbean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26077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Odious Debts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Debt incurred by a dictator</a:t>
            </a:r>
          </a:p>
          <a:p>
            <a:pPr lvl="1"/>
            <a:r>
              <a:rPr lang="en-US" dirty="0" smtClean="0"/>
              <a:t>Funds not used for the benefit of the </a:t>
            </a:r>
            <a:r>
              <a:rPr lang="en-US" dirty="0" smtClean="0"/>
              <a:t>people</a:t>
            </a:r>
            <a:endParaRPr lang="en-US" dirty="0" smtClean="0"/>
          </a:p>
          <a:p>
            <a:r>
              <a:rPr lang="en-US" dirty="0"/>
              <a:t>D</a:t>
            </a:r>
            <a:r>
              <a:rPr lang="en-US" dirty="0" smtClean="0"/>
              <a:t>ictator is deposed or dies</a:t>
            </a:r>
          </a:p>
          <a:p>
            <a:pPr lvl="1"/>
            <a:r>
              <a:rPr lang="en-US" dirty="0" smtClean="0"/>
              <a:t>New government/leader repudiates the debt</a:t>
            </a:r>
          </a:p>
          <a:p>
            <a:pPr lvl="1"/>
            <a:r>
              <a:rPr lang="en-US" dirty="0" smtClean="0"/>
              <a:t>“We are not paying because it was debt incurred by dictator.”</a:t>
            </a:r>
          </a:p>
          <a:p>
            <a:r>
              <a:rPr lang="en-US" dirty="0" smtClean="0"/>
              <a:t>Cases are few:</a:t>
            </a:r>
          </a:p>
          <a:p>
            <a:pPr lvl="1"/>
            <a:r>
              <a:rPr lang="en-US" dirty="0" smtClean="0"/>
              <a:t>Saddam Hussein, Iraq, $29 b in 2004 (not called odious debt)</a:t>
            </a:r>
          </a:p>
          <a:p>
            <a:pPr lvl="1"/>
            <a:r>
              <a:rPr lang="en-US" dirty="0" smtClean="0"/>
              <a:t>Cuba debt, 1898, assumed by Spain (colonial power) after US took over</a:t>
            </a:r>
          </a:p>
          <a:p>
            <a:r>
              <a:rPr lang="en-US" dirty="0" smtClean="0"/>
              <a:t>Good possible cases </a:t>
            </a:r>
            <a:r>
              <a:rPr lang="en-US" dirty="0" smtClean="0"/>
              <a:t>but not done:</a:t>
            </a:r>
          </a:p>
          <a:p>
            <a:pPr lvl="1"/>
            <a:r>
              <a:rPr lang="en-US" dirty="0" smtClean="0"/>
              <a:t>Ferdinand Marcos, 		Philippines		$10 billion</a:t>
            </a:r>
          </a:p>
          <a:p>
            <a:pPr lvl="1"/>
            <a:r>
              <a:rPr lang="en-US" dirty="0" smtClean="0"/>
              <a:t>Mobuto </a:t>
            </a:r>
            <a:r>
              <a:rPr lang="en-US" dirty="0" err="1" smtClean="0"/>
              <a:t>Sese</a:t>
            </a:r>
            <a:r>
              <a:rPr lang="en-US" dirty="0" smtClean="0"/>
              <a:t> </a:t>
            </a:r>
            <a:r>
              <a:rPr lang="en-US" dirty="0" err="1" smtClean="0"/>
              <a:t>Seko</a:t>
            </a:r>
            <a:r>
              <a:rPr lang="en-US" dirty="0" smtClean="0"/>
              <a:t>, 		Zaire 			$4 billion</a:t>
            </a:r>
          </a:p>
          <a:p>
            <a:pPr lvl="1"/>
            <a:r>
              <a:rPr lang="en-US" dirty="0" err="1" smtClean="0"/>
              <a:t>Anastasio</a:t>
            </a:r>
            <a:r>
              <a:rPr lang="en-US" dirty="0" smtClean="0"/>
              <a:t> Somoza, 		Nicaragua 		$100-$500 million</a:t>
            </a:r>
          </a:p>
          <a:p>
            <a:pPr lvl="1"/>
            <a:r>
              <a:rPr lang="en-US" dirty="0" smtClean="0"/>
              <a:t>Jean-Claude Duvalier		Haiti  			$900 million</a:t>
            </a:r>
          </a:p>
          <a:p>
            <a:pPr lvl="1"/>
            <a:r>
              <a:rPr lang="en-US" dirty="0" smtClean="0"/>
              <a:t>White apartheid gov’t	South Africa		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7576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Asian Financial Crisis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3600" dirty="0" smtClean="0"/>
              <a:t>1997-1998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Asia was growing rapidly in 1990s</a:t>
            </a:r>
          </a:p>
          <a:p>
            <a:r>
              <a:rPr lang="en-US" dirty="0" smtClean="0"/>
              <a:t>Good returns for investors and lenders</a:t>
            </a:r>
          </a:p>
          <a:p>
            <a:pPr lvl="1"/>
            <a:r>
              <a:rPr lang="en-US" dirty="0"/>
              <a:t>H</a:t>
            </a:r>
            <a:r>
              <a:rPr lang="en-US" dirty="0" smtClean="0"/>
              <a:t>igh interest rates</a:t>
            </a:r>
          </a:p>
          <a:p>
            <a:pPr lvl="1"/>
            <a:r>
              <a:rPr lang="en-US" dirty="0" smtClean="0"/>
              <a:t>Good stock market returns</a:t>
            </a:r>
          </a:p>
          <a:p>
            <a:r>
              <a:rPr lang="en-US" dirty="0" smtClean="0"/>
              <a:t>It was the place for investors to be</a:t>
            </a:r>
          </a:p>
          <a:p>
            <a:pPr lvl="1"/>
            <a:r>
              <a:rPr lang="en-US" dirty="0" smtClean="0"/>
              <a:t>But foreign investors did not really understand these economies</a:t>
            </a:r>
          </a:p>
          <a:p>
            <a:r>
              <a:rPr lang="en-US" dirty="0" smtClean="0"/>
              <a:t>Fixed currency </a:t>
            </a:r>
            <a:r>
              <a:rPr lang="en-US" dirty="0" smtClean="0"/>
              <a:t>reduced exchange rate risk</a:t>
            </a:r>
          </a:p>
          <a:p>
            <a:r>
              <a:rPr lang="en-US" dirty="0" smtClean="0"/>
              <a:t>Some money </a:t>
            </a:r>
            <a:r>
              <a:rPr lang="en-US" dirty="0" smtClean="0"/>
              <a:t>flowed into real estate market</a:t>
            </a:r>
          </a:p>
          <a:p>
            <a:pPr lvl="1"/>
            <a:r>
              <a:rPr lang="en-US" dirty="0" smtClean="0"/>
              <a:t>Created a </a:t>
            </a:r>
            <a:r>
              <a:rPr lang="en-US" dirty="0" smtClean="0"/>
              <a:t>bubble (inflation property prices)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But: Financial </a:t>
            </a:r>
            <a:r>
              <a:rPr lang="en-US" dirty="0" smtClean="0"/>
              <a:t>liberalization without proper regulation</a:t>
            </a:r>
          </a:p>
          <a:p>
            <a:pPr lvl="1"/>
            <a:r>
              <a:rPr lang="en-US" dirty="0" smtClean="0"/>
              <a:t>Restrictions on inflow of money were reduced</a:t>
            </a:r>
          </a:p>
          <a:p>
            <a:pPr lvl="1"/>
            <a:r>
              <a:rPr lang="en-US" dirty="0" smtClean="0"/>
              <a:t>Prudential oversight of banks not in place</a:t>
            </a:r>
          </a:p>
          <a:p>
            <a:pPr lvl="2"/>
            <a:r>
              <a:rPr lang="en-US" dirty="0" smtClean="0"/>
              <a:t>Countries without liberalization or which had liberalized earlier were not so affected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4310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Loss of confidence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Factors</a:t>
            </a:r>
          </a:p>
          <a:p>
            <a:pPr lvl="1"/>
            <a:r>
              <a:rPr lang="en-US" dirty="0" smtClean="0"/>
              <a:t>Slowing growth 	(1996-1997)</a:t>
            </a:r>
            <a:endParaRPr lang="en-US" dirty="0" smtClean="0"/>
          </a:p>
          <a:p>
            <a:pPr lvl="1"/>
            <a:r>
              <a:rPr lang="en-US" dirty="0" smtClean="0"/>
              <a:t>A f</a:t>
            </a:r>
            <a:r>
              <a:rPr lang="en-US" dirty="0" smtClean="0"/>
              <a:t>ew companies/financial institutions </a:t>
            </a:r>
            <a:r>
              <a:rPr lang="en-US" dirty="0" smtClean="0"/>
              <a:t>looking unstable</a:t>
            </a:r>
          </a:p>
          <a:p>
            <a:pPr lvl="1"/>
            <a:r>
              <a:rPr lang="en-US" dirty="0" smtClean="0"/>
              <a:t>Concerns about ‘crony capitalism</a:t>
            </a:r>
            <a:r>
              <a:rPr lang="en-US" dirty="0" smtClean="0"/>
              <a:t>’ (i.e. corruption)</a:t>
            </a:r>
            <a:endParaRPr lang="en-US" dirty="0" smtClean="0"/>
          </a:p>
          <a:p>
            <a:pPr lvl="1"/>
            <a:r>
              <a:rPr lang="en-US" dirty="0" smtClean="0"/>
              <a:t>Government finances weak (but a minor concern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r>
              <a:rPr lang="en-US" dirty="0" smtClean="0"/>
              <a:t>Causes a run</a:t>
            </a:r>
          </a:p>
          <a:p>
            <a:pPr lvl="1"/>
            <a:r>
              <a:rPr lang="en-US" dirty="0" smtClean="0"/>
              <a:t>Panic</a:t>
            </a:r>
          </a:p>
          <a:p>
            <a:pPr lvl="1"/>
            <a:r>
              <a:rPr lang="en-US" dirty="0" smtClean="0"/>
              <a:t>Lenders demand repayment, stop issuing new </a:t>
            </a:r>
            <a:r>
              <a:rPr lang="en-US" dirty="0" smtClean="0"/>
              <a:t>loans</a:t>
            </a:r>
          </a:p>
          <a:p>
            <a:pPr lvl="1"/>
            <a:r>
              <a:rPr lang="en-US" dirty="0"/>
              <a:t>Concerns that </a:t>
            </a:r>
            <a:r>
              <a:rPr lang="en-US" dirty="0" err="1" smtClean="0"/>
              <a:t>forex</a:t>
            </a:r>
            <a:r>
              <a:rPr lang="en-US" dirty="0" smtClean="0"/>
              <a:t> reserves </a:t>
            </a:r>
            <a:r>
              <a:rPr lang="en-US" dirty="0"/>
              <a:t>not </a:t>
            </a:r>
            <a:r>
              <a:rPr lang="en-US" dirty="0" smtClean="0"/>
              <a:t>sufficient</a:t>
            </a:r>
            <a:endParaRPr lang="en-US" dirty="0" smtClean="0"/>
          </a:p>
          <a:p>
            <a:pPr lvl="1"/>
            <a:r>
              <a:rPr lang="en-US" dirty="0" smtClean="0"/>
              <a:t>Selloff of local currency for foreign currency</a:t>
            </a:r>
          </a:p>
          <a:p>
            <a:pPr lvl="2"/>
            <a:r>
              <a:rPr lang="en-US" dirty="0" smtClean="0"/>
              <a:t>Speculative attack on currency</a:t>
            </a:r>
          </a:p>
          <a:p>
            <a:pPr lvl="2"/>
            <a:r>
              <a:rPr lang="en-US" dirty="0" smtClean="0"/>
              <a:t>Not enough foreign currency</a:t>
            </a:r>
          </a:p>
          <a:p>
            <a:pPr lvl="1"/>
            <a:r>
              <a:rPr lang="en-US" dirty="0" smtClean="0"/>
              <a:t>Government forced to devalue (float) currency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0991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Financial flow -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941634"/>
              </p:ext>
            </p:extLst>
          </p:nvPr>
        </p:nvGraphicFramePr>
        <p:xfrm>
          <a:off x="457200" y="1600200"/>
          <a:ext cx="82296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4539"/>
                <a:gridCol w="1137478"/>
                <a:gridCol w="1170609"/>
                <a:gridCol w="1071217"/>
                <a:gridCol w="1104348"/>
                <a:gridCol w="1221409"/>
              </a:tblGrid>
              <a:tr h="370840">
                <a:tc gridSpan="5">
                  <a:txBody>
                    <a:bodyPr/>
                    <a:lstStyle/>
                    <a:p>
                      <a:r>
                        <a:rPr lang="en-US" dirty="0" smtClean="0"/>
                        <a:t>Private External Finance ($ billions)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1994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1995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1996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1997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1998</a:t>
                      </a:r>
                      <a:endParaRPr 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Net private flows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77.4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103.2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-1.1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-28.3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Equity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Private creditors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28.2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61.8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83.5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-4.7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-36.8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Commercial</a:t>
                      </a:r>
                      <a:r>
                        <a:rPr lang="en-US" baseline="0" dirty="0" smtClean="0"/>
                        <a:t> banks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49.5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65.3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-25.6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-35.0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Non-bank</a:t>
                      </a:r>
                      <a:r>
                        <a:rPr lang="en-US" baseline="0" dirty="0" smtClean="0"/>
                        <a:t> private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-1.7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US" dirty="0" smtClean="0"/>
                        <a:t>Countries: Korea, Indonesia, Malaysia, Thailand and Philippines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US" dirty="0" smtClean="0"/>
                        <a:t>Source: Perkins et al. p. 480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53668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</a:t>
            </a:r>
            <a:r>
              <a:rPr lang="en-US" dirty="0" smtClean="0"/>
              <a:t>-term </a:t>
            </a:r>
            <a:r>
              <a:rPr lang="en-US" dirty="0"/>
              <a:t>d</a:t>
            </a:r>
            <a:r>
              <a:rPr lang="en-US" dirty="0" smtClean="0"/>
              <a:t>ebt </a:t>
            </a:r>
            <a:r>
              <a:rPr lang="en-US" dirty="0" smtClean="0"/>
              <a:t>vs. Reserves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2338313"/>
              </p:ext>
            </p:extLst>
          </p:nvPr>
        </p:nvGraphicFramePr>
        <p:xfrm>
          <a:off x="457200" y="1600200"/>
          <a:ext cx="82296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When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Short-Term Debt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Forex</a:t>
                      </a:r>
                      <a:r>
                        <a:rPr lang="en-US" dirty="0" smtClean="0"/>
                        <a:t> Reserves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1997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34,661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20,336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June 1997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70,612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34,070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16,268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26,588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8,293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9,781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45,567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31,361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i="1" dirty="0" smtClean="0"/>
                        <a:t>India*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1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7,745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25,702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i="1" dirty="0" smtClean="0"/>
                        <a:t>Sri Lanka*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1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414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1,770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i="1" dirty="0" smtClean="0"/>
                        <a:t>Taiwan*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1" dirty="0" smtClean="0"/>
                        <a:t>June 1997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21,966</a:t>
                      </a:r>
                      <a:endParaRPr lang="en-US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i="1" dirty="0" smtClean="0"/>
                        <a:t>90,025</a:t>
                      </a:r>
                      <a:endParaRPr lang="en-US" i="1" dirty="0"/>
                    </a:p>
                  </a:txBody>
                  <a:tcPr/>
                </a:tc>
              </a:tr>
              <a:tr h="370840">
                <a:tc gridSpan="4">
                  <a:txBody>
                    <a:bodyPr/>
                    <a:lstStyle/>
                    <a:p>
                      <a:r>
                        <a:rPr lang="en-US" i="1" dirty="0" smtClean="0"/>
                        <a:t>* Non crisis countries</a:t>
                      </a:r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i="1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i="1" dirty="0"/>
                    </a:p>
                  </a:txBody>
                  <a:tcPr/>
                </a:tc>
              </a:tr>
              <a:tr h="370840">
                <a:tc gridSpan="4">
                  <a:txBody>
                    <a:bodyPr/>
                    <a:lstStyle/>
                    <a:p>
                      <a:r>
                        <a:rPr lang="en-US" i="1" dirty="0" smtClean="0"/>
                        <a:t>Source: Perkins et al. p. 485</a:t>
                      </a:r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i="1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i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4422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Global Financial Crisis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3600" dirty="0" smtClean="0"/>
              <a:t>2008-2009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Also known as the Great Recession</a:t>
            </a:r>
          </a:p>
          <a:p>
            <a:pPr lvl="1"/>
            <a:r>
              <a:rPr lang="en-US" dirty="0" smtClean="0"/>
              <a:t>Was it a ‘global’ financial crisis?</a:t>
            </a:r>
          </a:p>
          <a:p>
            <a:r>
              <a:rPr lang="en-US" dirty="0" smtClean="0"/>
              <a:t>Originated in U.S. housing market </a:t>
            </a:r>
          </a:p>
          <a:p>
            <a:pPr lvl="1"/>
            <a:r>
              <a:rPr lang="en-US" dirty="0" smtClean="0"/>
              <a:t>Pushing mortgages to </a:t>
            </a:r>
            <a:r>
              <a:rPr lang="en-US" dirty="0" err="1" smtClean="0"/>
              <a:t>uncreditworthy</a:t>
            </a:r>
            <a:r>
              <a:rPr lang="en-US" dirty="0" smtClean="0"/>
              <a:t> borrowers</a:t>
            </a:r>
          </a:p>
          <a:p>
            <a:pPr lvl="1"/>
            <a:r>
              <a:rPr lang="en-US" dirty="0" smtClean="0"/>
              <a:t>Ninja loans: no income, no jobs, no assets</a:t>
            </a:r>
          </a:p>
          <a:p>
            <a:pPr lvl="1"/>
            <a:r>
              <a:rPr lang="en-US" dirty="0" smtClean="0"/>
              <a:t>Mortgage firms sell mortgages to investment banks</a:t>
            </a:r>
          </a:p>
          <a:p>
            <a:r>
              <a:rPr lang="en-US" dirty="0" smtClean="0"/>
              <a:t>Packaged mortgages into complex products</a:t>
            </a:r>
          </a:p>
          <a:p>
            <a:pPr lvl="1"/>
            <a:r>
              <a:rPr lang="en-US" dirty="0" smtClean="0"/>
              <a:t>Non transparent (what are the underlying assets?)</a:t>
            </a:r>
          </a:p>
          <a:p>
            <a:pPr lvl="1"/>
            <a:r>
              <a:rPr lang="en-US" dirty="0" smtClean="0"/>
              <a:t>Collateralized debt obligations (CDOs)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old to unsuspecting investors</a:t>
            </a:r>
          </a:p>
          <a:p>
            <a:r>
              <a:rPr lang="en-US" dirty="0" smtClean="0"/>
              <a:t>Mortgages could not be repaid</a:t>
            </a:r>
          </a:p>
          <a:p>
            <a:pPr lvl="1"/>
            <a:r>
              <a:rPr lang="en-US" dirty="0" smtClean="0"/>
              <a:t>CDOs went sour, became worthless or little worth</a:t>
            </a:r>
          </a:p>
          <a:p>
            <a:pPr lvl="1"/>
            <a:r>
              <a:rPr lang="en-US" dirty="0" smtClean="0"/>
              <a:t>Knock on effect on the whole financial system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7447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GFC for Asia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Not caused by financial sector problems in Asia</a:t>
            </a:r>
          </a:p>
          <a:p>
            <a:pPr lvl="1"/>
            <a:r>
              <a:rPr lang="en-US" dirty="0" smtClean="0"/>
              <a:t>Therefore </a:t>
            </a:r>
            <a:r>
              <a:rPr lang="en-US" dirty="0" smtClean="0"/>
              <a:t>very </a:t>
            </a:r>
            <a:r>
              <a:rPr lang="en-US" dirty="0" smtClean="0"/>
              <a:t>unlike AFC of </a:t>
            </a:r>
            <a:r>
              <a:rPr lang="en-US" dirty="0" smtClean="0"/>
              <a:t>1997</a:t>
            </a:r>
            <a:endParaRPr lang="en-US" dirty="0" smtClean="0"/>
          </a:p>
          <a:p>
            <a:r>
              <a:rPr lang="en-US" dirty="0" smtClean="0"/>
              <a:t>Key concerns for Asia</a:t>
            </a:r>
          </a:p>
          <a:p>
            <a:pPr lvl="1"/>
            <a:r>
              <a:rPr lang="en-US" dirty="0" smtClean="0"/>
              <a:t>Demand slump</a:t>
            </a:r>
          </a:p>
          <a:p>
            <a:pPr lvl="2"/>
            <a:r>
              <a:rPr lang="en-US" dirty="0" smtClean="0"/>
              <a:t>Demand from US and Europe fell dramatically</a:t>
            </a:r>
          </a:p>
          <a:p>
            <a:pPr lvl="2"/>
            <a:r>
              <a:rPr lang="en-US" dirty="0" smtClean="0"/>
              <a:t>Reduced Asian exports, increased unemployment and poverty </a:t>
            </a:r>
          </a:p>
          <a:p>
            <a:pPr lvl="2"/>
            <a:r>
              <a:rPr lang="en-US" dirty="0" smtClean="0"/>
              <a:t>Demand revived but remained lower as US/Europe slow to recover</a:t>
            </a:r>
          </a:p>
          <a:p>
            <a:pPr lvl="1"/>
            <a:r>
              <a:rPr lang="en-US" dirty="0" smtClean="0"/>
              <a:t>Uncertainty</a:t>
            </a:r>
          </a:p>
          <a:p>
            <a:pPr lvl="2"/>
            <a:r>
              <a:rPr lang="en-US" dirty="0" smtClean="0"/>
              <a:t>In 2008 and into 2009, unclear how big the shock and how it would affect Asia</a:t>
            </a:r>
          </a:p>
          <a:p>
            <a:pPr lvl="2"/>
            <a:r>
              <a:rPr lang="en-US" dirty="0" smtClean="0"/>
              <a:t>“is a financial tsunami coming or will waves die out before reaching shore?”</a:t>
            </a:r>
          </a:p>
          <a:p>
            <a:pPr lvl="1"/>
            <a:r>
              <a:rPr lang="en-US" dirty="0" smtClean="0"/>
              <a:t>Capital flight (out of Asia back to US and Europe)</a:t>
            </a:r>
          </a:p>
          <a:p>
            <a:pPr lvl="2"/>
            <a:r>
              <a:rPr lang="en-US" dirty="0" smtClean="0"/>
              <a:t>A credit crunch but fairly short term</a:t>
            </a:r>
          </a:p>
          <a:p>
            <a:pPr lvl="2"/>
            <a:r>
              <a:rPr lang="en-US" dirty="0" smtClean="0"/>
              <a:t>Foreign banks and investors needed their money back in US/Europe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47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781</TotalTime>
  <Words>1150</Words>
  <Application>Microsoft Macintosh PowerPoint</Application>
  <PresentationFormat>On-screen Show (4:3)</PresentationFormat>
  <Paragraphs>317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Foreign Debt Crises</vt:lpstr>
      <vt:lpstr>Why borrow?</vt:lpstr>
      <vt:lpstr>Balance of payments</vt:lpstr>
      <vt:lpstr>Borrowing</vt:lpstr>
      <vt:lpstr>Types of Debtors (i.e. borrowers)</vt:lpstr>
      <vt:lpstr>Borrowing and Debt</vt:lpstr>
      <vt:lpstr>Debt Crises (and debt problems)</vt:lpstr>
      <vt:lpstr>Latin American debt crisis (1980s mostly)</vt:lpstr>
      <vt:lpstr>Baker and Brady</vt:lpstr>
      <vt:lpstr>African debt crisis (1990s)</vt:lpstr>
      <vt:lpstr>HIPC Initiative</vt:lpstr>
      <vt:lpstr>HIPC</vt:lpstr>
      <vt:lpstr>HIPC Countries</vt:lpstr>
      <vt:lpstr>Odious Debts</vt:lpstr>
      <vt:lpstr>Asian Financial Crisis  1997-1998</vt:lpstr>
      <vt:lpstr>Loss of confidence</vt:lpstr>
      <vt:lpstr>Financial flow - Asia</vt:lpstr>
      <vt:lpstr>Short-term debt vs. Reserves</vt:lpstr>
      <vt:lpstr>Global Financial Crisis  2008-2009</vt:lpstr>
      <vt:lpstr>GFC for Asia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Foreign Debt and Financial Crises</dc:title>
  <dc:creator>Akiko Vandenberg</dc:creator>
  <cp:lastModifiedBy>Akiko Vandenberg</cp:lastModifiedBy>
  <cp:revision>43</cp:revision>
  <cp:lastPrinted>2017-10-31T11:33:05Z</cp:lastPrinted>
  <dcterms:created xsi:type="dcterms:W3CDTF">2016-11-06T09:59:20Z</dcterms:created>
  <dcterms:modified xsi:type="dcterms:W3CDTF">2017-10-31T13:13:22Z</dcterms:modified>
</cp:coreProperties>
</file>