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4" d="100"/>
          <a:sy n="114" d="100"/>
        </p:scale>
        <p:origin x="-968"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9/8/16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9/8/16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9/8/16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9/8/16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9/8/16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9/8/16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 </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Discussion Week </a:t>
            </a:r>
            <a:r>
              <a:rPr lang="en-US" dirty="0"/>
              <a:t>4</a:t>
            </a:r>
            <a:endParaRPr lang="en-US" dirty="0" smtClean="0"/>
          </a:p>
          <a:p>
            <a:r>
              <a:rPr lang="en-US" dirty="0" smtClean="0"/>
              <a:t>H.-J. Chang</a:t>
            </a:r>
          </a:p>
          <a:p>
            <a:r>
              <a:rPr lang="en-US" dirty="0" smtClean="0"/>
              <a:t>Industrial Policy:</a:t>
            </a:r>
          </a:p>
          <a:p>
            <a:r>
              <a:rPr lang="en-US" dirty="0" smtClean="0"/>
              <a:t>Can We Go Beyond an Unproductive Confrontation</a:t>
            </a:r>
          </a:p>
          <a:p>
            <a:endParaRPr lang="en-US" dirty="0"/>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sz="3600" dirty="0" smtClean="0"/>
              <a:t>Round 1 </a:t>
            </a:r>
            <a:endParaRPr lang="en-US" sz="3600" dirty="0"/>
          </a:p>
        </p:txBody>
      </p:sp>
      <p:sp>
        <p:nvSpPr>
          <p:cNvPr id="3" name="Content Placeholder 2"/>
          <p:cNvSpPr>
            <a:spLocks noGrp="1"/>
          </p:cNvSpPr>
          <p:nvPr>
            <p:ph idx="1"/>
          </p:nvPr>
        </p:nvSpPr>
        <p:spPr/>
        <p:txBody>
          <a:bodyPr>
            <a:normAutofit fontScale="85000" lnSpcReduction="20000"/>
          </a:bodyPr>
          <a:lstStyle/>
          <a:p>
            <a:r>
              <a:rPr lang="en-US" dirty="0" smtClean="0"/>
              <a:t>H.-J. Chang suggests that industrial policy involves more than subsidies and trade </a:t>
            </a:r>
            <a:r>
              <a:rPr lang="en-US" dirty="0" smtClean="0"/>
              <a:t>protection. What </a:t>
            </a:r>
            <a:r>
              <a:rPr lang="en-US" dirty="0" smtClean="0"/>
              <a:t>are some of the 9 types of IP </a:t>
            </a:r>
            <a:r>
              <a:rPr lang="en-US" dirty="0" smtClean="0"/>
              <a:t>instruments </a:t>
            </a:r>
            <a:r>
              <a:rPr lang="en-US" dirty="0" smtClean="0"/>
              <a:t>that he lists? Some are brief. Do </a:t>
            </a:r>
            <a:r>
              <a:rPr lang="en-US" dirty="0" smtClean="0"/>
              <a:t>you </a:t>
            </a:r>
            <a:r>
              <a:rPr lang="en-US" dirty="0" smtClean="0"/>
              <a:t>understand them all</a:t>
            </a:r>
            <a:r>
              <a:rPr lang="en-US" dirty="0" smtClean="0"/>
              <a:t>?</a:t>
            </a:r>
          </a:p>
          <a:p>
            <a:pPr lvl="1"/>
            <a:r>
              <a:rPr lang="en-US" dirty="0" smtClean="0"/>
              <a:t>They are listed on pages 3-4. </a:t>
            </a:r>
            <a:r>
              <a:rPr lang="en-US" dirty="0"/>
              <a:t>O</a:t>
            </a:r>
            <a:r>
              <a:rPr lang="en-US" dirty="0" smtClean="0"/>
              <a:t>nes that were not understood and raised by you in class were: (vi) worker training: gov’t might need to make it mandatory because firms will not invest in training their workers if they know the workers (after being trained) might leave to join other firms or be poached. (ix) a country may earn limited foreign exchange so it might allocate it to investors to buy machinery instead of importers who want to import luxury goods. </a:t>
            </a:r>
            <a:r>
              <a:rPr lang="en-US" dirty="0"/>
              <a:t>	</a:t>
            </a:r>
            <a:r>
              <a:rPr lang="en-US" dirty="0" smtClean="0"/>
              <a:t>	</a:t>
            </a:r>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2 </a:t>
            </a:r>
            <a:endParaRPr lang="en-US" dirty="0"/>
          </a:p>
        </p:txBody>
      </p:sp>
      <p:sp>
        <p:nvSpPr>
          <p:cNvPr id="3" name="Content Placeholder 2"/>
          <p:cNvSpPr>
            <a:spLocks noGrp="1"/>
          </p:cNvSpPr>
          <p:nvPr>
            <p:ph idx="1"/>
          </p:nvPr>
        </p:nvSpPr>
        <p:spPr/>
        <p:txBody>
          <a:bodyPr>
            <a:normAutofit fontScale="62500" lnSpcReduction="20000"/>
          </a:bodyPr>
          <a:lstStyle/>
          <a:p>
            <a:endParaRPr lang="en-US" dirty="0"/>
          </a:p>
          <a:p>
            <a:r>
              <a:rPr lang="en-US" dirty="0" smtClean="0"/>
              <a:t>Why is it difficult to measure the impact of industrial policies</a:t>
            </a:r>
            <a:r>
              <a:rPr lang="en-US" dirty="0" smtClean="0"/>
              <a:t>?</a:t>
            </a:r>
          </a:p>
          <a:p>
            <a:pPr lvl="1"/>
            <a:r>
              <a:rPr lang="en-US" dirty="0" smtClean="0"/>
              <a:t>Policy might not involve a money transfer to firms thus cannot measure “input” of industrial policy and compare with outputs (sector growth, sector productivity, sector exports). Other factors besides IP may have caused the growth.</a:t>
            </a:r>
            <a:r>
              <a:rPr lang="en-US" dirty="0" smtClean="0"/>
              <a:t> </a:t>
            </a:r>
            <a:endParaRPr lang="en-US" dirty="0" smtClean="0"/>
          </a:p>
          <a:p>
            <a:endParaRPr lang="en-US" dirty="0"/>
          </a:p>
          <a:p>
            <a:r>
              <a:rPr lang="en-US" dirty="0" smtClean="0"/>
              <a:t>How does he generally measure impact? </a:t>
            </a:r>
            <a:r>
              <a:rPr lang="en-US" dirty="0" smtClean="0"/>
              <a:t>i.e</a:t>
            </a:r>
            <a:r>
              <a:rPr lang="en-US" dirty="0" smtClean="0"/>
              <a:t>. what evidence does he provide</a:t>
            </a:r>
            <a:r>
              <a:rPr lang="en-US" dirty="0" smtClean="0"/>
              <a:t>?</a:t>
            </a:r>
          </a:p>
          <a:p>
            <a:pPr lvl="1"/>
            <a:r>
              <a:rPr lang="en-US" dirty="0" smtClean="0"/>
              <a:t>He measures at the aggregate level</a:t>
            </a:r>
            <a:r>
              <a:rPr lang="en-US" dirty="0"/>
              <a:t>.</a:t>
            </a:r>
            <a:r>
              <a:rPr lang="en-US" dirty="0" smtClean="0"/>
              <a:t> Country A had industrial policies including tariff barriers and grew rapidly, therefore IP probably caused growth or did not inhibit growth. </a:t>
            </a:r>
            <a:endParaRPr lang="en-US" dirty="0" smtClean="0"/>
          </a:p>
          <a:p>
            <a:r>
              <a:rPr lang="en-US" dirty="0" smtClean="0"/>
              <a:t>What is good and what is bad about using this approach</a:t>
            </a:r>
            <a:r>
              <a:rPr lang="en-US" dirty="0" smtClean="0"/>
              <a:t>?</a:t>
            </a:r>
          </a:p>
          <a:p>
            <a:pPr lvl="1"/>
            <a:r>
              <a:rPr lang="en-US" dirty="0" smtClean="0"/>
              <a:t>Good: Takes a broader approach than looking at specific policies that are hard to measure. Bad: We don’t know if it was IP or something else that caused growth. Problem of confirming causality. </a:t>
            </a:r>
            <a:endParaRPr lang="en-US" dirty="0" smtClean="0"/>
          </a:p>
          <a:p>
            <a:endParaRPr lang="en-US" dirty="0" smtClean="0"/>
          </a:p>
          <a:p>
            <a:endParaRPr lang="en-US" dirty="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3</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Opponents of industrial policy argue that the state (government) cannot pick winners because it knows less about markets/industries than private investors and </a:t>
            </a:r>
            <a:r>
              <a:rPr lang="en-US" dirty="0" smtClean="0"/>
              <a:t>business people. What </a:t>
            </a:r>
            <a:r>
              <a:rPr lang="en-US" dirty="0" smtClean="0"/>
              <a:t>is Chang’s response to this argument</a:t>
            </a:r>
            <a:r>
              <a:rPr lang="en-US" dirty="0" smtClean="0"/>
              <a:t>? What </a:t>
            </a:r>
            <a:r>
              <a:rPr lang="en-US" dirty="0" smtClean="0"/>
              <a:t>is his evidence</a:t>
            </a:r>
            <a:r>
              <a:rPr lang="en-US" dirty="0" smtClean="0"/>
              <a:t>?</a:t>
            </a:r>
          </a:p>
          <a:p>
            <a:pPr lvl="1"/>
            <a:r>
              <a:rPr lang="en-US" dirty="0" smtClean="0"/>
              <a:t>Government can take a broader and longer-term view of the development of the economy than investors who look at private gains. His evidence is focused one some public companies that in fact have been successful such as POSCO for steel in </a:t>
            </a:r>
            <a:r>
              <a:rPr lang="en-US" smtClean="0"/>
              <a:t>Korea and </a:t>
            </a:r>
            <a:r>
              <a:rPr lang="en-US" dirty="0" smtClean="0"/>
              <a:t>the Brazilian airplane firm Embraer.  </a:t>
            </a:r>
            <a:endParaRPr lang="en-US" dirty="0"/>
          </a:p>
        </p:txBody>
      </p:sp>
    </p:spTree>
    <p:extLst>
      <p:ext uri="{BB962C8B-B14F-4D97-AF65-F5344CB8AC3E}">
        <p14:creationId xmlns:p14="http://schemas.microsoft.com/office/powerpoint/2010/main" val="1486459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164</TotalTime>
  <Words>412</Words>
  <Application>Microsoft Macintosh PowerPoint</Application>
  <PresentationFormat>On-screen Show (4:3)</PresentationFormat>
  <Paragraphs>20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Public Policy and Industrialization </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18</cp:revision>
  <cp:lastPrinted>2016-08-24T08:57:31Z</cp:lastPrinted>
  <dcterms:created xsi:type="dcterms:W3CDTF">2016-08-17T11:19:23Z</dcterms:created>
  <dcterms:modified xsi:type="dcterms:W3CDTF">2016-09-08T09:29:36Z</dcterms:modified>
</cp:coreProperties>
</file>