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9144000" cy="5143500" type="screen16x9"/>
  <p:notesSz cx="6858000" cy="9144000"/>
  <p:embeddedFontLst>
    <p:embeddedFont>
      <p:font typeface="Bree Serif" panose="020B0604020202020204" charset="0"/>
      <p:regular r:id="rId33"/>
    </p:embeddedFont>
    <p:embeddedFont>
      <p:font typeface="Calibri" panose="020F0502020204030204" pitchFamily="34" charset="0"/>
      <p:regular r:id="rId34"/>
      <p:bold r:id="rId35"/>
      <p:italic r:id="rId36"/>
      <p:boldItalic r:id="rId37"/>
    </p:embeddedFont>
    <p:embeddedFont>
      <p:font typeface="Century Gothic" panose="020B0502020202020204" pitchFamily="34" charset="0"/>
      <p:regular r:id="rId38"/>
      <p:bold r:id="rId39"/>
      <p:italic r:id="rId40"/>
      <p:boldItalic r:id="rId41"/>
    </p:embeddedFont>
    <p:embeddedFont>
      <p:font typeface="Francois One" panose="020B0604020202020204" charset="0"/>
      <p:regular r:id="rId42"/>
    </p:embeddedFont>
    <p:embeddedFont>
      <p:font typeface="Pattaya" panose="020B0604020202020204" charset="-34"/>
      <p:regular r:id="rId43"/>
    </p:embeddedFont>
    <p:embeddedFont>
      <p:font typeface="Sriracha" panose="020B0604020202020204" charset="-34"/>
      <p:regular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7F3F3E9-3567-4D82-B874-4ADF2C1EF2D6}">
  <a:tblStyle styleId="{B7F3F3E9-3567-4D82-B874-4ADF2C1EF2D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920" y="4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unesdoc.unesco.org/images/0023/002314/231489e.pdf"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www.borgenmagazine.com/evolution-education-laos/"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eduhk.hk/apclc/roundtable2010/paper/paper%20(my%20phuong%20thanh%20Ho%20&amp;%20Dennis%20Berg)education%20leadership%20challenges%20for%20Vietnam%20-%20paper%20and%20abstract.pdf"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borgenproject.org/education-laos/"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www.borgenmagazine.com/evolution-education-laos/"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3d4d927aa9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0" name="Google Shape;60;g3d4d927aa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d4e3770d7_4_8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9" name="Google Shape;69;g3d4e3770d7_4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3d4d927aa9_0_5: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9" name="Google Shape;79;g3d4d927aa9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3d4d927aa9_0_1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5" name="Google Shape;105;g3d4d927aa9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lnSpc>
                <a:spcPct val="115000"/>
              </a:lnSpc>
              <a:spcBef>
                <a:spcPts val="0"/>
              </a:spcBef>
              <a:spcAft>
                <a:spcPts val="0"/>
              </a:spcAft>
              <a:buClr>
                <a:schemeClr val="dk1"/>
              </a:buClr>
              <a:buSzPts val="1100"/>
              <a:buFont typeface="Arial"/>
              <a:buNone/>
            </a:pPr>
            <a:endParaRPr>
              <a:solidFill>
                <a:schemeClr val="dk2"/>
              </a:solidFill>
              <a:latin typeface="Calibri"/>
              <a:ea typeface="Calibri"/>
              <a:cs typeface="Calibri"/>
              <a:sym typeface="Calibri"/>
            </a:endParaRPr>
          </a:p>
          <a:p>
            <a:pPr marL="0" lvl="0" indent="0">
              <a:spcBef>
                <a:spcPts val="1600"/>
              </a:spcBef>
              <a:spcAft>
                <a:spcPts val="0"/>
              </a:spcAft>
              <a:buNone/>
            </a:pPr>
            <a:endParaRPr>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3d4d927aa9_0_15: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0" name="Google Shape;130;g3d4d927aa9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3d4d927aa9_0_2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1" name="Google Shape;151;g3d4d927aa9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3d8efd8b18_1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6" name="Google Shape;176;g3d8efd8b18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3d4e3770d7_0_3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0" name="Google Shape;190;g3d4e3770d7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3d4e3770d7_0_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0" name="Google Shape;200;g3d4e3770d7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3d4e3770d7_0_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5" name="Google Shape;225;g3d4e3770d7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3d4e3770d7_4_15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43" name="Google Shape;243;g3d4e3770d7_4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3d4e3770d7_0_12: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62" name="Google Shape;262;g3d4e3770d7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3d4e3770d7_11_1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83" name="Google Shape;283;g3d4e3770d7_1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3d4e3770d7_9_32: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0" name="Google Shape;300;g3d4e3770d7_9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cd9615d07_2_5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9" name="Google Shape;309;g3cd9615d07_2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lnSpc>
                <a:spcPct val="115000"/>
              </a:lnSpc>
              <a:spcBef>
                <a:spcPts val="0"/>
              </a:spcBef>
              <a:spcAft>
                <a:spcPts val="0"/>
              </a:spcAft>
              <a:buClr>
                <a:schemeClr val="dk1"/>
              </a:buClr>
              <a:buSzPts val="1100"/>
              <a:buFont typeface="Arial"/>
              <a:buNone/>
            </a:pPr>
            <a:r>
              <a:rPr lang="en">
                <a:solidFill>
                  <a:schemeClr val="dk1"/>
                </a:solidFill>
                <a:latin typeface="Calibri"/>
                <a:ea typeface="Calibri"/>
                <a:cs typeface="Calibri"/>
                <a:sym typeface="Calibri"/>
              </a:rPr>
              <a:t>&gt;&gt;&gt;10% of urban poor young people complete lower secondary education, whereas, 69% of urban rich young people complete lower secondary education. The availability of supplementary tuition contributes considerably to the gap in educational opportunities between rich and poor. Richer family can access to more supplementary tuition</a:t>
            </a:r>
            <a:endParaRPr>
              <a:solidFill>
                <a:schemeClr val="dk1"/>
              </a:solidFill>
              <a:latin typeface="Calibri"/>
              <a:ea typeface="Calibri"/>
              <a:cs typeface="Calibri"/>
              <a:sym typeface="Calibri"/>
            </a:endParaRPr>
          </a:p>
          <a:p>
            <a:pPr marL="0" lvl="0" indent="0" rtl="0">
              <a:lnSpc>
                <a:spcPct val="115000"/>
              </a:lnSpc>
              <a:spcBef>
                <a:spcPts val="800"/>
              </a:spcBef>
              <a:spcAft>
                <a:spcPts val="0"/>
              </a:spcAft>
              <a:buClr>
                <a:schemeClr val="dk1"/>
              </a:buClr>
              <a:buSzPts val="1100"/>
              <a:buFont typeface="Arial"/>
              <a:buNone/>
            </a:pPr>
            <a:r>
              <a:rPr lang="en">
                <a:solidFill>
                  <a:schemeClr val="dk1"/>
                </a:solidFill>
                <a:latin typeface="Calibri"/>
                <a:ea typeface="Calibri"/>
                <a:cs typeface="Calibri"/>
                <a:sym typeface="Calibri"/>
              </a:rPr>
              <a:t>&gt;&gt;&gt;In all public schools, there aren’t any science laboratories or places for students to put their knowledge into practice</a:t>
            </a:r>
            <a:endParaRPr>
              <a:solidFill>
                <a:schemeClr val="dk1"/>
              </a:solidFill>
              <a:latin typeface="Calibri"/>
              <a:ea typeface="Calibri"/>
              <a:cs typeface="Calibri"/>
              <a:sym typeface="Calibri"/>
            </a:endParaRPr>
          </a:p>
          <a:p>
            <a:pPr marL="0" lvl="0" indent="0">
              <a:spcBef>
                <a:spcPts val="800"/>
              </a:spcBef>
              <a:spcAft>
                <a:spcPts val="0"/>
              </a:spcAft>
              <a:buClr>
                <a:schemeClr val="dk1"/>
              </a:buClr>
              <a:buSzPts val="1100"/>
              <a:buFont typeface="Arial"/>
              <a:buNone/>
            </a:pPr>
            <a:endParaRPr>
              <a:solidFill>
                <a:schemeClr val="dk1"/>
              </a:solidFill>
            </a:endParaRPr>
          </a:p>
          <a:p>
            <a:pPr marL="0" lvl="0" indent="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3cd9615d07_5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30" name="Google Shape;330;g3cd9615d07_5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nSpc>
                <a:spcPct val="150000"/>
              </a:lnSpc>
              <a:spcBef>
                <a:spcPts val="0"/>
              </a:spcBef>
              <a:spcAft>
                <a:spcPts val="0"/>
              </a:spcAft>
              <a:buNone/>
            </a:pPr>
            <a:r>
              <a:rPr lang="en" sz="1200" u="sng">
                <a:solidFill>
                  <a:schemeClr val="hlink"/>
                </a:solidFill>
                <a:hlinkClick r:id="rId3"/>
              </a:rPr>
              <a:t>http://unesdoc.unesco.org/images/0023/002314/231489e.pdf</a:t>
            </a:r>
            <a:endParaRPr sz="1200"/>
          </a:p>
          <a:p>
            <a:pPr marL="0" lvl="0" indent="0" rtl="0">
              <a:lnSpc>
                <a:spcPct val="150000"/>
              </a:lnSpc>
              <a:spcBef>
                <a:spcPts val="0"/>
              </a:spcBef>
              <a:spcAft>
                <a:spcPts val="0"/>
              </a:spcAft>
              <a:buNone/>
            </a:pPr>
            <a:r>
              <a:rPr lang="en" sz="1200" u="sng">
                <a:solidFill>
                  <a:schemeClr val="hlink"/>
                </a:solidFill>
                <a:hlinkClick r:id="rId4"/>
              </a:rPr>
              <a:t>http://www.borgenmagazine.com/evolution-education-laos/</a:t>
            </a:r>
            <a:r>
              <a:rPr lang="en" sz="1200"/>
              <a:t> </a:t>
            </a:r>
            <a:endParaRPr sz="2200">
              <a:solidFill>
                <a:srgbClr val="1C4587"/>
              </a:solidFill>
            </a:endParaRPr>
          </a:p>
          <a:p>
            <a:pPr marL="0" lvl="0" indent="0" rtl="0">
              <a:lnSpc>
                <a:spcPct val="150000"/>
              </a:lnSpc>
              <a:spcBef>
                <a:spcPts val="0"/>
              </a:spcBef>
              <a:spcAft>
                <a:spcPts val="0"/>
              </a:spcAft>
              <a:buNone/>
            </a:pPr>
            <a:endParaRPr sz="1200"/>
          </a:p>
          <a:p>
            <a:pPr marL="0" lvl="0" indent="0" rtl="0">
              <a:lnSpc>
                <a:spcPct val="150000"/>
              </a:lnSpc>
              <a:spcBef>
                <a:spcPts val="0"/>
              </a:spcBef>
              <a:spcAft>
                <a:spcPts val="0"/>
              </a:spcAft>
              <a:buNone/>
            </a:pPr>
            <a:endParaRPr sz="1200"/>
          </a:p>
          <a:p>
            <a:pPr marL="0" lvl="0" indent="0" rtl="0">
              <a:spcBef>
                <a:spcPts val="0"/>
              </a:spcBef>
              <a:spcAft>
                <a:spcPts val="0"/>
              </a:spcAft>
              <a:buClr>
                <a:schemeClr val="dk1"/>
              </a:buClr>
              <a:buSzPts val="1100"/>
              <a:buFont typeface="Arial"/>
              <a:buNone/>
            </a:pPr>
            <a:endParaRPr sz="1200">
              <a:solidFill>
                <a:srgbClr val="1C4587"/>
              </a:solidFill>
              <a:latin typeface="Francois One"/>
              <a:ea typeface="Francois One"/>
              <a:cs typeface="Francois One"/>
              <a:sym typeface="Francois One"/>
            </a:endParaRPr>
          </a:p>
          <a:p>
            <a:pPr marL="0" lvl="0" indent="0" rtl="0">
              <a:spcBef>
                <a:spcPts val="0"/>
              </a:spcBef>
              <a:spcAft>
                <a:spcPts val="0"/>
              </a:spcAft>
              <a:buClr>
                <a:schemeClr val="dk1"/>
              </a:buClr>
              <a:buSzPts val="1100"/>
              <a:buFont typeface="Arial"/>
              <a:buNone/>
            </a:pPr>
            <a:endParaRPr sz="1200">
              <a:solidFill>
                <a:schemeClr val="dk1"/>
              </a:solidFill>
            </a:endParaRPr>
          </a:p>
          <a:p>
            <a:pPr marL="0" lvl="0" indent="0" rtl="0">
              <a:lnSpc>
                <a:spcPct val="150000"/>
              </a:lnSpc>
              <a:spcBef>
                <a:spcPts val="0"/>
              </a:spcBef>
              <a:spcAft>
                <a:spcPts val="0"/>
              </a:spcAft>
              <a:buNone/>
            </a:pPr>
            <a:endParaRPr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3cd9615d07_2_67: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52" name="Google Shape;352;g3cd9615d07_2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buFont typeface="Arial"/>
              <a:buNone/>
            </a:pPr>
            <a:r>
              <a:rPr lang="en" sz="1400" b="1">
                <a:solidFill>
                  <a:schemeClr val="dk1"/>
                </a:solidFill>
                <a:latin typeface="Century Gothic"/>
                <a:ea typeface="Century Gothic"/>
                <a:cs typeface="Century Gothic"/>
                <a:sym typeface="Century Gothic"/>
              </a:rPr>
              <a:t>Infrastructure</a:t>
            </a:r>
            <a:r>
              <a:rPr lang="en" sz="1400">
                <a:solidFill>
                  <a:schemeClr val="dk1"/>
                </a:solidFill>
                <a:latin typeface="Century Gothic"/>
                <a:ea typeface="Century Gothic"/>
                <a:cs typeface="Century Gothic"/>
                <a:sym typeface="Century Gothic"/>
              </a:rPr>
              <a:t>: electricity and public transportation are still poor for the whole country. Therefore, it leads to inequality in access to education between urban and rural.</a:t>
            </a:r>
            <a:endParaRPr sz="1400">
              <a:solidFill>
                <a:schemeClr val="dk1"/>
              </a:solidFill>
              <a:latin typeface="Century Gothic"/>
              <a:ea typeface="Century Gothic"/>
              <a:cs typeface="Century Gothic"/>
              <a:sym typeface="Century Gothic"/>
            </a:endParaRPr>
          </a:p>
          <a:p>
            <a:pPr marL="0" lvl="0" indent="0" rtl="0">
              <a:spcBef>
                <a:spcPts val="1600"/>
              </a:spcBef>
              <a:spcAft>
                <a:spcPts val="0"/>
              </a:spcAft>
              <a:buClr>
                <a:schemeClr val="dk1"/>
              </a:buClr>
              <a:buSzPts val="1100"/>
              <a:buFont typeface="Arial"/>
              <a:buNone/>
            </a:pPr>
            <a:r>
              <a:rPr lang="en" sz="1400" b="1">
                <a:solidFill>
                  <a:schemeClr val="dk1"/>
                </a:solidFill>
                <a:latin typeface="Century Gothic"/>
                <a:ea typeface="Century Gothic"/>
                <a:cs typeface="Century Gothic"/>
                <a:sym typeface="Century Gothic"/>
              </a:rPr>
              <a:t>Military government</a:t>
            </a:r>
            <a:r>
              <a:rPr lang="en" sz="1400">
                <a:solidFill>
                  <a:schemeClr val="dk1"/>
                </a:solidFill>
                <a:latin typeface="Century Gothic"/>
                <a:ea typeface="Century Gothic"/>
                <a:cs typeface="Century Gothic"/>
                <a:sym typeface="Century Gothic"/>
              </a:rPr>
              <a:t>: </a:t>
            </a:r>
            <a:r>
              <a:rPr lang="en" sz="1400">
                <a:solidFill>
                  <a:schemeClr val="dk1"/>
                </a:solidFill>
                <a:highlight>
                  <a:srgbClr val="FFFFFF"/>
                </a:highlight>
                <a:latin typeface="Century Gothic"/>
                <a:ea typeface="Century Gothic"/>
                <a:cs typeface="Century Gothic"/>
                <a:sym typeface="Century Gothic"/>
              </a:rPr>
              <a:t>violently suppressed dissent and closed universities for many decades</a:t>
            </a:r>
            <a:endParaRPr sz="1400">
              <a:solidFill>
                <a:schemeClr val="dk1"/>
              </a:solidFill>
              <a:highlight>
                <a:srgbClr val="FFFFFF"/>
              </a:highlight>
              <a:latin typeface="Century Gothic"/>
              <a:ea typeface="Century Gothic"/>
              <a:cs typeface="Century Gothic"/>
              <a:sym typeface="Century Gothic"/>
            </a:endParaRPr>
          </a:p>
          <a:p>
            <a:pPr marL="0" lvl="0" indent="0" rtl="0">
              <a:spcBef>
                <a:spcPts val="1600"/>
              </a:spcBef>
              <a:spcAft>
                <a:spcPts val="0"/>
              </a:spcAft>
              <a:buClr>
                <a:schemeClr val="dk1"/>
              </a:buClr>
              <a:buSzPts val="1100"/>
              <a:buFont typeface="Arial"/>
              <a:buNone/>
            </a:pPr>
            <a:r>
              <a:rPr lang="en" sz="1400" b="1">
                <a:solidFill>
                  <a:schemeClr val="dk1"/>
                </a:solidFill>
                <a:highlight>
                  <a:srgbClr val="FFFFFF"/>
                </a:highlight>
                <a:latin typeface="Century Gothic"/>
                <a:ea typeface="Century Gothic"/>
                <a:cs typeface="Century Gothic"/>
                <a:sym typeface="Century Gothic"/>
              </a:rPr>
              <a:t>High supplementary costs</a:t>
            </a:r>
            <a:r>
              <a:rPr lang="en" sz="1400">
                <a:solidFill>
                  <a:schemeClr val="dk1"/>
                </a:solidFill>
                <a:highlight>
                  <a:srgbClr val="FFFFFF"/>
                </a:highlight>
                <a:latin typeface="Century Gothic"/>
                <a:ea typeface="Century Gothic"/>
                <a:cs typeface="Century Gothic"/>
                <a:sym typeface="Century Gothic"/>
              </a:rPr>
              <a:t>: accounting for US$100 per years</a:t>
            </a:r>
            <a:endParaRPr sz="1400">
              <a:solidFill>
                <a:schemeClr val="dk1"/>
              </a:solidFill>
              <a:highlight>
                <a:srgbClr val="FFFFFF"/>
              </a:highlight>
              <a:latin typeface="Century Gothic"/>
              <a:ea typeface="Century Gothic"/>
              <a:cs typeface="Century Gothic"/>
              <a:sym typeface="Century Gothic"/>
            </a:endParaRPr>
          </a:p>
          <a:p>
            <a:pPr marL="0" lvl="0" indent="0" rtl="0">
              <a:spcBef>
                <a:spcPts val="1600"/>
              </a:spcBef>
              <a:spcAft>
                <a:spcPts val="0"/>
              </a:spcAft>
              <a:buClr>
                <a:schemeClr val="dk1"/>
              </a:buClr>
              <a:buSzPts val="1100"/>
              <a:buFont typeface="Arial"/>
              <a:buNone/>
            </a:pPr>
            <a:r>
              <a:rPr lang="en" sz="1400" b="1">
                <a:solidFill>
                  <a:schemeClr val="dk1"/>
                </a:solidFill>
                <a:highlight>
                  <a:srgbClr val="FFFFFF"/>
                </a:highlight>
                <a:latin typeface="Century Gothic"/>
                <a:ea typeface="Century Gothic"/>
                <a:cs typeface="Century Gothic"/>
                <a:sym typeface="Century Gothic"/>
              </a:rPr>
              <a:t>Gap between rich and poor</a:t>
            </a:r>
            <a:r>
              <a:rPr lang="en" sz="1400">
                <a:solidFill>
                  <a:schemeClr val="dk1"/>
                </a:solidFill>
                <a:highlight>
                  <a:srgbClr val="FFFFFF"/>
                </a:highlight>
                <a:latin typeface="Century Gothic"/>
                <a:ea typeface="Century Gothic"/>
                <a:cs typeface="Century Gothic"/>
                <a:sym typeface="Century Gothic"/>
              </a:rPr>
              <a:t> : </a:t>
            </a:r>
            <a:r>
              <a:rPr lang="en" sz="1400">
                <a:solidFill>
                  <a:schemeClr val="dk1"/>
                </a:solidFill>
                <a:highlight>
                  <a:schemeClr val="lt1"/>
                </a:highlight>
                <a:latin typeface="Century Gothic"/>
                <a:ea typeface="Century Gothic"/>
                <a:cs typeface="Century Gothic"/>
                <a:sym typeface="Century Gothic"/>
              </a:rPr>
              <a:t> whereas over 85.5% of children aged 10 to 15 years from the richest quintile of households were enrolled in school, the comparable figure for children in the same age group from the poorest quintile of households was only 28.2%</a:t>
            </a:r>
            <a:r>
              <a:rPr lang="en" sz="1400">
                <a:solidFill>
                  <a:schemeClr val="dk1"/>
                </a:solidFill>
                <a:highlight>
                  <a:schemeClr val="lt1"/>
                </a:highlight>
              </a:rPr>
              <a:t>.</a:t>
            </a:r>
            <a:endParaRPr sz="1400">
              <a:solidFill>
                <a:schemeClr val="dk1"/>
              </a:solidFill>
              <a:highlight>
                <a:schemeClr val="lt1"/>
              </a:highlight>
            </a:endParaRPr>
          </a:p>
          <a:p>
            <a:pPr marL="0" lvl="0" indent="0" rtl="0">
              <a:spcBef>
                <a:spcPts val="1600"/>
              </a:spcBef>
              <a:spcAft>
                <a:spcPts val="0"/>
              </a:spcAft>
              <a:buClr>
                <a:schemeClr val="dk1"/>
              </a:buClr>
              <a:buSzPts val="1100"/>
              <a:buFont typeface="Arial"/>
              <a:buNone/>
            </a:pPr>
            <a:r>
              <a:rPr lang="en" sz="1200" b="1">
                <a:solidFill>
                  <a:schemeClr val="dk1"/>
                </a:solidFill>
              </a:rPr>
              <a:t>Military government</a:t>
            </a:r>
            <a:br>
              <a:rPr lang="en" sz="1200" b="1">
                <a:solidFill>
                  <a:schemeClr val="dk1"/>
                </a:solidFill>
              </a:rPr>
            </a:br>
            <a:r>
              <a:rPr lang="en" sz="1200">
                <a:solidFill>
                  <a:schemeClr val="dk1"/>
                </a:solidFill>
              </a:rPr>
              <a:t>Historically, Burma, officially called Myanmar, has not supported and has even been hostile to education. In response to student protests against the 1962 military coup, Burma’s government violently suppressed dissent and closed universities until they adopted the current government-sponsored curricula. Other than working to shut schools down and to regulate what is taught in them, Burma has not spent much on its educational systems. </a:t>
            </a:r>
            <a:r>
              <a:rPr lang="en" sz="1200">
                <a:solidFill>
                  <a:schemeClr val="dk1"/>
                </a:solidFill>
                <a:highlight>
                  <a:srgbClr val="FFFFFF"/>
                </a:highlight>
              </a:rPr>
              <a:t>The lack of government support for schools makes it difficult for low- and even middle-income families to pay for education.</a:t>
            </a:r>
            <a:endParaRPr sz="1200">
              <a:solidFill>
                <a:schemeClr val="dk1"/>
              </a:solidFill>
              <a:highlight>
                <a:srgbClr val="FFFFFF"/>
              </a:highlight>
            </a:endParaRPr>
          </a:p>
          <a:p>
            <a:pPr marL="0" lvl="0" indent="0" rtl="0">
              <a:spcBef>
                <a:spcPts val="1600"/>
              </a:spcBef>
              <a:spcAft>
                <a:spcPts val="0"/>
              </a:spcAft>
              <a:buClr>
                <a:schemeClr val="dk1"/>
              </a:buClr>
              <a:buSzPts val="1100"/>
              <a:buFont typeface="Arial"/>
              <a:buNone/>
            </a:pPr>
            <a:r>
              <a:rPr lang="en" sz="1200" b="1">
                <a:solidFill>
                  <a:schemeClr val="dk1"/>
                </a:solidFill>
                <a:highlight>
                  <a:srgbClr val="FFFFFF"/>
                </a:highlight>
              </a:rPr>
              <a:t>High supplementary costs</a:t>
            </a:r>
            <a:br>
              <a:rPr lang="en" sz="1200">
                <a:solidFill>
                  <a:schemeClr val="dk1"/>
                </a:solidFill>
                <a:highlight>
                  <a:srgbClr val="FFFFFF"/>
                </a:highlight>
              </a:rPr>
            </a:br>
            <a:r>
              <a:rPr lang="en" sz="1200">
                <a:solidFill>
                  <a:schemeClr val="dk1"/>
                </a:solidFill>
                <a:highlight>
                  <a:srgbClr val="FFFFFF"/>
                </a:highlight>
              </a:rPr>
              <a:t>Higher portion of low- and middle income relative to high income families</a:t>
            </a:r>
            <a:br>
              <a:rPr lang="en" sz="1200">
                <a:solidFill>
                  <a:schemeClr val="dk1"/>
                </a:solidFill>
                <a:highlight>
                  <a:srgbClr val="FFFFFF"/>
                </a:highlight>
              </a:rPr>
            </a:br>
            <a:r>
              <a:rPr lang="en" sz="1200">
                <a:solidFill>
                  <a:schemeClr val="dk1"/>
                </a:solidFill>
                <a:highlight>
                  <a:srgbClr val="FFFFFF"/>
                </a:highlight>
              </a:rPr>
              <a:t>Lack of government support for schools makes it difficult for them to pay for education since parents must pay for transportation to schools and additional fees to help the schools buy textbooks and desks. Although primary education in Burma is meant to be free, the supplementary costs can add up to $100 annually, which is more than what many low- and middle- Burmese income families can earn.</a:t>
            </a:r>
            <a:endParaRPr sz="1200">
              <a:solidFill>
                <a:schemeClr val="dk1"/>
              </a:solidFill>
              <a:highlight>
                <a:srgbClr val="FFFFFF"/>
              </a:highlight>
            </a:endParaRPr>
          </a:p>
          <a:p>
            <a:pPr marL="0" lvl="0" indent="0" rtl="0">
              <a:spcBef>
                <a:spcPts val="1600"/>
              </a:spcBef>
              <a:spcAft>
                <a:spcPts val="0"/>
              </a:spcAft>
              <a:buClr>
                <a:schemeClr val="dk1"/>
              </a:buClr>
              <a:buSzPts val="1100"/>
              <a:buFont typeface="Arial"/>
              <a:buNone/>
            </a:pPr>
            <a:endParaRPr sz="1400">
              <a:solidFill>
                <a:schemeClr val="dk1"/>
              </a:solidFill>
              <a:highlight>
                <a:schemeClr val="lt1"/>
              </a:highlight>
            </a:endParaRPr>
          </a:p>
          <a:p>
            <a:pPr marL="0" lvl="0" indent="0">
              <a:spcBef>
                <a:spcPts val="160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3cd9615d07_5_19: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76" name="Google Shape;376;g3cd9615d07_5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buFont typeface="Arial"/>
              <a:buNone/>
            </a:pPr>
            <a:r>
              <a:rPr lang="en" sz="1200" b="1">
                <a:solidFill>
                  <a:schemeClr val="dk1"/>
                </a:solidFill>
                <a:latin typeface="Century Gothic"/>
                <a:ea typeface="Century Gothic"/>
                <a:cs typeface="Century Gothic"/>
                <a:sym typeface="Century Gothic"/>
              </a:rPr>
              <a:t>War and poverty problems</a:t>
            </a:r>
            <a:endParaRPr sz="1200" b="1">
              <a:solidFill>
                <a:schemeClr val="dk1"/>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200">
                <a:solidFill>
                  <a:schemeClr val="dk1"/>
                </a:solidFill>
                <a:latin typeface="Century Gothic"/>
                <a:ea typeface="Century Gothic"/>
                <a:cs typeface="Century Gothic"/>
                <a:sym typeface="Century Gothic"/>
              </a:rPr>
              <a:t>Low educational standard in the country, low-wages staff and lack of adequately trained teaching and management of staff.</a:t>
            </a:r>
            <a:endParaRPr sz="1200">
              <a:solidFill>
                <a:schemeClr val="dk1"/>
              </a:solidFill>
              <a:latin typeface="Century Gothic"/>
              <a:ea typeface="Century Gothic"/>
              <a:cs typeface="Century Gothic"/>
              <a:sym typeface="Century Gothic"/>
            </a:endParaRPr>
          </a:p>
          <a:p>
            <a:pPr marL="457200" lvl="0" indent="-304800" rtl="0">
              <a:spcBef>
                <a:spcPts val="0"/>
              </a:spcBef>
              <a:spcAft>
                <a:spcPts val="0"/>
              </a:spcAft>
              <a:buClr>
                <a:schemeClr val="dk1"/>
              </a:buClr>
              <a:buSzPts val="1200"/>
              <a:buFont typeface="Century Gothic"/>
              <a:buChar char="-"/>
            </a:pPr>
            <a:r>
              <a:rPr lang="en" sz="1200">
                <a:solidFill>
                  <a:schemeClr val="dk1"/>
                </a:solidFill>
                <a:latin typeface="Century Gothic"/>
                <a:ea typeface="Century Gothic"/>
                <a:cs typeface="Century Gothic"/>
                <a:sym typeface="Century Gothic"/>
              </a:rPr>
              <a:t>Corruption problems, happened in the system at every level.</a:t>
            </a:r>
            <a:endParaRPr sz="1200">
              <a:solidFill>
                <a:schemeClr val="dk1"/>
              </a:solidFill>
              <a:latin typeface="Century Gothic"/>
              <a:ea typeface="Century Gothic"/>
              <a:cs typeface="Century Gothic"/>
              <a:sym typeface="Century Gothic"/>
            </a:endParaRPr>
          </a:p>
          <a:p>
            <a:pPr marL="457200" lvl="0" indent="-304800" rtl="0">
              <a:spcBef>
                <a:spcPts val="0"/>
              </a:spcBef>
              <a:spcAft>
                <a:spcPts val="0"/>
              </a:spcAft>
              <a:buClr>
                <a:schemeClr val="dk1"/>
              </a:buClr>
              <a:buSzPts val="1200"/>
              <a:buFont typeface="Century Gothic"/>
              <a:buChar char="-"/>
            </a:pPr>
            <a:r>
              <a:rPr lang="en" sz="1200">
                <a:solidFill>
                  <a:schemeClr val="dk1"/>
                </a:solidFill>
                <a:latin typeface="Century Gothic"/>
                <a:ea typeface="Century Gothic"/>
                <a:cs typeface="Century Gothic"/>
                <a:sym typeface="Century Gothic"/>
              </a:rPr>
              <a:t>The desired by the government to retain control of the socialist orientation of higher education and centralised control obstructs the educational sector to function as effectively as they can.</a:t>
            </a:r>
            <a:endParaRPr sz="1200">
              <a:solidFill>
                <a:schemeClr val="dk1"/>
              </a:solidFill>
              <a:latin typeface="Century Gothic"/>
              <a:ea typeface="Century Gothic"/>
              <a:cs typeface="Century Gothic"/>
              <a:sym typeface="Century Gothic"/>
            </a:endParaRPr>
          </a:p>
          <a:p>
            <a:pPr marL="457200" lvl="0" indent="-304800" rtl="0">
              <a:spcBef>
                <a:spcPts val="0"/>
              </a:spcBef>
              <a:spcAft>
                <a:spcPts val="0"/>
              </a:spcAft>
              <a:buClr>
                <a:schemeClr val="dk1"/>
              </a:buClr>
              <a:buSzPts val="1200"/>
              <a:buFont typeface="Century Gothic"/>
              <a:buChar char="-"/>
            </a:pPr>
            <a:r>
              <a:rPr lang="en" sz="1200">
                <a:solidFill>
                  <a:schemeClr val="dk1"/>
                </a:solidFill>
                <a:latin typeface="Century Gothic"/>
                <a:ea typeface="Century Gothic"/>
                <a:cs typeface="Century Gothic"/>
                <a:sym typeface="Century Gothic"/>
              </a:rPr>
              <a:t>Lack of strategic planning at the individual institution and school level.</a:t>
            </a:r>
            <a:endParaRPr sz="1200">
              <a:solidFill>
                <a:schemeClr val="dk1"/>
              </a:solidFill>
              <a:latin typeface="Century Gothic"/>
              <a:ea typeface="Century Gothic"/>
              <a:cs typeface="Century Gothic"/>
              <a:sym typeface="Century Gothic"/>
            </a:endParaRPr>
          </a:p>
          <a:p>
            <a:pPr marL="0" lvl="0" indent="0">
              <a:spcBef>
                <a:spcPts val="0"/>
              </a:spcBef>
              <a:spcAft>
                <a:spcPts val="0"/>
              </a:spcAft>
              <a:buNone/>
            </a:pPr>
            <a:r>
              <a:rPr lang="en" u="sng">
                <a:solidFill>
                  <a:schemeClr val="accent5"/>
                </a:solidFill>
                <a:hlinkClick r:id="rId3"/>
              </a:rPr>
              <a:t>https://www.eduhk.hk/apclc/roundtable2010/paper/paper%20(my%20phuong%20thanh%20Ho%20&amp;%20Dennis%20Berg)education%20leadership%20challenges%20for%20Vietnam%20-%20paper%20and%20abstract.pdf</a:t>
            </a:r>
            <a:endParaRPr>
              <a:solidFill>
                <a:schemeClr val="dk1"/>
              </a:solidFill>
            </a:endParaRPr>
          </a:p>
          <a:p>
            <a:pPr marL="0" lvl="0" indent="0">
              <a:spcBef>
                <a:spcPts val="0"/>
              </a:spcBef>
              <a:spcAft>
                <a:spcPts val="0"/>
              </a:spcAft>
              <a:buNone/>
            </a:pPr>
            <a:r>
              <a:rPr lang="en">
                <a:solidFill>
                  <a:schemeClr val="dk1"/>
                </a:solidFill>
              </a:rPr>
              <a:t>http://www.compareyourcountry.org/pisa/country/THA?lg=en</a:t>
            </a:r>
            <a:endParaRPr>
              <a:solidFill>
                <a:schemeClr val="dk1"/>
              </a:solidFill>
            </a:endParaRPr>
          </a:p>
          <a:p>
            <a:pPr marL="0" lvl="0" indent="0">
              <a:spcBef>
                <a:spcPts val="0"/>
              </a:spcBef>
              <a:spcAft>
                <a:spcPts val="0"/>
              </a:spcAft>
              <a:buNone/>
            </a:pPr>
            <a:endParaRPr>
              <a:solidFill>
                <a:schemeClr val="dk1"/>
              </a:solidFill>
            </a:endParaRPr>
          </a:p>
          <a:p>
            <a:pPr marL="0" lvl="0" indent="0">
              <a:spcBef>
                <a:spcPts val="0"/>
              </a:spcBef>
              <a:spcAft>
                <a:spcPts val="0"/>
              </a:spcAft>
              <a:buNone/>
            </a:pPr>
            <a:endParaRPr>
              <a:solidFill>
                <a:schemeClr val="dk1"/>
              </a:solidFill>
            </a:endParaRPr>
          </a:p>
          <a:p>
            <a:pPr marL="0" lvl="0" indent="0">
              <a:spcBef>
                <a:spcPts val="0"/>
              </a:spcBef>
              <a:spcAft>
                <a:spcPts val="0"/>
              </a:spcAft>
              <a:buNone/>
            </a:pPr>
            <a:endParaRPr>
              <a:solidFill>
                <a:schemeClr val="dk1"/>
              </a:solidFill>
            </a:endParaRPr>
          </a:p>
          <a:p>
            <a:pPr marL="0" lvl="0" indent="0" rtl="0">
              <a:spcBef>
                <a:spcPts val="0"/>
              </a:spcBef>
              <a:spcAft>
                <a:spcPts val="0"/>
              </a:spcAft>
              <a:buNone/>
            </a:pPr>
            <a:endParaRPr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3d4e3770d7_9_74: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02" name="Google Shape;402;g3d4e3770d7_9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g3d8efd8b18_8_1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11" name="Google Shape;411;g3d8efd8b18_8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g3d9406d4bf_4_34: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28" name="Google Shape;428;g3d9406d4bf_4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3d9406d4bf_2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47" name="Google Shape;447;g3d9406d4bf_2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g3d8efd8b18_8_4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63" name="Google Shape;463;g3d8efd8b18_8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u="sng">
                <a:solidFill>
                  <a:schemeClr val="hlink"/>
                </a:solidFill>
                <a:hlinkClick r:id="rId3"/>
              </a:rPr>
              <a:t>https://borgenproject.org/education-laos/</a:t>
            </a:r>
            <a:endParaRPr/>
          </a:p>
          <a:p>
            <a:pPr marL="0" lvl="0" indent="0">
              <a:spcBef>
                <a:spcPts val="0"/>
              </a:spcBef>
              <a:spcAft>
                <a:spcPts val="0"/>
              </a:spcAft>
              <a:buNone/>
            </a:pPr>
            <a:r>
              <a:rPr lang="en" u="sng">
                <a:solidFill>
                  <a:schemeClr val="hlink"/>
                </a:solidFill>
                <a:hlinkClick r:id="rId4"/>
              </a:rPr>
              <a:t>http://www.borgenmagazine.com/evolution-education-laos/</a:t>
            </a:r>
            <a:endParaRPr/>
          </a:p>
          <a:p>
            <a:pPr marL="0" lvl="0" indent="0"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g3d8efd8b18_8_32: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81" name="Google Shape;481;g3d8efd8b18_8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3d8efd8b18_7_1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98" name="Google Shape;498;g3d8efd8b18_7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g3d8efd8b18_6_5: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15" name="Google Shape;515;g3d8efd8b18_6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3d8efd8b18_6_2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32" name="Google Shape;532;g3d8efd8b18_6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g3d8efd8b18_6_4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50" name="Google Shape;550;g3d8efd8b18_6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3d4e3770d7_11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68" name="Google Shape;568;g3d4e3770d7_1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xmlns:mc="http://schemas.openxmlformats.org/markup-compatibility/2006" xmlns:p14="http://schemas.microsoft.com/office/powerpoint/2010/main">
    <mc:Choice Requires="p14">
      <p:transition spd="med">
        <p14:prism/>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med">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7.jpg"/><Relationship Id="rId5" Type="http://schemas.openxmlformats.org/officeDocument/2006/relationships/image" Target="../media/image6.png"/><Relationship Id="rId4" Type="http://schemas.openxmlformats.org/officeDocument/2006/relationships/hyperlink" Target="https://www.cia.gov/library/publications/the-world-factbook/fields/2010.htm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hyperlink" Target="https://www.cia.gov/library/publications/the-world-factbook/fields/2010.html"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hyperlink" Target="https://www.cia.gov/library/publications/the-world-factbook/fields/2010.html"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hyperlink" Target="https://www.cia.gov/library/publications/the-world-factbook/fields/2010.html" TargetMode="Externa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p:nvPr/>
        </p:nvSpPr>
        <p:spPr>
          <a:xfrm>
            <a:off x="0" y="0"/>
            <a:ext cx="4673911" cy="5278890"/>
          </a:xfrm>
          <a:custGeom>
            <a:avLst/>
            <a:gdLst/>
            <a:ahLst/>
            <a:cxnLst/>
            <a:rect l="0" t="0" r="0" b="0"/>
            <a:pathLst>
              <a:path w="6975987" h="7256206" extrusionOk="0">
                <a:moveTo>
                  <a:pt x="4173793" y="0"/>
                </a:moveTo>
                <a:lnTo>
                  <a:pt x="6975987" y="7256206"/>
                </a:lnTo>
                <a:lnTo>
                  <a:pt x="14748" y="7241458"/>
                </a:lnTo>
                <a:lnTo>
                  <a:pt x="0" y="0"/>
                </a:lnTo>
                <a:lnTo>
                  <a:pt x="4173793" y="0"/>
                </a:lnTo>
                <a:close/>
              </a:path>
            </a:pathLst>
          </a:custGeom>
          <a:solidFill>
            <a:srgbClr val="1C4587"/>
          </a:solidFill>
          <a:ln>
            <a:noFill/>
          </a:ln>
        </p:spPr>
        <p:txBody>
          <a:bodyPr spcFirstLastPara="1" wrap="square" lIns="25625" tIns="25625" rIns="25625" bIns="25625" anchor="ctr" anchorCtr="0">
            <a:noAutofit/>
          </a:bodyPr>
          <a:lstStyle/>
          <a:p>
            <a:pPr marL="0" marR="0" lvl="0" indent="0" algn="ctr" rtl="0">
              <a:lnSpc>
                <a:spcPct val="100000"/>
              </a:lnSpc>
              <a:spcBef>
                <a:spcPts val="0"/>
              </a:spcBef>
              <a:spcAft>
                <a:spcPts val="0"/>
              </a:spcAft>
              <a:buNone/>
            </a:pPr>
            <a:endParaRPr sz="997" b="0" i="0" u="none" strike="noStrike" cap="none">
              <a:solidFill>
                <a:srgbClr val="000000"/>
              </a:solidFill>
              <a:latin typeface="Arial"/>
              <a:ea typeface="Arial"/>
              <a:cs typeface="Arial"/>
              <a:sym typeface="Arial"/>
            </a:endParaRPr>
          </a:p>
        </p:txBody>
      </p:sp>
      <p:pic>
        <p:nvPicPr>
          <p:cNvPr id="55" name="Google Shape;55;p13"/>
          <p:cNvPicPr preferRelativeResize="0"/>
          <p:nvPr/>
        </p:nvPicPr>
        <p:blipFill>
          <a:blip r:embed="rId3">
            <a:alphaModFix/>
          </a:blip>
          <a:stretch>
            <a:fillRect/>
          </a:stretch>
        </p:blipFill>
        <p:spPr>
          <a:xfrm rot="-1143006">
            <a:off x="3784412" y="509975"/>
            <a:ext cx="4886689" cy="3719992"/>
          </a:xfrm>
          <a:prstGeom prst="rect">
            <a:avLst/>
          </a:prstGeom>
          <a:noFill/>
          <a:ln>
            <a:noFill/>
          </a:ln>
        </p:spPr>
      </p:pic>
      <p:sp>
        <p:nvSpPr>
          <p:cNvPr id="56" name="Google Shape;56;p13"/>
          <p:cNvSpPr txBox="1"/>
          <p:nvPr/>
        </p:nvSpPr>
        <p:spPr>
          <a:xfrm>
            <a:off x="489243" y="2038025"/>
            <a:ext cx="3117900" cy="2021400"/>
          </a:xfrm>
          <a:prstGeom prst="rect">
            <a:avLst/>
          </a:prstGeom>
          <a:noFill/>
          <a:ln>
            <a:noFill/>
          </a:ln>
          <a:effectLst>
            <a:outerShdw blurRad="50800" dist="38100" dir="2700000" algn="tl" rotWithShape="0">
              <a:srgbClr val="000000">
                <a:alpha val="40000"/>
              </a:srgbClr>
            </a:outerShdw>
          </a:effectLst>
        </p:spPr>
        <p:txBody>
          <a:bodyPr spcFirstLastPara="1" wrap="square" lIns="25625" tIns="25625" rIns="25625" bIns="25625" anchor="t" anchorCtr="0">
            <a:noAutofit/>
          </a:bodyPr>
          <a:lstStyle/>
          <a:p>
            <a:pPr marL="0" marR="0" lvl="0" indent="0" algn="l" rtl="0">
              <a:lnSpc>
                <a:spcPct val="100000"/>
              </a:lnSpc>
              <a:spcBef>
                <a:spcPts val="0"/>
              </a:spcBef>
              <a:spcAft>
                <a:spcPts val="0"/>
              </a:spcAft>
              <a:buNone/>
            </a:pPr>
            <a:r>
              <a:rPr lang="en" sz="3200" b="1" i="1">
                <a:solidFill>
                  <a:srgbClr val="EEEEEE"/>
                </a:solidFill>
                <a:latin typeface="Century Gothic"/>
                <a:ea typeface="Century Gothic"/>
                <a:cs typeface="Century Gothic"/>
                <a:sym typeface="Century Gothic"/>
              </a:rPr>
              <a:t>Problems of Education among CLMV</a:t>
            </a:r>
            <a:endParaRPr sz="3200" b="1" i="1" u="none" strike="noStrike" cap="none">
              <a:solidFill>
                <a:srgbClr val="EEEEEE"/>
              </a:solidFill>
              <a:latin typeface="Century Gothic"/>
              <a:ea typeface="Century Gothic"/>
              <a:cs typeface="Century Gothic"/>
              <a:sym typeface="Century Gothic"/>
            </a:endParaRPr>
          </a:p>
        </p:txBody>
      </p:sp>
      <p:sp>
        <p:nvSpPr>
          <p:cNvPr id="57" name="Google Shape;57;p13"/>
          <p:cNvSpPr/>
          <p:nvPr/>
        </p:nvSpPr>
        <p:spPr>
          <a:xfrm rot="10800000">
            <a:off x="8009025" y="-9375"/>
            <a:ext cx="1146900" cy="3389400"/>
          </a:xfrm>
          <a:prstGeom prst="rtTriangle">
            <a:avLst/>
          </a:prstGeom>
          <a:solidFill>
            <a:srgbClr val="1C4587"/>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pic>
        <p:nvPicPr>
          <p:cNvPr id="62" name="Google Shape;62;p14"/>
          <p:cNvPicPr preferRelativeResize="0"/>
          <p:nvPr/>
        </p:nvPicPr>
        <p:blipFill rotWithShape="1">
          <a:blip r:embed="rId3">
            <a:alphaModFix amt="52000"/>
          </a:blip>
          <a:srcRect t="23436" r="4489"/>
          <a:stretch/>
        </p:blipFill>
        <p:spPr>
          <a:xfrm>
            <a:off x="25" y="0"/>
            <a:ext cx="9144000" cy="5143501"/>
          </a:xfrm>
          <a:prstGeom prst="rect">
            <a:avLst/>
          </a:prstGeom>
          <a:noFill/>
          <a:ln>
            <a:noFill/>
          </a:ln>
        </p:spPr>
      </p:pic>
      <p:sp>
        <p:nvSpPr>
          <p:cNvPr id="63" name="Google Shape;63;p14"/>
          <p:cNvSpPr/>
          <p:nvPr/>
        </p:nvSpPr>
        <p:spPr>
          <a:xfrm>
            <a:off x="0" y="399025"/>
            <a:ext cx="9144000" cy="6276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64" name="Google Shape;64;p14"/>
          <p:cNvSpPr txBox="1">
            <a:spLocks noGrp="1"/>
          </p:cNvSpPr>
          <p:nvPr>
            <p:ph type="body" idx="1"/>
          </p:nvPr>
        </p:nvSpPr>
        <p:spPr>
          <a:xfrm>
            <a:off x="867075" y="1964525"/>
            <a:ext cx="7615800" cy="2438700"/>
          </a:xfrm>
          <a:prstGeom prst="rect">
            <a:avLst/>
          </a:prstGeom>
          <a:ln w="9525" cap="flat" cmpd="sng">
            <a:solidFill>
              <a:srgbClr val="999999"/>
            </a:solidFill>
            <a:prstDash val="lgDash"/>
            <a:round/>
            <a:headEnd type="none" w="sm" len="sm"/>
            <a:tailEnd type="none" w="sm" len="sm"/>
          </a:ln>
        </p:spPr>
        <p:txBody>
          <a:bodyPr spcFirstLastPara="1" wrap="square" lIns="91425" tIns="91425" rIns="91425" bIns="91425" anchor="t" anchorCtr="0">
            <a:noAutofit/>
          </a:bodyPr>
          <a:lstStyle/>
          <a:p>
            <a:pPr marL="457200" lvl="0" indent="-342900" rtl="0">
              <a:lnSpc>
                <a:spcPct val="200000"/>
              </a:lnSpc>
              <a:spcBef>
                <a:spcPts val="0"/>
              </a:spcBef>
              <a:spcAft>
                <a:spcPts val="0"/>
              </a:spcAft>
              <a:buSzPts val="1800"/>
              <a:buFont typeface="Century Gothic"/>
              <a:buChar char="●"/>
            </a:pPr>
            <a:r>
              <a:rPr lang="en" b="1">
                <a:latin typeface="Century Gothic"/>
                <a:ea typeface="Century Gothic"/>
                <a:cs typeface="Century Gothic"/>
                <a:sym typeface="Century Gothic"/>
              </a:rPr>
              <a:t>CLMV Overview</a:t>
            </a:r>
            <a:endParaRPr b="1">
              <a:latin typeface="Century Gothic"/>
              <a:ea typeface="Century Gothic"/>
              <a:cs typeface="Century Gothic"/>
              <a:sym typeface="Century Gothic"/>
            </a:endParaRPr>
          </a:p>
          <a:p>
            <a:pPr marL="457200" lvl="0" indent="-342900" rtl="0">
              <a:lnSpc>
                <a:spcPct val="200000"/>
              </a:lnSpc>
              <a:spcBef>
                <a:spcPts val="0"/>
              </a:spcBef>
              <a:spcAft>
                <a:spcPts val="0"/>
              </a:spcAft>
              <a:buSzPts val="1800"/>
              <a:buFont typeface="Century Gothic"/>
              <a:buChar char="●"/>
            </a:pPr>
            <a:r>
              <a:rPr lang="en" b="1">
                <a:latin typeface="Century Gothic"/>
                <a:ea typeface="Century Gothic"/>
                <a:cs typeface="Century Gothic"/>
                <a:sym typeface="Century Gothic"/>
              </a:rPr>
              <a:t>Compare indicators of education among CLMV </a:t>
            </a:r>
            <a:endParaRPr b="1">
              <a:latin typeface="Century Gothic"/>
              <a:ea typeface="Century Gothic"/>
              <a:cs typeface="Century Gothic"/>
              <a:sym typeface="Century Gothic"/>
            </a:endParaRPr>
          </a:p>
          <a:p>
            <a:pPr marL="457200" lvl="0" indent="-342900" rtl="0">
              <a:lnSpc>
                <a:spcPct val="200000"/>
              </a:lnSpc>
              <a:spcBef>
                <a:spcPts val="0"/>
              </a:spcBef>
              <a:spcAft>
                <a:spcPts val="0"/>
              </a:spcAft>
              <a:buSzPts val="1800"/>
              <a:buFont typeface="Century Gothic"/>
              <a:buChar char="●"/>
            </a:pPr>
            <a:r>
              <a:rPr lang="en" b="1">
                <a:latin typeface="Century Gothic"/>
                <a:ea typeface="Century Gothic"/>
                <a:cs typeface="Century Gothic"/>
                <a:sym typeface="Century Gothic"/>
              </a:rPr>
              <a:t>Problems of education among CLMV</a:t>
            </a:r>
            <a:endParaRPr b="1">
              <a:latin typeface="Century Gothic"/>
              <a:ea typeface="Century Gothic"/>
              <a:cs typeface="Century Gothic"/>
              <a:sym typeface="Century Gothic"/>
            </a:endParaRPr>
          </a:p>
          <a:p>
            <a:pPr marL="457200" lvl="0" indent="-342900">
              <a:lnSpc>
                <a:spcPct val="200000"/>
              </a:lnSpc>
              <a:spcBef>
                <a:spcPts val="0"/>
              </a:spcBef>
              <a:spcAft>
                <a:spcPts val="0"/>
              </a:spcAft>
              <a:buSzPts val="1800"/>
              <a:buFont typeface="Century Gothic"/>
              <a:buChar char="●"/>
            </a:pPr>
            <a:r>
              <a:rPr lang="en" b="1">
                <a:latin typeface="Century Gothic"/>
                <a:ea typeface="Century Gothic"/>
                <a:cs typeface="Century Gothic"/>
                <a:sym typeface="Century Gothic"/>
              </a:rPr>
              <a:t>Policies for solving problems of education in CLMV countries</a:t>
            </a:r>
            <a:endParaRPr b="1">
              <a:latin typeface="Century Gothic"/>
              <a:ea typeface="Century Gothic"/>
              <a:cs typeface="Century Gothic"/>
              <a:sym typeface="Century Gothic"/>
            </a:endParaRPr>
          </a:p>
        </p:txBody>
      </p:sp>
      <p:sp>
        <p:nvSpPr>
          <p:cNvPr id="65" name="Google Shape;65;p14"/>
          <p:cNvSpPr txBox="1"/>
          <p:nvPr/>
        </p:nvSpPr>
        <p:spPr>
          <a:xfrm>
            <a:off x="632225" y="399025"/>
            <a:ext cx="7048200" cy="753300"/>
          </a:xfrm>
          <a:prstGeom prst="rect">
            <a:avLst/>
          </a:prstGeom>
          <a:noFill/>
          <a:ln>
            <a:noFill/>
          </a:ln>
          <a:effectLst>
            <a:outerShdw blurRad="50800" dist="38100" dir="2700000" algn="tl" rotWithShape="0">
              <a:srgbClr val="000000">
                <a:alpha val="40000"/>
              </a:srgbClr>
            </a:outerShdw>
          </a:effectLst>
        </p:spPr>
        <p:txBody>
          <a:bodyPr spcFirstLastPara="1" wrap="square" lIns="25625" tIns="25625" rIns="25625" bIns="25625" anchor="t" anchorCtr="0">
            <a:noAutofit/>
          </a:bodyPr>
          <a:lstStyle/>
          <a:p>
            <a:pPr marL="0" marR="0" lvl="0" indent="0" algn="l" rtl="0">
              <a:lnSpc>
                <a:spcPct val="100000"/>
              </a:lnSpc>
              <a:spcBef>
                <a:spcPts val="0"/>
              </a:spcBef>
              <a:spcAft>
                <a:spcPts val="0"/>
              </a:spcAft>
              <a:buNone/>
            </a:pPr>
            <a:r>
              <a:rPr lang="en" sz="3200" b="1" i="1">
                <a:solidFill>
                  <a:srgbClr val="EEEEEE"/>
                </a:solidFill>
                <a:latin typeface="Century Gothic"/>
                <a:ea typeface="Century Gothic"/>
                <a:cs typeface="Century Gothic"/>
                <a:sym typeface="Century Gothic"/>
              </a:rPr>
              <a:t>Agenda</a:t>
            </a:r>
            <a:endParaRPr sz="3200" b="1" i="1" u="none" strike="noStrike" cap="none">
              <a:solidFill>
                <a:srgbClr val="EEEEEE"/>
              </a:solidFill>
              <a:latin typeface="Century Gothic"/>
              <a:ea typeface="Century Gothic"/>
              <a:cs typeface="Century Gothic"/>
              <a:sym typeface="Century Gothic"/>
            </a:endParaRPr>
          </a:p>
        </p:txBody>
      </p:sp>
      <p:pic>
        <p:nvPicPr>
          <p:cNvPr id="66" name="Google Shape;66;p14"/>
          <p:cNvPicPr preferRelativeResize="0"/>
          <p:nvPr/>
        </p:nvPicPr>
        <p:blipFill rotWithShape="1">
          <a:blip r:embed="rId4">
            <a:alphaModFix/>
          </a:blip>
          <a:srcRect/>
          <a:stretch/>
        </p:blipFill>
        <p:spPr>
          <a:xfrm rot="-1220250">
            <a:off x="3952696" y="399451"/>
            <a:ext cx="5831056" cy="85984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pic>
        <p:nvPicPr>
          <p:cNvPr id="71" name="Google Shape;71;p15"/>
          <p:cNvPicPr preferRelativeResize="0"/>
          <p:nvPr/>
        </p:nvPicPr>
        <p:blipFill>
          <a:blip r:embed="rId3">
            <a:alphaModFix/>
          </a:blip>
          <a:stretch>
            <a:fillRect/>
          </a:stretch>
        </p:blipFill>
        <p:spPr>
          <a:xfrm>
            <a:off x="0" y="-661125"/>
            <a:ext cx="9144000" cy="5874500"/>
          </a:xfrm>
          <a:prstGeom prst="rect">
            <a:avLst/>
          </a:prstGeom>
          <a:noFill/>
          <a:ln>
            <a:noFill/>
          </a:ln>
        </p:spPr>
      </p:pic>
      <p:sp>
        <p:nvSpPr>
          <p:cNvPr id="72" name="Google Shape;72;p15"/>
          <p:cNvSpPr/>
          <p:nvPr/>
        </p:nvSpPr>
        <p:spPr>
          <a:xfrm>
            <a:off x="5841450" y="420450"/>
            <a:ext cx="2873700" cy="4302600"/>
          </a:xfrm>
          <a:prstGeom prst="rect">
            <a:avLst/>
          </a:prstGeom>
          <a:noFill/>
          <a:ln w="762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73" name="Google Shape;73;p15"/>
          <p:cNvSpPr/>
          <p:nvPr/>
        </p:nvSpPr>
        <p:spPr>
          <a:xfrm>
            <a:off x="5866350" y="437100"/>
            <a:ext cx="2823900" cy="4269300"/>
          </a:xfrm>
          <a:prstGeom prst="rect">
            <a:avLst/>
          </a:prstGeom>
          <a:solidFill>
            <a:srgbClr val="E6B8AF">
              <a:alpha val="79990"/>
            </a:srgbClr>
          </a:solidFill>
          <a:ln w="762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solidFill>
                <a:srgbClr val="A61C00"/>
              </a:solidFill>
            </a:endParaRPr>
          </a:p>
        </p:txBody>
      </p:sp>
      <p:sp>
        <p:nvSpPr>
          <p:cNvPr id="74" name="Google Shape;74;p15"/>
          <p:cNvSpPr txBox="1"/>
          <p:nvPr/>
        </p:nvSpPr>
        <p:spPr>
          <a:xfrm>
            <a:off x="6209025" y="1107175"/>
            <a:ext cx="3088800" cy="10557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3000" b="1">
                <a:solidFill>
                  <a:srgbClr val="990000"/>
                </a:solidFill>
                <a:latin typeface="Bree Serif"/>
                <a:ea typeface="Bree Serif"/>
                <a:cs typeface="Bree Serif"/>
                <a:sym typeface="Bree Serif"/>
              </a:rPr>
              <a:t>CLMV</a:t>
            </a:r>
            <a:endParaRPr sz="3000" b="1">
              <a:solidFill>
                <a:srgbClr val="990000"/>
              </a:solidFill>
              <a:latin typeface="Bree Serif"/>
              <a:ea typeface="Bree Serif"/>
              <a:cs typeface="Bree Serif"/>
              <a:sym typeface="Bree Serif"/>
            </a:endParaRPr>
          </a:p>
          <a:p>
            <a:pPr marL="0" lvl="0" indent="0" rtl="0">
              <a:spcBef>
                <a:spcPts val="0"/>
              </a:spcBef>
              <a:spcAft>
                <a:spcPts val="0"/>
              </a:spcAft>
              <a:buNone/>
            </a:pPr>
            <a:r>
              <a:rPr lang="en" sz="3000" b="1">
                <a:solidFill>
                  <a:srgbClr val="990000"/>
                </a:solidFill>
                <a:latin typeface="Bree Serif"/>
                <a:ea typeface="Bree Serif"/>
                <a:cs typeface="Bree Serif"/>
                <a:sym typeface="Bree Serif"/>
              </a:rPr>
              <a:t>Overview</a:t>
            </a:r>
            <a:endParaRPr sz="3000" b="1">
              <a:solidFill>
                <a:srgbClr val="990000"/>
              </a:solidFill>
              <a:latin typeface="Bree Serif"/>
              <a:ea typeface="Bree Serif"/>
              <a:cs typeface="Bree Serif"/>
              <a:sym typeface="Bree Serif"/>
            </a:endParaRPr>
          </a:p>
        </p:txBody>
      </p:sp>
      <p:cxnSp>
        <p:nvCxnSpPr>
          <p:cNvPr id="75" name="Google Shape;75;p15"/>
          <p:cNvCxnSpPr>
            <a:stCxn id="73" idx="1"/>
            <a:endCxn id="73" idx="3"/>
          </p:cNvCxnSpPr>
          <p:nvPr/>
        </p:nvCxnSpPr>
        <p:spPr>
          <a:xfrm>
            <a:off x="5866350" y="2571750"/>
            <a:ext cx="2823900" cy="0"/>
          </a:xfrm>
          <a:prstGeom prst="straightConnector1">
            <a:avLst/>
          </a:prstGeom>
          <a:noFill/>
          <a:ln w="28575" cap="flat" cmpd="sng">
            <a:solidFill>
              <a:srgbClr val="FFFFFF"/>
            </a:solidFill>
            <a:prstDash val="solid"/>
            <a:round/>
            <a:headEnd type="none" w="med" len="med"/>
            <a:tailEnd type="none" w="med" len="med"/>
          </a:ln>
        </p:spPr>
      </p:cxnSp>
      <p:cxnSp>
        <p:nvCxnSpPr>
          <p:cNvPr id="76" name="Google Shape;76;p15"/>
          <p:cNvCxnSpPr/>
          <p:nvPr/>
        </p:nvCxnSpPr>
        <p:spPr>
          <a:xfrm>
            <a:off x="5866350" y="2673575"/>
            <a:ext cx="2823900" cy="0"/>
          </a:xfrm>
          <a:prstGeom prst="straightConnector1">
            <a:avLst/>
          </a:prstGeom>
          <a:noFill/>
          <a:ln w="28575" cap="flat" cmpd="sng">
            <a:solidFill>
              <a:srgbClr val="FFFFFF"/>
            </a:solidFill>
            <a:prstDash val="solid"/>
            <a:round/>
            <a:headEnd type="none" w="med" len="med"/>
            <a:tailEnd type="non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6"/>
          <p:cNvSpPr txBox="1">
            <a:spLocks noGrp="1"/>
          </p:cNvSpPr>
          <p:nvPr>
            <p:ph type="title"/>
          </p:nvPr>
        </p:nvSpPr>
        <p:spPr>
          <a:xfrm>
            <a:off x="517050" y="175475"/>
            <a:ext cx="2700900" cy="7533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sz="3600">
                <a:latin typeface="Bree Serif"/>
                <a:ea typeface="Bree Serif"/>
                <a:cs typeface="Bree Serif"/>
                <a:sym typeface="Bree Serif"/>
              </a:rPr>
              <a:t>Cambodia</a:t>
            </a:r>
            <a:endParaRPr sz="3600">
              <a:latin typeface="Bree Serif"/>
              <a:ea typeface="Bree Serif"/>
              <a:cs typeface="Bree Serif"/>
              <a:sym typeface="Bree Serif"/>
            </a:endParaRPr>
          </a:p>
        </p:txBody>
      </p:sp>
      <p:sp>
        <p:nvSpPr>
          <p:cNvPr id="82" name="Google Shape;82;p16"/>
          <p:cNvSpPr txBox="1">
            <a:spLocks noGrp="1"/>
          </p:cNvSpPr>
          <p:nvPr>
            <p:ph type="body" idx="1"/>
          </p:nvPr>
        </p:nvSpPr>
        <p:spPr>
          <a:xfrm>
            <a:off x="551775" y="987675"/>
            <a:ext cx="6052800" cy="13545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r>
              <a:rPr lang="en" sz="1600">
                <a:solidFill>
                  <a:srgbClr val="000000"/>
                </a:solidFill>
                <a:latin typeface="Century Gothic"/>
                <a:ea typeface="Century Gothic"/>
                <a:cs typeface="Century Gothic"/>
                <a:sym typeface="Century Gothic"/>
              </a:rPr>
              <a:t>Number of population : </a:t>
            </a:r>
            <a:r>
              <a:rPr lang="en" sz="1600" b="1">
                <a:solidFill>
                  <a:srgbClr val="000000"/>
                </a:solidFill>
                <a:latin typeface="Century Gothic"/>
                <a:ea typeface="Century Gothic"/>
                <a:cs typeface="Century Gothic"/>
                <a:sym typeface="Century Gothic"/>
              </a:rPr>
              <a:t>15.76 million </a:t>
            </a:r>
            <a:r>
              <a:rPr lang="en" sz="1600">
                <a:solidFill>
                  <a:srgbClr val="000000"/>
                </a:solidFill>
                <a:latin typeface="Century Gothic"/>
                <a:ea typeface="Century Gothic"/>
                <a:cs typeface="Century Gothic"/>
                <a:sym typeface="Century Gothic"/>
              </a:rPr>
              <a:t>(2016)</a:t>
            </a:r>
            <a:endParaRPr sz="1600">
              <a:solidFill>
                <a:srgbClr val="000000"/>
              </a:solidFill>
              <a:latin typeface="Century Gothic"/>
              <a:ea typeface="Century Gothic"/>
              <a:cs typeface="Century Gothic"/>
              <a:sym typeface="Century Gothic"/>
            </a:endParaRPr>
          </a:p>
          <a:p>
            <a:pPr marL="0" lvl="0" indent="0" rtl="0">
              <a:spcBef>
                <a:spcPts val="1600"/>
              </a:spcBef>
              <a:spcAft>
                <a:spcPts val="0"/>
              </a:spcAft>
              <a:buClr>
                <a:schemeClr val="dk1"/>
              </a:buClr>
              <a:buSzPts val="1100"/>
              <a:buFont typeface="Arial"/>
              <a:buNone/>
            </a:pPr>
            <a:r>
              <a:rPr lang="en" sz="1600">
                <a:solidFill>
                  <a:srgbClr val="000000"/>
                </a:solidFill>
                <a:latin typeface="Century Gothic"/>
                <a:ea typeface="Century Gothic"/>
                <a:cs typeface="Century Gothic"/>
                <a:sym typeface="Century Gothic"/>
              </a:rPr>
              <a:t>GDP per capita : </a:t>
            </a:r>
            <a:r>
              <a:rPr lang="en" sz="1600" b="1">
                <a:solidFill>
                  <a:srgbClr val="000000"/>
                </a:solidFill>
                <a:latin typeface="Century Gothic"/>
                <a:ea typeface="Century Gothic"/>
                <a:cs typeface="Century Gothic"/>
                <a:sym typeface="Century Gothic"/>
              </a:rPr>
              <a:t>$1,384.4</a:t>
            </a:r>
            <a:endParaRPr sz="1600" b="1">
              <a:solidFill>
                <a:srgbClr val="000000"/>
              </a:solidFill>
              <a:latin typeface="Century Gothic"/>
              <a:ea typeface="Century Gothic"/>
              <a:cs typeface="Century Gothic"/>
              <a:sym typeface="Century Gothic"/>
            </a:endParaRPr>
          </a:p>
          <a:p>
            <a:pPr marL="0" lvl="0" indent="0">
              <a:spcBef>
                <a:spcPts val="1600"/>
              </a:spcBef>
              <a:spcAft>
                <a:spcPts val="1600"/>
              </a:spcAft>
              <a:buNone/>
            </a:pPr>
            <a:r>
              <a:rPr lang="en" sz="1600">
                <a:solidFill>
                  <a:srgbClr val="000000"/>
                </a:solidFill>
                <a:latin typeface="Century Gothic"/>
                <a:ea typeface="Century Gothic"/>
                <a:cs typeface="Century Gothic"/>
                <a:sym typeface="Century Gothic"/>
              </a:rPr>
              <a:t>Percent of population living below poverty line : </a:t>
            </a:r>
            <a:r>
              <a:rPr lang="en" sz="1600" b="1">
                <a:solidFill>
                  <a:srgbClr val="000000"/>
                </a:solidFill>
                <a:latin typeface="Century Gothic"/>
                <a:ea typeface="Century Gothic"/>
                <a:cs typeface="Century Gothic"/>
                <a:sym typeface="Century Gothic"/>
              </a:rPr>
              <a:t>24%</a:t>
            </a:r>
            <a:endParaRPr sz="1600" b="1">
              <a:solidFill>
                <a:srgbClr val="000000"/>
              </a:solidFill>
              <a:latin typeface="Century Gothic"/>
              <a:ea typeface="Century Gothic"/>
              <a:cs typeface="Century Gothic"/>
              <a:sym typeface="Century Gothic"/>
            </a:endParaRPr>
          </a:p>
        </p:txBody>
      </p:sp>
      <p:sp>
        <p:nvSpPr>
          <p:cNvPr id="83" name="Google Shape;83;p16"/>
          <p:cNvSpPr txBox="1"/>
          <p:nvPr/>
        </p:nvSpPr>
        <p:spPr>
          <a:xfrm>
            <a:off x="6967875" y="340325"/>
            <a:ext cx="1542000" cy="4236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1800">
                <a:solidFill>
                  <a:srgbClr val="999999"/>
                </a:solidFill>
                <a:latin typeface="Francois One"/>
                <a:ea typeface="Francois One"/>
                <a:cs typeface="Francois One"/>
                <a:sym typeface="Francois One"/>
              </a:rPr>
              <a:t>Age structure</a:t>
            </a:r>
            <a:endParaRPr sz="1800">
              <a:solidFill>
                <a:srgbClr val="999999"/>
              </a:solidFill>
              <a:latin typeface="Francois One"/>
              <a:ea typeface="Francois One"/>
              <a:cs typeface="Francois One"/>
              <a:sym typeface="Francois One"/>
            </a:endParaRPr>
          </a:p>
        </p:txBody>
      </p:sp>
      <p:pic>
        <p:nvPicPr>
          <p:cNvPr id="84" name="Google Shape;84;p16"/>
          <p:cNvPicPr preferRelativeResize="0"/>
          <p:nvPr/>
        </p:nvPicPr>
        <p:blipFill rotWithShape="1">
          <a:blip r:embed="rId3">
            <a:alphaModFix/>
          </a:blip>
          <a:srcRect l="2424" t="2442" r="2119" b="1781"/>
          <a:stretch/>
        </p:blipFill>
        <p:spPr>
          <a:xfrm>
            <a:off x="6568687" y="822775"/>
            <a:ext cx="2263788" cy="3260775"/>
          </a:xfrm>
          <a:prstGeom prst="rect">
            <a:avLst/>
          </a:prstGeom>
          <a:noFill/>
          <a:ln>
            <a:noFill/>
          </a:ln>
        </p:spPr>
      </p:pic>
      <p:sp>
        <p:nvSpPr>
          <p:cNvPr id="85" name="Google Shape;85;p16"/>
          <p:cNvSpPr txBox="1"/>
          <p:nvPr/>
        </p:nvSpPr>
        <p:spPr>
          <a:xfrm>
            <a:off x="7933000" y="1471250"/>
            <a:ext cx="494400" cy="2118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r>
              <a:rPr lang="en" sz="1000" b="1">
                <a:solidFill>
                  <a:srgbClr val="666666"/>
                </a:solidFill>
              </a:rPr>
              <a:t>31%</a:t>
            </a:r>
            <a:endParaRPr sz="1000" b="1">
              <a:solidFill>
                <a:srgbClr val="666666"/>
              </a:solidFill>
            </a:endParaRPr>
          </a:p>
        </p:txBody>
      </p:sp>
      <p:sp>
        <p:nvSpPr>
          <p:cNvPr id="86" name="Google Shape;86;p16"/>
          <p:cNvSpPr txBox="1"/>
          <p:nvPr/>
        </p:nvSpPr>
        <p:spPr>
          <a:xfrm>
            <a:off x="216475" y="3746813"/>
            <a:ext cx="6779400" cy="7908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87" name="Google Shape;87;p16"/>
          <p:cNvSpPr txBox="1"/>
          <p:nvPr/>
        </p:nvSpPr>
        <p:spPr>
          <a:xfrm>
            <a:off x="7802925" y="2090200"/>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666666"/>
                </a:solidFill>
              </a:rPr>
              <a:t>18%</a:t>
            </a:r>
            <a:endParaRPr sz="1000" b="1">
              <a:solidFill>
                <a:srgbClr val="666666"/>
              </a:solidFill>
            </a:endParaRPr>
          </a:p>
        </p:txBody>
      </p:sp>
      <p:sp>
        <p:nvSpPr>
          <p:cNvPr id="88" name="Google Shape;88;p16"/>
          <p:cNvSpPr txBox="1"/>
          <p:nvPr/>
        </p:nvSpPr>
        <p:spPr>
          <a:xfrm>
            <a:off x="7453375" y="852300"/>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900" b="1">
                <a:solidFill>
                  <a:srgbClr val="D9D9D9"/>
                </a:solidFill>
              </a:rPr>
              <a:t>4%</a:t>
            </a:r>
            <a:endParaRPr sz="900" b="1">
              <a:solidFill>
                <a:srgbClr val="D9D9D9"/>
              </a:solidFill>
            </a:endParaRPr>
          </a:p>
        </p:txBody>
      </p:sp>
      <p:sp>
        <p:nvSpPr>
          <p:cNvPr id="89" name="Google Shape;89;p16"/>
          <p:cNvSpPr txBox="1"/>
          <p:nvPr/>
        </p:nvSpPr>
        <p:spPr>
          <a:xfrm>
            <a:off x="7226650" y="940675"/>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D9D9D9"/>
                </a:solidFill>
              </a:rPr>
              <a:t>6%</a:t>
            </a:r>
            <a:endParaRPr sz="1000" b="1">
              <a:solidFill>
                <a:srgbClr val="D9D9D9"/>
              </a:solidFill>
            </a:endParaRPr>
          </a:p>
        </p:txBody>
      </p:sp>
      <p:sp>
        <p:nvSpPr>
          <p:cNvPr id="90" name="Google Shape;90;p16"/>
          <p:cNvSpPr txBox="1"/>
          <p:nvPr/>
        </p:nvSpPr>
        <p:spPr>
          <a:xfrm>
            <a:off x="7048425" y="1987850"/>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666666"/>
                </a:solidFill>
              </a:rPr>
              <a:t>41%</a:t>
            </a:r>
            <a:endParaRPr sz="1000" b="1">
              <a:solidFill>
                <a:srgbClr val="666666"/>
              </a:solidFill>
            </a:endParaRPr>
          </a:p>
        </p:txBody>
      </p:sp>
      <p:sp>
        <p:nvSpPr>
          <p:cNvPr id="91" name="Google Shape;91;p16"/>
          <p:cNvSpPr txBox="1"/>
          <p:nvPr/>
        </p:nvSpPr>
        <p:spPr>
          <a:xfrm>
            <a:off x="643675" y="2429888"/>
            <a:ext cx="5925000" cy="1624800"/>
          </a:xfrm>
          <a:prstGeom prst="rect">
            <a:avLst/>
          </a:prstGeom>
          <a:noFill/>
          <a:ln w="19050"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a:spcBef>
                <a:spcPts val="0"/>
              </a:spcBef>
              <a:spcAft>
                <a:spcPts val="0"/>
              </a:spcAft>
              <a:buNone/>
            </a:pPr>
            <a:r>
              <a:rPr lang="en" sz="1600" b="1" i="1">
                <a:latin typeface="Century Gothic"/>
                <a:ea typeface="Century Gothic"/>
                <a:cs typeface="Century Gothic"/>
                <a:sym typeface="Century Gothic"/>
              </a:rPr>
              <a:t>A five-year Education Strategic Plan (2009-2013)</a:t>
            </a:r>
            <a:endParaRPr sz="1600" b="1" i="1">
              <a:latin typeface="Century Gothic"/>
              <a:ea typeface="Century Gothic"/>
              <a:cs typeface="Century Gothic"/>
              <a:sym typeface="Century Gothic"/>
            </a:endParaRPr>
          </a:p>
          <a:p>
            <a:pPr marL="0" lvl="0" indent="457200">
              <a:spcBef>
                <a:spcPts val="0"/>
              </a:spcBef>
              <a:spcAft>
                <a:spcPts val="0"/>
              </a:spcAft>
              <a:buNone/>
            </a:pPr>
            <a:r>
              <a:rPr lang="en" sz="1600">
                <a:latin typeface="Century Gothic"/>
                <a:ea typeface="Century Gothic"/>
                <a:cs typeface="Century Gothic"/>
                <a:sym typeface="Century Gothic"/>
              </a:rPr>
              <a:t>“ Seeks to ensure</a:t>
            </a:r>
            <a:r>
              <a:rPr lang="en" sz="1600">
                <a:solidFill>
                  <a:srgbClr val="93C47D"/>
                </a:solidFill>
                <a:latin typeface="Century Gothic"/>
                <a:ea typeface="Century Gothic"/>
                <a:cs typeface="Century Gothic"/>
                <a:sym typeface="Century Gothic"/>
              </a:rPr>
              <a:t> </a:t>
            </a:r>
            <a:r>
              <a:rPr lang="en" sz="1800">
                <a:solidFill>
                  <a:srgbClr val="93C47D"/>
                </a:solidFill>
                <a:latin typeface="Sriracha"/>
                <a:ea typeface="Sriracha"/>
                <a:cs typeface="Sriracha"/>
                <a:sym typeface="Sriracha"/>
              </a:rPr>
              <a:t>equitable access</a:t>
            </a:r>
            <a:r>
              <a:rPr lang="en" sz="1600">
                <a:solidFill>
                  <a:srgbClr val="93C47D"/>
                </a:solidFill>
                <a:latin typeface="Century Gothic"/>
                <a:ea typeface="Century Gothic"/>
                <a:cs typeface="Century Gothic"/>
                <a:sym typeface="Century Gothic"/>
              </a:rPr>
              <a:t> </a:t>
            </a:r>
            <a:r>
              <a:rPr lang="en" sz="1600">
                <a:latin typeface="Century Gothic"/>
                <a:ea typeface="Century Gothic"/>
                <a:cs typeface="Century Gothic"/>
                <a:sym typeface="Century Gothic"/>
              </a:rPr>
              <a:t>to basic education without discrimination, to </a:t>
            </a:r>
            <a:r>
              <a:rPr lang="en" sz="1800">
                <a:solidFill>
                  <a:srgbClr val="F1C232"/>
                </a:solidFill>
                <a:latin typeface="Francois One"/>
                <a:ea typeface="Francois One"/>
                <a:cs typeface="Francois One"/>
                <a:sym typeface="Francois One"/>
              </a:rPr>
              <a:t>improve the quality and efficiency</a:t>
            </a:r>
            <a:r>
              <a:rPr lang="en" sz="1600">
                <a:latin typeface="Century Gothic"/>
                <a:ea typeface="Century Gothic"/>
                <a:cs typeface="Century Gothic"/>
                <a:sym typeface="Century Gothic"/>
              </a:rPr>
              <a:t> of education system and to institute </a:t>
            </a:r>
            <a:r>
              <a:rPr lang="en" sz="1800">
                <a:solidFill>
                  <a:srgbClr val="6D9EEB"/>
                </a:solidFill>
                <a:latin typeface="Pattaya"/>
                <a:ea typeface="Pattaya"/>
                <a:cs typeface="Pattaya"/>
                <a:sym typeface="Pattaya"/>
              </a:rPr>
              <a:t>capacity development</a:t>
            </a:r>
            <a:r>
              <a:rPr lang="en" sz="1800">
                <a:latin typeface="Pattaya"/>
                <a:ea typeface="Pattaya"/>
                <a:cs typeface="Pattaya"/>
                <a:sym typeface="Pattaya"/>
              </a:rPr>
              <a:t> </a:t>
            </a:r>
            <a:r>
              <a:rPr lang="en" sz="1600">
                <a:latin typeface="Century Gothic"/>
                <a:ea typeface="Century Gothic"/>
                <a:cs typeface="Century Gothic"/>
                <a:sym typeface="Century Gothic"/>
              </a:rPr>
              <a:t>for educational staffs for decentralization”</a:t>
            </a:r>
            <a:endParaRPr sz="1600">
              <a:latin typeface="Century Gothic"/>
              <a:ea typeface="Century Gothic"/>
              <a:cs typeface="Century Gothic"/>
              <a:sym typeface="Century Gothic"/>
            </a:endParaRPr>
          </a:p>
        </p:txBody>
      </p:sp>
      <p:sp>
        <p:nvSpPr>
          <p:cNvPr id="92" name="Google Shape;92;p16"/>
          <p:cNvSpPr txBox="1"/>
          <p:nvPr/>
        </p:nvSpPr>
        <p:spPr>
          <a:xfrm>
            <a:off x="6063150" y="4142400"/>
            <a:ext cx="3032700" cy="502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300">
                <a:latin typeface="Bree Serif"/>
                <a:ea typeface="Bree Serif"/>
                <a:cs typeface="Bree Serif"/>
                <a:sym typeface="Bree Serif"/>
              </a:rPr>
              <a:t>Source : </a:t>
            </a:r>
            <a:r>
              <a:rPr lang="en" sz="1300">
                <a:uFill>
                  <a:noFill/>
                </a:uFill>
                <a:latin typeface="Bree Serif"/>
                <a:ea typeface="Bree Serif"/>
                <a:cs typeface="Bree Serif"/>
                <a:sym typeface="Bree Serif"/>
                <a:hlinkClick r:id="rId4"/>
              </a:rPr>
              <a:t>CIA World Factbook</a:t>
            </a:r>
            <a:r>
              <a:rPr lang="en" sz="1300">
                <a:latin typeface="Bree Serif"/>
                <a:ea typeface="Bree Serif"/>
                <a:cs typeface="Bree Serif"/>
                <a:sym typeface="Bree Serif"/>
              </a:rPr>
              <a:t>, 2017</a:t>
            </a:r>
            <a:endParaRPr sz="1300">
              <a:latin typeface="Bree Serif"/>
              <a:ea typeface="Bree Serif"/>
              <a:cs typeface="Bree Serif"/>
              <a:sym typeface="Bree Serif"/>
            </a:endParaRPr>
          </a:p>
          <a:p>
            <a:pPr marL="0" lvl="0" indent="0" rtl="0">
              <a:spcBef>
                <a:spcPts val="0"/>
              </a:spcBef>
              <a:spcAft>
                <a:spcPts val="0"/>
              </a:spcAft>
              <a:buNone/>
            </a:pPr>
            <a:r>
              <a:rPr lang="en" sz="1300">
                <a:latin typeface="Bree Serif"/>
                <a:ea typeface="Bree Serif"/>
                <a:cs typeface="Bree Serif"/>
                <a:sym typeface="Bree Serif"/>
              </a:rPr>
              <a:t>	     World bank data, 2017</a:t>
            </a:r>
            <a:endParaRPr sz="1300">
              <a:latin typeface="Bree Serif"/>
              <a:ea typeface="Bree Serif"/>
              <a:cs typeface="Bree Serif"/>
              <a:sym typeface="Bree Serif"/>
            </a:endParaRPr>
          </a:p>
        </p:txBody>
      </p:sp>
      <p:sp>
        <p:nvSpPr>
          <p:cNvPr id="93" name="Google Shape;93;p16"/>
          <p:cNvSpPr/>
          <p:nvPr/>
        </p:nvSpPr>
        <p:spPr>
          <a:xfrm>
            <a:off x="0" y="-48225"/>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4" name="Google Shape;94;p16"/>
          <p:cNvSpPr/>
          <p:nvPr/>
        </p:nvSpPr>
        <p:spPr>
          <a:xfrm>
            <a:off x="0" y="4993325"/>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95" name="Google Shape;95;p16"/>
          <p:cNvCxnSpPr/>
          <p:nvPr/>
        </p:nvCxnSpPr>
        <p:spPr>
          <a:xfrm>
            <a:off x="582025" y="776875"/>
            <a:ext cx="5832300" cy="4800"/>
          </a:xfrm>
          <a:prstGeom prst="straightConnector1">
            <a:avLst/>
          </a:prstGeom>
          <a:noFill/>
          <a:ln w="9525" cap="flat" cmpd="sng">
            <a:solidFill>
              <a:srgbClr val="B7B7B7"/>
            </a:solidFill>
            <a:prstDash val="solid"/>
            <a:round/>
            <a:headEnd type="none" w="sm" len="sm"/>
            <a:tailEnd type="none" w="sm" len="sm"/>
          </a:ln>
        </p:spPr>
      </p:cxnSp>
      <p:pic>
        <p:nvPicPr>
          <p:cNvPr id="96" name="Google Shape;96;p16"/>
          <p:cNvPicPr preferRelativeResize="0"/>
          <p:nvPr/>
        </p:nvPicPr>
        <p:blipFill>
          <a:blip r:embed="rId5">
            <a:alphaModFix/>
          </a:blip>
          <a:stretch>
            <a:fillRect/>
          </a:stretch>
        </p:blipFill>
        <p:spPr>
          <a:xfrm>
            <a:off x="165125" y="376162"/>
            <a:ext cx="351925" cy="351925"/>
          </a:xfrm>
          <a:prstGeom prst="rect">
            <a:avLst/>
          </a:prstGeom>
          <a:noFill/>
          <a:ln>
            <a:noFill/>
          </a:ln>
        </p:spPr>
      </p:pic>
      <p:cxnSp>
        <p:nvCxnSpPr>
          <p:cNvPr id="97" name="Google Shape;97;p16"/>
          <p:cNvCxnSpPr/>
          <p:nvPr/>
        </p:nvCxnSpPr>
        <p:spPr>
          <a:xfrm>
            <a:off x="765050" y="4719775"/>
            <a:ext cx="7532700" cy="0"/>
          </a:xfrm>
          <a:prstGeom prst="straightConnector1">
            <a:avLst/>
          </a:prstGeom>
          <a:noFill/>
          <a:ln w="9525" cap="flat" cmpd="sng">
            <a:solidFill>
              <a:srgbClr val="999999"/>
            </a:solidFill>
            <a:prstDash val="solid"/>
            <a:round/>
            <a:headEnd type="none" w="med" len="med"/>
            <a:tailEnd type="none" w="med" len="med"/>
          </a:ln>
        </p:spPr>
      </p:cxnSp>
      <p:sp>
        <p:nvSpPr>
          <p:cNvPr id="98" name="Google Shape;98;p16"/>
          <p:cNvSpPr/>
          <p:nvPr/>
        </p:nvSpPr>
        <p:spPr>
          <a:xfrm>
            <a:off x="765050"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Overview</a:t>
            </a:r>
            <a:endParaRPr sz="1100">
              <a:solidFill>
                <a:srgbClr val="FFFFFF"/>
              </a:solidFill>
              <a:highlight>
                <a:srgbClr val="1C4587"/>
              </a:highlight>
            </a:endParaRPr>
          </a:p>
        </p:txBody>
      </p:sp>
      <p:sp>
        <p:nvSpPr>
          <p:cNvPr id="99" name="Google Shape;99;p16"/>
          <p:cNvSpPr/>
          <p:nvPr/>
        </p:nvSpPr>
        <p:spPr>
          <a:xfrm>
            <a:off x="2836338" y="4782288"/>
            <a:ext cx="1492500" cy="148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100" name="Google Shape;100;p16"/>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sp>
        <p:nvSpPr>
          <p:cNvPr id="101" name="Google Shape;101;p16"/>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pic>
        <p:nvPicPr>
          <p:cNvPr id="102" name="Google Shape;102;p16"/>
          <p:cNvPicPr preferRelativeResize="0"/>
          <p:nvPr/>
        </p:nvPicPr>
        <p:blipFill>
          <a:blip r:embed="rId6">
            <a:alphaModFix/>
          </a:blip>
          <a:stretch>
            <a:fillRect/>
          </a:stretch>
        </p:blipFill>
        <p:spPr>
          <a:xfrm>
            <a:off x="2946575" y="218822"/>
            <a:ext cx="753616" cy="5028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7"/>
          <p:cNvSpPr txBox="1">
            <a:spLocks noGrp="1"/>
          </p:cNvSpPr>
          <p:nvPr>
            <p:ph type="title"/>
          </p:nvPr>
        </p:nvSpPr>
        <p:spPr>
          <a:xfrm>
            <a:off x="582025" y="172100"/>
            <a:ext cx="1960200" cy="5727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sz="3600">
                <a:latin typeface="Bree Serif"/>
                <a:ea typeface="Bree Serif"/>
                <a:cs typeface="Bree Serif"/>
                <a:sym typeface="Bree Serif"/>
              </a:rPr>
              <a:t>Lao PDR</a:t>
            </a:r>
            <a:endParaRPr sz="3600">
              <a:latin typeface="Bree Serif"/>
              <a:ea typeface="Bree Serif"/>
              <a:cs typeface="Bree Serif"/>
              <a:sym typeface="Bree Serif"/>
            </a:endParaRPr>
          </a:p>
        </p:txBody>
      </p:sp>
      <p:sp>
        <p:nvSpPr>
          <p:cNvPr id="108" name="Google Shape;108;p17"/>
          <p:cNvSpPr txBox="1">
            <a:spLocks noGrp="1"/>
          </p:cNvSpPr>
          <p:nvPr>
            <p:ph type="body" idx="1"/>
          </p:nvPr>
        </p:nvSpPr>
        <p:spPr>
          <a:xfrm>
            <a:off x="462500" y="893675"/>
            <a:ext cx="6357900" cy="14121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r>
              <a:rPr lang="en" sz="1600">
                <a:solidFill>
                  <a:schemeClr val="dk1"/>
                </a:solidFill>
                <a:latin typeface="Century Gothic"/>
                <a:ea typeface="Century Gothic"/>
                <a:cs typeface="Century Gothic"/>
                <a:sym typeface="Century Gothic"/>
              </a:rPr>
              <a:t>Number of population : </a:t>
            </a:r>
            <a:r>
              <a:rPr lang="en" sz="1600" b="1">
                <a:solidFill>
                  <a:schemeClr val="dk1"/>
                </a:solidFill>
                <a:latin typeface="Century Gothic"/>
                <a:ea typeface="Century Gothic"/>
                <a:cs typeface="Century Gothic"/>
                <a:sym typeface="Century Gothic"/>
              </a:rPr>
              <a:t>6.758 million </a:t>
            </a:r>
            <a:r>
              <a:rPr lang="en" sz="1600">
                <a:solidFill>
                  <a:schemeClr val="dk1"/>
                </a:solidFill>
                <a:latin typeface="Century Gothic"/>
                <a:ea typeface="Century Gothic"/>
                <a:cs typeface="Century Gothic"/>
                <a:sym typeface="Century Gothic"/>
              </a:rPr>
              <a:t>(2016)</a:t>
            </a:r>
            <a:endParaRPr sz="1600">
              <a:solidFill>
                <a:srgbClr val="000000"/>
              </a:solidFill>
              <a:latin typeface="Century Gothic"/>
              <a:ea typeface="Century Gothic"/>
              <a:cs typeface="Century Gothic"/>
              <a:sym typeface="Century Gothic"/>
            </a:endParaRPr>
          </a:p>
          <a:p>
            <a:pPr marL="0" lvl="0" indent="0" rtl="0">
              <a:spcBef>
                <a:spcPts val="1600"/>
              </a:spcBef>
              <a:spcAft>
                <a:spcPts val="0"/>
              </a:spcAft>
              <a:buClr>
                <a:schemeClr val="dk1"/>
              </a:buClr>
              <a:buSzPts val="1100"/>
              <a:buFont typeface="Arial"/>
              <a:buNone/>
            </a:pPr>
            <a:r>
              <a:rPr lang="en" sz="1600">
                <a:solidFill>
                  <a:srgbClr val="000000"/>
                </a:solidFill>
                <a:latin typeface="Century Gothic"/>
                <a:ea typeface="Century Gothic"/>
                <a:cs typeface="Century Gothic"/>
                <a:sym typeface="Century Gothic"/>
              </a:rPr>
              <a:t>GDP per capita : </a:t>
            </a:r>
            <a:r>
              <a:rPr lang="en" sz="1600" b="1">
                <a:solidFill>
                  <a:srgbClr val="000000"/>
                </a:solidFill>
                <a:latin typeface="Century Gothic"/>
                <a:ea typeface="Century Gothic"/>
                <a:cs typeface="Century Gothic"/>
                <a:sym typeface="Century Gothic"/>
              </a:rPr>
              <a:t>$2,457.4</a:t>
            </a:r>
            <a:endParaRPr sz="1600">
              <a:solidFill>
                <a:srgbClr val="000000"/>
              </a:solidFill>
              <a:latin typeface="Century Gothic"/>
              <a:ea typeface="Century Gothic"/>
              <a:cs typeface="Century Gothic"/>
              <a:sym typeface="Century Gothic"/>
            </a:endParaRPr>
          </a:p>
          <a:p>
            <a:pPr marL="0" lvl="0" indent="0">
              <a:spcBef>
                <a:spcPts val="1600"/>
              </a:spcBef>
              <a:spcAft>
                <a:spcPts val="0"/>
              </a:spcAft>
              <a:buNone/>
            </a:pPr>
            <a:r>
              <a:rPr lang="en" sz="1600">
                <a:solidFill>
                  <a:srgbClr val="000000"/>
                </a:solidFill>
                <a:latin typeface="Century Gothic"/>
                <a:ea typeface="Century Gothic"/>
                <a:cs typeface="Century Gothic"/>
                <a:sym typeface="Century Gothic"/>
              </a:rPr>
              <a:t>Percent of population living below poverty line : </a:t>
            </a:r>
            <a:r>
              <a:rPr lang="en" sz="1600" b="1">
                <a:solidFill>
                  <a:srgbClr val="000000"/>
                </a:solidFill>
                <a:latin typeface="Century Gothic"/>
                <a:ea typeface="Century Gothic"/>
                <a:cs typeface="Century Gothic"/>
                <a:sym typeface="Century Gothic"/>
              </a:rPr>
              <a:t>29% </a:t>
            </a:r>
            <a:endParaRPr sz="1600" b="1">
              <a:solidFill>
                <a:srgbClr val="000000"/>
              </a:solidFill>
              <a:latin typeface="Century Gothic"/>
              <a:ea typeface="Century Gothic"/>
              <a:cs typeface="Century Gothic"/>
              <a:sym typeface="Century Gothic"/>
            </a:endParaRPr>
          </a:p>
          <a:p>
            <a:pPr marL="0" lvl="0" indent="0" rtl="0">
              <a:spcBef>
                <a:spcPts val="1600"/>
              </a:spcBef>
              <a:spcAft>
                <a:spcPts val="0"/>
              </a:spcAft>
              <a:buNone/>
            </a:pPr>
            <a:endParaRPr sz="1600" b="1" i="1">
              <a:latin typeface="Century Gothic"/>
              <a:ea typeface="Century Gothic"/>
              <a:cs typeface="Century Gothic"/>
              <a:sym typeface="Century Gothic"/>
            </a:endParaRPr>
          </a:p>
          <a:p>
            <a:pPr marL="0" lvl="0" indent="0" rtl="0">
              <a:spcBef>
                <a:spcPts val="1600"/>
              </a:spcBef>
              <a:spcAft>
                <a:spcPts val="1600"/>
              </a:spcAft>
              <a:buNone/>
            </a:pPr>
            <a:endParaRPr sz="1600" b="1" i="1">
              <a:latin typeface="Century Gothic"/>
              <a:ea typeface="Century Gothic"/>
              <a:cs typeface="Century Gothic"/>
              <a:sym typeface="Century Gothic"/>
            </a:endParaRPr>
          </a:p>
        </p:txBody>
      </p:sp>
      <p:pic>
        <p:nvPicPr>
          <p:cNvPr id="109" name="Google Shape;109;p17"/>
          <p:cNvPicPr preferRelativeResize="0"/>
          <p:nvPr/>
        </p:nvPicPr>
        <p:blipFill rotWithShape="1">
          <a:blip r:embed="rId3">
            <a:alphaModFix/>
          </a:blip>
          <a:srcRect l="4923" t="2357" r="3902" b="2213"/>
          <a:stretch/>
        </p:blipFill>
        <p:spPr>
          <a:xfrm>
            <a:off x="6714950" y="752150"/>
            <a:ext cx="2048000" cy="3260300"/>
          </a:xfrm>
          <a:prstGeom prst="rect">
            <a:avLst/>
          </a:prstGeom>
          <a:noFill/>
          <a:ln>
            <a:noFill/>
          </a:ln>
        </p:spPr>
      </p:pic>
      <p:sp>
        <p:nvSpPr>
          <p:cNvPr id="110" name="Google Shape;110;p17"/>
          <p:cNvSpPr txBox="1"/>
          <p:nvPr/>
        </p:nvSpPr>
        <p:spPr>
          <a:xfrm>
            <a:off x="6967950" y="328550"/>
            <a:ext cx="1542000" cy="4236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800">
                <a:solidFill>
                  <a:srgbClr val="999999"/>
                </a:solidFill>
                <a:latin typeface="Francois One"/>
                <a:ea typeface="Francois One"/>
                <a:cs typeface="Francois One"/>
                <a:sym typeface="Francois One"/>
              </a:rPr>
              <a:t>Age structure</a:t>
            </a:r>
            <a:endParaRPr sz="1800">
              <a:solidFill>
                <a:srgbClr val="999999"/>
              </a:solidFill>
              <a:latin typeface="Francois One"/>
              <a:ea typeface="Francois One"/>
              <a:cs typeface="Francois One"/>
              <a:sym typeface="Francois One"/>
            </a:endParaRPr>
          </a:p>
        </p:txBody>
      </p:sp>
      <p:sp>
        <p:nvSpPr>
          <p:cNvPr id="111" name="Google Shape;111;p17"/>
          <p:cNvSpPr txBox="1"/>
          <p:nvPr/>
        </p:nvSpPr>
        <p:spPr>
          <a:xfrm>
            <a:off x="7933000" y="1471250"/>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666666"/>
                </a:solidFill>
              </a:rPr>
              <a:t>33%</a:t>
            </a:r>
            <a:endParaRPr sz="1000" b="1">
              <a:solidFill>
                <a:srgbClr val="666666"/>
              </a:solidFill>
            </a:endParaRPr>
          </a:p>
        </p:txBody>
      </p:sp>
      <p:sp>
        <p:nvSpPr>
          <p:cNvPr id="112" name="Google Shape;112;p17"/>
          <p:cNvSpPr txBox="1"/>
          <p:nvPr/>
        </p:nvSpPr>
        <p:spPr>
          <a:xfrm>
            <a:off x="7084950" y="1882575"/>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666666"/>
                </a:solidFill>
              </a:rPr>
              <a:t>37%</a:t>
            </a:r>
            <a:endParaRPr sz="1000" b="1">
              <a:solidFill>
                <a:srgbClr val="666666"/>
              </a:solidFill>
            </a:endParaRPr>
          </a:p>
        </p:txBody>
      </p:sp>
      <p:sp>
        <p:nvSpPr>
          <p:cNvPr id="113" name="Google Shape;113;p17"/>
          <p:cNvSpPr txBox="1"/>
          <p:nvPr/>
        </p:nvSpPr>
        <p:spPr>
          <a:xfrm>
            <a:off x="7802300" y="2305700"/>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666666"/>
                </a:solidFill>
              </a:rPr>
              <a:t>21%</a:t>
            </a:r>
            <a:endParaRPr sz="1000" b="1">
              <a:solidFill>
                <a:srgbClr val="666666"/>
              </a:solidFill>
            </a:endParaRPr>
          </a:p>
        </p:txBody>
      </p:sp>
      <p:sp>
        <p:nvSpPr>
          <p:cNvPr id="114" name="Google Shape;114;p17"/>
          <p:cNvSpPr txBox="1"/>
          <p:nvPr/>
        </p:nvSpPr>
        <p:spPr>
          <a:xfrm>
            <a:off x="7307900" y="1152475"/>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FFFFFF"/>
                </a:solidFill>
              </a:rPr>
              <a:t>5%</a:t>
            </a:r>
            <a:endParaRPr sz="1000" b="1">
              <a:solidFill>
                <a:srgbClr val="FFFFFF"/>
              </a:solidFill>
            </a:endParaRPr>
          </a:p>
        </p:txBody>
      </p:sp>
      <p:sp>
        <p:nvSpPr>
          <p:cNvPr id="115" name="Google Shape;115;p17"/>
          <p:cNvSpPr txBox="1"/>
          <p:nvPr/>
        </p:nvSpPr>
        <p:spPr>
          <a:xfrm>
            <a:off x="7491750" y="940675"/>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FFFFFF"/>
                </a:solidFill>
              </a:rPr>
              <a:t>4%</a:t>
            </a:r>
            <a:endParaRPr sz="1000" b="1">
              <a:solidFill>
                <a:srgbClr val="FFFFFF"/>
              </a:solidFill>
            </a:endParaRPr>
          </a:p>
        </p:txBody>
      </p:sp>
      <p:sp>
        <p:nvSpPr>
          <p:cNvPr id="116" name="Google Shape;116;p17"/>
          <p:cNvSpPr/>
          <p:nvPr/>
        </p:nvSpPr>
        <p:spPr>
          <a:xfrm>
            <a:off x="0" y="-84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17" name="Google Shape;117;p17"/>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118" name="Google Shape;118;p17"/>
          <p:cNvCxnSpPr/>
          <p:nvPr/>
        </p:nvCxnSpPr>
        <p:spPr>
          <a:xfrm>
            <a:off x="582025" y="776875"/>
            <a:ext cx="5832300" cy="4800"/>
          </a:xfrm>
          <a:prstGeom prst="straightConnector1">
            <a:avLst/>
          </a:prstGeom>
          <a:noFill/>
          <a:ln w="9525" cap="flat" cmpd="sng">
            <a:solidFill>
              <a:srgbClr val="B7B7B7"/>
            </a:solidFill>
            <a:prstDash val="solid"/>
            <a:round/>
            <a:headEnd type="none" w="sm" len="sm"/>
            <a:tailEnd type="none" w="sm" len="sm"/>
          </a:ln>
        </p:spPr>
      </p:cxnSp>
      <p:pic>
        <p:nvPicPr>
          <p:cNvPr id="119" name="Google Shape;119;p17"/>
          <p:cNvPicPr preferRelativeResize="0"/>
          <p:nvPr/>
        </p:nvPicPr>
        <p:blipFill>
          <a:blip r:embed="rId4">
            <a:alphaModFix/>
          </a:blip>
          <a:stretch>
            <a:fillRect/>
          </a:stretch>
        </p:blipFill>
        <p:spPr>
          <a:xfrm>
            <a:off x="165125" y="376162"/>
            <a:ext cx="351925" cy="351925"/>
          </a:xfrm>
          <a:prstGeom prst="rect">
            <a:avLst/>
          </a:prstGeom>
          <a:noFill/>
          <a:ln>
            <a:noFill/>
          </a:ln>
        </p:spPr>
      </p:pic>
      <p:cxnSp>
        <p:nvCxnSpPr>
          <p:cNvPr id="120" name="Google Shape;120;p17"/>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121" name="Google Shape;121;p17"/>
          <p:cNvSpPr txBox="1"/>
          <p:nvPr/>
        </p:nvSpPr>
        <p:spPr>
          <a:xfrm>
            <a:off x="6063150" y="4142400"/>
            <a:ext cx="3032700" cy="502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300">
                <a:latin typeface="Bree Serif"/>
                <a:ea typeface="Bree Serif"/>
                <a:cs typeface="Bree Serif"/>
                <a:sym typeface="Bree Serif"/>
              </a:rPr>
              <a:t>Source : </a:t>
            </a:r>
            <a:r>
              <a:rPr lang="en" sz="1300">
                <a:uFill>
                  <a:noFill/>
                </a:uFill>
                <a:latin typeface="Bree Serif"/>
                <a:ea typeface="Bree Serif"/>
                <a:cs typeface="Bree Serif"/>
                <a:sym typeface="Bree Serif"/>
                <a:hlinkClick r:id="rId5"/>
              </a:rPr>
              <a:t>CIA World Factbook</a:t>
            </a:r>
            <a:r>
              <a:rPr lang="en" sz="1300">
                <a:latin typeface="Bree Serif"/>
                <a:ea typeface="Bree Serif"/>
                <a:cs typeface="Bree Serif"/>
                <a:sym typeface="Bree Serif"/>
              </a:rPr>
              <a:t>, 2017</a:t>
            </a:r>
            <a:endParaRPr sz="1300">
              <a:latin typeface="Bree Serif"/>
              <a:ea typeface="Bree Serif"/>
              <a:cs typeface="Bree Serif"/>
              <a:sym typeface="Bree Serif"/>
            </a:endParaRPr>
          </a:p>
          <a:p>
            <a:pPr marL="0" lvl="0" indent="0" rtl="0">
              <a:spcBef>
                <a:spcPts val="0"/>
              </a:spcBef>
              <a:spcAft>
                <a:spcPts val="0"/>
              </a:spcAft>
              <a:buNone/>
            </a:pPr>
            <a:r>
              <a:rPr lang="en" sz="1300">
                <a:latin typeface="Bree Serif"/>
                <a:ea typeface="Bree Serif"/>
                <a:cs typeface="Bree Serif"/>
                <a:sym typeface="Bree Serif"/>
              </a:rPr>
              <a:t>	     World bank data, 2017</a:t>
            </a:r>
            <a:endParaRPr sz="1300">
              <a:latin typeface="Bree Serif"/>
              <a:ea typeface="Bree Serif"/>
              <a:cs typeface="Bree Serif"/>
              <a:sym typeface="Bree Serif"/>
            </a:endParaRPr>
          </a:p>
        </p:txBody>
      </p:sp>
      <p:sp>
        <p:nvSpPr>
          <p:cNvPr id="122" name="Google Shape;122;p17"/>
          <p:cNvSpPr/>
          <p:nvPr/>
        </p:nvSpPr>
        <p:spPr>
          <a:xfrm>
            <a:off x="765050"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Overview</a:t>
            </a:r>
            <a:endParaRPr sz="1100">
              <a:solidFill>
                <a:srgbClr val="FFFFFF"/>
              </a:solidFill>
              <a:highlight>
                <a:srgbClr val="1C4587"/>
              </a:highlight>
            </a:endParaRPr>
          </a:p>
        </p:txBody>
      </p:sp>
      <p:sp>
        <p:nvSpPr>
          <p:cNvPr id="123" name="Google Shape;123;p17"/>
          <p:cNvSpPr/>
          <p:nvPr/>
        </p:nvSpPr>
        <p:spPr>
          <a:xfrm>
            <a:off x="2836338" y="4782288"/>
            <a:ext cx="1492500" cy="148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124" name="Google Shape;124;p17"/>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sp>
        <p:nvSpPr>
          <p:cNvPr id="125" name="Google Shape;125;p17"/>
          <p:cNvSpPr txBox="1"/>
          <p:nvPr/>
        </p:nvSpPr>
        <p:spPr>
          <a:xfrm>
            <a:off x="541650" y="2398713"/>
            <a:ext cx="6081900" cy="2129700"/>
          </a:xfrm>
          <a:prstGeom prst="rect">
            <a:avLst/>
          </a:prstGeom>
          <a:noFill/>
          <a:ln w="19050"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rtl="0">
              <a:lnSpc>
                <a:spcPct val="115000"/>
              </a:lnSpc>
              <a:spcBef>
                <a:spcPts val="0"/>
              </a:spcBef>
              <a:spcAft>
                <a:spcPts val="0"/>
              </a:spcAft>
              <a:buClr>
                <a:schemeClr val="dk1"/>
              </a:buClr>
              <a:buSzPts val="1100"/>
              <a:buFont typeface="Arial"/>
              <a:buNone/>
            </a:pPr>
            <a:r>
              <a:rPr lang="en" sz="1600" b="1" i="1">
                <a:latin typeface="Century Gothic"/>
                <a:ea typeface="Century Gothic"/>
                <a:cs typeface="Century Gothic"/>
                <a:sym typeface="Century Gothic"/>
              </a:rPr>
              <a:t>The Constitution of 1991</a:t>
            </a:r>
            <a:r>
              <a:rPr lang="en" sz="1600">
                <a:solidFill>
                  <a:schemeClr val="dk2"/>
                </a:solidFill>
                <a:latin typeface="Century Gothic"/>
                <a:ea typeface="Century Gothic"/>
                <a:cs typeface="Century Gothic"/>
                <a:sym typeface="Century Gothic"/>
              </a:rPr>
              <a:t> designates education, culture and scientific activities as being </a:t>
            </a:r>
            <a:r>
              <a:rPr lang="en" sz="1600">
                <a:latin typeface="Century Gothic"/>
                <a:ea typeface="Century Gothic"/>
                <a:cs typeface="Century Gothic"/>
                <a:sym typeface="Century Gothic"/>
              </a:rPr>
              <a:t>“The means to raise</a:t>
            </a:r>
            <a:r>
              <a:rPr lang="en" sz="1600" b="1">
                <a:solidFill>
                  <a:srgbClr val="F1C232"/>
                </a:solidFill>
                <a:latin typeface="Century Gothic"/>
                <a:ea typeface="Century Gothic"/>
                <a:cs typeface="Century Gothic"/>
                <a:sym typeface="Century Gothic"/>
              </a:rPr>
              <a:t> </a:t>
            </a:r>
            <a:r>
              <a:rPr lang="en" sz="1600">
                <a:latin typeface="Century Gothic"/>
                <a:ea typeface="Century Gothic"/>
                <a:cs typeface="Century Gothic"/>
                <a:sym typeface="Century Gothic"/>
              </a:rPr>
              <a:t>the</a:t>
            </a:r>
            <a:r>
              <a:rPr lang="en" sz="1600" b="1">
                <a:solidFill>
                  <a:srgbClr val="F1C232"/>
                </a:solidFill>
                <a:latin typeface="Century Gothic"/>
                <a:ea typeface="Century Gothic"/>
                <a:cs typeface="Century Gothic"/>
                <a:sym typeface="Century Gothic"/>
              </a:rPr>
              <a:t> </a:t>
            </a:r>
            <a:r>
              <a:rPr lang="en" sz="1600">
                <a:latin typeface="Century Gothic"/>
                <a:ea typeface="Century Gothic"/>
                <a:cs typeface="Century Gothic"/>
                <a:sym typeface="Century Gothic"/>
              </a:rPr>
              <a:t>level of</a:t>
            </a:r>
            <a:r>
              <a:rPr lang="en" sz="1800">
                <a:solidFill>
                  <a:srgbClr val="F1C232"/>
                </a:solidFill>
                <a:latin typeface="Pattaya"/>
                <a:ea typeface="Pattaya"/>
                <a:cs typeface="Pattaya"/>
                <a:sym typeface="Pattaya"/>
              </a:rPr>
              <a:t> knowledge</a:t>
            </a:r>
            <a:r>
              <a:rPr lang="en" sz="1600">
                <a:latin typeface="Century Gothic"/>
                <a:ea typeface="Century Gothic"/>
                <a:cs typeface="Century Gothic"/>
                <a:sym typeface="Century Gothic"/>
              </a:rPr>
              <a:t>,</a:t>
            </a:r>
            <a:r>
              <a:rPr lang="en" sz="1600" b="1">
                <a:latin typeface="Century Gothic"/>
                <a:ea typeface="Century Gothic"/>
                <a:cs typeface="Century Gothic"/>
                <a:sym typeface="Century Gothic"/>
              </a:rPr>
              <a:t> </a:t>
            </a:r>
            <a:r>
              <a:rPr lang="en" sz="1800">
                <a:solidFill>
                  <a:srgbClr val="93C47D"/>
                </a:solidFill>
                <a:latin typeface="Francois One"/>
                <a:ea typeface="Francois One"/>
                <a:cs typeface="Francois One"/>
                <a:sym typeface="Francois One"/>
              </a:rPr>
              <a:t>patriotism</a:t>
            </a:r>
            <a:r>
              <a:rPr lang="en" sz="1600">
                <a:latin typeface="Century Gothic"/>
                <a:ea typeface="Century Gothic"/>
                <a:cs typeface="Century Gothic"/>
                <a:sym typeface="Century Gothic"/>
              </a:rPr>
              <a:t>, love of the people’s</a:t>
            </a:r>
            <a:r>
              <a:rPr lang="en" sz="1600" b="1">
                <a:latin typeface="Century Gothic"/>
                <a:ea typeface="Century Gothic"/>
                <a:cs typeface="Century Gothic"/>
                <a:sym typeface="Century Gothic"/>
              </a:rPr>
              <a:t> </a:t>
            </a:r>
            <a:r>
              <a:rPr lang="en" sz="1800">
                <a:solidFill>
                  <a:srgbClr val="6FA8DC"/>
                </a:solidFill>
                <a:latin typeface="Sriracha"/>
                <a:ea typeface="Sriracha"/>
                <a:cs typeface="Sriracha"/>
                <a:sym typeface="Sriracha"/>
              </a:rPr>
              <a:t>democracy</a:t>
            </a:r>
            <a:r>
              <a:rPr lang="en" sz="1600" b="1">
                <a:solidFill>
                  <a:srgbClr val="F1C232"/>
                </a:solidFill>
                <a:latin typeface="Century Gothic"/>
                <a:ea typeface="Century Gothic"/>
                <a:cs typeface="Century Gothic"/>
                <a:sym typeface="Century Gothic"/>
              </a:rPr>
              <a:t>, </a:t>
            </a:r>
            <a:r>
              <a:rPr lang="en" sz="1600">
                <a:latin typeface="Century Gothic"/>
                <a:ea typeface="Century Gothic"/>
                <a:cs typeface="Century Gothic"/>
                <a:sym typeface="Century Gothic"/>
              </a:rPr>
              <a:t>the spirit of</a:t>
            </a:r>
            <a:r>
              <a:rPr lang="en" sz="1800">
                <a:latin typeface="Century Gothic"/>
                <a:ea typeface="Century Gothic"/>
                <a:cs typeface="Century Gothic"/>
                <a:sym typeface="Century Gothic"/>
              </a:rPr>
              <a:t> </a:t>
            </a:r>
            <a:r>
              <a:rPr lang="en" sz="1800">
                <a:solidFill>
                  <a:srgbClr val="B4A7D6"/>
                </a:solidFill>
                <a:latin typeface="Bree Serif"/>
                <a:ea typeface="Bree Serif"/>
                <a:cs typeface="Bree Serif"/>
                <a:sym typeface="Bree Serif"/>
              </a:rPr>
              <a:t>solidarity</a:t>
            </a:r>
            <a:r>
              <a:rPr lang="en" sz="1800">
                <a:latin typeface="Century Gothic"/>
                <a:ea typeface="Century Gothic"/>
                <a:cs typeface="Century Gothic"/>
                <a:sym typeface="Century Gothic"/>
              </a:rPr>
              <a:t> </a:t>
            </a:r>
            <a:r>
              <a:rPr lang="en" sz="1600">
                <a:latin typeface="Century Gothic"/>
                <a:ea typeface="Century Gothic"/>
                <a:cs typeface="Century Gothic"/>
                <a:sym typeface="Century Gothic"/>
              </a:rPr>
              <a:t>between ethnic groups and the spirit of independence”</a:t>
            </a:r>
            <a:endParaRPr sz="1600">
              <a:latin typeface="Century Gothic"/>
              <a:ea typeface="Century Gothic"/>
              <a:cs typeface="Century Gothic"/>
              <a:sym typeface="Century Gothic"/>
            </a:endParaRPr>
          </a:p>
          <a:p>
            <a:pPr marL="0" lvl="0" indent="0" rtl="0">
              <a:lnSpc>
                <a:spcPct val="115000"/>
              </a:lnSpc>
              <a:spcBef>
                <a:spcPts val="1600"/>
              </a:spcBef>
              <a:spcAft>
                <a:spcPts val="1600"/>
              </a:spcAft>
              <a:buClr>
                <a:schemeClr val="dk1"/>
              </a:buClr>
              <a:buSzPts val="1100"/>
              <a:buFont typeface="Arial"/>
              <a:buNone/>
            </a:pPr>
            <a:r>
              <a:rPr lang="en" sz="1600" b="1" i="1">
                <a:latin typeface="Century Gothic"/>
                <a:ea typeface="Century Gothic"/>
                <a:cs typeface="Century Gothic"/>
                <a:sym typeface="Century Gothic"/>
              </a:rPr>
              <a:t>An Education Law of 2000</a:t>
            </a:r>
            <a:endParaRPr sz="1600"/>
          </a:p>
        </p:txBody>
      </p:sp>
      <p:pic>
        <p:nvPicPr>
          <p:cNvPr id="126" name="Google Shape;126;p17"/>
          <p:cNvPicPr preferRelativeResize="0"/>
          <p:nvPr/>
        </p:nvPicPr>
        <p:blipFill>
          <a:blip r:embed="rId6">
            <a:alphaModFix/>
          </a:blip>
          <a:stretch>
            <a:fillRect/>
          </a:stretch>
        </p:blipFill>
        <p:spPr>
          <a:xfrm>
            <a:off x="2653126" y="207050"/>
            <a:ext cx="753980" cy="502800"/>
          </a:xfrm>
          <a:prstGeom prst="rect">
            <a:avLst/>
          </a:prstGeom>
          <a:noFill/>
          <a:ln>
            <a:noFill/>
          </a:ln>
        </p:spPr>
      </p:pic>
      <p:sp>
        <p:nvSpPr>
          <p:cNvPr id="127" name="Google Shape;127;p17"/>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18"/>
          <p:cNvSpPr txBox="1">
            <a:spLocks noGrp="1"/>
          </p:cNvSpPr>
          <p:nvPr>
            <p:ph type="title"/>
          </p:nvPr>
        </p:nvSpPr>
        <p:spPr>
          <a:xfrm>
            <a:off x="582025" y="183875"/>
            <a:ext cx="2296800" cy="5727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sz="3600">
                <a:latin typeface="Bree Serif"/>
                <a:ea typeface="Bree Serif"/>
                <a:cs typeface="Bree Serif"/>
                <a:sym typeface="Bree Serif"/>
              </a:rPr>
              <a:t>Myanmar</a:t>
            </a:r>
            <a:endParaRPr sz="3600">
              <a:latin typeface="Bree Serif"/>
              <a:ea typeface="Bree Serif"/>
              <a:cs typeface="Bree Serif"/>
              <a:sym typeface="Bree Serif"/>
            </a:endParaRPr>
          </a:p>
        </p:txBody>
      </p:sp>
      <p:sp>
        <p:nvSpPr>
          <p:cNvPr id="133" name="Google Shape;133;p18"/>
          <p:cNvSpPr txBox="1">
            <a:spLocks noGrp="1"/>
          </p:cNvSpPr>
          <p:nvPr>
            <p:ph type="body" idx="1"/>
          </p:nvPr>
        </p:nvSpPr>
        <p:spPr>
          <a:xfrm>
            <a:off x="582025" y="1025550"/>
            <a:ext cx="5944800" cy="13521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r>
              <a:rPr lang="en" sz="1600">
                <a:solidFill>
                  <a:srgbClr val="000000"/>
                </a:solidFill>
                <a:latin typeface="Century Gothic"/>
                <a:ea typeface="Century Gothic"/>
                <a:cs typeface="Century Gothic"/>
                <a:sym typeface="Century Gothic"/>
              </a:rPr>
              <a:t>Number of population</a:t>
            </a:r>
            <a:r>
              <a:rPr lang="en" sz="1600">
                <a:latin typeface="Century Gothic"/>
                <a:ea typeface="Century Gothic"/>
                <a:cs typeface="Century Gothic"/>
                <a:sym typeface="Century Gothic"/>
              </a:rPr>
              <a:t> :  </a:t>
            </a:r>
            <a:r>
              <a:rPr lang="en" sz="1600" b="1">
                <a:solidFill>
                  <a:srgbClr val="000000"/>
                </a:solidFill>
                <a:latin typeface="Century Gothic"/>
                <a:ea typeface="Century Gothic"/>
                <a:cs typeface="Century Gothic"/>
                <a:sym typeface="Century Gothic"/>
              </a:rPr>
              <a:t>52.89 million</a:t>
            </a:r>
            <a:r>
              <a:rPr lang="en" sz="1600">
                <a:solidFill>
                  <a:srgbClr val="000000"/>
                </a:solidFill>
                <a:latin typeface="Century Gothic"/>
                <a:ea typeface="Century Gothic"/>
                <a:cs typeface="Century Gothic"/>
                <a:sym typeface="Century Gothic"/>
              </a:rPr>
              <a:t> (2016)</a:t>
            </a:r>
            <a:endParaRPr sz="1600">
              <a:solidFill>
                <a:srgbClr val="000000"/>
              </a:solidFill>
              <a:latin typeface="Century Gothic"/>
              <a:ea typeface="Century Gothic"/>
              <a:cs typeface="Century Gothic"/>
              <a:sym typeface="Century Gothic"/>
            </a:endParaRPr>
          </a:p>
          <a:p>
            <a:pPr marL="0" lvl="0" indent="0" rtl="0">
              <a:spcBef>
                <a:spcPts val="1600"/>
              </a:spcBef>
              <a:spcAft>
                <a:spcPts val="0"/>
              </a:spcAft>
              <a:buClr>
                <a:schemeClr val="dk1"/>
              </a:buClr>
              <a:buSzPts val="1100"/>
              <a:buFont typeface="Arial"/>
              <a:buNone/>
            </a:pPr>
            <a:r>
              <a:rPr lang="en" sz="1600">
                <a:solidFill>
                  <a:srgbClr val="000000"/>
                </a:solidFill>
                <a:latin typeface="Century Gothic"/>
                <a:ea typeface="Century Gothic"/>
                <a:cs typeface="Century Gothic"/>
                <a:sym typeface="Century Gothic"/>
              </a:rPr>
              <a:t>GDP per capita</a:t>
            </a:r>
            <a:r>
              <a:rPr lang="en" sz="1600">
                <a:latin typeface="Century Gothic"/>
                <a:ea typeface="Century Gothic"/>
                <a:cs typeface="Century Gothic"/>
                <a:sym typeface="Century Gothic"/>
              </a:rPr>
              <a:t> :</a:t>
            </a:r>
            <a:r>
              <a:rPr lang="en" sz="1600">
                <a:solidFill>
                  <a:srgbClr val="000000"/>
                </a:solidFill>
                <a:latin typeface="Century Gothic"/>
                <a:ea typeface="Century Gothic"/>
                <a:cs typeface="Century Gothic"/>
                <a:sym typeface="Century Gothic"/>
              </a:rPr>
              <a:t> </a:t>
            </a:r>
            <a:r>
              <a:rPr lang="en" sz="1600" b="1">
                <a:solidFill>
                  <a:srgbClr val="000000"/>
                </a:solidFill>
                <a:latin typeface="Century Gothic"/>
                <a:ea typeface="Century Gothic"/>
                <a:cs typeface="Century Gothic"/>
                <a:sym typeface="Century Gothic"/>
              </a:rPr>
              <a:t>$1298.9</a:t>
            </a:r>
            <a:r>
              <a:rPr lang="en" sz="1600" b="1">
                <a:latin typeface="Century Gothic"/>
                <a:ea typeface="Century Gothic"/>
                <a:cs typeface="Century Gothic"/>
                <a:sym typeface="Century Gothic"/>
              </a:rPr>
              <a:t> </a:t>
            </a:r>
            <a:endParaRPr sz="1600" b="1">
              <a:latin typeface="Century Gothic"/>
              <a:ea typeface="Century Gothic"/>
              <a:cs typeface="Century Gothic"/>
              <a:sym typeface="Century Gothic"/>
            </a:endParaRPr>
          </a:p>
          <a:p>
            <a:pPr marL="0" lvl="0" indent="0">
              <a:spcBef>
                <a:spcPts val="1600"/>
              </a:spcBef>
              <a:spcAft>
                <a:spcPts val="0"/>
              </a:spcAft>
              <a:buNone/>
            </a:pPr>
            <a:r>
              <a:rPr lang="en" sz="1600">
                <a:solidFill>
                  <a:srgbClr val="000000"/>
                </a:solidFill>
                <a:latin typeface="Century Gothic"/>
                <a:ea typeface="Century Gothic"/>
                <a:cs typeface="Century Gothic"/>
                <a:sym typeface="Century Gothic"/>
              </a:rPr>
              <a:t>Percent of population living below poverty line</a:t>
            </a:r>
            <a:r>
              <a:rPr lang="en" sz="1600">
                <a:latin typeface="Century Gothic"/>
                <a:ea typeface="Century Gothic"/>
                <a:cs typeface="Century Gothic"/>
                <a:sym typeface="Century Gothic"/>
              </a:rPr>
              <a:t> : </a:t>
            </a:r>
            <a:r>
              <a:rPr lang="en" sz="1600" b="1">
                <a:solidFill>
                  <a:srgbClr val="000000"/>
                </a:solidFill>
                <a:latin typeface="Century Gothic"/>
                <a:ea typeface="Century Gothic"/>
                <a:cs typeface="Century Gothic"/>
                <a:sym typeface="Century Gothic"/>
              </a:rPr>
              <a:t>32.1% </a:t>
            </a:r>
            <a:endParaRPr sz="1600" b="1">
              <a:solidFill>
                <a:srgbClr val="000000"/>
              </a:solidFill>
              <a:latin typeface="Century Gothic"/>
              <a:ea typeface="Century Gothic"/>
              <a:cs typeface="Century Gothic"/>
              <a:sym typeface="Century Gothic"/>
            </a:endParaRPr>
          </a:p>
          <a:p>
            <a:pPr marL="0" lvl="0" indent="457200" rtl="0">
              <a:spcBef>
                <a:spcPts val="1600"/>
              </a:spcBef>
              <a:spcAft>
                <a:spcPts val="1600"/>
              </a:spcAft>
              <a:buNone/>
            </a:pPr>
            <a:endParaRPr sz="1400" b="1">
              <a:solidFill>
                <a:srgbClr val="F1C232"/>
              </a:solidFill>
              <a:latin typeface="Century Gothic"/>
              <a:ea typeface="Century Gothic"/>
              <a:cs typeface="Century Gothic"/>
              <a:sym typeface="Century Gothic"/>
            </a:endParaRPr>
          </a:p>
        </p:txBody>
      </p:sp>
      <p:sp>
        <p:nvSpPr>
          <p:cNvPr id="134" name="Google Shape;134;p18"/>
          <p:cNvSpPr txBox="1"/>
          <p:nvPr/>
        </p:nvSpPr>
        <p:spPr>
          <a:xfrm>
            <a:off x="6828800" y="369525"/>
            <a:ext cx="1825500" cy="4482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1800">
                <a:solidFill>
                  <a:srgbClr val="999999"/>
                </a:solidFill>
                <a:latin typeface="Francois One"/>
                <a:ea typeface="Francois One"/>
                <a:cs typeface="Francois One"/>
                <a:sym typeface="Francois One"/>
              </a:rPr>
              <a:t>Age Structure</a:t>
            </a:r>
            <a:endParaRPr sz="1800">
              <a:solidFill>
                <a:srgbClr val="999999"/>
              </a:solidFill>
              <a:latin typeface="Francois One"/>
              <a:ea typeface="Francois One"/>
              <a:cs typeface="Francois One"/>
              <a:sym typeface="Francois One"/>
            </a:endParaRPr>
          </a:p>
        </p:txBody>
      </p:sp>
      <p:pic>
        <p:nvPicPr>
          <p:cNvPr id="135" name="Google Shape;135;p18"/>
          <p:cNvPicPr preferRelativeResize="0"/>
          <p:nvPr/>
        </p:nvPicPr>
        <p:blipFill>
          <a:blip r:embed="rId3">
            <a:alphaModFix/>
          </a:blip>
          <a:stretch>
            <a:fillRect/>
          </a:stretch>
        </p:blipFill>
        <p:spPr>
          <a:xfrm>
            <a:off x="6526725" y="817725"/>
            <a:ext cx="2296800" cy="3482263"/>
          </a:xfrm>
          <a:prstGeom prst="rect">
            <a:avLst/>
          </a:prstGeom>
          <a:noFill/>
          <a:ln>
            <a:noFill/>
          </a:ln>
        </p:spPr>
      </p:pic>
      <p:sp>
        <p:nvSpPr>
          <p:cNvPr id="136" name="Google Shape;136;p18"/>
          <p:cNvSpPr txBox="1"/>
          <p:nvPr/>
        </p:nvSpPr>
        <p:spPr>
          <a:xfrm>
            <a:off x="2936900" y="4178225"/>
            <a:ext cx="3121500" cy="312300"/>
          </a:xfrm>
          <a:prstGeom prst="rect">
            <a:avLst/>
          </a:prstGeom>
          <a:noFill/>
          <a:ln>
            <a:noFill/>
          </a:ln>
        </p:spPr>
        <p:txBody>
          <a:bodyPr spcFirstLastPara="1" wrap="square" lIns="91425" tIns="91425" rIns="91425" bIns="91425" anchor="t" anchorCtr="0">
            <a:noAutofit/>
          </a:bodyPr>
          <a:lstStyle/>
          <a:p>
            <a:pPr marL="457200" lvl="0" indent="457200" rtl="0">
              <a:spcBef>
                <a:spcPts val="0"/>
              </a:spcBef>
              <a:spcAft>
                <a:spcPts val="0"/>
              </a:spcAft>
              <a:buNone/>
            </a:pPr>
            <a:br>
              <a:rPr lang="en"/>
            </a:br>
            <a:endParaRPr/>
          </a:p>
        </p:txBody>
      </p:sp>
      <p:sp>
        <p:nvSpPr>
          <p:cNvPr id="137" name="Google Shape;137;p18"/>
          <p:cNvSpPr/>
          <p:nvPr/>
        </p:nvSpPr>
        <p:spPr>
          <a:xfrm>
            <a:off x="0" y="-70300"/>
            <a:ext cx="9144000" cy="2340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8" name="Google Shape;138;p18"/>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139" name="Google Shape;139;p18"/>
          <p:cNvCxnSpPr/>
          <p:nvPr/>
        </p:nvCxnSpPr>
        <p:spPr>
          <a:xfrm>
            <a:off x="582025" y="776875"/>
            <a:ext cx="5832300" cy="4800"/>
          </a:xfrm>
          <a:prstGeom prst="straightConnector1">
            <a:avLst/>
          </a:prstGeom>
          <a:noFill/>
          <a:ln w="9525" cap="flat" cmpd="sng">
            <a:solidFill>
              <a:srgbClr val="B7B7B7"/>
            </a:solidFill>
            <a:prstDash val="solid"/>
            <a:round/>
            <a:headEnd type="none" w="sm" len="sm"/>
            <a:tailEnd type="none" w="sm" len="sm"/>
          </a:ln>
        </p:spPr>
      </p:cxnSp>
      <p:pic>
        <p:nvPicPr>
          <p:cNvPr id="140" name="Google Shape;140;p18"/>
          <p:cNvPicPr preferRelativeResize="0"/>
          <p:nvPr/>
        </p:nvPicPr>
        <p:blipFill>
          <a:blip r:embed="rId4">
            <a:alphaModFix/>
          </a:blip>
          <a:stretch>
            <a:fillRect/>
          </a:stretch>
        </p:blipFill>
        <p:spPr>
          <a:xfrm>
            <a:off x="165125" y="376162"/>
            <a:ext cx="351925" cy="351925"/>
          </a:xfrm>
          <a:prstGeom prst="rect">
            <a:avLst/>
          </a:prstGeom>
          <a:noFill/>
          <a:ln>
            <a:noFill/>
          </a:ln>
        </p:spPr>
      </p:pic>
      <p:cxnSp>
        <p:nvCxnSpPr>
          <p:cNvPr id="141" name="Google Shape;141;p18"/>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142" name="Google Shape;142;p18"/>
          <p:cNvSpPr txBox="1"/>
          <p:nvPr/>
        </p:nvSpPr>
        <p:spPr>
          <a:xfrm>
            <a:off x="6063150" y="4142400"/>
            <a:ext cx="3032700" cy="502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300">
                <a:latin typeface="Bree Serif"/>
                <a:ea typeface="Bree Serif"/>
                <a:cs typeface="Bree Serif"/>
                <a:sym typeface="Bree Serif"/>
              </a:rPr>
              <a:t>Source : </a:t>
            </a:r>
            <a:r>
              <a:rPr lang="en" sz="1300">
                <a:uFill>
                  <a:noFill/>
                </a:uFill>
                <a:latin typeface="Bree Serif"/>
                <a:ea typeface="Bree Serif"/>
                <a:cs typeface="Bree Serif"/>
                <a:sym typeface="Bree Serif"/>
                <a:hlinkClick r:id="rId5"/>
              </a:rPr>
              <a:t>CIA World Factbook</a:t>
            </a:r>
            <a:r>
              <a:rPr lang="en" sz="1300">
                <a:latin typeface="Bree Serif"/>
                <a:ea typeface="Bree Serif"/>
                <a:cs typeface="Bree Serif"/>
                <a:sym typeface="Bree Serif"/>
              </a:rPr>
              <a:t>, 2017</a:t>
            </a:r>
            <a:endParaRPr sz="1300">
              <a:latin typeface="Bree Serif"/>
              <a:ea typeface="Bree Serif"/>
              <a:cs typeface="Bree Serif"/>
              <a:sym typeface="Bree Serif"/>
            </a:endParaRPr>
          </a:p>
          <a:p>
            <a:pPr marL="0" lvl="0" indent="0" rtl="0">
              <a:spcBef>
                <a:spcPts val="0"/>
              </a:spcBef>
              <a:spcAft>
                <a:spcPts val="0"/>
              </a:spcAft>
              <a:buNone/>
            </a:pPr>
            <a:r>
              <a:rPr lang="en" sz="1300">
                <a:latin typeface="Bree Serif"/>
                <a:ea typeface="Bree Serif"/>
                <a:cs typeface="Bree Serif"/>
                <a:sym typeface="Bree Serif"/>
              </a:rPr>
              <a:t>	     World bank data, 2017</a:t>
            </a:r>
            <a:endParaRPr sz="1300">
              <a:latin typeface="Bree Serif"/>
              <a:ea typeface="Bree Serif"/>
              <a:cs typeface="Bree Serif"/>
              <a:sym typeface="Bree Serif"/>
            </a:endParaRPr>
          </a:p>
        </p:txBody>
      </p:sp>
      <p:sp>
        <p:nvSpPr>
          <p:cNvPr id="143" name="Google Shape;143;p18"/>
          <p:cNvSpPr/>
          <p:nvPr/>
        </p:nvSpPr>
        <p:spPr>
          <a:xfrm>
            <a:off x="765050"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Overview</a:t>
            </a:r>
            <a:endParaRPr sz="1100">
              <a:solidFill>
                <a:srgbClr val="FFFFFF"/>
              </a:solidFill>
              <a:highlight>
                <a:srgbClr val="1C4587"/>
              </a:highlight>
            </a:endParaRPr>
          </a:p>
        </p:txBody>
      </p:sp>
      <p:sp>
        <p:nvSpPr>
          <p:cNvPr id="144" name="Google Shape;144;p18"/>
          <p:cNvSpPr/>
          <p:nvPr/>
        </p:nvSpPr>
        <p:spPr>
          <a:xfrm>
            <a:off x="2836338" y="4782288"/>
            <a:ext cx="1492500" cy="148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145" name="Google Shape;145;p18"/>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sp>
        <p:nvSpPr>
          <p:cNvPr id="146" name="Google Shape;146;p18"/>
          <p:cNvSpPr txBox="1"/>
          <p:nvPr/>
        </p:nvSpPr>
        <p:spPr>
          <a:xfrm>
            <a:off x="694425" y="2495251"/>
            <a:ext cx="5266500" cy="1667100"/>
          </a:xfrm>
          <a:prstGeom prst="rect">
            <a:avLst/>
          </a:prstGeom>
          <a:noFill/>
          <a:ln w="19050"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rtl="0">
              <a:lnSpc>
                <a:spcPct val="115000"/>
              </a:lnSpc>
              <a:spcBef>
                <a:spcPts val="0"/>
              </a:spcBef>
              <a:spcAft>
                <a:spcPts val="0"/>
              </a:spcAft>
              <a:buClr>
                <a:schemeClr val="dk1"/>
              </a:buClr>
              <a:buSzPts val="1100"/>
              <a:buFont typeface="Arial"/>
              <a:buNone/>
            </a:pPr>
            <a:r>
              <a:rPr lang="en" sz="1600" b="1" i="1">
                <a:latin typeface="Century Gothic"/>
                <a:ea typeface="Century Gothic"/>
                <a:cs typeface="Century Gothic"/>
                <a:sym typeface="Century Gothic"/>
              </a:rPr>
              <a:t>A Thirty-year long-term development plan of 2000</a:t>
            </a:r>
            <a:r>
              <a:rPr lang="en" sz="1600">
                <a:latin typeface="Century Gothic"/>
                <a:ea typeface="Century Gothic"/>
                <a:cs typeface="Century Gothic"/>
                <a:sym typeface="Century Gothic"/>
              </a:rPr>
              <a:t> </a:t>
            </a:r>
            <a:r>
              <a:rPr lang="en" sz="1600">
                <a:solidFill>
                  <a:schemeClr val="dk2"/>
                </a:solidFill>
                <a:latin typeface="Century Gothic"/>
                <a:ea typeface="Century Gothic"/>
                <a:cs typeface="Century Gothic"/>
                <a:sym typeface="Century Gothic"/>
              </a:rPr>
              <a:t>        </a:t>
            </a:r>
            <a:endParaRPr sz="1600">
              <a:solidFill>
                <a:schemeClr val="dk2"/>
              </a:solidFill>
              <a:latin typeface="Century Gothic"/>
              <a:ea typeface="Century Gothic"/>
              <a:cs typeface="Century Gothic"/>
              <a:sym typeface="Century Gothic"/>
            </a:endParaRPr>
          </a:p>
          <a:p>
            <a:pPr marL="0" lvl="0" indent="457200" rtl="0">
              <a:lnSpc>
                <a:spcPct val="115000"/>
              </a:lnSpc>
              <a:spcBef>
                <a:spcPts val="1600"/>
              </a:spcBef>
              <a:spcAft>
                <a:spcPts val="0"/>
              </a:spcAft>
              <a:buClr>
                <a:schemeClr val="dk1"/>
              </a:buClr>
              <a:buSzPts val="1100"/>
              <a:buFont typeface="Arial"/>
              <a:buNone/>
            </a:pPr>
            <a:r>
              <a:rPr lang="en" sz="1600">
                <a:latin typeface="Century Gothic"/>
                <a:ea typeface="Century Gothic"/>
                <a:cs typeface="Century Gothic"/>
                <a:sym typeface="Century Gothic"/>
              </a:rPr>
              <a:t>“To create an education system that will generate a</a:t>
            </a:r>
            <a:r>
              <a:rPr lang="en" sz="1800">
                <a:solidFill>
                  <a:srgbClr val="F1C232"/>
                </a:solidFill>
                <a:latin typeface="Pattaya"/>
                <a:ea typeface="Pattaya"/>
                <a:cs typeface="Pattaya"/>
                <a:sym typeface="Pattaya"/>
              </a:rPr>
              <a:t> learning society </a:t>
            </a:r>
            <a:r>
              <a:rPr lang="en" sz="1600">
                <a:latin typeface="Century Gothic"/>
                <a:ea typeface="Century Gothic"/>
                <a:cs typeface="Century Gothic"/>
                <a:sym typeface="Century Gothic"/>
              </a:rPr>
              <a:t>capable of </a:t>
            </a:r>
            <a:r>
              <a:rPr lang="en" sz="1800">
                <a:solidFill>
                  <a:srgbClr val="93C47D"/>
                </a:solidFill>
                <a:latin typeface="Francois One"/>
                <a:ea typeface="Francois One"/>
                <a:cs typeface="Francois One"/>
                <a:sym typeface="Francois One"/>
              </a:rPr>
              <a:t>facing the challenges</a:t>
            </a:r>
            <a:r>
              <a:rPr lang="en" sz="1600">
                <a:latin typeface="Century Gothic"/>
                <a:ea typeface="Century Gothic"/>
                <a:cs typeface="Century Gothic"/>
                <a:sym typeface="Century Gothic"/>
              </a:rPr>
              <a:t> of the Knowledge Age”</a:t>
            </a:r>
            <a:endParaRPr sz="1600">
              <a:latin typeface="Century Gothic"/>
              <a:ea typeface="Century Gothic"/>
              <a:cs typeface="Century Gothic"/>
              <a:sym typeface="Century Gothic"/>
            </a:endParaRPr>
          </a:p>
          <a:p>
            <a:pPr marL="0" lvl="0" indent="0">
              <a:spcBef>
                <a:spcPts val="1600"/>
              </a:spcBef>
              <a:spcAft>
                <a:spcPts val="0"/>
              </a:spcAft>
              <a:buNone/>
            </a:pPr>
            <a:endParaRPr/>
          </a:p>
        </p:txBody>
      </p:sp>
      <p:pic>
        <p:nvPicPr>
          <p:cNvPr id="147" name="Google Shape;147;p18"/>
          <p:cNvPicPr preferRelativeResize="0"/>
          <p:nvPr/>
        </p:nvPicPr>
        <p:blipFill>
          <a:blip r:embed="rId6">
            <a:alphaModFix/>
          </a:blip>
          <a:stretch>
            <a:fillRect/>
          </a:stretch>
        </p:blipFill>
        <p:spPr>
          <a:xfrm>
            <a:off x="2943800" y="246125"/>
            <a:ext cx="784950" cy="448199"/>
          </a:xfrm>
          <a:prstGeom prst="rect">
            <a:avLst/>
          </a:prstGeom>
          <a:noFill/>
          <a:ln>
            <a:noFill/>
          </a:ln>
        </p:spPr>
      </p:pic>
      <p:sp>
        <p:nvSpPr>
          <p:cNvPr id="148" name="Google Shape;148;p18"/>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9"/>
          <p:cNvSpPr txBox="1">
            <a:spLocks noGrp="1"/>
          </p:cNvSpPr>
          <p:nvPr>
            <p:ph type="title"/>
          </p:nvPr>
        </p:nvSpPr>
        <p:spPr>
          <a:xfrm>
            <a:off x="517050" y="164000"/>
            <a:ext cx="2205000" cy="5727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sz="3600">
                <a:latin typeface="Bree Serif"/>
                <a:ea typeface="Bree Serif"/>
                <a:cs typeface="Bree Serif"/>
                <a:sym typeface="Bree Serif"/>
              </a:rPr>
              <a:t>Vietnam</a:t>
            </a:r>
            <a:endParaRPr sz="3600">
              <a:latin typeface="Bree Serif"/>
              <a:ea typeface="Bree Serif"/>
              <a:cs typeface="Bree Serif"/>
              <a:sym typeface="Bree Serif"/>
            </a:endParaRPr>
          </a:p>
        </p:txBody>
      </p:sp>
      <p:sp>
        <p:nvSpPr>
          <p:cNvPr id="154" name="Google Shape;154;p19"/>
          <p:cNvSpPr txBox="1">
            <a:spLocks noGrp="1"/>
          </p:cNvSpPr>
          <p:nvPr>
            <p:ph type="body" idx="1"/>
          </p:nvPr>
        </p:nvSpPr>
        <p:spPr>
          <a:xfrm>
            <a:off x="582025" y="898488"/>
            <a:ext cx="5392500" cy="1384500"/>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buFont typeface="Arial"/>
              <a:buNone/>
            </a:pPr>
            <a:r>
              <a:rPr lang="en" sz="1600">
                <a:solidFill>
                  <a:schemeClr val="dk1"/>
                </a:solidFill>
                <a:latin typeface="Century Gothic"/>
                <a:ea typeface="Century Gothic"/>
                <a:cs typeface="Century Gothic"/>
                <a:sym typeface="Century Gothic"/>
              </a:rPr>
              <a:t>Number of population</a:t>
            </a:r>
            <a:r>
              <a:rPr lang="en" sz="1600">
                <a:latin typeface="Century Gothic"/>
                <a:ea typeface="Century Gothic"/>
                <a:cs typeface="Century Gothic"/>
                <a:sym typeface="Century Gothic"/>
              </a:rPr>
              <a:t> : </a:t>
            </a:r>
            <a:r>
              <a:rPr lang="en" sz="1600" b="1">
                <a:solidFill>
                  <a:srgbClr val="222222"/>
                </a:solidFill>
                <a:highlight>
                  <a:srgbClr val="FFFFFF"/>
                </a:highlight>
                <a:latin typeface="Century Gothic"/>
                <a:ea typeface="Century Gothic"/>
                <a:cs typeface="Century Gothic"/>
                <a:sym typeface="Century Gothic"/>
              </a:rPr>
              <a:t>96.49 million </a:t>
            </a:r>
            <a:r>
              <a:rPr lang="en" sz="1600">
                <a:solidFill>
                  <a:srgbClr val="222222"/>
                </a:solidFill>
                <a:highlight>
                  <a:srgbClr val="FFFFFF"/>
                </a:highlight>
                <a:latin typeface="Century Gothic"/>
                <a:ea typeface="Century Gothic"/>
                <a:cs typeface="Century Gothic"/>
                <a:sym typeface="Century Gothic"/>
              </a:rPr>
              <a:t>(2018)</a:t>
            </a:r>
            <a:endParaRPr sz="1600">
              <a:latin typeface="Century Gothic"/>
              <a:ea typeface="Century Gothic"/>
              <a:cs typeface="Century Gothic"/>
              <a:sym typeface="Century Gothic"/>
            </a:endParaRPr>
          </a:p>
          <a:p>
            <a:pPr marL="0" lvl="0" indent="0" rtl="0">
              <a:spcBef>
                <a:spcPts val="1600"/>
              </a:spcBef>
              <a:spcAft>
                <a:spcPts val="0"/>
              </a:spcAft>
              <a:buClr>
                <a:schemeClr val="dk1"/>
              </a:buClr>
              <a:buSzPts val="1100"/>
              <a:buFont typeface="Arial"/>
              <a:buNone/>
            </a:pPr>
            <a:r>
              <a:rPr lang="en" sz="1600">
                <a:solidFill>
                  <a:srgbClr val="000000"/>
                </a:solidFill>
                <a:latin typeface="Century Gothic"/>
                <a:ea typeface="Century Gothic"/>
                <a:cs typeface="Century Gothic"/>
                <a:sym typeface="Century Gothic"/>
              </a:rPr>
              <a:t>GDP per capita</a:t>
            </a:r>
            <a:r>
              <a:rPr lang="en" sz="1600">
                <a:latin typeface="Century Gothic"/>
                <a:ea typeface="Century Gothic"/>
                <a:cs typeface="Century Gothic"/>
                <a:sym typeface="Century Gothic"/>
              </a:rPr>
              <a:t> : </a:t>
            </a:r>
            <a:r>
              <a:rPr lang="en" sz="1600" b="1">
                <a:latin typeface="Century Gothic"/>
                <a:ea typeface="Century Gothic"/>
                <a:cs typeface="Century Gothic"/>
                <a:sym typeface="Century Gothic"/>
              </a:rPr>
              <a:t>$</a:t>
            </a:r>
            <a:r>
              <a:rPr lang="en" sz="1600" b="1">
                <a:solidFill>
                  <a:srgbClr val="000000"/>
                </a:solidFill>
                <a:latin typeface="Century Gothic"/>
                <a:ea typeface="Century Gothic"/>
                <a:cs typeface="Century Gothic"/>
                <a:sym typeface="Century Gothic"/>
              </a:rPr>
              <a:t>2,343.1 </a:t>
            </a:r>
            <a:endParaRPr sz="1600" b="1">
              <a:solidFill>
                <a:srgbClr val="000000"/>
              </a:solidFill>
              <a:latin typeface="Century Gothic"/>
              <a:ea typeface="Century Gothic"/>
              <a:cs typeface="Century Gothic"/>
              <a:sym typeface="Century Gothic"/>
            </a:endParaRPr>
          </a:p>
          <a:p>
            <a:pPr marL="0" lvl="0" indent="0" rtl="0">
              <a:spcBef>
                <a:spcPts val="1600"/>
              </a:spcBef>
              <a:spcAft>
                <a:spcPts val="0"/>
              </a:spcAft>
              <a:buNone/>
            </a:pPr>
            <a:r>
              <a:rPr lang="en" sz="1600">
                <a:solidFill>
                  <a:srgbClr val="000000"/>
                </a:solidFill>
                <a:latin typeface="Century Gothic"/>
                <a:ea typeface="Century Gothic"/>
                <a:cs typeface="Century Gothic"/>
                <a:sym typeface="Century Gothic"/>
              </a:rPr>
              <a:t>Percent of population living below poverty line</a:t>
            </a:r>
            <a:r>
              <a:rPr lang="en" sz="1600">
                <a:latin typeface="Century Gothic"/>
                <a:ea typeface="Century Gothic"/>
                <a:cs typeface="Century Gothic"/>
                <a:sym typeface="Century Gothic"/>
              </a:rPr>
              <a:t> : </a:t>
            </a:r>
            <a:r>
              <a:rPr lang="en" sz="1600" b="1">
                <a:solidFill>
                  <a:srgbClr val="000000"/>
                </a:solidFill>
                <a:latin typeface="Century Gothic"/>
                <a:ea typeface="Century Gothic"/>
                <a:cs typeface="Century Gothic"/>
                <a:sym typeface="Century Gothic"/>
              </a:rPr>
              <a:t>17%</a:t>
            </a:r>
            <a:endParaRPr sz="1600" b="1">
              <a:solidFill>
                <a:srgbClr val="000000"/>
              </a:solidFill>
              <a:latin typeface="Century Gothic"/>
              <a:ea typeface="Century Gothic"/>
              <a:cs typeface="Century Gothic"/>
              <a:sym typeface="Century Gothic"/>
            </a:endParaRPr>
          </a:p>
          <a:p>
            <a:pPr marL="0" lvl="0" indent="0" rtl="0">
              <a:spcBef>
                <a:spcPts val="1600"/>
              </a:spcBef>
              <a:spcAft>
                <a:spcPts val="1600"/>
              </a:spcAft>
              <a:buNone/>
            </a:pPr>
            <a:r>
              <a:rPr lang="en" sz="1400">
                <a:latin typeface="Century Gothic"/>
                <a:ea typeface="Century Gothic"/>
                <a:cs typeface="Century Gothic"/>
                <a:sym typeface="Century Gothic"/>
              </a:rPr>
              <a:t>	</a:t>
            </a:r>
            <a:endParaRPr sz="1400">
              <a:latin typeface="Century Gothic"/>
              <a:ea typeface="Century Gothic"/>
              <a:cs typeface="Century Gothic"/>
              <a:sym typeface="Century Gothic"/>
            </a:endParaRPr>
          </a:p>
        </p:txBody>
      </p:sp>
      <p:pic>
        <p:nvPicPr>
          <p:cNvPr id="155" name="Google Shape;155;p19"/>
          <p:cNvPicPr preferRelativeResize="0"/>
          <p:nvPr/>
        </p:nvPicPr>
        <p:blipFill rotWithShape="1">
          <a:blip r:embed="rId3">
            <a:alphaModFix/>
          </a:blip>
          <a:srcRect l="3784" t="2107" r="4808" b="2116"/>
          <a:stretch/>
        </p:blipFill>
        <p:spPr>
          <a:xfrm>
            <a:off x="6744200" y="763925"/>
            <a:ext cx="1883200" cy="3272075"/>
          </a:xfrm>
          <a:prstGeom prst="rect">
            <a:avLst/>
          </a:prstGeom>
          <a:noFill/>
          <a:ln>
            <a:noFill/>
          </a:ln>
        </p:spPr>
      </p:pic>
      <p:sp>
        <p:nvSpPr>
          <p:cNvPr id="156" name="Google Shape;156;p19"/>
          <p:cNvSpPr txBox="1"/>
          <p:nvPr/>
        </p:nvSpPr>
        <p:spPr>
          <a:xfrm>
            <a:off x="6967875" y="340325"/>
            <a:ext cx="1542000" cy="4236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800">
                <a:solidFill>
                  <a:srgbClr val="999999"/>
                </a:solidFill>
                <a:latin typeface="Francois One"/>
                <a:ea typeface="Francois One"/>
                <a:cs typeface="Francois One"/>
                <a:sym typeface="Francois One"/>
              </a:rPr>
              <a:t>Age structure</a:t>
            </a:r>
            <a:endParaRPr sz="1800">
              <a:solidFill>
                <a:srgbClr val="999999"/>
              </a:solidFill>
              <a:latin typeface="Francois One"/>
              <a:ea typeface="Francois One"/>
              <a:cs typeface="Francois One"/>
              <a:sym typeface="Francois One"/>
            </a:endParaRPr>
          </a:p>
        </p:txBody>
      </p:sp>
      <p:sp>
        <p:nvSpPr>
          <p:cNvPr id="157" name="Google Shape;157;p19"/>
          <p:cNvSpPr txBox="1"/>
          <p:nvPr/>
        </p:nvSpPr>
        <p:spPr>
          <a:xfrm>
            <a:off x="7933000" y="1471250"/>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666666"/>
                </a:solidFill>
              </a:rPr>
              <a:t>24%</a:t>
            </a:r>
            <a:endParaRPr sz="1000" b="1">
              <a:solidFill>
                <a:srgbClr val="666666"/>
              </a:solidFill>
            </a:endParaRPr>
          </a:p>
        </p:txBody>
      </p:sp>
      <p:sp>
        <p:nvSpPr>
          <p:cNvPr id="158" name="Google Shape;158;p19"/>
          <p:cNvSpPr txBox="1"/>
          <p:nvPr/>
        </p:nvSpPr>
        <p:spPr>
          <a:xfrm>
            <a:off x="8097175" y="2059125"/>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666666"/>
                </a:solidFill>
              </a:rPr>
              <a:t>16%</a:t>
            </a:r>
            <a:endParaRPr sz="1000" b="1">
              <a:solidFill>
                <a:srgbClr val="666666"/>
              </a:solidFill>
            </a:endParaRPr>
          </a:p>
        </p:txBody>
      </p:sp>
      <p:sp>
        <p:nvSpPr>
          <p:cNvPr id="159" name="Google Shape;159;p19"/>
          <p:cNvSpPr txBox="1"/>
          <p:nvPr/>
        </p:nvSpPr>
        <p:spPr>
          <a:xfrm>
            <a:off x="7190275" y="2188000"/>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666666"/>
                </a:solidFill>
              </a:rPr>
              <a:t>46%</a:t>
            </a:r>
            <a:endParaRPr sz="1000" b="1">
              <a:solidFill>
                <a:srgbClr val="666666"/>
              </a:solidFill>
            </a:endParaRPr>
          </a:p>
        </p:txBody>
      </p:sp>
      <p:sp>
        <p:nvSpPr>
          <p:cNvPr id="160" name="Google Shape;160;p19"/>
          <p:cNvSpPr txBox="1"/>
          <p:nvPr/>
        </p:nvSpPr>
        <p:spPr>
          <a:xfrm>
            <a:off x="7190275" y="1259450"/>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FFFFFF"/>
                </a:solidFill>
              </a:rPr>
              <a:t>9%</a:t>
            </a:r>
            <a:endParaRPr sz="1000" b="1">
              <a:solidFill>
                <a:srgbClr val="FFFFFF"/>
              </a:solidFill>
            </a:endParaRPr>
          </a:p>
        </p:txBody>
      </p:sp>
      <p:sp>
        <p:nvSpPr>
          <p:cNvPr id="161" name="Google Shape;161;p19"/>
          <p:cNvSpPr txBox="1"/>
          <p:nvPr/>
        </p:nvSpPr>
        <p:spPr>
          <a:xfrm>
            <a:off x="7438600" y="1070100"/>
            <a:ext cx="494400" cy="211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b="1">
                <a:solidFill>
                  <a:srgbClr val="FFFFFF"/>
                </a:solidFill>
              </a:rPr>
              <a:t>6%</a:t>
            </a:r>
            <a:endParaRPr sz="1000" b="1">
              <a:solidFill>
                <a:srgbClr val="FFFFFF"/>
              </a:solidFill>
            </a:endParaRPr>
          </a:p>
        </p:txBody>
      </p:sp>
      <p:sp>
        <p:nvSpPr>
          <p:cNvPr id="162" name="Google Shape;162;p19"/>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3" name="Google Shape;163;p19"/>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pic>
        <p:nvPicPr>
          <p:cNvPr id="164" name="Google Shape;164;p19"/>
          <p:cNvPicPr preferRelativeResize="0"/>
          <p:nvPr/>
        </p:nvPicPr>
        <p:blipFill>
          <a:blip r:embed="rId4">
            <a:alphaModFix/>
          </a:blip>
          <a:stretch>
            <a:fillRect/>
          </a:stretch>
        </p:blipFill>
        <p:spPr>
          <a:xfrm>
            <a:off x="165125" y="376162"/>
            <a:ext cx="351925" cy="351925"/>
          </a:xfrm>
          <a:prstGeom prst="rect">
            <a:avLst/>
          </a:prstGeom>
          <a:noFill/>
          <a:ln>
            <a:noFill/>
          </a:ln>
        </p:spPr>
      </p:pic>
      <p:cxnSp>
        <p:nvCxnSpPr>
          <p:cNvPr id="165" name="Google Shape;165;p19"/>
          <p:cNvCxnSpPr/>
          <p:nvPr/>
        </p:nvCxnSpPr>
        <p:spPr>
          <a:xfrm>
            <a:off x="582025" y="776875"/>
            <a:ext cx="5832300" cy="4800"/>
          </a:xfrm>
          <a:prstGeom prst="straightConnector1">
            <a:avLst/>
          </a:prstGeom>
          <a:noFill/>
          <a:ln w="9525" cap="flat" cmpd="sng">
            <a:solidFill>
              <a:srgbClr val="B7B7B7"/>
            </a:solidFill>
            <a:prstDash val="solid"/>
            <a:round/>
            <a:headEnd type="none" w="sm" len="sm"/>
            <a:tailEnd type="none" w="sm" len="sm"/>
          </a:ln>
        </p:spPr>
      </p:cxnSp>
      <p:cxnSp>
        <p:nvCxnSpPr>
          <p:cNvPr id="166" name="Google Shape;166;p19"/>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167" name="Google Shape;167;p19"/>
          <p:cNvSpPr txBox="1"/>
          <p:nvPr/>
        </p:nvSpPr>
        <p:spPr>
          <a:xfrm>
            <a:off x="6063150" y="4142400"/>
            <a:ext cx="3032700" cy="502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300">
                <a:latin typeface="Bree Serif"/>
                <a:ea typeface="Bree Serif"/>
                <a:cs typeface="Bree Serif"/>
                <a:sym typeface="Bree Serif"/>
              </a:rPr>
              <a:t>Source : </a:t>
            </a:r>
            <a:r>
              <a:rPr lang="en" sz="1300">
                <a:uFill>
                  <a:noFill/>
                </a:uFill>
                <a:latin typeface="Bree Serif"/>
                <a:ea typeface="Bree Serif"/>
                <a:cs typeface="Bree Serif"/>
                <a:sym typeface="Bree Serif"/>
                <a:hlinkClick r:id="rId5"/>
              </a:rPr>
              <a:t>CIA World Factbook</a:t>
            </a:r>
            <a:r>
              <a:rPr lang="en" sz="1300">
                <a:latin typeface="Bree Serif"/>
                <a:ea typeface="Bree Serif"/>
                <a:cs typeface="Bree Serif"/>
                <a:sym typeface="Bree Serif"/>
              </a:rPr>
              <a:t>, 2017</a:t>
            </a:r>
            <a:endParaRPr sz="1300">
              <a:latin typeface="Bree Serif"/>
              <a:ea typeface="Bree Serif"/>
              <a:cs typeface="Bree Serif"/>
              <a:sym typeface="Bree Serif"/>
            </a:endParaRPr>
          </a:p>
          <a:p>
            <a:pPr marL="0" lvl="0" indent="0" rtl="0">
              <a:spcBef>
                <a:spcPts val="0"/>
              </a:spcBef>
              <a:spcAft>
                <a:spcPts val="0"/>
              </a:spcAft>
              <a:buNone/>
            </a:pPr>
            <a:r>
              <a:rPr lang="en" sz="1300">
                <a:latin typeface="Bree Serif"/>
                <a:ea typeface="Bree Serif"/>
                <a:cs typeface="Bree Serif"/>
                <a:sym typeface="Bree Serif"/>
              </a:rPr>
              <a:t>	     World bank data, 2017</a:t>
            </a:r>
            <a:endParaRPr sz="1300">
              <a:latin typeface="Bree Serif"/>
              <a:ea typeface="Bree Serif"/>
              <a:cs typeface="Bree Serif"/>
              <a:sym typeface="Bree Serif"/>
            </a:endParaRPr>
          </a:p>
        </p:txBody>
      </p:sp>
      <p:sp>
        <p:nvSpPr>
          <p:cNvPr id="168" name="Google Shape;168;p19"/>
          <p:cNvSpPr/>
          <p:nvPr/>
        </p:nvSpPr>
        <p:spPr>
          <a:xfrm>
            <a:off x="765050"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Overview</a:t>
            </a:r>
            <a:endParaRPr sz="1100">
              <a:solidFill>
                <a:srgbClr val="FFFFFF"/>
              </a:solidFill>
              <a:highlight>
                <a:srgbClr val="1C4587"/>
              </a:highlight>
            </a:endParaRPr>
          </a:p>
        </p:txBody>
      </p:sp>
      <p:sp>
        <p:nvSpPr>
          <p:cNvPr id="169" name="Google Shape;169;p19"/>
          <p:cNvSpPr/>
          <p:nvPr/>
        </p:nvSpPr>
        <p:spPr>
          <a:xfrm>
            <a:off x="2836338" y="4782288"/>
            <a:ext cx="1492500" cy="148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170" name="Google Shape;170;p19"/>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sp>
        <p:nvSpPr>
          <p:cNvPr id="171" name="Google Shape;171;p19"/>
          <p:cNvSpPr txBox="1"/>
          <p:nvPr/>
        </p:nvSpPr>
        <p:spPr>
          <a:xfrm>
            <a:off x="645025" y="2399800"/>
            <a:ext cx="5266500" cy="2165400"/>
          </a:xfrm>
          <a:prstGeom prst="rect">
            <a:avLst/>
          </a:prstGeom>
          <a:noFill/>
          <a:ln w="19050"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457200" rtl="0">
              <a:lnSpc>
                <a:spcPct val="115000"/>
              </a:lnSpc>
              <a:spcBef>
                <a:spcPts val="0"/>
              </a:spcBef>
              <a:spcAft>
                <a:spcPts val="0"/>
              </a:spcAft>
              <a:buClr>
                <a:schemeClr val="dk1"/>
              </a:buClr>
              <a:buSzPts val="1100"/>
              <a:buFont typeface="Arial"/>
              <a:buNone/>
            </a:pPr>
            <a:r>
              <a:rPr lang="en" sz="1600" b="1" i="1">
                <a:latin typeface="Century Gothic"/>
                <a:ea typeface="Century Gothic"/>
                <a:cs typeface="Century Gothic"/>
                <a:sym typeface="Century Gothic"/>
              </a:rPr>
              <a:t>The 2011-2020 education development strategy</a:t>
            </a:r>
            <a:r>
              <a:rPr lang="en" sz="1600">
                <a:solidFill>
                  <a:schemeClr val="dk1"/>
                </a:solidFill>
                <a:latin typeface="Century Gothic"/>
                <a:ea typeface="Century Gothic"/>
                <a:cs typeface="Century Gothic"/>
                <a:sym typeface="Century Gothic"/>
              </a:rPr>
              <a:t> aims </a:t>
            </a:r>
            <a:r>
              <a:rPr lang="en" sz="1600">
                <a:latin typeface="Century Gothic"/>
                <a:ea typeface="Century Gothic"/>
                <a:cs typeface="Century Gothic"/>
                <a:sym typeface="Century Gothic"/>
              </a:rPr>
              <a:t>to</a:t>
            </a:r>
            <a:r>
              <a:rPr lang="en" sz="1600" b="1">
                <a:solidFill>
                  <a:srgbClr val="6AA84F"/>
                </a:solidFill>
                <a:latin typeface="Century Gothic"/>
                <a:ea typeface="Century Gothic"/>
                <a:cs typeface="Century Gothic"/>
                <a:sym typeface="Century Gothic"/>
              </a:rPr>
              <a:t> </a:t>
            </a:r>
            <a:r>
              <a:rPr lang="en" sz="1800">
                <a:solidFill>
                  <a:srgbClr val="6AA84F"/>
                </a:solidFill>
                <a:latin typeface="Sriracha"/>
                <a:ea typeface="Sriracha"/>
                <a:cs typeface="Sriracha"/>
                <a:sym typeface="Sriracha"/>
              </a:rPr>
              <a:t>thoroughly grasp</a:t>
            </a:r>
            <a:r>
              <a:rPr lang="en" sz="1600" b="1">
                <a:solidFill>
                  <a:srgbClr val="6AA84F"/>
                </a:solidFill>
                <a:latin typeface="Century Gothic"/>
                <a:ea typeface="Century Gothic"/>
                <a:cs typeface="Century Gothic"/>
                <a:sym typeface="Century Gothic"/>
              </a:rPr>
              <a:t> </a:t>
            </a:r>
            <a:r>
              <a:rPr lang="en" sz="1600">
                <a:latin typeface="Century Gothic"/>
                <a:ea typeface="Century Gothic"/>
                <a:cs typeface="Century Gothic"/>
                <a:sym typeface="Century Gothic"/>
              </a:rPr>
              <a:t>and</a:t>
            </a:r>
            <a:r>
              <a:rPr lang="en" sz="1600" b="1">
                <a:solidFill>
                  <a:srgbClr val="6AA84F"/>
                </a:solidFill>
                <a:latin typeface="Century Gothic"/>
                <a:ea typeface="Century Gothic"/>
                <a:cs typeface="Century Gothic"/>
                <a:sym typeface="Century Gothic"/>
              </a:rPr>
              <a:t> </a:t>
            </a:r>
            <a:r>
              <a:rPr lang="en" sz="1800">
                <a:solidFill>
                  <a:srgbClr val="F1C232"/>
                </a:solidFill>
                <a:latin typeface="Francois One"/>
                <a:ea typeface="Francois One"/>
                <a:cs typeface="Francois One"/>
                <a:sym typeface="Francois One"/>
              </a:rPr>
              <a:t>concretize the guidelines and orientations</a:t>
            </a:r>
            <a:r>
              <a:rPr lang="en" sz="1600" b="1">
                <a:solidFill>
                  <a:srgbClr val="6AA84F"/>
                </a:solidFill>
                <a:latin typeface="Century Gothic"/>
                <a:ea typeface="Century Gothic"/>
                <a:cs typeface="Century Gothic"/>
                <a:sym typeface="Century Gothic"/>
              </a:rPr>
              <a:t> </a:t>
            </a:r>
            <a:r>
              <a:rPr lang="en" sz="1600">
                <a:latin typeface="Century Gothic"/>
                <a:ea typeface="Century Gothic"/>
                <a:cs typeface="Century Gothic"/>
                <a:sym typeface="Century Gothic"/>
              </a:rPr>
              <a:t>for education and training renewal</a:t>
            </a:r>
            <a:r>
              <a:rPr lang="en" sz="1600">
                <a:solidFill>
                  <a:schemeClr val="dk1"/>
                </a:solidFill>
                <a:latin typeface="Century Gothic"/>
                <a:ea typeface="Century Gothic"/>
                <a:cs typeface="Century Gothic"/>
                <a:sym typeface="Century Gothic"/>
              </a:rPr>
              <a:t>, contributing to successfully implementing the XI</a:t>
            </a:r>
            <a:r>
              <a:rPr lang="en" sz="1600" baseline="30000">
                <a:solidFill>
                  <a:schemeClr val="dk1"/>
                </a:solidFill>
                <a:latin typeface="Century Gothic"/>
                <a:ea typeface="Century Gothic"/>
                <a:cs typeface="Century Gothic"/>
                <a:sym typeface="Century Gothic"/>
              </a:rPr>
              <a:t>th</a:t>
            </a:r>
            <a:r>
              <a:rPr lang="en" sz="1600">
                <a:solidFill>
                  <a:schemeClr val="dk1"/>
                </a:solidFill>
                <a:latin typeface="Century Gothic"/>
                <a:ea typeface="Century Gothic"/>
                <a:cs typeface="Century Gothic"/>
                <a:sym typeface="Century Gothic"/>
              </a:rPr>
              <a:t> National Party Congress’s resolution and the 2011-2020 national socio-economic development strategy.</a:t>
            </a:r>
            <a:endParaRPr sz="1600">
              <a:latin typeface="Century Gothic"/>
              <a:ea typeface="Century Gothic"/>
              <a:cs typeface="Century Gothic"/>
              <a:sym typeface="Century Gothic"/>
            </a:endParaRPr>
          </a:p>
          <a:p>
            <a:pPr marL="0" lvl="0" indent="0" rtl="0">
              <a:spcBef>
                <a:spcPts val="1600"/>
              </a:spcBef>
              <a:spcAft>
                <a:spcPts val="0"/>
              </a:spcAft>
              <a:buClr>
                <a:srgbClr val="000000"/>
              </a:buClr>
              <a:buSzPts val="1100"/>
              <a:buFont typeface="Arial"/>
              <a:buNone/>
            </a:pPr>
            <a:endParaRPr/>
          </a:p>
          <a:p>
            <a:pPr marL="0" lvl="0" indent="457200" rtl="0">
              <a:lnSpc>
                <a:spcPct val="115000"/>
              </a:lnSpc>
              <a:spcBef>
                <a:spcPts val="0"/>
              </a:spcBef>
              <a:spcAft>
                <a:spcPts val="0"/>
              </a:spcAft>
              <a:buClr>
                <a:schemeClr val="dk1"/>
              </a:buClr>
              <a:buSzPts val="1100"/>
              <a:buFont typeface="Arial"/>
              <a:buNone/>
            </a:pPr>
            <a:endParaRPr sz="1600" b="1" i="1">
              <a:latin typeface="Century Gothic"/>
              <a:ea typeface="Century Gothic"/>
              <a:cs typeface="Century Gothic"/>
              <a:sym typeface="Century Gothic"/>
            </a:endParaRPr>
          </a:p>
          <a:p>
            <a:pPr marL="0" lvl="0" indent="0" rtl="0">
              <a:spcBef>
                <a:spcPts val="1600"/>
              </a:spcBef>
              <a:spcAft>
                <a:spcPts val="0"/>
              </a:spcAft>
              <a:buNone/>
            </a:pPr>
            <a:endParaRPr/>
          </a:p>
        </p:txBody>
      </p:sp>
      <p:pic>
        <p:nvPicPr>
          <p:cNvPr id="172" name="Google Shape;172;p19"/>
          <p:cNvPicPr preferRelativeResize="0"/>
          <p:nvPr/>
        </p:nvPicPr>
        <p:blipFill>
          <a:blip r:embed="rId6">
            <a:alphaModFix/>
          </a:blip>
          <a:stretch>
            <a:fillRect/>
          </a:stretch>
        </p:blipFill>
        <p:spPr>
          <a:xfrm>
            <a:off x="2630199" y="219037"/>
            <a:ext cx="754486" cy="502801"/>
          </a:xfrm>
          <a:prstGeom prst="rect">
            <a:avLst/>
          </a:prstGeom>
          <a:noFill/>
          <a:ln>
            <a:noFill/>
          </a:ln>
        </p:spPr>
      </p:pic>
      <p:sp>
        <p:nvSpPr>
          <p:cNvPr id="173" name="Google Shape;173;p19"/>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0"/>
          <p:cNvSpPr/>
          <p:nvPr/>
        </p:nvSpPr>
        <p:spPr>
          <a:xfrm rot="-5400000">
            <a:off x="-4497750" y="1874150"/>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9" name="Google Shape;179;p20"/>
          <p:cNvSpPr/>
          <p:nvPr/>
        </p:nvSpPr>
        <p:spPr>
          <a:xfrm rot="-5400000">
            <a:off x="4497750" y="21788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80" name="Google Shape;180;p20"/>
          <p:cNvSpPr/>
          <p:nvPr/>
        </p:nvSpPr>
        <p:spPr>
          <a:xfrm>
            <a:off x="0" y="0"/>
            <a:ext cx="9144000" cy="1641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81" name="Google Shape;181;p20"/>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aphicFrame>
        <p:nvGraphicFramePr>
          <p:cNvPr id="182" name="Google Shape;182;p20"/>
          <p:cNvGraphicFramePr/>
          <p:nvPr/>
        </p:nvGraphicFramePr>
        <p:xfrm>
          <a:off x="682000" y="461013"/>
          <a:ext cx="7780000" cy="4018475"/>
        </p:xfrm>
        <a:graphic>
          <a:graphicData uri="http://schemas.openxmlformats.org/drawingml/2006/table">
            <a:tbl>
              <a:tblPr>
                <a:noFill/>
                <a:tableStyleId>{B7F3F3E9-3567-4D82-B874-4ADF2C1EF2D6}</a:tableStyleId>
              </a:tblPr>
              <a:tblGrid>
                <a:gridCol w="1945000">
                  <a:extLst>
                    <a:ext uri="{9D8B030D-6E8A-4147-A177-3AD203B41FA5}">
                      <a16:colId xmlns:a16="http://schemas.microsoft.com/office/drawing/2014/main" val="20000"/>
                    </a:ext>
                  </a:extLst>
                </a:gridCol>
                <a:gridCol w="1945000">
                  <a:extLst>
                    <a:ext uri="{9D8B030D-6E8A-4147-A177-3AD203B41FA5}">
                      <a16:colId xmlns:a16="http://schemas.microsoft.com/office/drawing/2014/main" val="20001"/>
                    </a:ext>
                  </a:extLst>
                </a:gridCol>
                <a:gridCol w="1945000">
                  <a:extLst>
                    <a:ext uri="{9D8B030D-6E8A-4147-A177-3AD203B41FA5}">
                      <a16:colId xmlns:a16="http://schemas.microsoft.com/office/drawing/2014/main" val="20002"/>
                    </a:ext>
                  </a:extLst>
                </a:gridCol>
                <a:gridCol w="1945000">
                  <a:extLst>
                    <a:ext uri="{9D8B030D-6E8A-4147-A177-3AD203B41FA5}">
                      <a16:colId xmlns:a16="http://schemas.microsoft.com/office/drawing/2014/main" val="20003"/>
                    </a:ext>
                  </a:extLst>
                </a:gridCol>
              </a:tblGrid>
              <a:tr h="702075">
                <a:tc>
                  <a:txBody>
                    <a:bodyPr/>
                    <a:lstStyle/>
                    <a:p>
                      <a:pPr marL="0" lvl="0" indent="0">
                        <a:spcBef>
                          <a:spcPts val="0"/>
                        </a:spcBef>
                        <a:spcAft>
                          <a:spcPts val="0"/>
                        </a:spcAft>
                        <a:buNone/>
                      </a:pPr>
                      <a:endParaRPr>
                        <a:solidFill>
                          <a:srgbClr val="666666"/>
                        </a:solidFill>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algn="ctr" rtl="0">
                        <a:spcBef>
                          <a:spcPts val="0"/>
                        </a:spcBef>
                        <a:spcAft>
                          <a:spcPts val="0"/>
                        </a:spcAft>
                        <a:buNone/>
                      </a:pPr>
                      <a:r>
                        <a:rPr lang="en" sz="1800">
                          <a:solidFill>
                            <a:srgbClr val="999999"/>
                          </a:solidFill>
                          <a:latin typeface="Francois One"/>
                          <a:ea typeface="Francois One"/>
                          <a:cs typeface="Francois One"/>
                          <a:sym typeface="Francois One"/>
                        </a:rPr>
                        <a:t>Primary</a:t>
                      </a:r>
                      <a:endParaRPr sz="1800">
                        <a:solidFill>
                          <a:srgbClr val="999999"/>
                        </a:solidFill>
                        <a:latin typeface="Francois One"/>
                        <a:ea typeface="Francois One"/>
                        <a:cs typeface="Francois One"/>
                        <a:sym typeface="Francois One"/>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algn="ctr" rtl="0">
                        <a:spcBef>
                          <a:spcPts val="0"/>
                        </a:spcBef>
                        <a:spcAft>
                          <a:spcPts val="0"/>
                        </a:spcAft>
                        <a:buNone/>
                      </a:pPr>
                      <a:r>
                        <a:rPr lang="en" sz="1800">
                          <a:solidFill>
                            <a:srgbClr val="999999"/>
                          </a:solidFill>
                          <a:latin typeface="Francois One"/>
                          <a:ea typeface="Francois One"/>
                          <a:cs typeface="Francois One"/>
                          <a:sym typeface="Francois One"/>
                        </a:rPr>
                        <a:t>Lower Secondary</a:t>
                      </a:r>
                      <a:endParaRPr sz="1800">
                        <a:solidFill>
                          <a:srgbClr val="999999"/>
                        </a:solidFill>
                        <a:latin typeface="Francois One"/>
                        <a:ea typeface="Francois One"/>
                        <a:cs typeface="Francois One"/>
                        <a:sym typeface="Francois One"/>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algn="ctr" rtl="0">
                        <a:spcBef>
                          <a:spcPts val="0"/>
                        </a:spcBef>
                        <a:spcAft>
                          <a:spcPts val="0"/>
                        </a:spcAft>
                        <a:buNone/>
                      </a:pPr>
                      <a:r>
                        <a:rPr lang="en" sz="1800">
                          <a:solidFill>
                            <a:srgbClr val="999999"/>
                          </a:solidFill>
                          <a:latin typeface="Francois One"/>
                          <a:ea typeface="Francois One"/>
                          <a:cs typeface="Francois One"/>
                          <a:sym typeface="Francois One"/>
                        </a:rPr>
                        <a:t>Upper Secondary</a:t>
                      </a:r>
                      <a:endParaRPr sz="1800">
                        <a:solidFill>
                          <a:srgbClr val="999999"/>
                        </a:solidFill>
                        <a:latin typeface="Francois One"/>
                        <a:ea typeface="Francois One"/>
                        <a:cs typeface="Francois One"/>
                        <a:sym typeface="Francois One"/>
                      </a:endParaRPr>
                    </a:p>
                    <a:p>
                      <a:pPr marL="0" lvl="0" indent="0" algn="ctr" rtl="0">
                        <a:spcBef>
                          <a:spcPts val="0"/>
                        </a:spcBef>
                        <a:spcAft>
                          <a:spcPts val="0"/>
                        </a:spcAft>
                        <a:buNone/>
                      </a:pPr>
                      <a:endParaRPr sz="1800">
                        <a:solidFill>
                          <a:srgbClr val="999999"/>
                        </a:solidFill>
                        <a:latin typeface="Francois One"/>
                        <a:ea typeface="Francois One"/>
                        <a:cs typeface="Francois One"/>
                        <a:sym typeface="Francois One"/>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extLst>
                  <a:ext uri="{0D108BD9-81ED-4DB2-BD59-A6C34878D82A}">
                    <a16:rowId xmlns:a16="http://schemas.microsoft.com/office/drawing/2014/main" val="10000"/>
                  </a:ext>
                </a:extLst>
              </a:tr>
              <a:tr h="846800">
                <a:tc>
                  <a:txBody>
                    <a:bodyPr/>
                    <a:lstStyle/>
                    <a:p>
                      <a:pPr marL="0" lvl="0" indent="0" algn="ctr" rtl="0">
                        <a:spcBef>
                          <a:spcPts val="0"/>
                        </a:spcBef>
                        <a:spcAft>
                          <a:spcPts val="0"/>
                        </a:spcAft>
                        <a:buNone/>
                      </a:pPr>
                      <a:br>
                        <a:rPr lang="en">
                          <a:solidFill>
                            <a:srgbClr val="999999"/>
                          </a:solidFill>
                          <a:latin typeface="Francois One"/>
                          <a:ea typeface="Francois One"/>
                          <a:cs typeface="Francois One"/>
                          <a:sym typeface="Francois One"/>
                        </a:rPr>
                      </a:br>
                      <a:r>
                        <a:rPr lang="en" sz="1800">
                          <a:solidFill>
                            <a:srgbClr val="999999"/>
                          </a:solidFill>
                          <a:latin typeface="Francois One"/>
                          <a:ea typeface="Francois One"/>
                          <a:cs typeface="Francois One"/>
                          <a:sym typeface="Francois One"/>
                        </a:rPr>
                        <a:t>Cambodia</a:t>
                      </a:r>
                      <a:endParaRPr sz="1800">
                        <a:solidFill>
                          <a:srgbClr val="999999"/>
                        </a:solidFill>
                        <a:latin typeface="Francois One"/>
                        <a:ea typeface="Francois One"/>
                        <a:cs typeface="Francois One"/>
                        <a:sym typeface="Francois One"/>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From aged 6 to 11 years</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Compulsory (Free)</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Enrollment rate is 97%</a:t>
                      </a: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From aged 12 to 14 years</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Compulsory (Free)</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Participation rate is &gt;60%</a:t>
                      </a: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From aged 15 to 18 years</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Voluntary (Not Free)</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Participation rate is 28%</a:t>
                      </a: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extLst>
                  <a:ext uri="{0D108BD9-81ED-4DB2-BD59-A6C34878D82A}">
                    <a16:rowId xmlns:a16="http://schemas.microsoft.com/office/drawing/2014/main" val="10001"/>
                  </a:ext>
                </a:extLst>
              </a:tr>
              <a:tr h="702075">
                <a:tc>
                  <a:txBody>
                    <a:bodyPr/>
                    <a:lstStyle/>
                    <a:p>
                      <a:pPr marL="0" lvl="0" indent="0" algn="ctr" rtl="0">
                        <a:spcBef>
                          <a:spcPts val="0"/>
                        </a:spcBef>
                        <a:spcAft>
                          <a:spcPts val="0"/>
                        </a:spcAft>
                        <a:buNone/>
                      </a:pPr>
                      <a:br>
                        <a:rPr lang="en">
                          <a:solidFill>
                            <a:srgbClr val="999999"/>
                          </a:solidFill>
                          <a:latin typeface="Francois One"/>
                          <a:ea typeface="Francois One"/>
                          <a:cs typeface="Francois One"/>
                          <a:sym typeface="Francois One"/>
                        </a:rPr>
                      </a:br>
                      <a:r>
                        <a:rPr lang="en" sz="1800">
                          <a:solidFill>
                            <a:srgbClr val="999999"/>
                          </a:solidFill>
                          <a:latin typeface="Francois One"/>
                          <a:ea typeface="Francois One"/>
                          <a:cs typeface="Francois One"/>
                          <a:sym typeface="Francois One"/>
                        </a:rPr>
                        <a:t>Lao PDR</a:t>
                      </a:r>
                      <a:endParaRPr sz="1800">
                        <a:solidFill>
                          <a:srgbClr val="999999"/>
                        </a:solidFill>
                        <a:latin typeface="Francois One"/>
                        <a:ea typeface="Francois One"/>
                        <a:cs typeface="Francois One"/>
                        <a:sym typeface="Francois One"/>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From age 6 to 10 years</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Compulsory (Free)</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Enrollment rate is 96.8%</a:t>
                      </a: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From age 11 to 14 years</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Voluntary (Free)</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Enrollment rate is 69%</a:t>
                      </a: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From age 15 to 17 years</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Voluntary (Not Free)</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Enrollment rate is 37%</a:t>
                      </a: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extLst>
                  <a:ext uri="{0D108BD9-81ED-4DB2-BD59-A6C34878D82A}">
                    <a16:rowId xmlns:a16="http://schemas.microsoft.com/office/drawing/2014/main" val="10002"/>
                  </a:ext>
                </a:extLst>
              </a:tr>
              <a:tr h="743725">
                <a:tc>
                  <a:txBody>
                    <a:bodyPr/>
                    <a:lstStyle/>
                    <a:p>
                      <a:pPr marL="0" lvl="0" indent="0" algn="ctr" rtl="0">
                        <a:spcBef>
                          <a:spcPts val="0"/>
                        </a:spcBef>
                        <a:spcAft>
                          <a:spcPts val="0"/>
                        </a:spcAft>
                        <a:buNone/>
                      </a:pPr>
                      <a:br>
                        <a:rPr lang="en" sz="1800">
                          <a:solidFill>
                            <a:srgbClr val="999999"/>
                          </a:solidFill>
                          <a:latin typeface="Francois One"/>
                          <a:ea typeface="Francois One"/>
                          <a:cs typeface="Francois One"/>
                          <a:sym typeface="Francois One"/>
                        </a:rPr>
                      </a:br>
                      <a:r>
                        <a:rPr lang="en" sz="1800">
                          <a:solidFill>
                            <a:srgbClr val="999999"/>
                          </a:solidFill>
                          <a:latin typeface="Francois One"/>
                          <a:ea typeface="Francois One"/>
                          <a:cs typeface="Francois One"/>
                          <a:sym typeface="Francois One"/>
                        </a:rPr>
                        <a:t>Myanmar</a:t>
                      </a:r>
                      <a:endParaRPr sz="1800">
                        <a:solidFill>
                          <a:srgbClr val="999999"/>
                        </a:solidFill>
                        <a:latin typeface="Francois One"/>
                        <a:ea typeface="Francois One"/>
                        <a:cs typeface="Francois One"/>
                        <a:sym typeface="Francois One"/>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None/>
                      </a:pPr>
                      <a:r>
                        <a:rPr lang="en" sz="1100" b="1">
                          <a:solidFill>
                            <a:srgbClr val="666666"/>
                          </a:solidFill>
                          <a:latin typeface="Century Gothic"/>
                          <a:ea typeface="Century Gothic"/>
                          <a:cs typeface="Century Gothic"/>
                          <a:sym typeface="Century Gothic"/>
                        </a:rPr>
                        <a:t>From aged 6 to 10 years</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Compulsory (Free)</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Enrollment rate is 84.6%</a:t>
                      </a: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From age 11 to 14 years</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Voluntary (Not Free)</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Enrollment rate is 43.77%</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None/>
                      </a:pP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From age 15 to 16  years</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Voluntary (Not Free)</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Enrollment rate is 43.77%</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None/>
                      </a:pP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extLst>
                  <a:ext uri="{0D108BD9-81ED-4DB2-BD59-A6C34878D82A}">
                    <a16:rowId xmlns:a16="http://schemas.microsoft.com/office/drawing/2014/main" val="10003"/>
                  </a:ext>
                </a:extLst>
              </a:tr>
              <a:tr h="884700">
                <a:tc>
                  <a:txBody>
                    <a:bodyPr/>
                    <a:lstStyle/>
                    <a:p>
                      <a:pPr marL="0" lvl="0" indent="0" algn="ctr" rtl="0">
                        <a:spcBef>
                          <a:spcPts val="0"/>
                        </a:spcBef>
                        <a:spcAft>
                          <a:spcPts val="0"/>
                        </a:spcAft>
                        <a:buNone/>
                      </a:pPr>
                      <a:br>
                        <a:rPr lang="en" sz="1800">
                          <a:solidFill>
                            <a:srgbClr val="999999"/>
                          </a:solidFill>
                          <a:latin typeface="Francois One"/>
                          <a:ea typeface="Francois One"/>
                          <a:cs typeface="Francois One"/>
                          <a:sym typeface="Francois One"/>
                        </a:rPr>
                      </a:br>
                      <a:r>
                        <a:rPr lang="en" sz="1800">
                          <a:solidFill>
                            <a:srgbClr val="999999"/>
                          </a:solidFill>
                          <a:latin typeface="Francois One"/>
                          <a:ea typeface="Francois One"/>
                          <a:cs typeface="Francois One"/>
                          <a:sym typeface="Francois One"/>
                        </a:rPr>
                        <a:t>Vietnam</a:t>
                      </a:r>
                      <a:endParaRPr sz="1800">
                        <a:solidFill>
                          <a:srgbClr val="999999"/>
                        </a:solidFill>
                        <a:latin typeface="Francois One"/>
                        <a:ea typeface="Francois One"/>
                        <a:cs typeface="Francois One"/>
                        <a:sym typeface="Francois One"/>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From aged 6 to 11 years</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Compulsory (Free)</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Enrollment rate is 99%</a:t>
                      </a: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From aged 12 to 14 years</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Compulsory (Free)</a:t>
                      </a:r>
                      <a:br>
                        <a:rPr lang="en" sz="1100" b="1">
                          <a:solidFill>
                            <a:srgbClr val="666666"/>
                          </a:solidFill>
                          <a:latin typeface="Century Gothic"/>
                          <a:ea typeface="Century Gothic"/>
                          <a:cs typeface="Century Gothic"/>
                          <a:sym typeface="Century Gothic"/>
                        </a:rPr>
                      </a:br>
                      <a:r>
                        <a:rPr lang="en" sz="1100" b="1">
                          <a:solidFill>
                            <a:srgbClr val="666666"/>
                          </a:solidFill>
                          <a:latin typeface="Century Gothic"/>
                          <a:ea typeface="Century Gothic"/>
                          <a:cs typeface="Century Gothic"/>
                          <a:sym typeface="Century Gothic"/>
                        </a:rPr>
                        <a:t>Participation rate is 87%</a:t>
                      </a: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tc>
                  <a:txBody>
                    <a:bodyPr/>
                    <a:lstStyle/>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From age 15 to 17 years</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Voluntary (Not Free)</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sz="1100" b="1">
                          <a:solidFill>
                            <a:srgbClr val="666666"/>
                          </a:solidFill>
                          <a:latin typeface="Century Gothic"/>
                          <a:ea typeface="Century Gothic"/>
                          <a:cs typeface="Century Gothic"/>
                          <a:sym typeface="Century Gothic"/>
                        </a:rPr>
                        <a:t>Enrollment rate is 87.24%</a:t>
                      </a:r>
                      <a:endParaRPr sz="1100" b="1">
                        <a:solidFill>
                          <a:srgbClr val="666666"/>
                        </a:solidFill>
                        <a:latin typeface="Century Gothic"/>
                        <a:ea typeface="Century Gothic"/>
                        <a:cs typeface="Century Gothic"/>
                        <a:sym typeface="Century Gothic"/>
                      </a:endParaRPr>
                    </a:p>
                    <a:p>
                      <a:pPr marL="0" lvl="0" indent="0" rtl="0">
                        <a:spcBef>
                          <a:spcPts val="0"/>
                        </a:spcBef>
                        <a:spcAft>
                          <a:spcPts val="0"/>
                        </a:spcAft>
                        <a:buNone/>
                      </a:pPr>
                      <a:endParaRPr sz="1100" b="1">
                        <a:solidFill>
                          <a:srgbClr val="666666"/>
                        </a:solidFill>
                        <a:latin typeface="Century Gothic"/>
                        <a:ea typeface="Century Gothic"/>
                        <a:cs typeface="Century Gothic"/>
                        <a:sym typeface="Century Gothic"/>
                      </a:endParaRPr>
                    </a:p>
                  </a:txBody>
                  <a:tcPr marL="91425" marR="91425" marT="91425" marB="91425">
                    <a:lnL w="19050" cap="flat" cmpd="sng">
                      <a:solidFill>
                        <a:srgbClr val="F1C232"/>
                      </a:solidFill>
                      <a:prstDash val="solid"/>
                      <a:round/>
                      <a:headEnd type="none" w="sm" len="sm"/>
                      <a:tailEnd type="none" w="sm" len="sm"/>
                    </a:lnL>
                    <a:lnR w="19050" cap="flat" cmpd="sng">
                      <a:solidFill>
                        <a:srgbClr val="F1C232"/>
                      </a:solidFill>
                      <a:prstDash val="solid"/>
                      <a:round/>
                      <a:headEnd type="none" w="sm" len="sm"/>
                      <a:tailEnd type="none" w="sm" len="sm"/>
                    </a:lnR>
                    <a:lnT w="19050" cap="flat" cmpd="sng">
                      <a:solidFill>
                        <a:srgbClr val="F1C232"/>
                      </a:solidFill>
                      <a:prstDash val="solid"/>
                      <a:round/>
                      <a:headEnd type="none" w="sm" len="sm"/>
                      <a:tailEnd type="none" w="sm" len="sm"/>
                    </a:lnT>
                    <a:lnB w="19050" cap="flat" cmpd="sng">
                      <a:solidFill>
                        <a:srgbClr val="F1C232"/>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cxnSp>
        <p:nvCxnSpPr>
          <p:cNvPr id="183" name="Google Shape;183;p20"/>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184" name="Google Shape;184;p20"/>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sp>
        <p:nvSpPr>
          <p:cNvPr id="185" name="Google Shape;185;p20"/>
          <p:cNvSpPr/>
          <p:nvPr/>
        </p:nvSpPr>
        <p:spPr>
          <a:xfrm>
            <a:off x="2836338" y="4782288"/>
            <a:ext cx="1492500" cy="148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186" name="Google Shape;186;p20"/>
          <p:cNvSpPr/>
          <p:nvPr/>
        </p:nvSpPr>
        <p:spPr>
          <a:xfrm>
            <a:off x="765050"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Overview</a:t>
            </a:r>
            <a:endParaRPr sz="1100">
              <a:solidFill>
                <a:srgbClr val="FFFFFF"/>
              </a:solidFill>
              <a:highlight>
                <a:srgbClr val="1C4587"/>
              </a:highlight>
            </a:endParaRPr>
          </a:p>
        </p:txBody>
      </p:sp>
      <p:sp>
        <p:nvSpPr>
          <p:cNvPr id="187" name="Google Shape;187;p20"/>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21"/>
          <p:cNvPicPr preferRelativeResize="0"/>
          <p:nvPr/>
        </p:nvPicPr>
        <p:blipFill>
          <a:blip r:embed="rId3">
            <a:alphaModFix/>
          </a:blip>
          <a:stretch>
            <a:fillRect/>
          </a:stretch>
        </p:blipFill>
        <p:spPr>
          <a:xfrm>
            <a:off x="-1882600" y="0"/>
            <a:ext cx="14107992" cy="5143500"/>
          </a:xfrm>
          <a:prstGeom prst="rect">
            <a:avLst/>
          </a:prstGeom>
          <a:noFill/>
          <a:ln>
            <a:noFill/>
          </a:ln>
        </p:spPr>
      </p:pic>
      <p:sp>
        <p:nvSpPr>
          <p:cNvPr id="193" name="Google Shape;193;p21"/>
          <p:cNvSpPr/>
          <p:nvPr/>
        </p:nvSpPr>
        <p:spPr>
          <a:xfrm>
            <a:off x="5667975" y="495450"/>
            <a:ext cx="2848500" cy="4291800"/>
          </a:xfrm>
          <a:prstGeom prst="rect">
            <a:avLst/>
          </a:prstGeom>
          <a:solidFill>
            <a:srgbClr val="D0E0E3">
              <a:alpha val="66910"/>
            </a:srgbClr>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4" name="Google Shape;194;p21"/>
          <p:cNvSpPr txBox="1">
            <a:spLocks noGrp="1"/>
          </p:cNvSpPr>
          <p:nvPr>
            <p:ph type="title"/>
          </p:nvPr>
        </p:nvSpPr>
        <p:spPr>
          <a:xfrm>
            <a:off x="5836150" y="915400"/>
            <a:ext cx="2792400" cy="24054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r>
              <a:rPr lang="en" sz="3000" b="1">
                <a:solidFill>
                  <a:srgbClr val="1C4587"/>
                </a:solidFill>
                <a:latin typeface="Bree Serif"/>
                <a:ea typeface="Bree Serif"/>
                <a:cs typeface="Bree Serif"/>
                <a:sym typeface="Bree Serif"/>
              </a:rPr>
              <a:t>Comparison indicators on education among CLMV</a:t>
            </a:r>
            <a:endParaRPr sz="3000" b="1">
              <a:solidFill>
                <a:srgbClr val="1C4587"/>
              </a:solidFill>
              <a:latin typeface="Bree Serif"/>
              <a:ea typeface="Bree Serif"/>
              <a:cs typeface="Bree Serif"/>
              <a:sym typeface="Bree Serif"/>
            </a:endParaRPr>
          </a:p>
        </p:txBody>
      </p:sp>
      <p:cxnSp>
        <p:nvCxnSpPr>
          <p:cNvPr id="195" name="Google Shape;195;p21"/>
          <p:cNvCxnSpPr/>
          <p:nvPr/>
        </p:nvCxnSpPr>
        <p:spPr>
          <a:xfrm>
            <a:off x="5606325" y="3251489"/>
            <a:ext cx="2971800" cy="0"/>
          </a:xfrm>
          <a:prstGeom prst="straightConnector1">
            <a:avLst/>
          </a:prstGeom>
          <a:noFill/>
          <a:ln w="28575" cap="flat" cmpd="sng">
            <a:solidFill>
              <a:srgbClr val="FFFFFF"/>
            </a:solidFill>
            <a:prstDash val="solid"/>
            <a:round/>
            <a:headEnd type="none" w="med" len="med"/>
            <a:tailEnd type="none" w="med" len="med"/>
          </a:ln>
        </p:spPr>
      </p:cxnSp>
      <p:cxnSp>
        <p:nvCxnSpPr>
          <p:cNvPr id="196" name="Google Shape;196;p21"/>
          <p:cNvCxnSpPr/>
          <p:nvPr/>
        </p:nvCxnSpPr>
        <p:spPr>
          <a:xfrm>
            <a:off x="5606325" y="3139486"/>
            <a:ext cx="2971800" cy="0"/>
          </a:xfrm>
          <a:prstGeom prst="straightConnector1">
            <a:avLst/>
          </a:prstGeom>
          <a:noFill/>
          <a:ln w="28575" cap="flat" cmpd="sng">
            <a:solidFill>
              <a:srgbClr val="FFFFFF"/>
            </a:solidFill>
            <a:prstDash val="solid"/>
            <a:round/>
            <a:headEnd type="none" w="med" len="med"/>
            <a:tailEnd type="none" w="med" len="med"/>
          </a:ln>
        </p:spPr>
      </p:cxnSp>
      <p:sp>
        <p:nvSpPr>
          <p:cNvPr id="197" name="Google Shape;197;p21"/>
          <p:cNvSpPr/>
          <p:nvPr/>
        </p:nvSpPr>
        <p:spPr>
          <a:xfrm>
            <a:off x="5655375" y="490038"/>
            <a:ext cx="2873700" cy="4302600"/>
          </a:xfrm>
          <a:prstGeom prst="rect">
            <a:avLst/>
          </a:prstGeom>
          <a:noFill/>
          <a:ln w="762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2"/>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cxnSp>
        <p:nvCxnSpPr>
          <p:cNvPr id="203" name="Google Shape;203;p22"/>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204" name="Google Shape;204;p22"/>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22"/>
          <p:cNvSpPr/>
          <p:nvPr/>
        </p:nvSpPr>
        <p:spPr>
          <a:xfrm>
            <a:off x="2836338"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chemeClr val="lt1"/>
                </a:solidFill>
              </a:rPr>
              <a:t>Indicators</a:t>
            </a:r>
            <a:endParaRPr sz="1100">
              <a:solidFill>
                <a:schemeClr val="lt1"/>
              </a:solidFill>
            </a:endParaRPr>
          </a:p>
        </p:txBody>
      </p:sp>
      <p:sp>
        <p:nvSpPr>
          <p:cNvPr id="206" name="Google Shape;206;p22"/>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sp>
        <p:nvSpPr>
          <p:cNvPr id="207" name="Google Shape;207;p22"/>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208" name="Google Shape;208;p22"/>
          <p:cNvCxnSpPr/>
          <p:nvPr/>
        </p:nvCxnSpPr>
        <p:spPr>
          <a:xfrm rot="10800000" flipH="1">
            <a:off x="582025" y="752575"/>
            <a:ext cx="8285700" cy="24300"/>
          </a:xfrm>
          <a:prstGeom prst="straightConnector1">
            <a:avLst/>
          </a:prstGeom>
          <a:noFill/>
          <a:ln w="9525" cap="flat" cmpd="sng">
            <a:solidFill>
              <a:srgbClr val="B7B7B7"/>
            </a:solidFill>
            <a:prstDash val="solid"/>
            <a:round/>
            <a:headEnd type="none" w="sm" len="sm"/>
            <a:tailEnd type="none" w="sm" len="sm"/>
          </a:ln>
        </p:spPr>
      </p:cxnSp>
      <p:sp>
        <p:nvSpPr>
          <p:cNvPr id="209" name="Google Shape;209;p22"/>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10" name="Google Shape;210;p22"/>
          <p:cNvSpPr txBox="1"/>
          <p:nvPr/>
        </p:nvSpPr>
        <p:spPr>
          <a:xfrm rot="483">
            <a:off x="458732" y="164597"/>
            <a:ext cx="8532300" cy="4113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3600">
                <a:latin typeface="Bree Serif"/>
                <a:ea typeface="Bree Serif"/>
                <a:cs typeface="Bree Serif"/>
                <a:sym typeface="Bree Serif"/>
              </a:rPr>
              <a:t>Government Expenditure on Education </a:t>
            </a:r>
            <a:endParaRPr sz="3600">
              <a:latin typeface="Bree Serif"/>
              <a:ea typeface="Bree Serif"/>
              <a:cs typeface="Bree Serif"/>
              <a:sym typeface="Bree Serif"/>
            </a:endParaRPr>
          </a:p>
        </p:txBody>
      </p:sp>
      <p:sp>
        <p:nvSpPr>
          <p:cNvPr id="211" name="Google Shape;211;p22"/>
          <p:cNvSpPr txBox="1"/>
          <p:nvPr/>
        </p:nvSpPr>
        <p:spPr>
          <a:xfrm>
            <a:off x="487875" y="765425"/>
            <a:ext cx="5762100" cy="4113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1600">
                <a:solidFill>
                  <a:srgbClr val="999999"/>
                </a:solidFill>
                <a:latin typeface="Bree Serif"/>
                <a:ea typeface="Bree Serif"/>
                <a:cs typeface="Bree Serif"/>
                <a:sym typeface="Bree Serif"/>
              </a:rPr>
              <a:t>( % of government expenditure )</a:t>
            </a:r>
            <a:endParaRPr sz="1600">
              <a:solidFill>
                <a:srgbClr val="999999"/>
              </a:solidFill>
              <a:latin typeface="Bree Serif"/>
              <a:ea typeface="Bree Serif"/>
              <a:cs typeface="Bree Serif"/>
              <a:sym typeface="Bree Serif"/>
            </a:endParaRPr>
          </a:p>
        </p:txBody>
      </p:sp>
      <p:sp>
        <p:nvSpPr>
          <p:cNvPr id="212" name="Google Shape;212;p22"/>
          <p:cNvSpPr txBox="1"/>
          <p:nvPr/>
        </p:nvSpPr>
        <p:spPr>
          <a:xfrm>
            <a:off x="1163475" y="3319675"/>
            <a:ext cx="1278000" cy="5472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 sz="2600" b="1">
                <a:solidFill>
                  <a:srgbClr val="666666"/>
                </a:solidFill>
                <a:latin typeface="Century Gothic"/>
                <a:ea typeface="Century Gothic"/>
                <a:cs typeface="Century Gothic"/>
                <a:sym typeface="Century Gothic"/>
              </a:rPr>
              <a:t>17.8%</a:t>
            </a:r>
            <a:endParaRPr sz="2600" b="1">
              <a:solidFill>
                <a:srgbClr val="666666"/>
              </a:solidFill>
              <a:latin typeface="Century Gothic"/>
              <a:ea typeface="Century Gothic"/>
              <a:cs typeface="Century Gothic"/>
              <a:sym typeface="Century Gothic"/>
            </a:endParaRPr>
          </a:p>
        </p:txBody>
      </p:sp>
      <p:sp>
        <p:nvSpPr>
          <p:cNvPr id="213" name="Google Shape;213;p22"/>
          <p:cNvSpPr txBox="1"/>
          <p:nvPr/>
        </p:nvSpPr>
        <p:spPr>
          <a:xfrm>
            <a:off x="3162288" y="3319663"/>
            <a:ext cx="1278000" cy="411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600" b="1">
                <a:solidFill>
                  <a:srgbClr val="666666"/>
                </a:solidFill>
                <a:latin typeface="Century Gothic"/>
                <a:ea typeface="Century Gothic"/>
                <a:cs typeface="Century Gothic"/>
                <a:sym typeface="Century Gothic"/>
              </a:rPr>
              <a:t>8.0%</a:t>
            </a:r>
            <a:endParaRPr sz="2600" b="1">
              <a:solidFill>
                <a:srgbClr val="666666"/>
              </a:solidFill>
              <a:latin typeface="Century Gothic"/>
              <a:ea typeface="Century Gothic"/>
              <a:cs typeface="Century Gothic"/>
              <a:sym typeface="Century Gothic"/>
            </a:endParaRPr>
          </a:p>
        </p:txBody>
      </p:sp>
      <p:sp>
        <p:nvSpPr>
          <p:cNvPr id="214" name="Google Shape;214;p22"/>
          <p:cNvSpPr txBox="1"/>
          <p:nvPr/>
        </p:nvSpPr>
        <p:spPr>
          <a:xfrm>
            <a:off x="5080263" y="3319675"/>
            <a:ext cx="1278000" cy="411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600" b="1">
                <a:solidFill>
                  <a:srgbClr val="666666"/>
                </a:solidFill>
                <a:latin typeface="Century Gothic"/>
                <a:ea typeface="Century Gothic"/>
                <a:cs typeface="Century Gothic"/>
                <a:sym typeface="Century Gothic"/>
              </a:rPr>
              <a:t>7.7%</a:t>
            </a:r>
            <a:endParaRPr sz="2600" b="1">
              <a:solidFill>
                <a:srgbClr val="666666"/>
              </a:solidFill>
              <a:latin typeface="Century Gothic"/>
              <a:ea typeface="Century Gothic"/>
              <a:cs typeface="Century Gothic"/>
              <a:sym typeface="Century Gothic"/>
            </a:endParaRPr>
          </a:p>
        </p:txBody>
      </p:sp>
      <p:sp>
        <p:nvSpPr>
          <p:cNvPr id="215" name="Google Shape;215;p22"/>
          <p:cNvSpPr txBox="1"/>
          <p:nvPr/>
        </p:nvSpPr>
        <p:spPr>
          <a:xfrm>
            <a:off x="6998250" y="3319663"/>
            <a:ext cx="1278000" cy="411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600" b="1">
                <a:solidFill>
                  <a:srgbClr val="666666"/>
                </a:solidFill>
                <a:latin typeface="Century Gothic"/>
                <a:ea typeface="Century Gothic"/>
                <a:cs typeface="Century Gothic"/>
                <a:sym typeface="Century Gothic"/>
              </a:rPr>
              <a:t>5.4%</a:t>
            </a:r>
            <a:endParaRPr sz="2600" b="1">
              <a:solidFill>
                <a:srgbClr val="666666"/>
              </a:solidFill>
              <a:latin typeface="Century Gothic"/>
              <a:ea typeface="Century Gothic"/>
              <a:cs typeface="Century Gothic"/>
              <a:sym typeface="Century Gothic"/>
            </a:endParaRPr>
          </a:p>
        </p:txBody>
      </p:sp>
      <p:pic>
        <p:nvPicPr>
          <p:cNvPr id="216" name="Google Shape;216;p22"/>
          <p:cNvPicPr preferRelativeResize="0"/>
          <p:nvPr/>
        </p:nvPicPr>
        <p:blipFill>
          <a:blip r:embed="rId3">
            <a:alphaModFix/>
          </a:blip>
          <a:stretch>
            <a:fillRect/>
          </a:stretch>
        </p:blipFill>
        <p:spPr>
          <a:xfrm>
            <a:off x="1147375" y="1784075"/>
            <a:ext cx="1310200" cy="1310200"/>
          </a:xfrm>
          <a:prstGeom prst="rect">
            <a:avLst/>
          </a:prstGeom>
          <a:noFill/>
          <a:ln>
            <a:noFill/>
          </a:ln>
        </p:spPr>
      </p:pic>
      <p:pic>
        <p:nvPicPr>
          <p:cNvPr id="217" name="Google Shape;217;p22"/>
          <p:cNvPicPr preferRelativeResize="0"/>
          <p:nvPr/>
        </p:nvPicPr>
        <p:blipFill>
          <a:blip r:embed="rId4">
            <a:alphaModFix/>
          </a:blip>
          <a:stretch>
            <a:fillRect/>
          </a:stretch>
        </p:blipFill>
        <p:spPr>
          <a:xfrm>
            <a:off x="3085325" y="1817838"/>
            <a:ext cx="1310200" cy="1310200"/>
          </a:xfrm>
          <a:prstGeom prst="rect">
            <a:avLst/>
          </a:prstGeom>
          <a:noFill/>
          <a:ln>
            <a:noFill/>
          </a:ln>
        </p:spPr>
      </p:pic>
      <p:pic>
        <p:nvPicPr>
          <p:cNvPr id="218" name="Google Shape;218;p22"/>
          <p:cNvPicPr preferRelativeResize="0"/>
          <p:nvPr/>
        </p:nvPicPr>
        <p:blipFill>
          <a:blip r:embed="rId5">
            <a:alphaModFix/>
          </a:blip>
          <a:stretch>
            <a:fillRect/>
          </a:stretch>
        </p:blipFill>
        <p:spPr>
          <a:xfrm>
            <a:off x="5023263" y="1817825"/>
            <a:ext cx="1310213" cy="1310213"/>
          </a:xfrm>
          <a:prstGeom prst="rect">
            <a:avLst/>
          </a:prstGeom>
          <a:noFill/>
          <a:ln>
            <a:noFill/>
          </a:ln>
        </p:spPr>
      </p:pic>
      <p:pic>
        <p:nvPicPr>
          <p:cNvPr id="219" name="Google Shape;219;p22"/>
          <p:cNvPicPr preferRelativeResize="0"/>
          <p:nvPr/>
        </p:nvPicPr>
        <p:blipFill>
          <a:blip r:embed="rId6">
            <a:alphaModFix/>
          </a:blip>
          <a:stretch>
            <a:fillRect/>
          </a:stretch>
        </p:blipFill>
        <p:spPr>
          <a:xfrm>
            <a:off x="6961225" y="1817825"/>
            <a:ext cx="1310225" cy="1310225"/>
          </a:xfrm>
          <a:prstGeom prst="rect">
            <a:avLst/>
          </a:prstGeom>
          <a:noFill/>
          <a:ln>
            <a:noFill/>
          </a:ln>
        </p:spPr>
      </p:pic>
      <p:sp>
        <p:nvSpPr>
          <p:cNvPr id="220" name="Google Shape;220;p22"/>
          <p:cNvSpPr txBox="1"/>
          <p:nvPr/>
        </p:nvSpPr>
        <p:spPr>
          <a:xfrm>
            <a:off x="6518425" y="4317088"/>
            <a:ext cx="3032700" cy="502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300">
                <a:latin typeface="Bree Serif"/>
                <a:ea typeface="Bree Serif"/>
                <a:cs typeface="Bree Serif"/>
                <a:sym typeface="Bree Serif"/>
              </a:rPr>
              <a:t>Source : </a:t>
            </a:r>
            <a:r>
              <a:rPr lang="en" sz="1300">
                <a:solidFill>
                  <a:schemeClr val="dk1"/>
                </a:solidFill>
                <a:latin typeface="Bree Serif"/>
                <a:ea typeface="Bree Serif"/>
                <a:cs typeface="Bree Serif"/>
                <a:sym typeface="Bree Serif"/>
              </a:rPr>
              <a:t>World bank data, 2011</a:t>
            </a:r>
            <a:endParaRPr sz="1300">
              <a:solidFill>
                <a:schemeClr val="dk1"/>
              </a:solidFill>
              <a:latin typeface="Bree Serif"/>
              <a:ea typeface="Bree Serif"/>
              <a:cs typeface="Bree Serif"/>
              <a:sym typeface="Bree Serif"/>
            </a:endParaRPr>
          </a:p>
          <a:p>
            <a:pPr marL="0" lvl="0" indent="0" rtl="0">
              <a:spcBef>
                <a:spcPts val="0"/>
              </a:spcBef>
              <a:spcAft>
                <a:spcPts val="0"/>
              </a:spcAft>
              <a:buNone/>
            </a:pPr>
            <a:endParaRPr sz="1300">
              <a:latin typeface="Bree Serif"/>
              <a:ea typeface="Bree Serif"/>
              <a:cs typeface="Bree Serif"/>
              <a:sym typeface="Bree Serif"/>
            </a:endParaRPr>
          </a:p>
          <a:p>
            <a:pPr marL="0" lvl="0" indent="0" rtl="0">
              <a:spcBef>
                <a:spcPts val="0"/>
              </a:spcBef>
              <a:spcAft>
                <a:spcPts val="0"/>
              </a:spcAft>
              <a:buNone/>
            </a:pPr>
            <a:r>
              <a:rPr lang="en" sz="1300">
                <a:latin typeface="Bree Serif"/>
                <a:ea typeface="Bree Serif"/>
                <a:cs typeface="Bree Serif"/>
                <a:sym typeface="Bree Serif"/>
              </a:rPr>
              <a:t>	     </a:t>
            </a:r>
            <a:endParaRPr sz="1300">
              <a:latin typeface="Bree Serif"/>
              <a:ea typeface="Bree Serif"/>
              <a:cs typeface="Bree Serif"/>
              <a:sym typeface="Bree Serif"/>
            </a:endParaRPr>
          </a:p>
        </p:txBody>
      </p:sp>
      <p:sp>
        <p:nvSpPr>
          <p:cNvPr id="221" name="Google Shape;221;p22"/>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2" name="Google Shape;222;p22"/>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23"/>
          <p:cNvSpPr txBox="1">
            <a:spLocks noGrp="1"/>
          </p:cNvSpPr>
          <p:nvPr>
            <p:ph type="body" idx="1"/>
          </p:nvPr>
        </p:nvSpPr>
        <p:spPr>
          <a:xfrm>
            <a:off x="582025" y="187375"/>
            <a:ext cx="8520600" cy="589500"/>
          </a:xfrm>
          <a:prstGeom prst="rect">
            <a:avLst/>
          </a:prstGeom>
        </p:spPr>
        <p:txBody>
          <a:bodyPr spcFirstLastPara="1" wrap="square" lIns="91425" tIns="91425" rIns="91425" bIns="91425" anchor="t" anchorCtr="0">
            <a:noAutofit/>
          </a:bodyPr>
          <a:lstStyle/>
          <a:p>
            <a:pPr marL="0" lvl="0" indent="0">
              <a:spcBef>
                <a:spcPts val="0"/>
              </a:spcBef>
              <a:spcAft>
                <a:spcPts val="1600"/>
              </a:spcAft>
              <a:buNone/>
            </a:pPr>
            <a:r>
              <a:rPr lang="en" sz="3600">
                <a:solidFill>
                  <a:srgbClr val="37241D"/>
                </a:solidFill>
                <a:latin typeface="Bree Serif"/>
                <a:ea typeface="Bree Serif"/>
                <a:cs typeface="Bree Serif"/>
                <a:sym typeface="Bree Serif"/>
              </a:rPr>
              <a:t>Mean years of education</a:t>
            </a:r>
            <a:endParaRPr sz="3600">
              <a:latin typeface="Bree Serif"/>
              <a:ea typeface="Bree Serif"/>
              <a:cs typeface="Bree Serif"/>
              <a:sym typeface="Bree Serif"/>
            </a:endParaRPr>
          </a:p>
        </p:txBody>
      </p:sp>
      <p:cxnSp>
        <p:nvCxnSpPr>
          <p:cNvPr id="228" name="Google Shape;228;p23"/>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229" name="Google Shape;229;p23"/>
          <p:cNvSpPr/>
          <p:nvPr/>
        </p:nvSpPr>
        <p:spPr>
          <a:xfrm>
            <a:off x="774225" y="4779813"/>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230" name="Google Shape;230;p23"/>
          <p:cNvSpPr/>
          <p:nvPr/>
        </p:nvSpPr>
        <p:spPr>
          <a:xfrm>
            <a:off x="2836338"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chemeClr val="lt1"/>
                </a:solidFill>
              </a:rPr>
              <a:t>Indicators</a:t>
            </a:r>
            <a:endParaRPr sz="1100">
              <a:solidFill>
                <a:schemeClr val="lt1"/>
              </a:solidFill>
            </a:endParaRPr>
          </a:p>
        </p:txBody>
      </p:sp>
      <p:sp>
        <p:nvSpPr>
          <p:cNvPr id="231" name="Google Shape;231;p23"/>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sp>
        <p:nvSpPr>
          <p:cNvPr id="232" name="Google Shape;232;p23"/>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233" name="Google Shape;233;p23"/>
          <p:cNvCxnSpPr/>
          <p:nvPr/>
        </p:nvCxnSpPr>
        <p:spPr>
          <a:xfrm>
            <a:off x="0" y="4705600"/>
            <a:ext cx="9298800" cy="0"/>
          </a:xfrm>
          <a:prstGeom prst="straightConnector1">
            <a:avLst/>
          </a:prstGeom>
          <a:noFill/>
          <a:ln w="9525" cap="flat" cmpd="sng">
            <a:solidFill>
              <a:srgbClr val="999999"/>
            </a:solidFill>
            <a:prstDash val="solid"/>
            <a:round/>
            <a:headEnd type="none" w="med" len="med"/>
            <a:tailEnd type="none" w="med" len="med"/>
          </a:ln>
        </p:spPr>
      </p:cxnSp>
      <p:sp>
        <p:nvSpPr>
          <p:cNvPr id="234" name="Google Shape;234;p23"/>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235" name="Google Shape;235;p23"/>
          <p:cNvCxnSpPr/>
          <p:nvPr/>
        </p:nvCxnSpPr>
        <p:spPr>
          <a:xfrm>
            <a:off x="582025" y="776875"/>
            <a:ext cx="6986100" cy="0"/>
          </a:xfrm>
          <a:prstGeom prst="straightConnector1">
            <a:avLst/>
          </a:prstGeom>
          <a:noFill/>
          <a:ln w="9525" cap="flat" cmpd="sng">
            <a:solidFill>
              <a:srgbClr val="B7B7B7"/>
            </a:solidFill>
            <a:prstDash val="solid"/>
            <a:round/>
            <a:headEnd type="none" w="sm" len="sm"/>
            <a:tailEnd type="none" w="sm" len="sm"/>
          </a:ln>
        </p:spPr>
      </p:cxnSp>
      <p:sp>
        <p:nvSpPr>
          <p:cNvPr id="236" name="Google Shape;236;p23"/>
          <p:cNvSpPr txBox="1"/>
          <p:nvPr/>
        </p:nvSpPr>
        <p:spPr>
          <a:xfrm>
            <a:off x="4983175" y="4314175"/>
            <a:ext cx="4702500" cy="4317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1300">
                <a:latin typeface="Bree Serif"/>
                <a:ea typeface="Bree Serif"/>
                <a:cs typeface="Bree Serif"/>
                <a:sym typeface="Bree Serif"/>
              </a:rPr>
              <a:t>Source: </a:t>
            </a:r>
            <a:r>
              <a:rPr lang="en" sz="1300">
                <a:solidFill>
                  <a:srgbClr val="37241D"/>
                </a:solidFill>
                <a:latin typeface="Bree Serif"/>
                <a:ea typeface="Bree Serif"/>
                <a:cs typeface="Bree Serif"/>
                <a:sym typeface="Bree Serif"/>
              </a:rPr>
              <a:t>Human Development Report, 2013 </a:t>
            </a:r>
            <a:endParaRPr sz="1300">
              <a:latin typeface="Bree Serif"/>
              <a:ea typeface="Bree Serif"/>
              <a:cs typeface="Bree Serif"/>
              <a:sym typeface="Bree Serif"/>
            </a:endParaRPr>
          </a:p>
        </p:txBody>
      </p:sp>
      <p:sp>
        <p:nvSpPr>
          <p:cNvPr id="237" name="Google Shape;237;p23"/>
          <p:cNvSpPr txBox="1"/>
          <p:nvPr/>
        </p:nvSpPr>
        <p:spPr>
          <a:xfrm>
            <a:off x="500825" y="776875"/>
            <a:ext cx="5762100" cy="4113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600">
                <a:solidFill>
                  <a:srgbClr val="999999"/>
                </a:solidFill>
                <a:latin typeface="Bree Serif"/>
                <a:ea typeface="Bree Serif"/>
                <a:cs typeface="Bree Serif"/>
                <a:sym typeface="Bree Serif"/>
              </a:rPr>
              <a:t>( Number of years,2012)</a:t>
            </a:r>
            <a:endParaRPr sz="1600">
              <a:solidFill>
                <a:srgbClr val="999999"/>
              </a:solidFill>
              <a:latin typeface="Bree Serif"/>
              <a:ea typeface="Bree Serif"/>
              <a:cs typeface="Bree Serif"/>
              <a:sym typeface="Bree Serif"/>
            </a:endParaRPr>
          </a:p>
        </p:txBody>
      </p:sp>
      <p:pic>
        <p:nvPicPr>
          <p:cNvPr id="238" name="Google Shape;238;p23"/>
          <p:cNvPicPr preferRelativeResize="0"/>
          <p:nvPr/>
        </p:nvPicPr>
        <p:blipFill>
          <a:blip r:embed="rId3">
            <a:alphaModFix/>
          </a:blip>
          <a:stretch>
            <a:fillRect/>
          </a:stretch>
        </p:blipFill>
        <p:spPr>
          <a:xfrm>
            <a:off x="1690000" y="1093800"/>
            <a:ext cx="5454600" cy="3220375"/>
          </a:xfrm>
          <a:prstGeom prst="rect">
            <a:avLst/>
          </a:prstGeom>
          <a:noFill/>
          <a:ln>
            <a:noFill/>
          </a:ln>
        </p:spPr>
      </p:pic>
      <p:sp>
        <p:nvSpPr>
          <p:cNvPr id="239" name="Google Shape;239;p23"/>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40" name="Google Shape;240;p23"/>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4"/>
          <p:cNvSpPr txBox="1">
            <a:spLocks noGrp="1"/>
          </p:cNvSpPr>
          <p:nvPr>
            <p:ph type="body" idx="1"/>
          </p:nvPr>
        </p:nvSpPr>
        <p:spPr>
          <a:xfrm>
            <a:off x="582025" y="187375"/>
            <a:ext cx="8520600" cy="589500"/>
          </a:xfrm>
          <a:prstGeom prst="rect">
            <a:avLst/>
          </a:prstGeom>
        </p:spPr>
        <p:txBody>
          <a:bodyPr spcFirstLastPara="1" wrap="square" lIns="91425" tIns="91425" rIns="91425" bIns="91425" anchor="t" anchorCtr="0">
            <a:noAutofit/>
          </a:bodyPr>
          <a:lstStyle/>
          <a:p>
            <a:pPr marL="0" lvl="0" indent="0" rtl="0">
              <a:spcBef>
                <a:spcPts val="0"/>
              </a:spcBef>
              <a:spcAft>
                <a:spcPts val="1600"/>
              </a:spcAft>
              <a:buNone/>
            </a:pPr>
            <a:r>
              <a:rPr lang="en" sz="3600">
                <a:solidFill>
                  <a:srgbClr val="37241D"/>
                </a:solidFill>
                <a:latin typeface="Bree Serif"/>
                <a:ea typeface="Bree Serif"/>
                <a:cs typeface="Bree Serif"/>
                <a:sym typeface="Bree Serif"/>
              </a:rPr>
              <a:t>Never been to school</a:t>
            </a:r>
            <a:endParaRPr sz="3600">
              <a:latin typeface="Bree Serif"/>
              <a:ea typeface="Bree Serif"/>
              <a:cs typeface="Bree Serif"/>
              <a:sym typeface="Bree Serif"/>
            </a:endParaRPr>
          </a:p>
        </p:txBody>
      </p:sp>
      <p:cxnSp>
        <p:nvCxnSpPr>
          <p:cNvPr id="246" name="Google Shape;246;p24"/>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247" name="Google Shape;247;p24"/>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248" name="Google Shape;248;p24"/>
          <p:cNvSpPr/>
          <p:nvPr/>
        </p:nvSpPr>
        <p:spPr>
          <a:xfrm>
            <a:off x="2836338"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chemeClr val="lt1"/>
                </a:solidFill>
              </a:rPr>
              <a:t>Indicators</a:t>
            </a:r>
            <a:endParaRPr sz="1100">
              <a:solidFill>
                <a:schemeClr val="lt1"/>
              </a:solidFill>
            </a:endParaRPr>
          </a:p>
        </p:txBody>
      </p:sp>
      <p:sp>
        <p:nvSpPr>
          <p:cNvPr id="249" name="Google Shape;249;p24"/>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sp>
        <p:nvSpPr>
          <p:cNvPr id="250" name="Google Shape;250;p24"/>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251" name="Google Shape;251;p24"/>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252" name="Google Shape;252;p24"/>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253" name="Google Shape;253;p24"/>
          <p:cNvCxnSpPr/>
          <p:nvPr/>
        </p:nvCxnSpPr>
        <p:spPr>
          <a:xfrm>
            <a:off x="582025" y="822650"/>
            <a:ext cx="6986100" cy="0"/>
          </a:xfrm>
          <a:prstGeom prst="straightConnector1">
            <a:avLst/>
          </a:prstGeom>
          <a:noFill/>
          <a:ln w="9525" cap="flat" cmpd="sng">
            <a:solidFill>
              <a:srgbClr val="B7B7B7"/>
            </a:solidFill>
            <a:prstDash val="solid"/>
            <a:round/>
            <a:headEnd type="none" w="sm" len="sm"/>
            <a:tailEnd type="none" w="sm" len="sm"/>
          </a:ln>
        </p:spPr>
      </p:cxnSp>
      <p:sp>
        <p:nvSpPr>
          <p:cNvPr id="254" name="Google Shape;254;p24"/>
          <p:cNvSpPr txBox="1"/>
          <p:nvPr/>
        </p:nvSpPr>
        <p:spPr>
          <a:xfrm>
            <a:off x="4983175" y="4314175"/>
            <a:ext cx="4702500" cy="4317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300">
                <a:latin typeface="Bree Serif"/>
                <a:ea typeface="Bree Serif"/>
                <a:cs typeface="Bree Serif"/>
                <a:sym typeface="Bree Serif"/>
              </a:rPr>
              <a:t>Source: </a:t>
            </a:r>
            <a:r>
              <a:rPr lang="en" sz="1300">
                <a:solidFill>
                  <a:srgbClr val="37241D"/>
                </a:solidFill>
                <a:latin typeface="Bree Serif"/>
                <a:ea typeface="Bree Serif"/>
                <a:cs typeface="Bree Serif"/>
                <a:sym typeface="Bree Serif"/>
              </a:rPr>
              <a:t>Global Education Monitoring Report</a:t>
            </a:r>
            <a:endParaRPr sz="1300">
              <a:latin typeface="Bree Serif"/>
              <a:ea typeface="Bree Serif"/>
              <a:cs typeface="Bree Serif"/>
              <a:sym typeface="Bree Serif"/>
            </a:endParaRPr>
          </a:p>
        </p:txBody>
      </p:sp>
      <p:sp>
        <p:nvSpPr>
          <p:cNvPr id="255" name="Google Shape;255;p24"/>
          <p:cNvSpPr txBox="1"/>
          <p:nvPr/>
        </p:nvSpPr>
        <p:spPr>
          <a:xfrm>
            <a:off x="6756000" y="1165225"/>
            <a:ext cx="2460000" cy="28305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56" name="Google Shape;256;p24"/>
          <p:cNvSpPr txBox="1"/>
          <p:nvPr/>
        </p:nvSpPr>
        <p:spPr>
          <a:xfrm>
            <a:off x="6421750" y="1133125"/>
            <a:ext cx="2389200" cy="28248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endParaRPr/>
          </a:p>
        </p:txBody>
      </p:sp>
      <p:pic>
        <p:nvPicPr>
          <p:cNvPr id="257" name="Google Shape;257;p24"/>
          <p:cNvPicPr preferRelativeResize="0"/>
          <p:nvPr/>
        </p:nvPicPr>
        <p:blipFill>
          <a:blip r:embed="rId3">
            <a:alphaModFix/>
          </a:blip>
          <a:stretch>
            <a:fillRect/>
          </a:stretch>
        </p:blipFill>
        <p:spPr>
          <a:xfrm>
            <a:off x="1697925" y="1004288"/>
            <a:ext cx="5748153" cy="3134375"/>
          </a:xfrm>
          <a:prstGeom prst="rect">
            <a:avLst/>
          </a:prstGeom>
          <a:noFill/>
          <a:ln>
            <a:noFill/>
          </a:ln>
        </p:spPr>
      </p:pic>
      <p:sp>
        <p:nvSpPr>
          <p:cNvPr id="258" name="Google Shape;258;p24"/>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59" name="Google Shape;259;p24"/>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25"/>
          <p:cNvSpPr txBox="1">
            <a:spLocks noGrp="1"/>
          </p:cNvSpPr>
          <p:nvPr>
            <p:ph type="title"/>
          </p:nvPr>
        </p:nvSpPr>
        <p:spPr>
          <a:xfrm>
            <a:off x="505725" y="141450"/>
            <a:ext cx="7744200" cy="5727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 sz="3600">
                <a:solidFill>
                  <a:srgbClr val="37241D"/>
                </a:solidFill>
                <a:latin typeface="Bree Serif"/>
                <a:ea typeface="Bree Serif"/>
                <a:cs typeface="Bree Serif"/>
                <a:sym typeface="Bree Serif"/>
              </a:rPr>
              <a:t>Upper secondary completion rate</a:t>
            </a:r>
            <a:endParaRPr sz="3600">
              <a:latin typeface="Bree Serif"/>
              <a:ea typeface="Bree Serif"/>
              <a:cs typeface="Bree Serif"/>
              <a:sym typeface="Bree Serif"/>
            </a:endParaRPr>
          </a:p>
        </p:txBody>
      </p:sp>
      <p:cxnSp>
        <p:nvCxnSpPr>
          <p:cNvPr id="265" name="Google Shape;265;p25"/>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266" name="Google Shape;266;p25"/>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267" name="Google Shape;267;p25"/>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68" name="Google Shape;268;p25"/>
          <p:cNvSpPr/>
          <p:nvPr/>
        </p:nvSpPr>
        <p:spPr>
          <a:xfrm>
            <a:off x="2836338"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chemeClr val="lt1"/>
                </a:solidFill>
              </a:rPr>
              <a:t>Indicators</a:t>
            </a:r>
            <a:endParaRPr sz="1100">
              <a:solidFill>
                <a:schemeClr val="lt1"/>
              </a:solidFill>
            </a:endParaRPr>
          </a:p>
        </p:txBody>
      </p:sp>
      <p:sp>
        <p:nvSpPr>
          <p:cNvPr id="269" name="Google Shape;269;p25"/>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270" name="Google Shape;270;p25"/>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pic>
        <p:nvPicPr>
          <p:cNvPr id="271" name="Google Shape;271;p25"/>
          <p:cNvPicPr preferRelativeResize="0"/>
          <p:nvPr/>
        </p:nvPicPr>
        <p:blipFill rotWithShape="1">
          <a:blip r:embed="rId3">
            <a:alphaModFix/>
          </a:blip>
          <a:srcRect t="-4079"/>
          <a:stretch/>
        </p:blipFill>
        <p:spPr>
          <a:xfrm>
            <a:off x="1496800" y="979838"/>
            <a:ext cx="5762059" cy="3469275"/>
          </a:xfrm>
          <a:prstGeom prst="rect">
            <a:avLst/>
          </a:prstGeom>
          <a:noFill/>
          <a:ln>
            <a:noFill/>
          </a:ln>
        </p:spPr>
      </p:pic>
      <p:sp>
        <p:nvSpPr>
          <p:cNvPr id="272" name="Google Shape;272;p25"/>
          <p:cNvSpPr txBox="1"/>
          <p:nvPr/>
        </p:nvSpPr>
        <p:spPr>
          <a:xfrm>
            <a:off x="6181125" y="1556375"/>
            <a:ext cx="535800" cy="1485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1000">
                <a:latin typeface="Century Gothic"/>
                <a:ea typeface="Century Gothic"/>
                <a:cs typeface="Century Gothic"/>
                <a:sym typeface="Century Gothic"/>
              </a:rPr>
              <a:t>2013</a:t>
            </a:r>
            <a:endParaRPr sz="1000">
              <a:latin typeface="Century Gothic"/>
              <a:ea typeface="Century Gothic"/>
              <a:cs typeface="Century Gothic"/>
              <a:sym typeface="Century Gothic"/>
            </a:endParaRPr>
          </a:p>
        </p:txBody>
      </p:sp>
      <p:sp>
        <p:nvSpPr>
          <p:cNvPr id="273" name="Google Shape;273;p25"/>
          <p:cNvSpPr txBox="1"/>
          <p:nvPr/>
        </p:nvSpPr>
        <p:spPr>
          <a:xfrm>
            <a:off x="4907650" y="2705325"/>
            <a:ext cx="535800" cy="1485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a:latin typeface="Century Gothic"/>
                <a:ea typeface="Century Gothic"/>
                <a:cs typeface="Century Gothic"/>
                <a:sym typeface="Century Gothic"/>
              </a:rPr>
              <a:t>2015</a:t>
            </a:r>
            <a:endParaRPr sz="1000">
              <a:latin typeface="Century Gothic"/>
              <a:ea typeface="Century Gothic"/>
              <a:cs typeface="Century Gothic"/>
              <a:sym typeface="Century Gothic"/>
            </a:endParaRPr>
          </a:p>
        </p:txBody>
      </p:sp>
      <p:sp>
        <p:nvSpPr>
          <p:cNvPr id="274" name="Google Shape;274;p25"/>
          <p:cNvSpPr txBox="1"/>
          <p:nvPr/>
        </p:nvSpPr>
        <p:spPr>
          <a:xfrm>
            <a:off x="3675325" y="3237925"/>
            <a:ext cx="535800" cy="1485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a:latin typeface="Century Gothic"/>
                <a:ea typeface="Century Gothic"/>
                <a:cs typeface="Century Gothic"/>
                <a:sym typeface="Century Gothic"/>
              </a:rPr>
              <a:t>2011</a:t>
            </a:r>
            <a:endParaRPr sz="1000">
              <a:latin typeface="Century Gothic"/>
              <a:ea typeface="Century Gothic"/>
              <a:cs typeface="Century Gothic"/>
              <a:sym typeface="Century Gothic"/>
            </a:endParaRPr>
          </a:p>
        </p:txBody>
      </p:sp>
      <p:sp>
        <p:nvSpPr>
          <p:cNvPr id="275" name="Google Shape;275;p25"/>
          <p:cNvSpPr txBox="1"/>
          <p:nvPr/>
        </p:nvSpPr>
        <p:spPr>
          <a:xfrm>
            <a:off x="2395125" y="1556375"/>
            <a:ext cx="535800" cy="1485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000">
                <a:latin typeface="Century Gothic"/>
                <a:ea typeface="Century Gothic"/>
                <a:cs typeface="Century Gothic"/>
                <a:sym typeface="Century Gothic"/>
              </a:rPr>
              <a:t>2014</a:t>
            </a:r>
            <a:endParaRPr sz="1000">
              <a:latin typeface="Century Gothic"/>
              <a:ea typeface="Century Gothic"/>
              <a:cs typeface="Century Gothic"/>
              <a:sym typeface="Century Gothic"/>
            </a:endParaRPr>
          </a:p>
        </p:txBody>
      </p:sp>
      <p:sp>
        <p:nvSpPr>
          <p:cNvPr id="276" name="Google Shape;276;p25"/>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77" name="Google Shape;277;p25"/>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78" name="Google Shape;278;p25"/>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
        <p:nvSpPr>
          <p:cNvPr id="279" name="Google Shape;279;p25"/>
          <p:cNvSpPr txBox="1"/>
          <p:nvPr/>
        </p:nvSpPr>
        <p:spPr>
          <a:xfrm>
            <a:off x="4907650" y="4378175"/>
            <a:ext cx="5093400" cy="502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300">
                <a:latin typeface="Bree Serif"/>
                <a:ea typeface="Bree Serif"/>
                <a:cs typeface="Bree Serif"/>
                <a:sym typeface="Bree Serif"/>
              </a:rPr>
              <a:t>Source : </a:t>
            </a:r>
            <a:r>
              <a:rPr lang="en" sz="1300">
                <a:solidFill>
                  <a:schemeClr val="dk1"/>
                </a:solidFill>
                <a:latin typeface="Bree Serif"/>
                <a:ea typeface="Bree Serif"/>
                <a:cs typeface="Bree Serif"/>
                <a:sym typeface="Bree Serif"/>
              </a:rPr>
              <a:t>Global Education monitoring Report, UNESCO</a:t>
            </a:r>
            <a:endParaRPr sz="1300">
              <a:solidFill>
                <a:schemeClr val="dk1"/>
              </a:solidFill>
              <a:latin typeface="Bree Serif"/>
              <a:ea typeface="Bree Serif"/>
              <a:cs typeface="Bree Serif"/>
              <a:sym typeface="Bree Serif"/>
            </a:endParaRPr>
          </a:p>
          <a:p>
            <a:pPr marL="0" lvl="0" indent="0" rtl="0">
              <a:spcBef>
                <a:spcPts val="0"/>
              </a:spcBef>
              <a:spcAft>
                <a:spcPts val="0"/>
              </a:spcAft>
              <a:buNone/>
            </a:pPr>
            <a:endParaRPr sz="1300">
              <a:latin typeface="Bree Serif"/>
              <a:ea typeface="Bree Serif"/>
              <a:cs typeface="Bree Serif"/>
              <a:sym typeface="Bree Serif"/>
            </a:endParaRPr>
          </a:p>
          <a:p>
            <a:pPr marL="0" lvl="0" indent="0" rtl="0">
              <a:spcBef>
                <a:spcPts val="0"/>
              </a:spcBef>
              <a:spcAft>
                <a:spcPts val="0"/>
              </a:spcAft>
              <a:buNone/>
            </a:pPr>
            <a:r>
              <a:rPr lang="en" sz="1300">
                <a:latin typeface="Bree Serif"/>
                <a:ea typeface="Bree Serif"/>
                <a:cs typeface="Bree Serif"/>
                <a:sym typeface="Bree Serif"/>
              </a:rPr>
              <a:t>	     </a:t>
            </a:r>
            <a:endParaRPr sz="1300">
              <a:latin typeface="Bree Serif"/>
              <a:ea typeface="Bree Serif"/>
              <a:cs typeface="Bree Serif"/>
              <a:sym typeface="Bree Serif"/>
            </a:endParaRPr>
          </a:p>
        </p:txBody>
      </p:sp>
      <p:sp>
        <p:nvSpPr>
          <p:cNvPr id="280" name="Google Shape;280;p25"/>
          <p:cNvSpPr txBox="1"/>
          <p:nvPr/>
        </p:nvSpPr>
        <p:spPr>
          <a:xfrm>
            <a:off x="624825" y="776875"/>
            <a:ext cx="4076400" cy="300900"/>
          </a:xfrm>
          <a:prstGeom prst="rect">
            <a:avLst/>
          </a:prstGeom>
          <a:noFill/>
          <a:ln>
            <a:noFill/>
          </a:ln>
        </p:spPr>
        <p:txBody>
          <a:bodyPr spcFirstLastPara="1" wrap="square" lIns="91425" tIns="91425" rIns="91425" bIns="91425" anchor="ctr" anchorCtr="0">
            <a:noAutofit/>
          </a:bodyPr>
          <a:lstStyle/>
          <a:p>
            <a:pPr marL="0" lvl="0" indent="0" rtl="0">
              <a:spcBef>
                <a:spcPts val="0"/>
              </a:spcBef>
              <a:spcAft>
                <a:spcPts val="0"/>
              </a:spcAft>
              <a:buNone/>
            </a:pPr>
            <a:r>
              <a:rPr lang="en" sz="1600">
                <a:solidFill>
                  <a:srgbClr val="999999"/>
                </a:solidFill>
                <a:latin typeface="Bree Serif"/>
                <a:ea typeface="Bree Serif"/>
                <a:cs typeface="Bree Serif"/>
                <a:sym typeface="Bree Serif"/>
              </a:rPr>
              <a:t>( % of total population)</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26"/>
          <p:cNvSpPr txBox="1">
            <a:spLocks noGrp="1"/>
          </p:cNvSpPr>
          <p:nvPr>
            <p:ph type="title"/>
          </p:nvPr>
        </p:nvSpPr>
        <p:spPr>
          <a:xfrm>
            <a:off x="543400" y="208975"/>
            <a:ext cx="7197900" cy="5727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 sz="3000">
                <a:solidFill>
                  <a:srgbClr val="37241D"/>
                </a:solidFill>
                <a:latin typeface="Bree Serif"/>
                <a:ea typeface="Bree Serif"/>
                <a:cs typeface="Bree Serif"/>
                <a:sym typeface="Bree Serif"/>
              </a:rPr>
              <a:t>Literacy rate of 15-24 years-old in CLMV </a:t>
            </a:r>
            <a:endParaRPr sz="3000">
              <a:latin typeface="Bree Serif"/>
              <a:ea typeface="Bree Serif"/>
              <a:cs typeface="Bree Serif"/>
              <a:sym typeface="Bree Serif"/>
            </a:endParaRPr>
          </a:p>
        </p:txBody>
      </p:sp>
      <p:cxnSp>
        <p:nvCxnSpPr>
          <p:cNvPr id="286" name="Google Shape;286;p26"/>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287" name="Google Shape;287;p26"/>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288" name="Google Shape;288;p26"/>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89" name="Google Shape;289;p26"/>
          <p:cNvSpPr/>
          <p:nvPr/>
        </p:nvSpPr>
        <p:spPr>
          <a:xfrm>
            <a:off x="2836338" y="4782288"/>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chemeClr val="lt1"/>
                </a:solidFill>
              </a:rPr>
              <a:t>Indicators</a:t>
            </a:r>
            <a:endParaRPr sz="1100">
              <a:solidFill>
                <a:schemeClr val="lt1"/>
              </a:solidFill>
            </a:endParaRPr>
          </a:p>
        </p:txBody>
      </p:sp>
      <p:sp>
        <p:nvSpPr>
          <p:cNvPr id="290" name="Google Shape;290;p26"/>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291" name="Google Shape;291;p26"/>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sp>
        <p:nvSpPr>
          <p:cNvPr id="292" name="Google Shape;292;p26"/>
          <p:cNvSpPr txBox="1"/>
          <p:nvPr/>
        </p:nvSpPr>
        <p:spPr>
          <a:xfrm>
            <a:off x="5725200" y="4308113"/>
            <a:ext cx="3483900" cy="3750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100">
                <a:latin typeface="Bree Serif"/>
                <a:ea typeface="Bree Serif"/>
                <a:cs typeface="Bree Serif"/>
                <a:sym typeface="Bree Serif"/>
              </a:rPr>
              <a:t>Source : </a:t>
            </a:r>
            <a:r>
              <a:rPr lang="en" sz="1100">
                <a:solidFill>
                  <a:schemeClr val="dk1"/>
                </a:solidFill>
                <a:latin typeface="Bree Serif"/>
                <a:ea typeface="Bree Serif"/>
                <a:cs typeface="Bree Serif"/>
                <a:sym typeface="Bree Serif"/>
              </a:rPr>
              <a:t>ASEAN statistical report on MDGs 2017</a:t>
            </a:r>
            <a:endParaRPr sz="1100">
              <a:solidFill>
                <a:schemeClr val="dk1"/>
              </a:solidFill>
              <a:latin typeface="Bree Serif"/>
              <a:ea typeface="Bree Serif"/>
              <a:cs typeface="Bree Serif"/>
              <a:sym typeface="Bree Serif"/>
            </a:endParaRPr>
          </a:p>
          <a:p>
            <a:pPr marL="0" lvl="0" indent="0" rtl="0">
              <a:spcBef>
                <a:spcPts val="0"/>
              </a:spcBef>
              <a:spcAft>
                <a:spcPts val="0"/>
              </a:spcAft>
              <a:buNone/>
            </a:pPr>
            <a:endParaRPr sz="1300">
              <a:latin typeface="Bree Serif"/>
              <a:ea typeface="Bree Serif"/>
              <a:cs typeface="Bree Serif"/>
              <a:sym typeface="Bree Serif"/>
            </a:endParaRPr>
          </a:p>
          <a:p>
            <a:pPr marL="0" lvl="0" indent="0" rtl="0">
              <a:spcBef>
                <a:spcPts val="0"/>
              </a:spcBef>
              <a:spcAft>
                <a:spcPts val="0"/>
              </a:spcAft>
              <a:buNone/>
            </a:pPr>
            <a:r>
              <a:rPr lang="en" sz="1300">
                <a:latin typeface="Bree Serif"/>
                <a:ea typeface="Bree Serif"/>
                <a:cs typeface="Bree Serif"/>
                <a:sym typeface="Bree Serif"/>
              </a:rPr>
              <a:t>	     </a:t>
            </a:r>
            <a:endParaRPr sz="1300">
              <a:latin typeface="Bree Serif"/>
              <a:ea typeface="Bree Serif"/>
              <a:cs typeface="Bree Serif"/>
              <a:sym typeface="Bree Serif"/>
            </a:endParaRPr>
          </a:p>
        </p:txBody>
      </p:sp>
      <p:sp>
        <p:nvSpPr>
          <p:cNvPr id="293" name="Google Shape;293;p26"/>
          <p:cNvSpPr txBox="1"/>
          <p:nvPr/>
        </p:nvSpPr>
        <p:spPr>
          <a:xfrm>
            <a:off x="487875" y="765425"/>
            <a:ext cx="5762100" cy="4113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600">
                <a:solidFill>
                  <a:srgbClr val="999999"/>
                </a:solidFill>
                <a:latin typeface="Bree Serif"/>
                <a:ea typeface="Bree Serif"/>
                <a:cs typeface="Bree Serif"/>
                <a:sym typeface="Bree Serif"/>
              </a:rPr>
              <a:t>( % of total population in the group)</a:t>
            </a:r>
            <a:endParaRPr sz="1600">
              <a:solidFill>
                <a:srgbClr val="999999"/>
              </a:solidFill>
              <a:latin typeface="Bree Serif"/>
              <a:ea typeface="Bree Serif"/>
              <a:cs typeface="Bree Serif"/>
              <a:sym typeface="Bree Serif"/>
            </a:endParaRPr>
          </a:p>
        </p:txBody>
      </p:sp>
      <p:sp>
        <p:nvSpPr>
          <p:cNvPr id="294" name="Google Shape;294;p26"/>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pic>
        <p:nvPicPr>
          <p:cNvPr id="295" name="Google Shape;295;p26"/>
          <p:cNvPicPr preferRelativeResize="0"/>
          <p:nvPr/>
        </p:nvPicPr>
        <p:blipFill>
          <a:blip r:embed="rId3">
            <a:alphaModFix/>
          </a:blip>
          <a:stretch>
            <a:fillRect/>
          </a:stretch>
        </p:blipFill>
        <p:spPr>
          <a:xfrm>
            <a:off x="1634000" y="1220051"/>
            <a:ext cx="5093958" cy="3056375"/>
          </a:xfrm>
          <a:prstGeom prst="rect">
            <a:avLst/>
          </a:prstGeom>
          <a:noFill/>
          <a:ln>
            <a:noFill/>
          </a:ln>
        </p:spPr>
      </p:pic>
      <p:sp>
        <p:nvSpPr>
          <p:cNvPr id="296" name="Google Shape;296;p26"/>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97" name="Google Shape;297;p26"/>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pic>
        <p:nvPicPr>
          <p:cNvPr id="302" name="Google Shape;302;p27"/>
          <p:cNvPicPr preferRelativeResize="0"/>
          <p:nvPr/>
        </p:nvPicPr>
        <p:blipFill>
          <a:blip r:embed="rId3">
            <a:alphaModFix/>
          </a:blip>
          <a:stretch>
            <a:fillRect/>
          </a:stretch>
        </p:blipFill>
        <p:spPr>
          <a:xfrm>
            <a:off x="0" y="-476250"/>
            <a:ext cx="9144000" cy="6095975"/>
          </a:xfrm>
          <a:prstGeom prst="rect">
            <a:avLst/>
          </a:prstGeom>
          <a:noFill/>
          <a:ln>
            <a:noFill/>
          </a:ln>
        </p:spPr>
      </p:pic>
      <p:sp>
        <p:nvSpPr>
          <p:cNvPr id="303" name="Google Shape;303;p27"/>
          <p:cNvSpPr/>
          <p:nvPr/>
        </p:nvSpPr>
        <p:spPr>
          <a:xfrm>
            <a:off x="5731400" y="346075"/>
            <a:ext cx="2955600" cy="4302600"/>
          </a:xfrm>
          <a:prstGeom prst="rect">
            <a:avLst/>
          </a:prstGeom>
          <a:solidFill>
            <a:srgbClr val="DD7E6B">
              <a:alpha val="64980"/>
            </a:srgbClr>
          </a:solidFill>
          <a:ln w="762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304" name="Google Shape;304;p27"/>
          <p:cNvSpPr txBox="1">
            <a:spLocks noGrp="1"/>
          </p:cNvSpPr>
          <p:nvPr>
            <p:ph type="title"/>
          </p:nvPr>
        </p:nvSpPr>
        <p:spPr>
          <a:xfrm>
            <a:off x="6020375" y="862550"/>
            <a:ext cx="2841000" cy="2508900"/>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buFont typeface="Arial"/>
              <a:buNone/>
            </a:pPr>
            <a:r>
              <a:rPr lang="en" sz="3000" b="1">
                <a:solidFill>
                  <a:srgbClr val="FFFFFF"/>
                </a:solidFill>
                <a:latin typeface="Bree Serif"/>
                <a:ea typeface="Bree Serif"/>
                <a:cs typeface="Bree Serif"/>
                <a:sym typeface="Bree Serif"/>
              </a:rPr>
              <a:t>Problems on education among CLMV</a:t>
            </a:r>
            <a:endParaRPr sz="3000" b="1">
              <a:solidFill>
                <a:srgbClr val="FFFFFF"/>
              </a:solidFill>
            </a:endParaRPr>
          </a:p>
        </p:txBody>
      </p:sp>
      <p:cxnSp>
        <p:nvCxnSpPr>
          <p:cNvPr id="305" name="Google Shape;305;p27"/>
          <p:cNvCxnSpPr/>
          <p:nvPr/>
        </p:nvCxnSpPr>
        <p:spPr>
          <a:xfrm>
            <a:off x="5728250" y="2567838"/>
            <a:ext cx="2961900" cy="7800"/>
          </a:xfrm>
          <a:prstGeom prst="straightConnector1">
            <a:avLst/>
          </a:prstGeom>
          <a:noFill/>
          <a:ln w="28575" cap="flat" cmpd="sng">
            <a:solidFill>
              <a:srgbClr val="FFFFFF"/>
            </a:solidFill>
            <a:prstDash val="solid"/>
            <a:round/>
            <a:headEnd type="none" w="med" len="med"/>
            <a:tailEnd type="none" w="med" len="med"/>
          </a:ln>
        </p:spPr>
      </p:cxnSp>
      <p:cxnSp>
        <p:nvCxnSpPr>
          <p:cNvPr id="306" name="Google Shape;306;p27"/>
          <p:cNvCxnSpPr/>
          <p:nvPr/>
        </p:nvCxnSpPr>
        <p:spPr>
          <a:xfrm>
            <a:off x="5728250" y="2697638"/>
            <a:ext cx="2961900" cy="7800"/>
          </a:xfrm>
          <a:prstGeom prst="straightConnector1">
            <a:avLst/>
          </a:prstGeom>
          <a:noFill/>
          <a:ln w="28575" cap="flat" cmpd="sng">
            <a:solidFill>
              <a:srgbClr val="FFFFFF"/>
            </a:solidFill>
            <a:prstDash val="solid"/>
            <a:round/>
            <a:headEnd type="none" w="med" len="med"/>
            <a:tailEnd type="none" w="med" len="med"/>
          </a:ln>
        </p:spPr>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28"/>
          <p:cNvSpPr/>
          <p:nvPr/>
        </p:nvSpPr>
        <p:spPr>
          <a:xfrm>
            <a:off x="2491425" y="2809200"/>
            <a:ext cx="1734600" cy="1805100"/>
          </a:xfrm>
          <a:prstGeom prst="rect">
            <a:avLst/>
          </a:prstGeom>
          <a:solidFill>
            <a:srgbClr val="FFD966"/>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None/>
            </a:pPr>
            <a:endParaRPr b="1" i="1">
              <a:solidFill>
                <a:schemeClr val="dk1"/>
              </a:solidFill>
              <a:latin typeface="Century Gothic"/>
              <a:ea typeface="Century Gothic"/>
              <a:cs typeface="Century Gothic"/>
              <a:sym typeface="Century Gothic"/>
            </a:endParaRPr>
          </a:p>
          <a:p>
            <a:pPr marL="0" lvl="0" indent="0" rtl="0">
              <a:lnSpc>
                <a:spcPct val="115000"/>
              </a:lnSpc>
              <a:spcBef>
                <a:spcPts val="1600"/>
              </a:spcBef>
              <a:spcAft>
                <a:spcPts val="0"/>
              </a:spcAft>
              <a:buClr>
                <a:schemeClr val="dk1"/>
              </a:buClr>
              <a:buSzPts val="1100"/>
              <a:buFont typeface="Arial"/>
              <a:buNone/>
            </a:pPr>
            <a:r>
              <a:rPr lang="en" sz="2400">
                <a:solidFill>
                  <a:srgbClr val="666666"/>
                </a:solidFill>
                <a:latin typeface="Francois One"/>
                <a:ea typeface="Francois One"/>
                <a:cs typeface="Francois One"/>
                <a:sym typeface="Francois One"/>
              </a:rPr>
              <a:t>Corruption</a:t>
            </a:r>
            <a:br>
              <a:rPr lang="en" sz="2400" b="1" i="1">
                <a:solidFill>
                  <a:srgbClr val="666666"/>
                </a:solidFill>
                <a:latin typeface="Century Gothic"/>
                <a:ea typeface="Century Gothic"/>
                <a:cs typeface="Century Gothic"/>
                <a:sym typeface="Century Gothic"/>
              </a:rPr>
            </a:br>
            <a:r>
              <a:rPr lang="en">
                <a:solidFill>
                  <a:srgbClr val="666666"/>
                </a:solidFill>
                <a:latin typeface="Century Gothic"/>
                <a:ea typeface="Century Gothic"/>
                <a:cs typeface="Century Gothic"/>
                <a:sym typeface="Century Gothic"/>
              </a:rPr>
              <a:t>A country with full corruption also being a culture trend for Khmer people</a:t>
            </a:r>
            <a:endParaRPr>
              <a:solidFill>
                <a:srgbClr val="666666"/>
              </a:solidFill>
              <a:latin typeface="Century Gothic"/>
              <a:ea typeface="Century Gothic"/>
              <a:cs typeface="Century Gothic"/>
              <a:sym typeface="Century Gothic"/>
            </a:endParaRPr>
          </a:p>
          <a:p>
            <a:pPr marL="0" lvl="0" indent="0">
              <a:spcBef>
                <a:spcPts val="1600"/>
              </a:spcBef>
              <a:spcAft>
                <a:spcPts val="0"/>
              </a:spcAft>
              <a:buNone/>
            </a:pPr>
            <a:endParaRPr/>
          </a:p>
        </p:txBody>
      </p:sp>
      <p:sp>
        <p:nvSpPr>
          <p:cNvPr id="312" name="Google Shape;312;p28"/>
          <p:cNvSpPr/>
          <p:nvPr/>
        </p:nvSpPr>
        <p:spPr>
          <a:xfrm>
            <a:off x="3645450" y="903588"/>
            <a:ext cx="1734600" cy="1805100"/>
          </a:xfrm>
          <a:prstGeom prst="rect">
            <a:avLst/>
          </a:prstGeom>
          <a:solidFill>
            <a:srgbClr val="FFD966"/>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1600"/>
              </a:spcAft>
              <a:buClr>
                <a:schemeClr val="dk1"/>
              </a:buClr>
              <a:buSzPts val="1100"/>
              <a:buFont typeface="Arial"/>
              <a:buNone/>
            </a:pPr>
            <a:r>
              <a:rPr lang="en" sz="2400">
                <a:solidFill>
                  <a:srgbClr val="666666"/>
                </a:solidFill>
                <a:latin typeface="Francois One"/>
                <a:ea typeface="Francois One"/>
                <a:cs typeface="Francois One"/>
                <a:sym typeface="Francois One"/>
              </a:rPr>
              <a:t>Education equipments</a:t>
            </a:r>
            <a:br>
              <a:rPr lang="en" sz="2400" b="1" i="1">
                <a:solidFill>
                  <a:srgbClr val="666666"/>
                </a:solidFill>
                <a:latin typeface="Francois One"/>
                <a:ea typeface="Francois One"/>
                <a:cs typeface="Francois One"/>
                <a:sym typeface="Francois One"/>
              </a:rPr>
            </a:br>
            <a:r>
              <a:rPr lang="en">
                <a:solidFill>
                  <a:srgbClr val="666666"/>
                </a:solidFill>
                <a:latin typeface="Century Gothic"/>
                <a:ea typeface="Century Gothic"/>
                <a:cs typeface="Century Gothic"/>
                <a:sym typeface="Century Gothic"/>
              </a:rPr>
              <a:t>never adequate for students</a:t>
            </a:r>
            <a:endParaRPr>
              <a:solidFill>
                <a:srgbClr val="666666"/>
              </a:solidFill>
              <a:latin typeface="Francois One"/>
              <a:ea typeface="Francois One"/>
              <a:cs typeface="Francois One"/>
              <a:sym typeface="Francois One"/>
            </a:endParaRPr>
          </a:p>
        </p:txBody>
      </p:sp>
      <p:sp>
        <p:nvSpPr>
          <p:cNvPr id="313" name="Google Shape;313;p28"/>
          <p:cNvSpPr/>
          <p:nvPr/>
        </p:nvSpPr>
        <p:spPr>
          <a:xfrm>
            <a:off x="1525738" y="903600"/>
            <a:ext cx="1734600" cy="1805100"/>
          </a:xfrm>
          <a:prstGeom prst="rect">
            <a:avLst/>
          </a:prstGeom>
          <a:solidFill>
            <a:srgbClr val="D9D9D9"/>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Clr>
                <a:schemeClr val="dk1"/>
              </a:buClr>
              <a:buSzPts val="1100"/>
              <a:buFont typeface="Arial"/>
              <a:buNone/>
            </a:pPr>
            <a:br>
              <a:rPr lang="en" sz="1800" b="1" i="1">
                <a:solidFill>
                  <a:schemeClr val="dk1"/>
                </a:solidFill>
                <a:latin typeface="Century Gothic"/>
                <a:ea typeface="Century Gothic"/>
                <a:cs typeface="Century Gothic"/>
                <a:sym typeface="Century Gothic"/>
              </a:rPr>
            </a:br>
            <a:r>
              <a:rPr lang="en" sz="2400">
                <a:solidFill>
                  <a:srgbClr val="1C4587"/>
                </a:solidFill>
                <a:latin typeface="Francois One"/>
                <a:ea typeface="Francois One"/>
                <a:cs typeface="Francois One"/>
                <a:sym typeface="Francois One"/>
              </a:rPr>
              <a:t>Poverty</a:t>
            </a:r>
            <a:br>
              <a:rPr lang="en">
                <a:solidFill>
                  <a:srgbClr val="1C4587"/>
                </a:solidFill>
                <a:latin typeface="Century Gothic"/>
                <a:ea typeface="Century Gothic"/>
                <a:cs typeface="Century Gothic"/>
                <a:sym typeface="Century Gothic"/>
              </a:rPr>
            </a:br>
            <a:r>
              <a:rPr lang="en">
                <a:solidFill>
                  <a:srgbClr val="1C4587"/>
                </a:solidFill>
                <a:latin typeface="Century Gothic"/>
                <a:ea typeface="Century Gothic"/>
                <a:cs typeface="Century Gothic"/>
                <a:sym typeface="Century Gothic"/>
              </a:rPr>
              <a:t>A teacher’s average salary is only US$30 per month </a:t>
            </a:r>
            <a:endParaRPr>
              <a:solidFill>
                <a:srgbClr val="1C4587"/>
              </a:solidFill>
              <a:latin typeface="Century Gothic"/>
              <a:ea typeface="Century Gothic"/>
              <a:cs typeface="Century Gothic"/>
              <a:sym typeface="Century Gothic"/>
            </a:endParaRPr>
          </a:p>
          <a:p>
            <a:pPr marL="0" lvl="0" indent="0">
              <a:spcBef>
                <a:spcPts val="1600"/>
              </a:spcBef>
              <a:spcAft>
                <a:spcPts val="0"/>
              </a:spcAft>
              <a:buNone/>
            </a:pPr>
            <a:endParaRPr/>
          </a:p>
        </p:txBody>
      </p:sp>
      <p:sp>
        <p:nvSpPr>
          <p:cNvPr id="314" name="Google Shape;314;p28"/>
          <p:cNvSpPr/>
          <p:nvPr/>
        </p:nvSpPr>
        <p:spPr>
          <a:xfrm>
            <a:off x="4659450" y="2805363"/>
            <a:ext cx="1734600" cy="1805100"/>
          </a:xfrm>
          <a:prstGeom prst="rect">
            <a:avLst/>
          </a:prstGeom>
          <a:solidFill>
            <a:srgbClr val="FFD966"/>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Clr>
                <a:schemeClr val="dk1"/>
              </a:buClr>
              <a:buSzPts val="1100"/>
              <a:buFont typeface="Arial"/>
              <a:buNone/>
            </a:pPr>
            <a:br>
              <a:rPr lang="en" sz="1800" b="1" i="1">
                <a:solidFill>
                  <a:srgbClr val="666666"/>
                </a:solidFill>
                <a:latin typeface="Century Gothic"/>
                <a:ea typeface="Century Gothic"/>
                <a:cs typeface="Century Gothic"/>
                <a:sym typeface="Century Gothic"/>
              </a:rPr>
            </a:br>
            <a:r>
              <a:rPr lang="en" sz="2200">
                <a:solidFill>
                  <a:srgbClr val="666666"/>
                </a:solidFill>
                <a:latin typeface="Francois One"/>
                <a:ea typeface="Francois One"/>
                <a:cs typeface="Francois One"/>
                <a:sym typeface="Francois One"/>
              </a:rPr>
              <a:t>Unaffordable facilities</a:t>
            </a:r>
            <a:br>
              <a:rPr lang="en" sz="2200">
                <a:solidFill>
                  <a:srgbClr val="666666"/>
                </a:solidFill>
                <a:latin typeface="Francois One"/>
                <a:ea typeface="Francois One"/>
                <a:cs typeface="Francois One"/>
                <a:sym typeface="Francois One"/>
              </a:rPr>
            </a:br>
            <a:r>
              <a:rPr lang="en">
                <a:solidFill>
                  <a:srgbClr val="666666"/>
                </a:solidFill>
                <a:latin typeface="Century Gothic"/>
                <a:ea typeface="Century Gothic"/>
                <a:cs typeface="Century Gothic"/>
                <a:sym typeface="Century Gothic"/>
              </a:rPr>
              <a:t>lack of government support</a:t>
            </a:r>
            <a:endParaRPr>
              <a:solidFill>
                <a:srgbClr val="666666"/>
              </a:solidFill>
              <a:latin typeface="Century Gothic"/>
              <a:ea typeface="Century Gothic"/>
              <a:cs typeface="Century Gothic"/>
              <a:sym typeface="Century Gothic"/>
            </a:endParaRPr>
          </a:p>
          <a:p>
            <a:pPr marL="0" lvl="0" indent="0">
              <a:spcBef>
                <a:spcPts val="1600"/>
              </a:spcBef>
              <a:spcAft>
                <a:spcPts val="0"/>
              </a:spcAft>
              <a:buNone/>
            </a:pPr>
            <a:endParaRPr/>
          </a:p>
        </p:txBody>
      </p:sp>
      <p:sp>
        <p:nvSpPr>
          <p:cNvPr id="315" name="Google Shape;315;p28"/>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316" name="Google Shape;316;p28"/>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317" name="Google Shape;317;p28"/>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318" name="Google Shape;318;p28"/>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319" name="Google Shape;319;p28"/>
          <p:cNvSpPr/>
          <p:nvPr/>
        </p:nvSpPr>
        <p:spPr>
          <a:xfrm>
            <a:off x="4853225" y="4782300"/>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chemeClr val="lt1"/>
                </a:solidFill>
              </a:rPr>
              <a:t>Problems</a:t>
            </a:r>
            <a:endParaRPr sz="1100">
              <a:solidFill>
                <a:schemeClr val="lt1"/>
              </a:solidFill>
            </a:endParaRPr>
          </a:p>
        </p:txBody>
      </p:sp>
      <p:sp>
        <p:nvSpPr>
          <p:cNvPr id="320" name="Google Shape;320;p28"/>
          <p:cNvSpPr txBox="1">
            <a:spLocks noGrp="1"/>
          </p:cNvSpPr>
          <p:nvPr>
            <p:ph type="title"/>
          </p:nvPr>
        </p:nvSpPr>
        <p:spPr>
          <a:xfrm>
            <a:off x="474900" y="163575"/>
            <a:ext cx="8520600" cy="572700"/>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buFont typeface="Arial"/>
              <a:buNone/>
            </a:pPr>
            <a:r>
              <a:rPr lang="en" sz="3600">
                <a:latin typeface="Bree Serif"/>
                <a:ea typeface="Bree Serif"/>
                <a:cs typeface="Bree Serif"/>
                <a:sym typeface="Bree Serif"/>
              </a:rPr>
              <a:t>Cambodia</a:t>
            </a:r>
            <a:endParaRPr sz="3600">
              <a:latin typeface="Bree Serif"/>
              <a:ea typeface="Bree Serif"/>
              <a:cs typeface="Bree Serif"/>
              <a:sym typeface="Bree Serif"/>
            </a:endParaRPr>
          </a:p>
        </p:txBody>
      </p:sp>
      <p:sp>
        <p:nvSpPr>
          <p:cNvPr id="321" name="Google Shape;321;p28"/>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322" name="Google Shape;322;p28"/>
          <p:cNvCxnSpPr/>
          <p:nvPr/>
        </p:nvCxnSpPr>
        <p:spPr>
          <a:xfrm>
            <a:off x="582025" y="776875"/>
            <a:ext cx="6986100" cy="0"/>
          </a:xfrm>
          <a:prstGeom prst="straightConnector1">
            <a:avLst/>
          </a:prstGeom>
          <a:noFill/>
          <a:ln w="9525" cap="flat" cmpd="sng">
            <a:solidFill>
              <a:srgbClr val="B7B7B7"/>
            </a:solidFill>
            <a:prstDash val="solid"/>
            <a:round/>
            <a:headEnd type="none" w="sm" len="sm"/>
            <a:tailEnd type="none" w="sm" len="sm"/>
          </a:ln>
        </p:spPr>
      </p:cxnSp>
      <p:pic>
        <p:nvPicPr>
          <p:cNvPr id="323" name="Google Shape;323;p28"/>
          <p:cNvPicPr preferRelativeResize="0"/>
          <p:nvPr/>
        </p:nvPicPr>
        <p:blipFill>
          <a:blip r:embed="rId3">
            <a:alphaModFix/>
          </a:blip>
          <a:stretch>
            <a:fillRect/>
          </a:stretch>
        </p:blipFill>
        <p:spPr>
          <a:xfrm>
            <a:off x="6926250" y="3144239"/>
            <a:ext cx="1187450" cy="1187499"/>
          </a:xfrm>
          <a:prstGeom prst="rect">
            <a:avLst/>
          </a:prstGeom>
          <a:noFill/>
          <a:ln>
            <a:noFill/>
          </a:ln>
        </p:spPr>
      </p:pic>
      <p:sp>
        <p:nvSpPr>
          <p:cNvPr id="324" name="Google Shape;324;p28"/>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25" name="Google Shape;325;p28"/>
          <p:cNvSpPr/>
          <p:nvPr/>
        </p:nvSpPr>
        <p:spPr>
          <a:xfrm>
            <a:off x="5833513" y="888575"/>
            <a:ext cx="1734600" cy="1805100"/>
          </a:xfrm>
          <a:prstGeom prst="rect">
            <a:avLst/>
          </a:prstGeom>
          <a:solidFill>
            <a:srgbClr val="D9D9D9"/>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Clr>
                <a:schemeClr val="dk1"/>
              </a:buClr>
              <a:buSzPts val="1100"/>
              <a:buFont typeface="Arial"/>
              <a:buNone/>
            </a:pPr>
            <a:br>
              <a:rPr lang="en" sz="2400">
                <a:solidFill>
                  <a:srgbClr val="155495"/>
                </a:solidFill>
                <a:latin typeface="Francois One"/>
                <a:ea typeface="Francois One"/>
                <a:cs typeface="Francois One"/>
                <a:sym typeface="Francois One"/>
              </a:rPr>
            </a:br>
            <a:r>
              <a:rPr lang="en" sz="2400">
                <a:solidFill>
                  <a:srgbClr val="1C4587"/>
                </a:solidFill>
                <a:latin typeface="Francois One"/>
                <a:ea typeface="Francois One"/>
                <a:cs typeface="Francois One"/>
                <a:sym typeface="Francois One"/>
              </a:rPr>
              <a:t>Weak Regulation</a:t>
            </a:r>
            <a:br>
              <a:rPr lang="en" sz="2400">
                <a:solidFill>
                  <a:srgbClr val="1C4587"/>
                </a:solidFill>
                <a:latin typeface="Francois One"/>
                <a:ea typeface="Francois One"/>
                <a:cs typeface="Francois One"/>
                <a:sym typeface="Francois One"/>
              </a:rPr>
            </a:br>
            <a:r>
              <a:rPr lang="en">
                <a:solidFill>
                  <a:srgbClr val="1C4587"/>
                </a:solidFill>
                <a:latin typeface="Century Gothic"/>
                <a:ea typeface="Century Gothic"/>
                <a:cs typeface="Century Gothic"/>
                <a:sym typeface="Century Gothic"/>
              </a:rPr>
              <a:t>Teacher can disobey the law openly and easily</a:t>
            </a:r>
            <a:endParaRPr>
              <a:solidFill>
                <a:srgbClr val="1C4587"/>
              </a:solidFill>
              <a:latin typeface="Century Gothic"/>
              <a:ea typeface="Century Gothic"/>
              <a:cs typeface="Century Gothic"/>
              <a:sym typeface="Century Gothic"/>
            </a:endParaRPr>
          </a:p>
          <a:p>
            <a:pPr marL="0" lvl="0" indent="0" rtl="0">
              <a:spcBef>
                <a:spcPts val="1600"/>
              </a:spcBef>
              <a:spcAft>
                <a:spcPts val="0"/>
              </a:spcAft>
              <a:buNone/>
            </a:pPr>
            <a:endParaRPr/>
          </a:p>
        </p:txBody>
      </p:sp>
      <p:sp>
        <p:nvSpPr>
          <p:cNvPr id="326" name="Google Shape;326;p28"/>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pic>
        <p:nvPicPr>
          <p:cNvPr id="327" name="Google Shape;327;p28"/>
          <p:cNvPicPr preferRelativeResize="0"/>
          <p:nvPr/>
        </p:nvPicPr>
        <p:blipFill>
          <a:blip r:embed="rId4">
            <a:alphaModFix/>
          </a:blip>
          <a:stretch>
            <a:fillRect/>
          </a:stretch>
        </p:blipFill>
        <p:spPr>
          <a:xfrm>
            <a:off x="765050" y="3118037"/>
            <a:ext cx="1187438" cy="118743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29"/>
          <p:cNvSpPr/>
          <p:nvPr/>
        </p:nvSpPr>
        <p:spPr>
          <a:xfrm>
            <a:off x="517225" y="857950"/>
            <a:ext cx="1734600" cy="1805100"/>
          </a:xfrm>
          <a:prstGeom prst="rect">
            <a:avLst/>
          </a:prstGeom>
          <a:solidFill>
            <a:srgbClr val="FFD966"/>
          </a:solidFill>
          <a:ln>
            <a:noFill/>
          </a:ln>
        </p:spPr>
        <p:txBody>
          <a:bodyPr spcFirstLastPara="1" wrap="square" lIns="91425" tIns="91425" rIns="91425" bIns="91425" anchor="ctr" anchorCtr="0">
            <a:noAutofit/>
          </a:bodyPr>
          <a:lstStyle/>
          <a:p>
            <a:pPr marL="0" lvl="0" indent="0" rtl="0">
              <a:lnSpc>
                <a:spcPct val="100000"/>
              </a:lnSpc>
              <a:spcBef>
                <a:spcPts val="0"/>
              </a:spcBef>
              <a:spcAft>
                <a:spcPts val="0"/>
              </a:spcAft>
              <a:buNone/>
            </a:pPr>
            <a:endParaRPr sz="1600" b="1" i="1">
              <a:solidFill>
                <a:schemeClr val="dk1"/>
              </a:solidFill>
              <a:latin typeface="Century Gothic"/>
              <a:ea typeface="Century Gothic"/>
              <a:cs typeface="Century Gothic"/>
              <a:sym typeface="Century Gothic"/>
            </a:endParaRPr>
          </a:p>
          <a:p>
            <a:pPr marL="0" lvl="0" indent="0" rtl="0">
              <a:lnSpc>
                <a:spcPct val="100000"/>
              </a:lnSpc>
              <a:spcBef>
                <a:spcPts val="1600"/>
              </a:spcBef>
              <a:spcAft>
                <a:spcPts val="0"/>
              </a:spcAft>
              <a:buNone/>
            </a:pPr>
            <a:r>
              <a:rPr lang="en" sz="2200">
                <a:solidFill>
                  <a:srgbClr val="666666"/>
                </a:solidFill>
                <a:latin typeface="Francois One"/>
                <a:ea typeface="Francois One"/>
                <a:cs typeface="Francois One"/>
                <a:sym typeface="Francois One"/>
              </a:rPr>
              <a:t>The ethnically diversity</a:t>
            </a:r>
            <a:br>
              <a:rPr lang="en" sz="2000">
                <a:solidFill>
                  <a:srgbClr val="666666"/>
                </a:solidFill>
                <a:latin typeface="Francois One"/>
                <a:ea typeface="Francois One"/>
                <a:cs typeface="Francois One"/>
                <a:sym typeface="Francois One"/>
              </a:rPr>
            </a:br>
            <a:r>
              <a:rPr lang="en">
                <a:solidFill>
                  <a:srgbClr val="666666"/>
                </a:solidFill>
                <a:latin typeface="Century Gothic"/>
                <a:ea typeface="Century Gothic"/>
                <a:cs typeface="Century Gothic"/>
                <a:sym typeface="Century Gothic"/>
              </a:rPr>
              <a:t>The country is composed with 49 ethnic groups.</a:t>
            </a:r>
            <a:endParaRPr b="1" i="1">
              <a:solidFill>
                <a:schemeClr val="dk1"/>
              </a:solidFill>
              <a:latin typeface="Century Gothic"/>
              <a:ea typeface="Century Gothic"/>
              <a:cs typeface="Century Gothic"/>
              <a:sym typeface="Century Gothic"/>
            </a:endParaRPr>
          </a:p>
          <a:p>
            <a:pPr marL="0" lvl="0" indent="0" rtl="0">
              <a:spcBef>
                <a:spcPts val="1600"/>
              </a:spcBef>
              <a:spcAft>
                <a:spcPts val="0"/>
              </a:spcAft>
              <a:buNone/>
            </a:pPr>
            <a:endParaRPr/>
          </a:p>
        </p:txBody>
      </p:sp>
      <p:sp>
        <p:nvSpPr>
          <p:cNvPr id="333" name="Google Shape;333;p29"/>
          <p:cNvSpPr/>
          <p:nvPr/>
        </p:nvSpPr>
        <p:spPr>
          <a:xfrm>
            <a:off x="2487600" y="857950"/>
            <a:ext cx="1734600" cy="1805100"/>
          </a:xfrm>
          <a:prstGeom prst="rect">
            <a:avLst/>
          </a:prstGeom>
          <a:solidFill>
            <a:srgbClr val="D9D9D9"/>
          </a:solidFill>
          <a:ln>
            <a:noFill/>
          </a:ln>
        </p:spPr>
        <p:txBody>
          <a:bodyPr spcFirstLastPara="1" wrap="square" lIns="91425" tIns="91425" rIns="91425" bIns="91425" anchor="ctr" anchorCtr="0">
            <a:noAutofit/>
          </a:bodyPr>
          <a:lstStyle/>
          <a:p>
            <a:pPr marL="0" lvl="0" indent="0" rtl="0">
              <a:spcBef>
                <a:spcPts val="0"/>
              </a:spcBef>
              <a:spcAft>
                <a:spcPts val="1600"/>
              </a:spcAft>
              <a:buClr>
                <a:schemeClr val="dk1"/>
              </a:buClr>
              <a:buSzPts val="1100"/>
              <a:buFont typeface="Arial"/>
              <a:buNone/>
            </a:pPr>
            <a:r>
              <a:rPr lang="en" sz="2400">
                <a:solidFill>
                  <a:srgbClr val="666666"/>
                </a:solidFill>
                <a:latin typeface="Francois One"/>
                <a:ea typeface="Francois One"/>
                <a:cs typeface="Francois One"/>
                <a:sym typeface="Francois One"/>
              </a:rPr>
              <a:t>Language problems </a:t>
            </a:r>
            <a:r>
              <a:rPr lang="en" sz="1200">
                <a:solidFill>
                  <a:srgbClr val="666666"/>
                </a:solidFill>
                <a:latin typeface="Century Gothic"/>
                <a:ea typeface="Century Gothic"/>
                <a:cs typeface="Century Gothic"/>
                <a:sym typeface="Century Gothic"/>
              </a:rPr>
              <a:t>since lao was colonized by French, it adopted the french educational system.</a:t>
            </a:r>
            <a:endParaRPr sz="1200">
              <a:solidFill>
                <a:srgbClr val="666666"/>
              </a:solidFill>
              <a:latin typeface="Francois One"/>
              <a:ea typeface="Francois One"/>
              <a:cs typeface="Francois One"/>
              <a:sym typeface="Francois One"/>
            </a:endParaRPr>
          </a:p>
        </p:txBody>
      </p:sp>
      <p:sp>
        <p:nvSpPr>
          <p:cNvPr id="334" name="Google Shape;334;p29"/>
          <p:cNvSpPr/>
          <p:nvPr/>
        </p:nvSpPr>
        <p:spPr>
          <a:xfrm>
            <a:off x="4457975" y="891825"/>
            <a:ext cx="1734600" cy="1805100"/>
          </a:xfrm>
          <a:prstGeom prst="rect">
            <a:avLst/>
          </a:prstGeom>
          <a:solidFill>
            <a:srgbClr val="FFD966"/>
          </a:solidFill>
          <a:ln>
            <a:noFill/>
          </a:ln>
        </p:spPr>
        <p:txBody>
          <a:bodyPr spcFirstLastPara="1" wrap="square" lIns="91425" tIns="91425" rIns="91425" bIns="91425" anchor="ctr" anchorCtr="0">
            <a:noAutofit/>
          </a:bodyPr>
          <a:lstStyle/>
          <a:p>
            <a:pPr marL="0" lvl="0" indent="0" rtl="0">
              <a:lnSpc>
                <a:spcPct val="150000"/>
              </a:lnSpc>
              <a:spcBef>
                <a:spcPts val="0"/>
              </a:spcBef>
              <a:spcAft>
                <a:spcPts val="0"/>
              </a:spcAft>
              <a:buClr>
                <a:schemeClr val="dk1"/>
              </a:buClr>
              <a:buSzPts val="1100"/>
              <a:buFont typeface="Arial"/>
              <a:buNone/>
            </a:pPr>
            <a:r>
              <a:rPr lang="en" sz="2200">
                <a:solidFill>
                  <a:srgbClr val="1C4587"/>
                </a:solidFill>
                <a:latin typeface="Francois One"/>
                <a:ea typeface="Francois One"/>
                <a:cs typeface="Francois One"/>
                <a:sym typeface="Francois One"/>
              </a:rPr>
              <a:t>Gender Inequality</a:t>
            </a:r>
            <a:endParaRPr sz="1200">
              <a:solidFill>
                <a:srgbClr val="666666"/>
              </a:solidFill>
              <a:latin typeface="Francois One"/>
              <a:ea typeface="Francois One"/>
              <a:cs typeface="Francois One"/>
              <a:sym typeface="Francois One"/>
            </a:endParaRPr>
          </a:p>
        </p:txBody>
      </p:sp>
      <p:sp>
        <p:nvSpPr>
          <p:cNvPr id="335" name="Google Shape;335;p29"/>
          <p:cNvSpPr/>
          <p:nvPr/>
        </p:nvSpPr>
        <p:spPr>
          <a:xfrm>
            <a:off x="6541700" y="2786375"/>
            <a:ext cx="1734600" cy="1805100"/>
          </a:xfrm>
          <a:prstGeom prst="rect">
            <a:avLst/>
          </a:prstGeom>
          <a:solidFill>
            <a:srgbClr val="FFD966"/>
          </a:solidFill>
          <a:ln>
            <a:noFill/>
          </a:ln>
        </p:spPr>
        <p:txBody>
          <a:bodyPr spcFirstLastPara="1" wrap="square" lIns="91425" tIns="91425" rIns="91425" bIns="91425" anchor="ctr" anchorCtr="0">
            <a:noAutofit/>
          </a:bodyPr>
          <a:lstStyle/>
          <a:p>
            <a:pPr marL="0" lvl="0" indent="0" rtl="0">
              <a:spcBef>
                <a:spcPts val="0"/>
              </a:spcBef>
              <a:spcAft>
                <a:spcPts val="0"/>
              </a:spcAft>
              <a:buClr>
                <a:schemeClr val="dk1"/>
              </a:buClr>
              <a:buSzPts val="1100"/>
              <a:buFont typeface="Arial"/>
              <a:buNone/>
            </a:pPr>
            <a:r>
              <a:rPr lang="en" sz="2200">
                <a:solidFill>
                  <a:srgbClr val="666666"/>
                </a:solidFill>
                <a:latin typeface="Francois One"/>
                <a:ea typeface="Francois One"/>
                <a:cs typeface="Francois One"/>
                <a:sym typeface="Francois One"/>
              </a:rPr>
              <a:t>Demographic Structure </a:t>
            </a:r>
            <a:r>
              <a:rPr lang="en" sz="1600">
                <a:solidFill>
                  <a:srgbClr val="666666"/>
                </a:solidFill>
                <a:latin typeface="Century Gothic"/>
                <a:ea typeface="Century Gothic"/>
                <a:cs typeface="Century Gothic"/>
                <a:sym typeface="Century Gothic"/>
              </a:rPr>
              <a:t> </a:t>
            </a:r>
            <a:endParaRPr>
              <a:solidFill>
                <a:srgbClr val="666666"/>
              </a:solidFill>
              <a:latin typeface="Century Gothic"/>
              <a:ea typeface="Century Gothic"/>
              <a:cs typeface="Century Gothic"/>
              <a:sym typeface="Century Gothic"/>
            </a:endParaRPr>
          </a:p>
          <a:p>
            <a:pPr marL="0" lvl="0" indent="0" rtl="0">
              <a:spcBef>
                <a:spcPts val="0"/>
              </a:spcBef>
              <a:spcAft>
                <a:spcPts val="0"/>
              </a:spcAft>
              <a:buClr>
                <a:schemeClr val="dk1"/>
              </a:buClr>
              <a:buSzPts val="1100"/>
              <a:buFont typeface="Arial"/>
              <a:buNone/>
            </a:pPr>
            <a:r>
              <a:rPr lang="en">
                <a:solidFill>
                  <a:srgbClr val="666666"/>
                </a:solidFill>
                <a:latin typeface="Century Gothic"/>
                <a:ea typeface="Century Gothic"/>
                <a:cs typeface="Century Gothic"/>
                <a:sym typeface="Century Gothic"/>
              </a:rPr>
              <a:t>Imply higher unit cost of education in the rural area.</a:t>
            </a:r>
            <a:endParaRPr>
              <a:solidFill>
                <a:srgbClr val="666666"/>
              </a:solidFill>
              <a:latin typeface="Century Gothic"/>
              <a:ea typeface="Century Gothic"/>
              <a:cs typeface="Century Gothic"/>
              <a:sym typeface="Century Gothic"/>
            </a:endParaRPr>
          </a:p>
        </p:txBody>
      </p:sp>
      <p:sp>
        <p:nvSpPr>
          <p:cNvPr id="336" name="Google Shape;336;p29"/>
          <p:cNvSpPr/>
          <p:nvPr/>
        </p:nvSpPr>
        <p:spPr>
          <a:xfrm>
            <a:off x="4572000" y="2837063"/>
            <a:ext cx="1734600" cy="1805100"/>
          </a:xfrm>
          <a:prstGeom prst="rect">
            <a:avLst/>
          </a:prstGeom>
          <a:solidFill>
            <a:srgbClr val="D9D9D9"/>
          </a:solidFill>
          <a:ln>
            <a:noFill/>
          </a:ln>
        </p:spPr>
        <p:txBody>
          <a:bodyPr spcFirstLastPara="1" wrap="square" lIns="91425" tIns="91425" rIns="91425" bIns="91425" anchor="ctr" anchorCtr="0">
            <a:noAutofit/>
          </a:bodyPr>
          <a:lstStyle/>
          <a:p>
            <a:pPr marL="0" lvl="0" indent="0" rtl="0">
              <a:spcBef>
                <a:spcPts val="0"/>
              </a:spcBef>
              <a:spcAft>
                <a:spcPts val="1600"/>
              </a:spcAft>
              <a:buClr>
                <a:schemeClr val="dk1"/>
              </a:buClr>
              <a:buSzPts val="1100"/>
              <a:buFont typeface="Arial"/>
              <a:buNone/>
            </a:pPr>
            <a:r>
              <a:rPr lang="en" sz="2200">
                <a:solidFill>
                  <a:srgbClr val="1C4587"/>
                </a:solidFill>
                <a:latin typeface="Francois One"/>
                <a:ea typeface="Francois One"/>
                <a:cs typeface="Francois One"/>
                <a:sym typeface="Francois One"/>
              </a:rPr>
              <a:t>Insufficient teachers </a:t>
            </a:r>
            <a:r>
              <a:rPr lang="en" sz="1800">
                <a:solidFill>
                  <a:srgbClr val="1C4587"/>
                </a:solidFill>
                <a:latin typeface="Francois One"/>
                <a:ea typeface="Francois One"/>
                <a:cs typeface="Francois One"/>
                <a:sym typeface="Francois One"/>
              </a:rPr>
              <a:t> </a:t>
            </a:r>
            <a:r>
              <a:rPr lang="en" sz="1200">
                <a:solidFill>
                  <a:srgbClr val="1C4587"/>
                </a:solidFill>
                <a:latin typeface="Century Gothic"/>
                <a:ea typeface="Century Gothic"/>
                <a:cs typeface="Century Gothic"/>
                <a:sym typeface="Century Gothic"/>
              </a:rPr>
              <a:t>Inefficiencies in deploying teachers due to budget cut in 2013 Financial crisis </a:t>
            </a:r>
            <a:endParaRPr sz="1200" b="1" i="1">
              <a:solidFill>
                <a:srgbClr val="1C4587"/>
              </a:solidFill>
              <a:latin typeface="Century Gothic"/>
              <a:ea typeface="Century Gothic"/>
              <a:cs typeface="Century Gothic"/>
              <a:sym typeface="Century Gothic"/>
            </a:endParaRPr>
          </a:p>
        </p:txBody>
      </p:sp>
      <p:sp>
        <p:nvSpPr>
          <p:cNvPr id="337" name="Google Shape;337;p29"/>
          <p:cNvSpPr/>
          <p:nvPr/>
        </p:nvSpPr>
        <p:spPr>
          <a:xfrm>
            <a:off x="2602300" y="2820125"/>
            <a:ext cx="1734600" cy="1805100"/>
          </a:xfrm>
          <a:prstGeom prst="rect">
            <a:avLst/>
          </a:prstGeom>
          <a:solidFill>
            <a:srgbClr val="FFD966"/>
          </a:solidFill>
          <a:ln>
            <a:noFill/>
          </a:ln>
        </p:spPr>
        <p:txBody>
          <a:bodyPr spcFirstLastPara="1" wrap="square" lIns="91425" tIns="91425" rIns="91425" bIns="91425" anchor="ctr" anchorCtr="0">
            <a:noAutofit/>
          </a:bodyPr>
          <a:lstStyle/>
          <a:p>
            <a:pPr marL="0" lvl="0" indent="0" rtl="0">
              <a:spcBef>
                <a:spcPts val="0"/>
              </a:spcBef>
              <a:spcAft>
                <a:spcPts val="0"/>
              </a:spcAft>
              <a:buClr>
                <a:schemeClr val="dk1"/>
              </a:buClr>
              <a:buSzPts val="1100"/>
              <a:buFont typeface="Arial"/>
              <a:buNone/>
            </a:pPr>
            <a:endParaRPr sz="2000">
              <a:solidFill>
                <a:srgbClr val="1C4587"/>
              </a:solidFill>
              <a:latin typeface="Francois One"/>
              <a:ea typeface="Francois One"/>
              <a:cs typeface="Francois One"/>
              <a:sym typeface="Francois One"/>
            </a:endParaRPr>
          </a:p>
          <a:p>
            <a:pPr marL="0" lvl="0" indent="0" rtl="0">
              <a:spcBef>
                <a:spcPts val="1600"/>
              </a:spcBef>
              <a:spcAft>
                <a:spcPts val="1600"/>
              </a:spcAft>
              <a:buClr>
                <a:schemeClr val="dk1"/>
              </a:buClr>
              <a:buSzPts val="1100"/>
              <a:buFont typeface="Arial"/>
              <a:buNone/>
            </a:pPr>
            <a:r>
              <a:rPr lang="en" sz="2200">
                <a:solidFill>
                  <a:srgbClr val="666666"/>
                </a:solidFill>
                <a:latin typeface="Francois One"/>
                <a:ea typeface="Francois One"/>
                <a:cs typeface="Francois One"/>
                <a:sym typeface="Francois One"/>
              </a:rPr>
              <a:t>Government spending on education</a:t>
            </a:r>
            <a:br>
              <a:rPr lang="en" sz="2200">
                <a:solidFill>
                  <a:srgbClr val="666666"/>
                </a:solidFill>
                <a:latin typeface="Century Gothic"/>
                <a:ea typeface="Century Gothic"/>
                <a:cs typeface="Century Gothic"/>
                <a:sym typeface="Century Gothic"/>
              </a:rPr>
            </a:br>
            <a:endParaRPr sz="2200">
              <a:solidFill>
                <a:srgbClr val="666666"/>
              </a:solidFill>
            </a:endParaRPr>
          </a:p>
        </p:txBody>
      </p:sp>
      <p:sp>
        <p:nvSpPr>
          <p:cNvPr id="338" name="Google Shape;338;p29"/>
          <p:cNvSpPr txBox="1"/>
          <p:nvPr/>
        </p:nvSpPr>
        <p:spPr>
          <a:xfrm>
            <a:off x="582025" y="183838"/>
            <a:ext cx="2201400" cy="5727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3600">
                <a:latin typeface="Bree Serif"/>
                <a:ea typeface="Bree Serif"/>
                <a:cs typeface="Bree Serif"/>
                <a:sym typeface="Bree Serif"/>
              </a:rPr>
              <a:t>Lao PDR</a:t>
            </a:r>
            <a:endParaRPr sz="3600">
              <a:latin typeface="Bree Serif"/>
              <a:ea typeface="Bree Serif"/>
              <a:cs typeface="Bree Serif"/>
              <a:sym typeface="Bree Serif"/>
            </a:endParaRPr>
          </a:p>
        </p:txBody>
      </p:sp>
      <p:sp>
        <p:nvSpPr>
          <p:cNvPr id="339" name="Google Shape;339;p29"/>
          <p:cNvSpPr/>
          <p:nvPr/>
        </p:nvSpPr>
        <p:spPr>
          <a:xfrm>
            <a:off x="0" y="0"/>
            <a:ext cx="9144000" cy="163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340" name="Google Shape;340;p29"/>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341" name="Google Shape;341;p29"/>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342" name="Google Shape;342;p29"/>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343" name="Google Shape;343;p29"/>
          <p:cNvSpPr/>
          <p:nvPr/>
        </p:nvSpPr>
        <p:spPr>
          <a:xfrm>
            <a:off x="4853225" y="4782300"/>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chemeClr val="lt1"/>
                </a:solidFill>
              </a:rPr>
              <a:t>Problems</a:t>
            </a:r>
            <a:endParaRPr sz="1100">
              <a:solidFill>
                <a:schemeClr val="lt1"/>
              </a:solidFill>
            </a:endParaRPr>
          </a:p>
        </p:txBody>
      </p:sp>
      <p:sp>
        <p:nvSpPr>
          <p:cNvPr id="344" name="Google Shape;344;p29"/>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345" name="Google Shape;345;p29"/>
          <p:cNvCxnSpPr/>
          <p:nvPr/>
        </p:nvCxnSpPr>
        <p:spPr>
          <a:xfrm>
            <a:off x="582025" y="776875"/>
            <a:ext cx="6150300" cy="0"/>
          </a:xfrm>
          <a:prstGeom prst="straightConnector1">
            <a:avLst/>
          </a:prstGeom>
          <a:noFill/>
          <a:ln w="9525" cap="flat" cmpd="sng">
            <a:solidFill>
              <a:srgbClr val="B7B7B7"/>
            </a:solidFill>
            <a:prstDash val="solid"/>
            <a:round/>
            <a:headEnd type="none" w="sm" len="sm"/>
            <a:tailEnd type="none" w="sm" len="sm"/>
          </a:ln>
        </p:spPr>
      </p:cxnSp>
      <p:pic>
        <p:nvPicPr>
          <p:cNvPr id="346" name="Google Shape;346;p29"/>
          <p:cNvPicPr preferRelativeResize="0"/>
          <p:nvPr/>
        </p:nvPicPr>
        <p:blipFill>
          <a:blip r:embed="rId3">
            <a:alphaModFix/>
          </a:blip>
          <a:stretch>
            <a:fillRect/>
          </a:stretch>
        </p:blipFill>
        <p:spPr>
          <a:xfrm>
            <a:off x="6628000" y="914325"/>
            <a:ext cx="1734600" cy="1734600"/>
          </a:xfrm>
          <a:prstGeom prst="rect">
            <a:avLst/>
          </a:prstGeom>
          <a:noFill/>
          <a:ln>
            <a:noFill/>
          </a:ln>
        </p:spPr>
      </p:pic>
      <p:pic>
        <p:nvPicPr>
          <p:cNvPr id="347" name="Google Shape;347;p29"/>
          <p:cNvPicPr preferRelativeResize="0"/>
          <p:nvPr/>
        </p:nvPicPr>
        <p:blipFill>
          <a:blip r:embed="rId4">
            <a:alphaModFix/>
          </a:blip>
          <a:stretch>
            <a:fillRect/>
          </a:stretch>
        </p:blipFill>
        <p:spPr>
          <a:xfrm>
            <a:off x="465050" y="2821625"/>
            <a:ext cx="1734600" cy="1734600"/>
          </a:xfrm>
          <a:prstGeom prst="rect">
            <a:avLst/>
          </a:prstGeom>
          <a:noFill/>
          <a:ln>
            <a:noFill/>
          </a:ln>
        </p:spPr>
      </p:pic>
      <p:sp>
        <p:nvSpPr>
          <p:cNvPr id="348" name="Google Shape;348;p29"/>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49" name="Google Shape;349;p29"/>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30"/>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55" name="Google Shape;355;p30"/>
          <p:cNvSpPr txBox="1">
            <a:spLocks noGrp="1"/>
          </p:cNvSpPr>
          <p:nvPr>
            <p:ph type="title"/>
          </p:nvPr>
        </p:nvSpPr>
        <p:spPr>
          <a:xfrm>
            <a:off x="582025" y="-258932"/>
            <a:ext cx="2254200" cy="1161030"/>
          </a:xfrm>
          <a:prstGeom prst="rect">
            <a:avLst/>
          </a:prstGeom>
        </p:spPr>
        <p:txBody>
          <a:bodyPr spcFirstLastPara="1" wrap="square" lIns="91425" tIns="91425" rIns="91425" bIns="91425" anchor="t" anchorCtr="0">
            <a:noAutofit/>
          </a:bodyPr>
          <a:lstStyle/>
          <a:p>
            <a:pPr marL="0" lvl="0" indent="0" rtl="0">
              <a:lnSpc>
                <a:spcPct val="200000"/>
              </a:lnSpc>
              <a:spcBef>
                <a:spcPts val="0"/>
              </a:spcBef>
              <a:spcAft>
                <a:spcPts val="0"/>
              </a:spcAft>
              <a:buNone/>
            </a:pPr>
            <a:r>
              <a:rPr lang="en" sz="3600" dirty="0">
                <a:solidFill>
                  <a:srgbClr val="000000"/>
                </a:solidFill>
                <a:latin typeface="Bree Serif"/>
                <a:ea typeface="Bree Serif"/>
                <a:cs typeface="Bree Serif"/>
                <a:sym typeface="Bree Serif"/>
              </a:rPr>
              <a:t>Myanmar</a:t>
            </a:r>
            <a:endParaRPr sz="3600" dirty="0">
              <a:solidFill>
                <a:srgbClr val="000000"/>
              </a:solidFill>
              <a:latin typeface="Bree Serif"/>
              <a:ea typeface="Bree Serif"/>
              <a:cs typeface="Bree Serif"/>
              <a:sym typeface="Bree Serif"/>
            </a:endParaRPr>
          </a:p>
          <a:p>
            <a:pPr marL="0" lvl="0" indent="0" rtl="0">
              <a:spcBef>
                <a:spcPts val="1600"/>
              </a:spcBef>
              <a:spcAft>
                <a:spcPts val="0"/>
              </a:spcAft>
              <a:buNone/>
            </a:pPr>
            <a:endParaRPr sz="3000" dirty="0">
              <a:latin typeface="Bree Serif"/>
              <a:ea typeface="Bree Serif"/>
              <a:cs typeface="Bree Serif"/>
              <a:sym typeface="Bree Serif"/>
            </a:endParaRPr>
          </a:p>
        </p:txBody>
      </p:sp>
      <p:cxnSp>
        <p:nvCxnSpPr>
          <p:cNvPr id="356" name="Google Shape;356;p30"/>
          <p:cNvCxnSpPr/>
          <p:nvPr/>
        </p:nvCxnSpPr>
        <p:spPr>
          <a:xfrm>
            <a:off x="582025" y="776875"/>
            <a:ext cx="6150300" cy="0"/>
          </a:xfrm>
          <a:prstGeom prst="straightConnector1">
            <a:avLst/>
          </a:prstGeom>
          <a:noFill/>
          <a:ln w="9525" cap="flat" cmpd="sng">
            <a:solidFill>
              <a:srgbClr val="B7B7B7"/>
            </a:solidFill>
            <a:prstDash val="solid"/>
            <a:round/>
            <a:headEnd type="none" w="sm" len="sm"/>
            <a:tailEnd type="none" w="sm" len="sm"/>
          </a:ln>
        </p:spPr>
      </p:cxnSp>
      <p:cxnSp>
        <p:nvCxnSpPr>
          <p:cNvPr id="357" name="Google Shape;357;p30"/>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358" name="Google Shape;358;p30"/>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59" name="Google Shape;359;p30"/>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360" name="Google Shape;360;p30"/>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361" name="Google Shape;361;p30"/>
          <p:cNvSpPr/>
          <p:nvPr/>
        </p:nvSpPr>
        <p:spPr>
          <a:xfrm>
            <a:off x="4853225" y="4782300"/>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chemeClr val="lt1"/>
                </a:solidFill>
              </a:rPr>
              <a:t>Problems</a:t>
            </a:r>
            <a:endParaRPr sz="1100">
              <a:solidFill>
                <a:schemeClr val="lt1"/>
              </a:solidFill>
            </a:endParaRPr>
          </a:p>
        </p:txBody>
      </p:sp>
      <p:sp>
        <p:nvSpPr>
          <p:cNvPr id="362" name="Google Shape;362;p30"/>
          <p:cNvSpPr/>
          <p:nvPr/>
        </p:nvSpPr>
        <p:spPr>
          <a:xfrm>
            <a:off x="2715300" y="969600"/>
            <a:ext cx="1734600" cy="1805100"/>
          </a:xfrm>
          <a:prstGeom prst="rect">
            <a:avLst/>
          </a:prstGeom>
          <a:solidFill>
            <a:srgbClr val="FFD966"/>
          </a:solidFill>
          <a:ln>
            <a:noFill/>
          </a:ln>
        </p:spPr>
        <p:txBody>
          <a:bodyPr spcFirstLastPara="1" wrap="square" lIns="91425" tIns="91425" rIns="91425" bIns="91425" anchor="ctr" anchorCtr="0">
            <a:noAutofit/>
          </a:bodyPr>
          <a:lstStyle/>
          <a:p>
            <a:pPr marL="0" lvl="0" indent="0" rtl="0">
              <a:spcBef>
                <a:spcPts val="0"/>
              </a:spcBef>
              <a:spcAft>
                <a:spcPts val="1600"/>
              </a:spcAft>
              <a:buClr>
                <a:schemeClr val="dk1"/>
              </a:buClr>
              <a:buSzPts val="1100"/>
              <a:buFont typeface="Arial"/>
              <a:buNone/>
            </a:pPr>
            <a:r>
              <a:rPr lang="en" sz="2000">
                <a:solidFill>
                  <a:srgbClr val="666666"/>
                </a:solidFill>
                <a:latin typeface="Francois One"/>
                <a:ea typeface="Francois One"/>
                <a:cs typeface="Francois One"/>
                <a:sym typeface="Francois One"/>
              </a:rPr>
              <a:t>Infrastructure </a:t>
            </a:r>
            <a:r>
              <a:rPr lang="en">
                <a:solidFill>
                  <a:srgbClr val="666666"/>
                </a:solidFill>
                <a:latin typeface="Century Gothic"/>
                <a:ea typeface="Century Gothic"/>
                <a:cs typeface="Century Gothic"/>
                <a:sym typeface="Century Gothic"/>
              </a:rPr>
              <a:t>electricity and public transportation are still poor</a:t>
            </a:r>
            <a:endParaRPr>
              <a:solidFill>
                <a:srgbClr val="666666"/>
              </a:solidFill>
            </a:endParaRPr>
          </a:p>
        </p:txBody>
      </p:sp>
      <p:sp>
        <p:nvSpPr>
          <p:cNvPr id="363" name="Google Shape;363;p30"/>
          <p:cNvSpPr/>
          <p:nvPr/>
        </p:nvSpPr>
        <p:spPr>
          <a:xfrm>
            <a:off x="4671650" y="969600"/>
            <a:ext cx="1734600" cy="1805100"/>
          </a:xfrm>
          <a:prstGeom prst="rect">
            <a:avLst/>
          </a:prstGeom>
          <a:solidFill>
            <a:srgbClr val="D9D9D9"/>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000">
              <a:solidFill>
                <a:srgbClr val="1C4587"/>
              </a:solidFill>
              <a:latin typeface="Century Gothic"/>
              <a:ea typeface="Century Gothic"/>
              <a:cs typeface="Century Gothic"/>
              <a:sym typeface="Century Gothic"/>
            </a:endParaRPr>
          </a:p>
          <a:p>
            <a:pPr marL="0" lvl="0" indent="0" rtl="0">
              <a:spcBef>
                <a:spcPts val="1600"/>
              </a:spcBef>
              <a:spcAft>
                <a:spcPts val="0"/>
              </a:spcAft>
              <a:buClr>
                <a:schemeClr val="dk1"/>
              </a:buClr>
              <a:buSzPts val="1100"/>
              <a:buFont typeface="Arial"/>
              <a:buNone/>
            </a:pPr>
            <a:r>
              <a:rPr lang="en" sz="2000">
                <a:solidFill>
                  <a:srgbClr val="1C4587"/>
                </a:solidFill>
                <a:latin typeface="Francois One"/>
                <a:ea typeface="Francois One"/>
                <a:cs typeface="Francois One"/>
                <a:sym typeface="Francois One"/>
              </a:rPr>
              <a:t>Military government</a:t>
            </a:r>
            <a:br>
              <a:rPr lang="en" sz="2000" b="1">
                <a:solidFill>
                  <a:srgbClr val="1C4587"/>
                </a:solidFill>
                <a:latin typeface="Francois One"/>
                <a:ea typeface="Francois One"/>
                <a:cs typeface="Francois One"/>
                <a:sym typeface="Francois One"/>
              </a:rPr>
            </a:br>
            <a:r>
              <a:rPr lang="en" sz="1300">
                <a:solidFill>
                  <a:srgbClr val="1C4587"/>
                </a:solidFill>
                <a:latin typeface="Century Gothic"/>
                <a:ea typeface="Century Gothic"/>
                <a:cs typeface="Century Gothic"/>
                <a:sym typeface="Century Gothic"/>
              </a:rPr>
              <a:t>violently suppressed dissent and closed universities for many decades</a:t>
            </a:r>
            <a:endParaRPr sz="1300">
              <a:solidFill>
                <a:srgbClr val="1C4587"/>
              </a:solidFill>
              <a:latin typeface="Century Gothic"/>
              <a:ea typeface="Century Gothic"/>
              <a:cs typeface="Century Gothic"/>
              <a:sym typeface="Century Gothic"/>
            </a:endParaRPr>
          </a:p>
          <a:p>
            <a:pPr marL="0" lvl="0" indent="0" rtl="0">
              <a:spcBef>
                <a:spcPts val="1600"/>
              </a:spcBef>
              <a:spcAft>
                <a:spcPts val="0"/>
              </a:spcAft>
              <a:buNone/>
            </a:pPr>
            <a:endParaRPr sz="2000">
              <a:solidFill>
                <a:srgbClr val="1C4587"/>
              </a:solidFill>
              <a:latin typeface="Francois One"/>
              <a:ea typeface="Francois One"/>
              <a:cs typeface="Francois One"/>
              <a:sym typeface="Francois One"/>
            </a:endParaRPr>
          </a:p>
        </p:txBody>
      </p:sp>
      <p:sp>
        <p:nvSpPr>
          <p:cNvPr id="364" name="Google Shape;364;p30"/>
          <p:cNvSpPr/>
          <p:nvPr/>
        </p:nvSpPr>
        <p:spPr>
          <a:xfrm>
            <a:off x="6628000" y="959850"/>
            <a:ext cx="1734600" cy="1805100"/>
          </a:xfrm>
          <a:prstGeom prst="rect">
            <a:avLst/>
          </a:prstGeom>
          <a:solidFill>
            <a:srgbClr val="FFD966"/>
          </a:solidFill>
          <a:ln>
            <a:noFill/>
          </a:ln>
        </p:spPr>
        <p:txBody>
          <a:bodyPr spcFirstLastPara="1" wrap="square" lIns="91425" tIns="91425" rIns="91425" bIns="91425" anchor="ctr" anchorCtr="0">
            <a:noAutofit/>
          </a:bodyPr>
          <a:lstStyle/>
          <a:p>
            <a:pPr marL="0" lvl="0" indent="0" rtl="0">
              <a:spcBef>
                <a:spcPts val="0"/>
              </a:spcBef>
              <a:spcAft>
                <a:spcPts val="1600"/>
              </a:spcAft>
              <a:buNone/>
            </a:pPr>
            <a:r>
              <a:rPr lang="en" sz="1800">
                <a:solidFill>
                  <a:srgbClr val="666666"/>
                </a:solidFill>
                <a:latin typeface="Francois One"/>
                <a:ea typeface="Francois One"/>
                <a:cs typeface="Francois One"/>
                <a:sym typeface="Francois One"/>
              </a:rPr>
              <a:t>Government spending on education  </a:t>
            </a:r>
            <a:r>
              <a:rPr lang="en">
                <a:solidFill>
                  <a:srgbClr val="666666"/>
                </a:solidFill>
                <a:latin typeface="Century Gothic"/>
                <a:ea typeface="Century Gothic"/>
                <a:cs typeface="Century Gothic"/>
                <a:sym typeface="Century Gothic"/>
              </a:rPr>
              <a:t>spending more on military than education </a:t>
            </a:r>
            <a:endParaRPr>
              <a:solidFill>
                <a:srgbClr val="666666"/>
              </a:solidFill>
            </a:endParaRPr>
          </a:p>
        </p:txBody>
      </p:sp>
      <p:sp>
        <p:nvSpPr>
          <p:cNvPr id="365" name="Google Shape;365;p30"/>
          <p:cNvSpPr/>
          <p:nvPr/>
        </p:nvSpPr>
        <p:spPr>
          <a:xfrm>
            <a:off x="713000" y="959838"/>
            <a:ext cx="1734600" cy="1805100"/>
          </a:xfrm>
          <a:prstGeom prst="rect">
            <a:avLst/>
          </a:prstGeom>
          <a:solidFill>
            <a:srgbClr val="D9D9D9"/>
          </a:solidFill>
          <a:ln>
            <a:noFill/>
          </a:ln>
        </p:spPr>
        <p:txBody>
          <a:bodyPr spcFirstLastPara="1" wrap="square" lIns="91425" tIns="91425" rIns="91425" bIns="91425" anchor="ctr" anchorCtr="0">
            <a:noAutofit/>
          </a:bodyPr>
          <a:lstStyle/>
          <a:p>
            <a:pPr marL="0" lvl="0" indent="0" rtl="0">
              <a:spcBef>
                <a:spcPts val="0"/>
              </a:spcBef>
              <a:spcAft>
                <a:spcPts val="1600"/>
              </a:spcAft>
              <a:buClr>
                <a:schemeClr val="dk1"/>
              </a:buClr>
              <a:buSzPts val="1100"/>
              <a:buFont typeface="Arial"/>
              <a:buNone/>
            </a:pPr>
            <a:r>
              <a:rPr lang="en" sz="2000">
                <a:solidFill>
                  <a:srgbClr val="155495"/>
                </a:solidFill>
                <a:latin typeface="Francois One"/>
                <a:ea typeface="Francois One"/>
                <a:cs typeface="Francois One"/>
                <a:sym typeface="Francois One"/>
              </a:rPr>
              <a:t>Gap between rich and poor</a:t>
            </a:r>
            <a:r>
              <a:rPr lang="en" sz="2000" b="1">
                <a:solidFill>
                  <a:srgbClr val="155495"/>
                </a:solidFill>
                <a:latin typeface="Francois One"/>
                <a:ea typeface="Francois One"/>
                <a:cs typeface="Francois One"/>
                <a:sym typeface="Francois One"/>
              </a:rPr>
              <a:t>  </a:t>
            </a:r>
            <a:r>
              <a:rPr lang="en" sz="1300">
                <a:solidFill>
                  <a:srgbClr val="155495"/>
                </a:solidFill>
                <a:latin typeface="Century Gothic"/>
                <a:ea typeface="Century Gothic"/>
                <a:cs typeface="Century Gothic"/>
                <a:sym typeface="Century Gothic"/>
              </a:rPr>
              <a:t>Inequality gap in education between the rich and the poor</a:t>
            </a:r>
            <a:endParaRPr sz="1300">
              <a:solidFill>
                <a:srgbClr val="155495"/>
              </a:solidFill>
              <a:latin typeface="Century Gothic"/>
              <a:ea typeface="Century Gothic"/>
              <a:cs typeface="Century Gothic"/>
              <a:sym typeface="Century Gothic"/>
            </a:endParaRPr>
          </a:p>
        </p:txBody>
      </p:sp>
      <p:pic>
        <p:nvPicPr>
          <p:cNvPr id="366" name="Google Shape;366;p30"/>
          <p:cNvPicPr preferRelativeResize="0"/>
          <p:nvPr/>
        </p:nvPicPr>
        <p:blipFill>
          <a:blip r:embed="rId3">
            <a:alphaModFix/>
          </a:blip>
          <a:stretch>
            <a:fillRect/>
          </a:stretch>
        </p:blipFill>
        <p:spPr>
          <a:xfrm flipH="1">
            <a:off x="6575688" y="3560800"/>
            <a:ext cx="1086500" cy="1086500"/>
          </a:xfrm>
          <a:prstGeom prst="rect">
            <a:avLst/>
          </a:prstGeom>
          <a:noFill/>
          <a:ln>
            <a:noFill/>
          </a:ln>
        </p:spPr>
      </p:pic>
      <p:pic>
        <p:nvPicPr>
          <p:cNvPr id="367" name="Google Shape;367;p30"/>
          <p:cNvPicPr preferRelativeResize="0"/>
          <p:nvPr/>
        </p:nvPicPr>
        <p:blipFill>
          <a:blip r:embed="rId4">
            <a:alphaModFix/>
          </a:blip>
          <a:stretch>
            <a:fillRect/>
          </a:stretch>
        </p:blipFill>
        <p:spPr>
          <a:xfrm>
            <a:off x="7771125" y="3478413"/>
            <a:ext cx="1303848" cy="1303875"/>
          </a:xfrm>
          <a:prstGeom prst="rect">
            <a:avLst/>
          </a:prstGeom>
          <a:noFill/>
          <a:ln>
            <a:noFill/>
          </a:ln>
        </p:spPr>
      </p:pic>
      <p:pic>
        <p:nvPicPr>
          <p:cNvPr id="368" name="Google Shape;368;p30"/>
          <p:cNvPicPr preferRelativeResize="0"/>
          <p:nvPr/>
        </p:nvPicPr>
        <p:blipFill>
          <a:blip r:embed="rId5">
            <a:alphaModFix/>
          </a:blip>
          <a:stretch>
            <a:fillRect/>
          </a:stretch>
        </p:blipFill>
        <p:spPr>
          <a:xfrm flipH="1">
            <a:off x="1415424" y="3456901"/>
            <a:ext cx="1262875" cy="1262875"/>
          </a:xfrm>
          <a:prstGeom prst="rect">
            <a:avLst/>
          </a:prstGeom>
          <a:noFill/>
          <a:ln>
            <a:noFill/>
          </a:ln>
        </p:spPr>
      </p:pic>
      <p:pic>
        <p:nvPicPr>
          <p:cNvPr id="369" name="Google Shape;369;p30"/>
          <p:cNvPicPr preferRelativeResize="0"/>
          <p:nvPr/>
        </p:nvPicPr>
        <p:blipFill>
          <a:blip r:embed="rId6">
            <a:alphaModFix/>
          </a:blip>
          <a:stretch>
            <a:fillRect/>
          </a:stretch>
        </p:blipFill>
        <p:spPr>
          <a:xfrm>
            <a:off x="0" y="3415925"/>
            <a:ext cx="1303850" cy="1303850"/>
          </a:xfrm>
          <a:prstGeom prst="rect">
            <a:avLst/>
          </a:prstGeom>
          <a:noFill/>
          <a:ln>
            <a:noFill/>
          </a:ln>
        </p:spPr>
      </p:pic>
      <p:sp>
        <p:nvSpPr>
          <p:cNvPr id="370" name="Google Shape;370;p30"/>
          <p:cNvSpPr/>
          <p:nvPr/>
        </p:nvSpPr>
        <p:spPr>
          <a:xfrm>
            <a:off x="0" y="17075"/>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71" name="Google Shape;371;p30"/>
          <p:cNvSpPr/>
          <p:nvPr/>
        </p:nvSpPr>
        <p:spPr>
          <a:xfrm>
            <a:off x="2715300" y="2842200"/>
            <a:ext cx="1734600" cy="1805100"/>
          </a:xfrm>
          <a:prstGeom prst="rect">
            <a:avLst/>
          </a:prstGeom>
          <a:solidFill>
            <a:srgbClr val="D9D9D9"/>
          </a:solidFill>
          <a:ln>
            <a:noFill/>
          </a:ln>
        </p:spPr>
        <p:txBody>
          <a:bodyPr spcFirstLastPara="1" wrap="square" lIns="91425" tIns="91425" rIns="91425" bIns="91425" anchor="ctr" anchorCtr="0">
            <a:noAutofit/>
          </a:bodyPr>
          <a:lstStyle/>
          <a:p>
            <a:pPr marL="0" lvl="0" indent="0" algn="ctr" rtl="0">
              <a:spcBef>
                <a:spcPts val="0"/>
              </a:spcBef>
              <a:spcAft>
                <a:spcPts val="1600"/>
              </a:spcAft>
              <a:buNone/>
            </a:pPr>
            <a:r>
              <a:rPr lang="en" sz="1600">
                <a:solidFill>
                  <a:srgbClr val="1C4587"/>
                </a:solidFill>
                <a:latin typeface="Francois One"/>
                <a:ea typeface="Francois One"/>
                <a:cs typeface="Francois One"/>
                <a:sym typeface="Francois One"/>
              </a:rPr>
              <a:t>The inefficient   of teachers              &amp;                            High supplementary costs </a:t>
            </a:r>
            <a:r>
              <a:rPr lang="en" sz="1600" b="1">
                <a:solidFill>
                  <a:srgbClr val="1C4587"/>
                </a:solidFill>
                <a:latin typeface="Francois One"/>
                <a:ea typeface="Francois One"/>
                <a:cs typeface="Francois One"/>
                <a:sym typeface="Francois One"/>
              </a:rPr>
              <a:t>              </a:t>
            </a:r>
            <a:r>
              <a:rPr lang="en" sz="1600">
                <a:solidFill>
                  <a:srgbClr val="1C4587"/>
                </a:solidFill>
                <a:latin typeface="Century Gothic"/>
                <a:ea typeface="Century Gothic"/>
                <a:cs typeface="Century Gothic"/>
                <a:sym typeface="Century Gothic"/>
              </a:rPr>
              <a:t> </a:t>
            </a:r>
            <a:endParaRPr sz="1600">
              <a:solidFill>
                <a:srgbClr val="1C4587"/>
              </a:solidFill>
              <a:latin typeface="Francois One"/>
              <a:ea typeface="Francois One"/>
              <a:cs typeface="Francois One"/>
              <a:sym typeface="Francois One"/>
            </a:endParaRPr>
          </a:p>
        </p:txBody>
      </p:sp>
      <p:sp>
        <p:nvSpPr>
          <p:cNvPr id="372" name="Google Shape;372;p30"/>
          <p:cNvSpPr/>
          <p:nvPr/>
        </p:nvSpPr>
        <p:spPr>
          <a:xfrm>
            <a:off x="4645500" y="2842200"/>
            <a:ext cx="1771200" cy="1805100"/>
          </a:xfrm>
          <a:prstGeom prst="rect">
            <a:avLst/>
          </a:prstGeom>
          <a:solidFill>
            <a:srgbClr val="FFD966"/>
          </a:solidFill>
          <a:ln>
            <a:noFill/>
          </a:ln>
        </p:spPr>
        <p:txBody>
          <a:bodyPr spcFirstLastPara="1" wrap="square" lIns="91425" tIns="91425" rIns="91425" bIns="91425" anchor="t" anchorCtr="0">
            <a:noAutofit/>
          </a:bodyPr>
          <a:lstStyle/>
          <a:p>
            <a:pPr marL="0" lvl="0" indent="0" rtl="0">
              <a:lnSpc>
                <a:spcPct val="100000"/>
              </a:lnSpc>
              <a:spcBef>
                <a:spcPts val="0"/>
              </a:spcBef>
              <a:spcAft>
                <a:spcPts val="1600"/>
              </a:spcAft>
              <a:buNone/>
            </a:pPr>
            <a:r>
              <a:rPr lang="en" sz="1800">
                <a:solidFill>
                  <a:srgbClr val="666666"/>
                </a:solidFill>
                <a:latin typeface="Francois One"/>
                <a:ea typeface="Francois One"/>
                <a:cs typeface="Francois One"/>
                <a:sym typeface="Francois One"/>
              </a:rPr>
              <a:t>Corruption  &amp; Priorities</a:t>
            </a:r>
            <a:r>
              <a:rPr lang="en">
                <a:solidFill>
                  <a:srgbClr val="666666"/>
                </a:solidFill>
                <a:latin typeface="Century Gothic"/>
                <a:ea typeface="Century Gothic"/>
                <a:cs typeface="Century Gothic"/>
                <a:sym typeface="Century Gothic"/>
              </a:rPr>
              <a:t>          good exam results can be acquired with money and influence of military elites.</a:t>
            </a:r>
            <a:endParaRPr>
              <a:solidFill>
                <a:srgbClr val="666666"/>
              </a:solidFill>
              <a:latin typeface="Century Gothic"/>
              <a:ea typeface="Century Gothic"/>
              <a:cs typeface="Century Gothic"/>
              <a:sym typeface="Century Gothic"/>
            </a:endParaRPr>
          </a:p>
        </p:txBody>
      </p:sp>
      <p:sp>
        <p:nvSpPr>
          <p:cNvPr id="373" name="Google Shape;373;p30"/>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31"/>
          <p:cNvSpPr/>
          <p:nvPr/>
        </p:nvSpPr>
        <p:spPr>
          <a:xfrm>
            <a:off x="5982300" y="2720226"/>
            <a:ext cx="1801800" cy="1896300"/>
          </a:xfrm>
          <a:prstGeom prst="rect">
            <a:avLst/>
          </a:prstGeom>
          <a:solidFill>
            <a:srgbClr val="FFD966"/>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None/>
            </a:pPr>
            <a:endParaRPr b="1" i="1">
              <a:solidFill>
                <a:schemeClr val="dk1"/>
              </a:solidFill>
              <a:latin typeface="Century Gothic"/>
              <a:ea typeface="Century Gothic"/>
              <a:cs typeface="Century Gothic"/>
              <a:sym typeface="Century Gothic"/>
            </a:endParaRPr>
          </a:p>
          <a:p>
            <a:pPr marL="0" lvl="0" indent="0" rtl="0">
              <a:spcBef>
                <a:spcPts val="1600"/>
              </a:spcBef>
              <a:spcAft>
                <a:spcPts val="0"/>
              </a:spcAft>
              <a:buNone/>
            </a:pPr>
            <a:endParaRPr/>
          </a:p>
        </p:txBody>
      </p:sp>
      <p:sp>
        <p:nvSpPr>
          <p:cNvPr id="379" name="Google Shape;379;p31"/>
          <p:cNvSpPr/>
          <p:nvPr/>
        </p:nvSpPr>
        <p:spPr>
          <a:xfrm>
            <a:off x="1427100" y="2735275"/>
            <a:ext cx="1734600" cy="1896300"/>
          </a:xfrm>
          <a:prstGeom prst="rect">
            <a:avLst/>
          </a:prstGeom>
          <a:solidFill>
            <a:srgbClr val="FFD96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80" name="Google Shape;380;p31"/>
          <p:cNvSpPr/>
          <p:nvPr/>
        </p:nvSpPr>
        <p:spPr>
          <a:xfrm>
            <a:off x="4853225" y="857950"/>
            <a:ext cx="1734600" cy="1805100"/>
          </a:xfrm>
          <a:prstGeom prst="rect">
            <a:avLst/>
          </a:prstGeom>
          <a:solidFill>
            <a:srgbClr val="D9D9D9"/>
          </a:solidFill>
          <a:ln>
            <a:noFill/>
          </a:ln>
        </p:spPr>
        <p:txBody>
          <a:bodyPr spcFirstLastPara="1" wrap="square" lIns="91425" tIns="91425" rIns="91425" bIns="91425" anchor="ctr" anchorCtr="0">
            <a:noAutofit/>
          </a:bodyPr>
          <a:lstStyle/>
          <a:p>
            <a:pPr marL="0" lvl="0" indent="0" rtl="0">
              <a:lnSpc>
                <a:spcPct val="115000"/>
              </a:lnSpc>
              <a:spcBef>
                <a:spcPts val="0"/>
              </a:spcBef>
              <a:spcAft>
                <a:spcPts val="0"/>
              </a:spcAft>
              <a:buClr>
                <a:schemeClr val="dk1"/>
              </a:buClr>
              <a:buSzPts val="1100"/>
              <a:buFont typeface="Arial"/>
              <a:buNone/>
            </a:pPr>
            <a:r>
              <a:rPr lang="en">
                <a:solidFill>
                  <a:srgbClr val="666666"/>
                </a:solidFill>
                <a:latin typeface="Century Gothic"/>
                <a:ea typeface="Century Gothic"/>
                <a:cs typeface="Century Gothic"/>
                <a:sym typeface="Century Gothic"/>
              </a:rPr>
              <a:t> </a:t>
            </a:r>
            <a:endParaRPr>
              <a:solidFill>
                <a:srgbClr val="666666"/>
              </a:solidFill>
              <a:latin typeface="Century Gothic"/>
              <a:ea typeface="Century Gothic"/>
              <a:cs typeface="Century Gothic"/>
              <a:sym typeface="Century Gothic"/>
            </a:endParaRPr>
          </a:p>
          <a:p>
            <a:pPr marL="0" lvl="0" indent="0" rtl="0">
              <a:spcBef>
                <a:spcPts val="1600"/>
              </a:spcBef>
              <a:spcAft>
                <a:spcPts val="0"/>
              </a:spcAft>
              <a:buNone/>
            </a:pPr>
            <a:endParaRPr>
              <a:solidFill>
                <a:srgbClr val="666666"/>
              </a:solidFill>
            </a:endParaRPr>
          </a:p>
        </p:txBody>
      </p:sp>
      <p:sp>
        <p:nvSpPr>
          <p:cNvPr id="381" name="Google Shape;381;p31"/>
          <p:cNvSpPr/>
          <p:nvPr/>
        </p:nvSpPr>
        <p:spPr>
          <a:xfrm>
            <a:off x="2594250" y="804950"/>
            <a:ext cx="1734600" cy="1854300"/>
          </a:xfrm>
          <a:prstGeom prst="rect">
            <a:avLst/>
          </a:prstGeom>
          <a:solidFill>
            <a:srgbClr val="D9D9D9"/>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82" name="Google Shape;382;p31"/>
          <p:cNvSpPr/>
          <p:nvPr/>
        </p:nvSpPr>
        <p:spPr>
          <a:xfrm>
            <a:off x="3704700" y="2738863"/>
            <a:ext cx="1734600" cy="1896300"/>
          </a:xfrm>
          <a:prstGeom prst="rect">
            <a:avLst/>
          </a:prstGeom>
          <a:solidFill>
            <a:srgbClr val="D9D9D9"/>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83" name="Google Shape;383;p31"/>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384" name="Google Shape;384;p31"/>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385" name="Google Shape;385;p31"/>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386" name="Google Shape;386;p31"/>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387" name="Google Shape;387;p31"/>
          <p:cNvSpPr/>
          <p:nvPr/>
        </p:nvSpPr>
        <p:spPr>
          <a:xfrm>
            <a:off x="4853225" y="4782300"/>
            <a:ext cx="1492500" cy="148500"/>
          </a:xfrm>
          <a:prstGeom prst="rect">
            <a:avLst/>
          </a:prstGeom>
          <a:solidFill>
            <a:srgbClr val="9999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chemeClr val="lt1"/>
                </a:solidFill>
              </a:rPr>
              <a:t>Problems</a:t>
            </a:r>
            <a:endParaRPr sz="1100">
              <a:solidFill>
                <a:schemeClr val="lt1"/>
              </a:solidFill>
            </a:endParaRPr>
          </a:p>
        </p:txBody>
      </p:sp>
      <p:sp>
        <p:nvSpPr>
          <p:cNvPr id="388" name="Google Shape;388;p31"/>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cxnSp>
        <p:nvCxnSpPr>
          <p:cNvPr id="389" name="Google Shape;389;p31"/>
          <p:cNvCxnSpPr/>
          <p:nvPr/>
        </p:nvCxnSpPr>
        <p:spPr>
          <a:xfrm>
            <a:off x="582025" y="776875"/>
            <a:ext cx="6986100" cy="0"/>
          </a:xfrm>
          <a:prstGeom prst="straightConnector1">
            <a:avLst/>
          </a:prstGeom>
          <a:noFill/>
          <a:ln w="9525" cap="flat" cmpd="sng">
            <a:solidFill>
              <a:srgbClr val="B7B7B7"/>
            </a:solidFill>
            <a:prstDash val="solid"/>
            <a:round/>
            <a:headEnd type="none" w="sm" len="sm"/>
            <a:tailEnd type="none" w="sm" len="sm"/>
          </a:ln>
        </p:spPr>
      </p:cxnSp>
      <p:sp>
        <p:nvSpPr>
          <p:cNvPr id="390" name="Google Shape;390;p31"/>
          <p:cNvSpPr txBox="1">
            <a:spLocks noGrp="1"/>
          </p:cNvSpPr>
          <p:nvPr>
            <p:ph type="title"/>
          </p:nvPr>
        </p:nvSpPr>
        <p:spPr>
          <a:xfrm>
            <a:off x="582025" y="-210391"/>
            <a:ext cx="2089800" cy="939316"/>
          </a:xfrm>
          <a:prstGeom prst="rect">
            <a:avLst/>
          </a:prstGeom>
        </p:spPr>
        <p:txBody>
          <a:bodyPr spcFirstLastPara="1" wrap="square" lIns="91425" tIns="91425" rIns="91425" bIns="91425" anchor="t" anchorCtr="0">
            <a:noAutofit/>
          </a:bodyPr>
          <a:lstStyle/>
          <a:p>
            <a:pPr marL="0" lvl="0" indent="0" rtl="0">
              <a:lnSpc>
                <a:spcPct val="200000"/>
              </a:lnSpc>
              <a:spcBef>
                <a:spcPts val="0"/>
              </a:spcBef>
              <a:spcAft>
                <a:spcPts val="0"/>
              </a:spcAft>
              <a:buNone/>
            </a:pPr>
            <a:r>
              <a:rPr lang="en" sz="3600" dirty="0">
                <a:solidFill>
                  <a:srgbClr val="000000"/>
                </a:solidFill>
                <a:latin typeface="Bree Serif"/>
                <a:ea typeface="Bree Serif"/>
                <a:cs typeface="Bree Serif"/>
                <a:sym typeface="Bree Serif"/>
              </a:rPr>
              <a:t>Vietnam</a:t>
            </a:r>
            <a:endParaRPr sz="3600" dirty="0">
              <a:solidFill>
                <a:srgbClr val="000000"/>
              </a:solidFill>
              <a:latin typeface="Bree Serif"/>
              <a:ea typeface="Bree Serif"/>
              <a:cs typeface="Bree Serif"/>
              <a:sym typeface="Bree Serif"/>
            </a:endParaRPr>
          </a:p>
          <a:p>
            <a:pPr marL="0" lvl="0" indent="0" rtl="0">
              <a:spcBef>
                <a:spcPts val="1600"/>
              </a:spcBef>
              <a:spcAft>
                <a:spcPts val="0"/>
              </a:spcAft>
              <a:buNone/>
            </a:pPr>
            <a:endParaRPr sz="3000" dirty="0">
              <a:latin typeface="Bree Serif"/>
              <a:ea typeface="Bree Serif"/>
              <a:cs typeface="Bree Serif"/>
              <a:sym typeface="Bree Serif"/>
            </a:endParaRPr>
          </a:p>
        </p:txBody>
      </p:sp>
      <p:sp>
        <p:nvSpPr>
          <p:cNvPr id="391" name="Google Shape;391;p31"/>
          <p:cNvSpPr txBox="1"/>
          <p:nvPr/>
        </p:nvSpPr>
        <p:spPr>
          <a:xfrm>
            <a:off x="3732450" y="2773225"/>
            <a:ext cx="1679100" cy="1696500"/>
          </a:xfrm>
          <a:prstGeom prst="rect">
            <a:avLst/>
          </a:prstGeom>
          <a:noFill/>
          <a:ln>
            <a:noFill/>
          </a:ln>
        </p:spPr>
        <p:txBody>
          <a:bodyPr spcFirstLastPara="1" wrap="square" lIns="91425" tIns="91425" rIns="91425" bIns="91425" anchor="ctr" anchorCtr="0">
            <a:noAutofit/>
          </a:bodyPr>
          <a:lstStyle/>
          <a:p>
            <a:pPr marL="0" lvl="0" indent="0" rtl="0">
              <a:spcBef>
                <a:spcPts val="0"/>
              </a:spcBef>
              <a:spcAft>
                <a:spcPts val="0"/>
              </a:spcAft>
              <a:buNone/>
            </a:pPr>
            <a:r>
              <a:rPr lang="en" sz="2000">
                <a:solidFill>
                  <a:srgbClr val="666666"/>
                </a:solidFill>
                <a:latin typeface="Francois One"/>
                <a:ea typeface="Francois One"/>
                <a:cs typeface="Francois One"/>
                <a:sym typeface="Francois One"/>
              </a:rPr>
              <a:t>Low wages</a:t>
            </a:r>
            <a:endParaRPr sz="2000">
              <a:solidFill>
                <a:srgbClr val="666666"/>
              </a:solidFill>
              <a:latin typeface="Francois One"/>
              <a:ea typeface="Francois One"/>
              <a:cs typeface="Francois One"/>
              <a:sym typeface="Francois One"/>
            </a:endParaRPr>
          </a:p>
          <a:p>
            <a:pPr marL="0" lvl="0" indent="0" rtl="0">
              <a:spcBef>
                <a:spcPts val="0"/>
              </a:spcBef>
              <a:spcAft>
                <a:spcPts val="0"/>
              </a:spcAft>
              <a:buNone/>
            </a:pPr>
            <a:r>
              <a:rPr lang="en">
                <a:solidFill>
                  <a:srgbClr val="666666"/>
                </a:solidFill>
                <a:latin typeface="Century Gothic"/>
                <a:ea typeface="Century Gothic"/>
                <a:cs typeface="Century Gothic"/>
                <a:sym typeface="Century Gothic"/>
              </a:rPr>
              <a:t> low-wages staff and lack of adequately trained teaching</a:t>
            </a:r>
            <a:r>
              <a:rPr lang="en" b="1">
                <a:solidFill>
                  <a:srgbClr val="666666"/>
                </a:solidFill>
                <a:latin typeface="Century Gothic"/>
                <a:ea typeface="Century Gothic"/>
                <a:cs typeface="Century Gothic"/>
                <a:sym typeface="Century Gothic"/>
              </a:rPr>
              <a:t> </a:t>
            </a:r>
            <a:endParaRPr>
              <a:solidFill>
                <a:srgbClr val="666666"/>
              </a:solidFill>
            </a:endParaRPr>
          </a:p>
        </p:txBody>
      </p:sp>
      <p:sp>
        <p:nvSpPr>
          <p:cNvPr id="392" name="Google Shape;392;p31"/>
          <p:cNvSpPr txBox="1"/>
          <p:nvPr/>
        </p:nvSpPr>
        <p:spPr>
          <a:xfrm>
            <a:off x="1548150" y="2963875"/>
            <a:ext cx="1492500" cy="1446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155495"/>
                </a:solidFill>
                <a:latin typeface="Francois One"/>
                <a:ea typeface="Francois One"/>
                <a:cs typeface="Francois One"/>
                <a:sym typeface="Francois One"/>
              </a:rPr>
              <a:t>Corruption problems</a:t>
            </a:r>
            <a:endParaRPr sz="2000">
              <a:solidFill>
                <a:srgbClr val="155495"/>
              </a:solidFill>
              <a:latin typeface="Francois One"/>
              <a:ea typeface="Francois One"/>
              <a:cs typeface="Francois One"/>
              <a:sym typeface="Francois One"/>
            </a:endParaRPr>
          </a:p>
        </p:txBody>
      </p:sp>
      <p:sp>
        <p:nvSpPr>
          <p:cNvPr id="393" name="Google Shape;393;p31"/>
          <p:cNvSpPr txBox="1"/>
          <p:nvPr/>
        </p:nvSpPr>
        <p:spPr>
          <a:xfrm>
            <a:off x="6015900" y="2740775"/>
            <a:ext cx="1734600" cy="1896300"/>
          </a:xfrm>
          <a:prstGeom prst="rect">
            <a:avLst/>
          </a:prstGeom>
          <a:noFill/>
          <a:ln>
            <a:noFill/>
          </a:ln>
        </p:spPr>
        <p:txBody>
          <a:bodyPr spcFirstLastPara="1" wrap="square" lIns="91425" tIns="91425" rIns="91425" bIns="91425" anchor="ctr" anchorCtr="0">
            <a:noAutofit/>
          </a:bodyPr>
          <a:lstStyle/>
          <a:p>
            <a:pPr marL="0" lvl="0" indent="0" rtl="0">
              <a:spcBef>
                <a:spcPts val="0"/>
              </a:spcBef>
              <a:spcAft>
                <a:spcPts val="0"/>
              </a:spcAft>
              <a:buNone/>
            </a:pPr>
            <a:r>
              <a:rPr lang="en" sz="2000">
                <a:solidFill>
                  <a:srgbClr val="155495"/>
                </a:solidFill>
                <a:latin typeface="Francois One"/>
                <a:ea typeface="Francois One"/>
                <a:cs typeface="Francois One"/>
                <a:sym typeface="Francois One"/>
              </a:rPr>
              <a:t>Socialist orientation</a:t>
            </a:r>
            <a:r>
              <a:rPr lang="en">
                <a:solidFill>
                  <a:srgbClr val="155495"/>
                </a:solidFill>
                <a:latin typeface="Century Gothic"/>
                <a:ea typeface="Century Gothic"/>
                <a:cs typeface="Century Gothic"/>
                <a:sym typeface="Century Gothic"/>
              </a:rPr>
              <a:t> </a:t>
            </a:r>
            <a:endParaRPr>
              <a:solidFill>
                <a:srgbClr val="155495"/>
              </a:solidFill>
              <a:latin typeface="Century Gothic"/>
              <a:ea typeface="Century Gothic"/>
              <a:cs typeface="Century Gothic"/>
              <a:sym typeface="Century Gothic"/>
            </a:endParaRPr>
          </a:p>
          <a:p>
            <a:pPr marL="0" lvl="0" indent="0" rtl="0">
              <a:spcBef>
                <a:spcPts val="0"/>
              </a:spcBef>
              <a:spcAft>
                <a:spcPts val="0"/>
              </a:spcAft>
              <a:buNone/>
            </a:pPr>
            <a:r>
              <a:rPr lang="en">
                <a:solidFill>
                  <a:srgbClr val="155495"/>
                </a:solidFill>
                <a:latin typeface="Century Gothic"/>
                <a:ea typeface="Century Gothic"/>
                <a:cs typeface="Century Gothic"/>
                <a:sym typeface="Century Gothic"/>
              </a:rPr>
              <a:t>The desired by the government retaining to control higher education.</a:t>
            </a:r>
            <a:endParaRPr>
              <a:solidFill>
                <a:srgbClr val="155495"/>
              </a:solidFill>
            </a:endParaRPr>
          </a:p>
        </p:txBody>
      </p:sp>
      <p:sp>
        <p:nvSpPr>
          <p:cNvPr id="394" name="Google Shape;394;p31"/>
          <p:cNvSpPr txBox="1"/>
          <p:nvPr/>
        </p:nvSpPr>
        <p:spPr>
          <a:xfrm>
            <a:off x="4977425" y="987637"/>
            <a:ext cx="1679100" cy="180510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r>
              <a:rPr lang="en" sz="2000">
                <a:solidFill>
                  <a:srgbClr val="666666"/>
                </a:solidFill>
                <a:latin typeface="Francois One"/>
                <a:ea typeface="Francois One"/>
                <a:cs typeface="Francois One"/>
                <a:sym typeface="Francois One"/>
              </a:rPr>
              <a:t>Lack of strategic planning</a:t>
            </a:r>
            <a:endParaRPr sz="2000">
              <a:solidFill>
                <a:srgbClr val="666666"/>
              </a:solidFill>
              <a:latin typeface="Francois One"/>
              <a:ea typeface="Francois One"/>
              <a:cs typeface="Francois One"/>
              <a:sym typeface="Francois One"/>
            </a:endParaRPr>
          </a:p>
          <a:p>
            <a:pPr marL="0" lvl="0" indent="0" rtl="0">
              <a:spcBef>
                <a:spcPts val="0"/>
              </a:spcBef>
              <a:spcAft>
                <a:spcPts val="0"/>
              </a:spcAft>
              <a:buNone/>
            </a:pPr>
            <a:r>
              <a:rPr lang="en">
                <a:solidFill>
                  <a:srgbClr val="666666"/>
                </a:solidFill>
                <a:latin typeface="Century Gothic"/>
                <a:ea typeface="Century Gothic"/>
                <a:cs typeface="Century Gothic"/>
                <a:sym typeface="Century Gothic"/>
              </a:rPr>
              <a:t>at the individual institution and school level.</a:t>
            </a:r>
            <a:endParaRPr b="1">
              <a:solidFill>
                <a:srgbClr val="666666"/>
              </a:solidFill>
              <a:latin typeface="Century Gothic"/>
              <a:ea typeface="Century Gothic"/>
              <a:cs typeface="Century Gothic"/>
              <a:sym typeface="Century Gothic"/>
            </a:endParaRPr>
          </a:p>
          <a:p>
            <a:pPr marL="0" lvl="0" indent="0" rtl="0">
              <a:spcBef>
                <a:spcPts val="0"/>
              </a:spcBef>
              <a:spcAft>
                <a:spcPts val="0"/>
              </a:spcAft>
              <a:buNone/>
            </a:pPr>
            <a:endParaRPr sz="1800" b="1">
              <a:solidFill>
                <a:srgbClr val="666666"/>
              </a:solidFill>
              <a:latin typeface="Century Gothic"/>
              <a:ea typeface="Century Gothic"/>
              <a:cs typeface="Century Gothic"/>
              <a:sym typeface="Century Gothic"/>
            </a:endParaRPr>
          </a:p>
        </p:txBody>
      </p:sp>
      <p:pic>
        <p:nvPicPr>
          <p:cNvPr id="395" name="Google Shape;395;p31"/>
          <p:cNvPicPr preferRelativeResize="0"/>
          <p:nvPr/>
        </p:nvPicPr>
        <p:blipFill>
          <a:blip r:embed="rId3">
            <a:alphaModFix/>
          </a:blip>
          <a:stretch>
            <a:fillRect/>
          </a:stretch>
        </p:blipFill>
        <p:spPr>
          <a:xfrm>
            <a:off x="701425" y="1048724"/>
            <a:ext cx="1492500" cy="1492500"/>
          </a:xfrm>
          <a:prstGeom prst="rect">
            <a:avLst/>
          </a:prstGeom>
          <a:noFill/>
          <a:ln>
            <a:noFill/>
          </a:ln>
        </p:spPr>
      </p:pic>
      <p:pic>
        <p:nvPicPr>
          <p:cNvPr id="396" name="Google Shape;396;p31"/>
          <p:cNvPicPr preferRelativeResize="0"/>
          <p:nvPr/>
        </p:nvPicPr>
        <p:blipFill>
          <a:blip r:embed="rId4">
            <a:alphaModFix/>
          </a:blip>
          <a:stretch>
            <a:fillRect/>
          </a:stretch>
        </p:blipFill>
        <p:spPr>
          <a:xfrm>
            <a:off x="6931125" y="1061950"/>
            <a:ext cx="1492500" cy="1492500"/>
          </a:xfrm>
          <a:prstGeom prst="rect">
            <a:avLst/>
          </a:prstGeom>
          <a:noFill/>
          <a:ln>
            <a:noFill/>
          </a:ln>
        </p:spPr>
      </p:pic>
      <p:sp>
        <p:nvSpPr>
          <p:cNvPr id="397" name="Google Shape;397;p31"/>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98" name="Google Shape;398;p31"/>
          <p:cNvSpPr txBox="1"/>
          <p:nvPr/>
        </p:nvSpPr>
        <p:spPr>
          <a:xfrm>
            <a:off x="2715300" y="985825"/>
            <a:ext cx="1492500" cy="1540500"/>
          </a:xfrm>
          <a:prstGeom prst="rect">
            <a:avLst/>
          </a:prstGeom>
          <a:noFill/>
          <a:ln>
            <a:noFill/>
          </a:ln>
        </p:spPr>
        <p:txBody>
          <a:bodyPr spcFirstLastPara="1" wrap="square" lIns="91425" tIns="91425" rIns="91425" bIns="91425" anchor="ctr" anchorCtr="0">
            <a:noAutofit/>
          </a:bodyPr>
          <a:lstStyle/>
          <a:p>
            <a:pPr marL="0" lvl="0" indent="0" rtl="0">
              <a:spcBef>
                <a:spcPts val="0"/>
              </a:spcBef>
              <a:spcAft>
                <a:spcPts val="0"/>
              </a:spcAft>
              <a:buNone/>
            </a:pPr>
            <a:r>
              <a:rPr lang="en" sz="2000">
                <a:solidFill>
                  <a:srgbClr val="666666"/>
                </a:solidFill>
                <a:latin typeface="Francois One"/>
                <a:ea typeface="Francois One"/>
                <a:cs typeface="Francois One"/>
                <a:sym typeface="Francois One"/>
              </a:rPr>
              <a:t>Low educational standard in the country</a:t>
            </a:r>
            <a:endParaRPr sz="2000">
              <a:solidFill>
                <a:srgbClr val="666666"/>
              </a:solidFill>
              <a:latin typeface="Francois One"/>
              <a:ea typeface="Francois One"/>
              <a:cs typeface="Francois One"/>
              <a:sym typeface="Francois One"/>
            </a:endParaRPr>
          </a:p>
        </p:txBody>
      </p:sp>
      <p:sp>
        <p:nvSpPr>
          <p:cNvPr id="399" name="Google Shape;399;p31"/>
          <p:cNvSpPr/>
          <p:nvPr/>
        </p:nvSpPr>
        <p:spPr>
          <a:xfrm>
            <a:off x="6870100"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Policies</a:t>
            </a:r>
            <a:endParaRPr sz="11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pic>
        <p:nvPicPr>
          <p:cNvPr id="404" name="Google Shape;404;p32"/>
          <p:cNvPicPr preferRelativeResize="0"/>
          <p:nvPr/>
        </p:nvPicPr>
        <p:blipFill>
          <a:blip r:embed="rId3">
            <a:alphaModFix/>
          </a:blip>
          <a:stretch>
            <a:fillRect/>
          </a:stretch>
        </p:blipFill>
        <p:spPr>
          <a:xfrm>
            <a:off x="0" y="0"/>
            <a:ext cx="9143999" cy="6096014"/>
          </a:xfrm>
          <a:prstGeom prst="rect">
            <a:avLst/>
          </a:prstGeom>
          <a:noFill/>
          <a:ln>
            <a:noFill/>
          </a:ln>
        </p:spPr>
      </p:pic>
      <p:sp>
        <p:nvSpPr>
          <p:cNvPr id="405" name="Google Shape;405;p32"/>
          <p:cNvSpPr/>
          <p:nvPr/>
        </p:nvSpPr>
        <p:spPr>
          <a:xfrm>
            <a:off x="5723850" y="513250"/>
            <a:ext cx="2971800" cy="4302600"/>
          </a:xfrm>
          <a:prstGeom prst="rect">
            <a:avLst/>
          </a:prstGeom>
          <a:solidFill>
            <a:srgbClr val="D0E0E3">
              <a:alpha val="88060"/>
            </a:srgbClr>
          </a:solidFill>
          <a:ln w="762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406" name="Google Shape;406;p32"/>
          <p:cNvSpPr txBox="1">
            <a:spLocks noGrp="1"/>
          </p:cNvSpPr>
          <p:nvPr>
            <p:ph type="title"/>
          </p:nvPr>
        </p:nvSpPr>
        <p:spPr>
          <a:xfrm>
            <a:off x="5789250" y="884075"/>
            <a:ext cx="2841000" cy="2855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b="1">
                <a:solidFill>
                  <a:srgbClr val="1C4587"/>
                </a:solidFill>
                <a:latin typeface="Bree Serif"/>
                <a:ea typeface="Bree Serif"/>
                <a:cs typeface="Bree Serif"/>
                <a:sym typeface="Bree Serif"/>
              </a:rPr>
              <a:t>Policies for solving problems of education in CLMV countries</a:t>
            </a:r>
            <a:endParaRPr sz="3000" b="1">
              <a:solidFill>
                <a:srgbClr val="1C4587"/>
              </a:solidFill>
              <a:latin typeface="Bree Serif"/>
              <a:ea typeface="Bree Serif"/>
              <a:cs typeface="Bree Serif"/>
              <a:sym typeface="Bree Serif"/>
            </a:endParaRPr>
          </a:p>
        </p:txBody>
      </p:sp>
      <p:cxnSp>
        <p:nvCxnSpPr>
          <p:cNvPr id="407" name="Google Shape;407;p32"/>
          <p:cNvCxnSpPr/>
          <p:nvPr/>
        </p:nvCxnSpPr>
        <p:spPr>
          <a:xfrm>
            <a:off x="5740050" y="3300850"/>
            <a:ext cx="2982600" cy="0"/>
          </a:xfrm>
          <a:prstGeom prst="straightConnector1">
            <a:avLst/>
          </a:prstGeom>
          <a:noFill/>
          <a:ln w="38100" cap="flat" cmpd="sng">
            <a:solidFill>
              <a:srgbClr val="FFFFFF"/>
            </a:solidFill>
            <a:prstDash val="solid"/>
            <a:round/>
            <a:headEnd type="none" w="med" len="med"/>
            <a:tailEnd type="none" w="med" len="med"/>
          </a:ln>
        </p:spPr>
      </p:cxnSp>
      <p:cxnSp>
        <p:nvCxnSpPr>
          <p:cNvPr id="408" name="Google Shape;408;p32"/>
          <p:cNvCxnSpPr/>
          <p:nvPr/>
        </p:nvCxnSpPr>
        <p:spPr>
          <a:xfrm>
            <a:off x="5740050" y="3426750"/>
            <a:ext cx="2982600" cy="0"/>
          </a:xfrm>
          <a:prstGeom prst="straightConnector1">
            <a:avLst/>
          </a:prstGeom>
          <a:noFill/>
          <a:ln w="28575" cap="flat" cmpd="sng">
            <a:solidFill>
              <a:srgbClr val="FFFFFF"/>
            </a:solidFill>
            <a:prstDash val="solid"/>
            <a:round/>
            <a:headEnd type="none" w="med" len="med"/>
            <a:tailEnd type="none" w="med" len="med"/>
          </a:ln>
        </p:spPr>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cxnSp>
        <p:nvCxnSpPr>
          <p:cNvPr id="413" name="Google Shape;413;p33"/>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414" name="Google Shape;414;p33"/>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415" name="Google Shape;415;p33"/>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16" name="Google Shape;416;p33"/>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417" name="Google Shape;417;p33"/>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sp>
        <p:nvSpPr>
          <p:cNvPr id="418" name="Google Shape;418;p33"/>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19" name="Google Shape;419;p33"/>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20" name="Google Shape;420;p33"/>
          <p:cNvSpPr/>
          <p:nvPr/>
        </p:nvSpPr>
        <p:spPr>
          <a:xfrm>
            <a:off x="6870100" y="4782300"/>
            <a:ext cx="1492500" cy="148500"/>
          </a:xfrm>
          <a:prstGeom prst="rect">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Policies</a:t>
            </a:r>
            <a:endParaRPr sz="1100">
              <a:solidFill>
                <a:srgbClr val="FFFFFF"/>
              </a:solidFill>
            </a:endParaRPr>
          </a:p>
        </p:txBody>
      </p:sp>
      <p:sp>
        <p:nvSpPr>
          <p:cNvPr id="421" name="Google Shape;421;p33"/>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422" name="Google Shape;422;p33"/>
          <p:cNvSpPr txBox="1"/>
          <p:nvPr/>
        </p:nvSpPr>
        <p:spPr>
          <a:xfrm>
            <a:off x="582025" y="163575"/>
            <a:ext cx="8302800" cy="6132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3600">
                <a:latin typeface="Bree Serif"/>
                <a:ea typeface="Bree Serif"/>
                <a:cs typeface="Bree Serif"/>
                <a:sym typeface="Bree Serif"/>
              </a:rPr>
              <a:t>Corruption</a:t>
            </a:r>
            <a:endParaRPr sz="3600">
              <a:latin typeface="Bree Serif"/>
              <a:ea typeface="Bree Serif"/>
              <a:cs typeface="Bree Serif"/>
              <a:sym typeface="Bree Serif"/>
            </a:endParaRPr>
          </a:p>
          <a:p>
            <a:pPr marL="0" lvl="0" indent="0">
              <a:spcBef>
                <a:spcPts val="0"/>
              </a:spcBef>
              <a:spcAft>
                <a:spcPts val="0"/>
              </a:spcAft>
              <a:buNone/>
            </a:pPr>
            <a:endParaRPr sz="3600">
              <a:latin typeface="Bree Serif"/>
              <a:ea typeface="Bree Serif"/>
              <a:cs typeface="Bree Serif"/>
              <a:sym typeface="Bree Serif"/>
            </a:endParaRPr>
          </a:p>
        </p:txBody>
      </p:sp>
      <p:sp>
        <p:nvSpPr>
          <p:cNvPr id="423" name="Google Shape;423;p33"/>
          <p:cNvSpPr/>
          <p:nvPr/>
        </p:nvSpPr>
        <p:spPr>
          <a:xfrm>
            <a:off x="425000" y="928750"/>
            <a:ext cx="4037700" cy="3507600"/>
          </a:xfrm>
          <a:prstGeom prst="rect">
            <a:avLst/>
          </a:prstGeom>
          <a:noFill/>
          <a:ln w="28575"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ECBD30"/>
                </a:solidFill>
                <a:latin typeface="Francois One"/>
                <a:ea typeface="Francois One"/>
                <a:cs typeface="Francois One"/>
                <a:sym typeface="Francois One"/>
              </a:rPr>
              <a:t>Cambodia</a:t>
            </a:r>
            <a:endParaRPr sz="1800">
              <a:solidFill>
                <a:srgbClr val="666666"/>
              </a:solidFill>
              <a:latin typeface="Francois One"/>
              <a:ea typeface="Francois One"/>
              <a:cs typeface="Francois One"/>
              <a:sym typeface="Francois One"/>
            </a:endParaRPr>
          </a:p>
          <a:p>
            <a:pPr marL="0" lvl="0" indent="0">
              <a:spcBef>
                <a:spcPts val="0"/>
              </a:spcBef>
              <a:spcAft>
                <a:spcPts val="0"/>
              </a:spcAft>
              <a:buNone/>
            </a:pPr>
            <a:r>
              <a:rPr lang="en" sz="1800">
                <a:solidFill>
                  <a:srgbClr val="666666"/>
                </a:solidFill>
                <a:latin typeface="Calibri"/>
                <a:ea typeface="Calibri"/>
                <a:cs typeface="Calibri"/>
                <a:sym typeface="Calibri"/>
              </a:rPr>
              <a:t>Leff (1964) and Huntington (1968): </a:t>
            </a:r>
            <a:r>
              <a:rPr lang="en" sz="1800">
                <a:solidFill>
                  <a:srgbClr val="52CDA5"/>
                </a:solidFill>
                <a:latin typeface="Pattaya"/>
                <a:ea typeface="Pattaya"/>
                <a:cs typeface="Pattaya"/>
                <a:sym typeface="Pattaya"/>
              </a:rPr>
              <a:t>Weak</a:t>
            </a:r>
            <a:r>
              <a:rPr lang="en" sz="1800">
                <a:solidFill>
                  <a:srgbClr val="666666"/>
                </a:solidFill>
                <a:latin typeface="Pattaya"/>
                <a:ea typeface="Pattaya"/>
                <a:cs typeface="Pattaya"/>
                <a:sym typeface="Pattaya"/>
              </a:rPr>
              <a:t> </a:t>
            </a:r>
            <a:r>
              <a:rPr lang="en" sz="1800">
                <a:solidFill>
                  <a:srgbClr val="666666"/>
                </a:solidFill>
                <a:latin typeface="Calibri"/>
                <a:ea typeface="Calibri"/>
                <a:cs typeface="Calibri"/>
                <a:sym typeface="Calibri"/>
              </a:rPr>
              <a:t>rule of law implies a </a:t>
            </a:r>
            <a:r>
              <a:rPr lang="en" sz="1800">
                <a:solidFill>
                  <a:srgbClr val="52CDA5"/>
                </a:solidFill>
                <a:latin typeface="Pattaya"/>
                <a:ea typeface="Pattaya"/>
                <a:cs typeface="Pattaya"/>
                <a:sym typeface="Pattaya"/>
              </a:rPr>
              <a:t>high</a:t>
            </a:r>
            <a:r>
              <a:rPr lang="en" sz="1800">
                <a:solidFill>
                  <a:srgbClr val="666666"/>
                </a:solidFill>
                <a:latin typeface="Pattaya"/>
                <a:ea typeface="Pattaya"/>
                <a:cs typeface="Pattaya"/>
                <a:sym typeface="Pattaya"/>
              </a:rPr>
              <a:t> </a:t>
            </a:r>
            <a:r>
              <a:rPr lang="en" sz="1800">
                <a:solidFill>
                  <a:srgbClr val="666666"/>
                </a:solidFill>
                <a:latin typeface="Calibri"/>
                <a:ea typeface="Calibri"/>
                <a:cs typeface="Calibri"/>
                <a:sym typeface="Calibri"/>
              </a:rPr>
              <a:t>level of </a:t>
            </a:r>
            <a:r>
              <a:rPr lang="en" sz="1800">
                <a:solidFill>
                  <a:srgbClr val="52CDA5"/>
                </a:solidFill>
                <a:latin typeface="Pattaya"/>
                <a:ea typeface="Pattaya"/>
                <a:cs typeface="Pattaya"/>
                <a:sym typeface="Pattaya"/>
              </a:rPr>
              <a:t>corruption </a:t>
            </a:r>
            <a:br>
              <a:rPr lang="en" sz="1800">
                <a:solidFill>
                  <a:srgbClr val="52CDA5"/>
                </a:solidFill>
                <a:latin typeface="Pattaya"/>
                <a:ea typeface="Pattaya"/>
                <a:cs typeface="Pattaya"/>
                <a:sym typeface="Pattaya"/>
              </a:rPr>
            </a:br>
            <a:br>
              <a:rPr lang="en" sz="1800">
                <a:solidFill>
                  <a:srgbClr val="52CDA5"/>
                </a:solidFill>
                <a:latin typeface="Pattaya"/>
                <a:ea typeface="Pattaya"/>
                <a:cs typeface="Pattaya"/>
                <a:sym typeface="Pattaya"/>
              </a:rPr>
            </a:br>
            <a:r>
              <a:rPr lang="en" sz="1800">
                <a:solidFill>
                  <a:srgbClr val="666666"/>
                </a:solidFill>
                <a:latin typeface="Calibri"/>
                <a:ea typeface="Calibri"/>
                <a:cs typeface="Calibri"/>
                <a:sym typeface="Calibri"/>
              </a:rPr>
              <a:t>World Bank: The strongness the rule of law is one important factor of governance in the </a:t>
            </a:r>
            <a:r>
              <a:rPr lang="en" sz="1800">
                <a:solidFill>
                  <a:srgbClr val="DD7E6B"/>
                </a:solidFill>
                <a:latin typeface="Sriracha"/>
                <a:ea typeface="Sriracha"/>
                <a:cs typeface="Sriracha"/>
                <a:sym typeface="Sriracha"/>
              </a:rPr>
              <a:t>control of corruption</a:t>
            </a:r>
            <a:br>
              <a:rPr lang="en" sz="1800">
                <a:solidFill>
                  <a:srgbClr val="DD7E6B"/>
                </a:solidFill>
                <a:latin typeface="Sriracha"/>
                <a:ea typeface="Sriracha"/>
                <a:cs typeface="Sriracha"/>
                <a:sym typeface="Sriracha"/>
              </a:rPr>
            </a:br>
            <a:br>
              <a:rPr lang="en" sz="1800">
                <a:solidFill>
                  <a:srgbClr val="DD7E6B"/>
                </a:solidFill>
                <a:latin typeface="Sriracha"/>
                <a:ea typeface="Sriracha"/>
                <a:cs typeface="Sriracha"/>
                <a:sym typeface="Sriracha"/>
              </a:rPr>
            </a:br>
            <a:r>
              <a:rPr lang="en" sz="1700">
                <a:solidFill>
                  <a:srgbClr val="6FA8DC"/>
                </a:solidFill>
                <a:latin typeface="Francois One"/>
                <a:ea typeface="Francois One"/>
                <a:cs typeface="Francois One"/>
                <a:sym typeface="Francois One"/>
              </a:rPr>
              <a:t>Strong rule of law</a:t>
            </a:r>
            <a:r>
              <a:rPr lang="en" sz="1800">
                <a:solidFill>
                  <a:srgbClr val="666666"/>
                </a:solidFill>
                <a:latin typeface="Calibri"/>
                <a:ea typeface="Calibri"/>
                <a:cs typeface="Calibri"/>
                <a:sym typeface="Calibri"/>
              </a:rPr>
              <a:t> ensure that no one is above the law and thus the</a:t>
            </a:r>
            <a:r>
              <a:rPr lang="en" sz="1700">
                <a:solidFill>
                  <a:srgbClr val="666666"/>
                </a:solidFill>
                <a:latin typeface="Francois One"/>
                <a:ea typeface="Francois One"/>
                <a:cs typeface="Francois One"/>
                <a:sym typeface="Francois One"/>
              </a:rPr>
              <a:t> </a:t>
            </a:r>
            <a:r>
              <a:rPr lang="en" sz="1700">
                <a:solidFill>
                  <a:srgbClr val="6FA8DC"/>
                </a:solidFill>
                <a:latin typeface="Francois One"/>
                <a:ea typeface="Francois One"/>
                <a:cs typeface="Francois One"/>
                <a:sym typeface="Francois One"/>
              </a:rPr>
              <a:t>corruption may decrease</a:t>
            </a:r>
            <a:endParaRPr sz="1700">
              <a:solidFill>
                <a:srgbClr val="6FA8DC"/>
              </a:solidFill>
              <a:latin typeface="Francois One"/>
              <a:ea typeface="Francois One"/>
              <a:cs typeface="Francois One"/>
              <a:sym typeface="Francois One"/>
            </a:endParaRPr>
          </a:p>
          <a:p>
            <a:pPr marL="0" lvl="0" indent="0" rtl="0">
              <a:spcBef>
                <a:spcPts val="0"/>
              </a:spcBef>
              <a:spcAft>
                <a:spcPts val="0"/>
              </a:spcAft>
              <a:buClr>
                <a:schemeClr val="dk1"/>
              </a:buClr>
              <a:buSzPts val="1100"/>
              <a:buFont typeface="Arial"/>
              <a:buNone/>
            </a:pPr>
            <a:endParaRPr sz="1800">
              <a:solidFill>
                <a:srgbClr val="666666"/>
              </a:solidFill>
              <a:latin typeface="Calibri"/>
              <a:ea typeface="Calibri"/>
              <a:cs typeface="Calibri"/>
              <a:sym typeface="Calibri"/>
            </a:endParaRPr>
          </a:p>
          <a:p>
            <a:pPr marL="0" lvl="0" indent="0" rtl="0">
              <a:spcBef>
                <a:spcPts val="0"/>
              </a:spcBef>
              <a:spcAft>
                <a:spcPts val="0"/>
              </a:spcAft>
              <a:buNone/>
            </a:pPr>
            <a:endParaRPr sz="1800">
              <a:solidFill>
                <a:schemeClr val="dk1"/>
              </a:solidFill>
              <a:latin typeface="Calibri"/>
              <a:ea typeface="Calibri"/>
              <a:cs typeface="Calibri"/>
              <a:sym typeface="Calibri"/>
            </a:endParaRPr>
          </a:p>
        </p:txBody>
      </p:sp>
      <p:pic>
        <p:nvPicPr>
          <p:cNvPr id="424" name="Google Shape;424;p33"/>
          <p:cNvPicPr preferRelativeResize="0"/>
          <p:nvPr/>
        </p:nvPicPr>
        <p:blipFill>
          <a:blip r:embed="rId3">
            <a:alphaModFix/>
          </a:blip>
          <a:stretch>
            <a:fillRect/>
          </a:stretch>
        </p:blipFill>
        <p:spPr>
          <a:xfrm>
            <a:off x="4572000" y="971875"/>
            <a:ext cx="4267200" cy="3464400"/>
          </a:xfrm>
          <a:prstGeom prst="rect">
            <a:avLst/>
          </a:prstGeom>
          <a:noFill/>
          <a:ln>
            <a:noFill/>
          </a:ln>
        </p:spPr>
      </p:pic>
      <p:sp>
        <p:nvSpPr>
          <p:cNvPr id="425" name="Google Shape;425;p33"/>
          <p:cNvSpPr txBox="1"/>
          <p:nvPr/>
        </p:nvSpPr>
        <p:spPr>
          <a:xfrm>
            <a:off x="6951025" y="3028600"/>
            <a:ext cx="1933800" cy="1176300"/>
          </a:xfrm>
          <a:prstGeom prst="rect">
            <a:avLst/>
          </a:prstGeom>
          <a:noFill/>
          <a:ln>
            <a:noFill/>
          </a:ln>
        </p:spPr>
        <p:txBody>
          <a:bodyPr spcFirstLastPara="1" wrap="square" lIns="91425" tIns="91425" rIns="91425" bIns="91425" anchor="t" anchorCtr="0">
            <a:noAutofit/>
          </a:bodyPr>
          <a:lstStyle/>
          <a:p>
            <a:pPr marL="0" lvl="0" indent="0" rtl="0">
              <a:lnSpc>
                <a:spcPct val="115000"/>
              </a:lnSpc>
              <a:spcBef>
                <a:spcPts val="0"/>
              </a:spcBef>
              <a:spcAft>
                <a:spcPts val="0"/>
              </a:spcAft>
              <a:buNone/>
            </a:pPr>
            <a:r>
              <a:rPr lang="en">
                <a:solidFill>
                  <a:srgbClr val="666666"/>
                </a:solidFill>
                <a:latin typeface="Calibri"/>
                <a:ea typeface="Calibri"/>
                <a:cs typeface="Calibri"/>
                <a:sym typeface="Calibri"/>
              </a:rPr>
              <a:t>“A </a:t>
            </a:r>
            <a:r>
              <a:rPr lang="en" b="1">
                <a:solidFill>
                  <a:srgbClr val="666666"/>
                </a:solidFill>
                <a:latin typeface="Calibri"/>
                <a:ea typeface="Calibri"/>
                <a:cs typeface="Calibri"/>
                <a:sym typeface="Calibri"/>
              </a:rPr>
              <a:t>higher level of rule of law</a:t>
            </a:r>
            <a:r>
              <a:rPr lang="en">
                <a:solidFill>
                  <a:srgbClr val="666666"/>
                </a:solidFill>
                <a:latin typeface="Calibri"/>
                <a:ea typeface="Calibri"/>
                <a:cs typeface="Calibri"/>
                <a:sym typeface="Calibri"/>
              </a:rPr>
              <a:t> is associated with a </a:t>
            </a:r>
            <a:r>
              <a:rPr lang="en" b="1">
                <a:solidFill>
                  <a:srgbClr val="666666"/>
                </a:solidFill>
                <a:latin typeface="Calibri"/>
                <a:ea typeface="Calibri"/>
                <a:cs typeface="Calibri"/>
                <a:sym typeface="Calibri"/>
              </a:rPr>
              <a:t>lower level of corruption</a:t>
            </a:r>
            <a:r>
              <a:rPr lang="en">
                <a:solidFill>
                  <a:srgbClr val="666666"/>
                </a:solidFill>
                <a:latin typeface="Calibri"/>
                <a:ea typeface="Calibri"/>
                <a:cs typeface="Calibri"/>
                <a:sym typeface="Calibri"/>
              </a:rPr>
              <a:t>”</a:t>
            </a:r>
            <a:endParaRPr>
              <a:solidFill>
                <a:srgbClr val="666666"/>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cxnSp>
        <p:nvCxnSpPr>
          <p:cNvPr id="430" name="Google Shape;430;p34"/>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431" name="Google Shape;431;p34"/>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432" name="Google Shape;432;p34"/>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33" name="Google Shape;433;p34"/>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434" name="Google Shape;434;p34"/>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sp>
        <p:nvSpPr>
          <p:cNvPr id="435" name="Google Shape;435;p34"/>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36" name="Google Shape;436;p34"/>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37" name="Google Shape;437;p34"/>
          <p:cNvSpPr/>
          <p:nvPr/>
        </p:nvSpPr>
        <p:spPr>
          <a:xfrm>
            <a:off x="6870100" y="4782300"/>
            <a:ext cx="1492500" cy="148500"/>
          </a:xfrm>
          <a:prstGeom prst="rect">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Policies</a:t>
            </a:r>
            <a:endParaRPr sz="1100">
              <a:solidFill>
                <a:srgbClr val="FFFFFF"/>
              </a:solidFill>
            </a:endParaRPr>
          </a:p>
        </p:txBody>
      </p:sp>
      <p:sp>
        <p:nvSpPr>
          <p:cNvPr id="438" name="Google Shape;438;p34"/>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439" name="Google Shape;439;p34"/>
          <p:cNvSpPr txBox="1"/>
          <p:nvPr/>
        </p:nvSpPr>
        <p:spPr>
          <a:xfrm>
            <a:off x="582025" y="163575"/>
            <a:ext cx="8302800" cy="6132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3600">
                <a:latin typeface="Bree Serif"/>
                <a:ea typeface="Bree Serif"/>
                <a:cs typeface="Bree Serif"/>
                <a:sym typeface="Bree Serif"/>
              </a:rPr>
              <a:t>Corruption</a:t>
            </a:r>
            <a:endParaRPr sz="3600">
              <a:latin typeface="Bree Serif"/>
              <a:ea typeface="Bree Serif"/>
              <a:cs typeface="Bree Serif"/>
              <a:sym typeface="Bree Serif"/>
            </a:endParaRPr>
          </a:p>
          <a:p>
            <a:pPr marL="0" lvl="0" indent="0" rtl="0">
              <a:spcBef>
                <a:spcPts val="0"/>
              </a:spcBef>
              <a:spcAft>
                <a:spcPts val="0"/>
              </a:spcAft>
              <a:buNone/>
            </a:pPr>
            <a:endParaRPr sz="3600">
              <a:latin typeface="Bree Serif"/>
              <a:ea typeface="Bree Serif"/>
              <a:cs typeface="Bree Serif"/>
              <a:sym typeface="Bree Serif"/>
            </a:endParaRPr>
          </a:p>
        </p:txBody>
      </p:sp>
      <p:sp>
        <p:nvSpPr>
          <p:cNvPr id="440" name="Google Shape;440;p34"/>
          <p:cNvSpPr/>
          <p:nvPr/>
        </p:nvSpPr>
        <p:spPr>
          <a:xfrm>
            <a:off x="482575" y="894949"/>
            <a:ext cx="4037700" cy="3701700"/>
          </a:xfrm>
          <a:prstGeom prst="rect">
            <a:avLst/>
          </a:prstGeom>
          <a:noFill/>
          <a:ln w="28575"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ECBD30"/>
                </a:solidFill>
                <a:latin typeface="Francois One"/>
                <a:ea typeface="Francois One"/>
                <a:cs typeface="Francois One"/>
                <a:sym typeface="Francois One"/>
              </a:rPr>
              <a:t>Cambodia</a:t>
            </a:r>
            <a:endParaRPr sz="1800">
              <a:solidFill>
                <a:srgbClr val="ECBD30"/>
              </a:solidFill>
              <a:latin typeface="Francois One"/>
              <a:ea typeface="Francois One"/>
              <a:cs typeface="Francois One"/>
              <a:sym typeface="Francois One"/>
            </a:endParaRPr>
          </a:p>
          <a:p>
            <a:pPr marL="0" lvl="0" indent="0" algn="l" rtl="0">
              <a:spcBef>
                <a:spcPts val="0"/>
              </a:spcBef>
              <a:spcAft>
                <a:spcPts val="0"/>
              </a:spcAft>
              <a:buNone/>
            </a:pPr>
            <a:r>
              <a:rPr lang="en" sz="1800">
                <a:solidFill>
                  <a:srgbClr val="666666"/>
                </a:solidFill>
                <a:latin typeface="Francois One"/>
                <a:ea typeface="Francois One"/>
                <a:cs typeface="Francois One"/>
                <a:sym typeface="Francois One"/>
              </a:rPr>
              <a:t>Policy: Strengthen laws and regulations</a:t>
            </a:r>
            <a:endParaRPr sz="1800">
              <a:solidFill>
                <a:srgbClr val="6FA8DC"/>
              </a:solidFill>
              <a:latin typeface="Francois One"/>
              <a:ea typeface="Francois One"/>
              <a:cs typeface="Francois One"/>
              <a:sym typeface="Francois One"/>
            </a:endParaRPr>
          </a:p>
          <a:p>
            <a:pPr marL="457200" lvl="0" indent="-342900" rtl="0">
              <a:spcBef>
                <a:spcPts val="0"/>
              </a:spcBef>
              <a:spcAft>
                <a:spcPts val="0"/>
              </a:spcAft>
              <a:buClr>
                <a:srgbClr val="666666"/>
              </a:buClr>
              <a:buSzPts val="1800"/>
              <a:buFont typeface="Francois One"/>
              <a:buChar char="●"/>
            </a:pPr>
            <a:r>
              <a:rPr lang="en" sz="1800">
                <a:solidFill>
                  <a:srgbClr val="666666"/>
                </a:solidFill>
                <a:latin typeface="Francois One"/>
                <a:ea typeface="Francois One"/>
                <a:cs typeface="Francois One"/>
                <a:sym typeface="Francois One"/>
              </a:rPr>
              <a:t>Publish severe punishments</a:t>
            </a:r>
            <a:endParaRPr sz="1800">
              <a:solidFill>
                <a:srgbClr val="666666"/>
              </a:solidFill>
              <a:latin typeface="Francois One"/>
              <a:ea typeface="Francois One"/>
              <a:cs typeface="Francois One"/>
              <a:sym typeface="Francois One"/>
            </a:endParaRPr>
          </a:p>
          <a:p>
            <a:pPr marL="457200" lvl="0" indent="-342900" rtl="0">
              <a:spcBef>
                <a:spcPts val="0"/>
              </a:spcBef>
              <a:spcAft>
                <a:spcPts val="0"/>
              </a:spcAft>
              <a:buClr>
                <a:srgbClr val="666666"/>
              </a:buClr>
              <a:buSzPts val="1800"/>
              <a:buFont typeface="Francois One"/>
              <a:buChar char="●"/>
            </a:pPr>
            <a:r>
              <a:rPr lang="en" sz="1800">
                <a:solidFill>
                  <a:srgbClr val="666666"/>
                </a:solidFill>
                <a:latin typeface="Francois One"/>
                <a:ea typeface="Francois One"/>
                <a:cs typeface="Francois One"/>
                <a:sym typeface="Francois One"/>
              </a:rPr>
              <a:t>Enacted the law with implementation</a:t>
            </a:r>
            <a:endParaRPr sz="1800">
              <a:solidFill>
                <a:srgbClr val="666666"/>
              </a:solidFill>
              <a:latin typeface="Francois One"/>
              <a:ea typeface="Francois One"/>
              <a:cs typeface="Francois One"/>
              <a:sym typeface="Francois One"/>
            </a:endParaRPr>
          </a:p>
          <a:p>
            <a:pPr marL="457200" lvl="0" indent="-342900" rtl="0">
              <a:spcBef>
                <a:spcPts val="0"/>
              </a:spcBef>
              <a:spcAft>
                <a:spcPts val="0"/>
              </a:spcAft>
              <a:buClr>
                <a:srgbClr val="666666"/>
              </a:buClr>
              <a:buSzPts val="1800"/>
              <a:buFont typeface="Francois One"/>
              <a:buChar char="●"/>
            </a:pPr>
            <a:r>
              <a:rPr lang="en" sz="1800">
                <a:solidFill>
                  <a:srgbClr val="666666"/>
                </a:solidFill>
                <a:latin typeface="Francois One"/>
                <a:ea typeface="Francois One"/>
                <a:cs typeface="Francois One"/>
                <a:sym typeface="Francois One"/>
              </a:rPr>
              <a:t>Increase awareness of people to the law</a:t>
            </a:r>
            <a:endParaRPr sz="1800">
              <a:solidFill>
                <a:srgbClr val="666666"/>
              </a:solidFill>
              <a:latin typeface="Francois One"/>
              <a:ea typeface="Francois One"/>
              <a:cs typeface="Francois One"/>
              <a:sym typeface="Francois One"/>
            </a:endParaRPr>
          </a:p>
          <a:p>
            <a:pPr marL="0" lvl="0" indent="0">
              <a:spcBef>
                <a:spcPts val="0"/>
              </a:spcBef>
              <a:spcAft>
                <a:spcPts val="0"/>
              </a:spcAft>
              <a:buNone/>
            </a:pPr>
            <a:endParaRPr sz="1800">
              <a:solidFill>
                <a:schemeClr val="dk1"/>
              </a:solidFill>
              <a:latin typeface="Calibri"/>
              <a:ea typeface="Calibri"/>
              <a:cs typeface="Calibri"/>
              <a:sym typeface="Calibri"/>
            </a:endParaRPr>
          </a:p>
          <a:p>
            <a:pPr marL="0" lvl="0" indent="0" algn="ctr" rtl="0">
              <a:spcBef>
                <a:spcPts val="0"/>
              </a:spcBef>
              <a:spcAft>
                <a:spcPts val="0"/>
              </a:spcAft>
              <a:buNone/>
            </a:pPr>
            <a:r>
              <a:rPr lang="en" sz="1800">
                <a:solidFill>
                  <a:srgbClr val="666666"/>
                </a:solidFill>
                <a:latin typeface="Calibri"/>
                <a:ea typeface="Calibri"/>
                <a:cs typeface="Calibri"/>
                <a:sym typeface="Calibri"/>
              </a:rPr>
              <a:t>Probability of corruption decrease</a:t>
            </a:r>
            <a:endParaRPr sz="1800">
              <a:solidFill>
                <a:srgbClr val="666666"/>
              </a:solidFill>
              <a:latin typeface="Calibri"/>
              <a:ea typeface="Calibri"/>
              <a:cs typeface="Calibri"/>
              <a:sym typeface="Calibri"/>
            </a:endParaRPr>
          </a:p>
          <a:p>
            <a:pPr marL="0" lvl="0" indent="0" algn="ctr" rtl="0">
              <a:spcBef>
                <a:spcPts val="0"/>
              </a:spcBef>
              <a:spcAft>
                <a:spcPts val="0"/>
              </a:spcAft>
              <a:buNone/>
            </a:pPr>
            <a:endParaRPr sz="1800">
              <a:solidFill>
                <a:srgbClr val="666666"/>
              </a:solidFill>
              <a:latin typeface="Calibri"/>
              <a:ea typeface="Calibri"/>
              <a:cs typeface="Calibri"/>
              <a:sym typeface="Calibri"/>
            </a:endParaRPr>
          </a:p>
          <a:p>
            <a:pPr marL="0" lvl="0" indent="0" algn="ctr" rtl="0">
              <a:spcBef>
                <a:spcPts val="0"/>
              </a:spcBef>
              <a:spcAft>
                <a:spcPts val="0"/>
              </a:spcAft>
              <a:buNone/>
            </a:pPr>
            <a:r>
              <a:rPr lang="en" sz="1800">
                <a:solidFill>
                  <a:srgbClr val="666666"/>
                </a:solidFill>
                <a:latin typeface="Calibri"/>
                <a:ea typeface="Calibri"/>
                <a:cs typeface="Calibri"/>
                <a:sym typeface="Calibri"/>
              </a:rPr>
              <a:t>Mitigate other education problems</a:t>
            </a:r>
            <a:endParaRPr sz="1800">
              <a:solidFill>
                <a:srgbClr val="666666"/>
              </a:solidFill>
              <a:latin typeface="Calibri"/>
              <a:ea typeface="Calibri"/>
              <a:cs typeface="Calibri"/>
              <a:sym typeface="Calibri"/>
            </a:endParaRPr>
          </a:p>
        </p:txBody>
      </p:sp>
      <p:pic>
        <p:nvPicPr>
          <p:cNvPr id="441" name="Google Shape;441;p34"/>
          <p:cNvPicPr preferRelativeResize="0"/>
          <p:nvPr/>
        </p:nvPicPr>
        <p:blipFill rotWithShape="1">
          <a:blip r:embed="rId3">
            <a:alphaModFix/>
          </a:blip>
          <a:srcRect t="14013" b="30132"/>
          <a:stretch/>
        </p:blipFill>
        <p:spPr>
          <a:xfrm>
            <a:off x="5154625" y="894925"/>
            <a:ext cx="3069350" cy="3048425"/>
          </a:xfrm>
          <a:prstGeom prst="rect">
            <a:avLst/>
          </a:prstGeom>
          <a:noFill/>
          <a:ln>
            <a:noFill/>
          </a:ln>
        </p:spPr>
      </p:pic>
      <p:sp>
        <p:nvSpPr>
          <p:cNvPr id="442" name="Google Shape;442;p34"/>
          <p:cNvSpPr txBox="1"/>
          <p:nvPr/>
        </p:nvSpPr>
        <p:spPr>
          <a:xfrm>
            <a:off x="5154625" y="4280825"/>
            <a:ext cx="4037700" cy="3750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1100">
                <a:latin typeface="Bree Serif"/>
                <a:ea typeface="Bree Serif"/>
                <a:cs typeface="Bree Serif"/>
                <a:sym typeface="Bree Serif"/>
              </a:rPr>
              <a:t>Source : https://www.transparency.org/country/KHM</a:t>
            </a:r>
            <a:endParaRPr sz="1100">
              <a:solidFill>
                <a:schemeClr val="dk1"/>
              </a:solidFill>
              <a:latin typeface="Bree Serif"/>
              <a:ea typeface="Bree Serif"/>
              <a:cs typeface="Bree Serif"/>
              <a:sym typeface="Bree Serif"/>
            </a:endParaRPr>
          </a:p>
          <a:p>
            <a:pPr marL="0" lvl="0" indent="0" rtl="0">
              <a:spcBef>
                <a:spcPts val="0"/>
              </a:spcBef>
              <a:spcAft>
                <a:spcPts val="0"/>
              </a:spcAft>
              <a:buNone/>
            </a:pPr>
            <a:endParaRPr sz="1300">
              <a:latin typeface="Bree Serif"/>
              <a:ea typeface="Bree Serif"/>
              <a:cs typeface="Bree Serif"/>
              <a:sym typeface="Bree Serif"/>
            </a:endParaRPr>
          </a:p>
          <a:p>
            <a:pPr marL="0" lvl="0" indent="0" rtl="0">
              <a:spcBef>
                <a:spcPts val="0"/>
              </a:spcBef>
              <a:spcAft>
                <a:spcPts val="0"/>
              </a:spcAft>
              <a:buNone/>
            </a:pPr>
            <a:r>
              <a:rPr lang="en" sz="1300">
                <a:latin typeface="Bree Serif"/>
                <a:ea typeface="Bree Serif"/>
                <a:cs typeface="Bree Serif"/>
                <a:sym typeface="Bree Serif"/>
              </a:rPr>
              <a:t>	     </a:t>
            </a:r>
            <a:endParaRPr sz="1300">
              <a:latin typeface="Bree Serif"/>
              <a:ea typeface="Bree Serif"/>
              <a:cs typeface="Bree Serif"/>
              <a:sym typeface="Bree Serif"/>
            </a:endParaRPr>
          </a:p>
        </p:txBody>
      </p:sp>
      <p:sp>
        <p:nvSpPr>
          <p:cNvPr id="443" name="Google Shape;443;p34"/>
          <p:cNvSpPr/>
          <p:nvPr/>
        </p:nvSpPr>
        <p:spPr>
          <a:xfrm>
            <a:off x="2413225" y="2924900"/>
            <a:ext cx="176400" cy="211800"/>
          </a:xfrm>
          <a:prstGeom prst="downArrow">
            <a:avLst>
              <a:gd name="adj1" fmla="val 50000"/>
              <a:gd name="adj2" fmla="val 50000"/>
            </a:avLst>
          </a:prstGeom>
          <a:solidFill>
            <a:srgbClr val="52CDA5"/>
          </a:solidFill>
          <a:ln w="9525" cap="flat" cmpd="sng">
            <a:solidFill>
              <a:srgbClr val="52CDA5"/>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44" name="Google Shape;444;p34"/>
          <p:cNvSpPr/>
          <p:nvPr/>
        </p:nvSpPr>
        <p:spPr>
          <a:xfrm>
            <a:off x="2413225" y="3536325"/>
            <a:ext cx="176400" cy="211800"/>
          </a:xfrm>
          <a:prstGeom prst="downArrow">
            <a:avLst>
              <a:gd name="adj1" fmla="val 50000"/>
              <a:gd name="adj2" fmla="val 50000"/>
            </a:avLst>
          </a:prstGeom>
          <a:solidFill>
            <a:srgbClr val="52CDA5"/>
          </a:solidFill>
          <a:ln w="9525" cap="flat" cmpd="sng">
            <a:solidFill>
              <a:srgbClr val="52CDA5"/>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cxnSp>
        <p:nvCxnSpPr>
          <p:cNvPr id="449" name="Google Shape;449;p35"/>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450" name="Google Shape;450;p35"/>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451" name="Google Shape;451;p35"/>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52" name="Google Shape;452;p35"/>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453" name="Google Shape;453;p35"/>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sp>
        <p:nvSpPr>
          <p:cNvPr id="454" name="Google Shape;454;p35"/>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55" name="Google Shape;455;p35"/>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56" name="Google Shape;456;p35"/>
          <p:cNvSpPr/>
          <p:nvPr/>
        </p:nvSpPr>
        <p:spPr>
          <a:xfrm>
            <a:off x="6870100" y="4782300"/>
            <a:ext cx="1492500" cy="148500"/>
          </a:xfrm>
          <a:prstGeom prst="rect">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Policies</a:t>
            </a:r>
            <a:endParaRPr sz="1100">
              <a:solidFill>
                <a:srgbClr val="FFFFFF"/>
              </a:solidFill>
            </a:endParaRPr>
          </a:p>
        </p:txBody>
      </p:sp>
      <p:sp>
        <p:nvSpPr>
          <p:cNvPr id="457" name="Google Shape;457;p35"/>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458" name="Google Shape;458;p35"/>
          <p:cNvSpPr txBox="1"/>
          <p:nvPr/>
        </p:nvSpPr>
        <p:spPr>
          <a:xfrm>
            <a:off x="582025" y="163575"/>
            <a:ext cx="8302800" cy="6132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3600">
                <a:latin typeface="Bree Serif"/>
                <a:ea typeface="Bree Serif"/>
                <a:cs typeface="Bree Serif"/>
                <a:sym typeface="Bree Serif"/>
              </a:rPr>
              <a:t>Corruption</a:t>
            </a:r>
            <a:endParaRPr sz="3600">
              <a:latin typeface="Bree Serif"/>
              <a:ea typeface="Bree Serif"/>
              <a:cs typeface="Bree Serif"/>
              <a:sym typeface="Bree Serif"/>
            </a:endParaRPr>
          </a:p>
          <a:p>
            <a:pPr marL="0" lvl="0" indent="0" rtl="0">
              <a:spcBef>
                <a:spcPts val="0"/>
              </a:spcBef>
              <a:spcAft>
                <a:spcPts val="0"/>
              </a:spcAft>
              <a:buNone/>
            </a:pPr>
            <a:endParaRPr sz="3600">
              <a:latin typeface="Bree Serif"/>
              <a:ea typeface="Bree Serif"/>
              <a:cs typeface="Bree Serif"/>
              <a:sym typeface="Bree Serif"/>
            </a:endParaRPr>
          </a:p>
        </p:txBody>
      </p:sp>
      <p:pic>
        <p:nvPicPr>
          <p:cNvPr id="459" name="Google Shape;459;p35"/>
          <p:cNvPicPr preferRelativeResize="0"/>
          <p:nvPr/>
        </p:nvPicPr>
        <p:blipFill rotWithShape="1">
          <a:blip r:embed="rId3">
            <a:alphaModFix/>
          </a:blip>
          <a:srcRect t="13707" b="29998"/>
          <a:stretch/>
        </p:blipFill>
        <p:spPr>
          <a:xfrm>
            <a:off x="654450" y="1211888"/>
            <a:ext cx="3083256" cy="3086286"/>
          </a:xfrm>
          <a:prstGeom prst="rect">
            <a:avLst/>
          </a:prstGeom>
          <a:noFill/>
          <a:ln>
            <a:noFill/>
          </a:ln>
        </p:spPr>
      </p:pic>
      <p:sp>
        <p:nvSpPr>
          <p:cNvPr id="460" name="Google Shape;460;p35"/>
          <p:cNvSpPr txBox="1"/>
          <p:nvPr/>
        </p:nvSpPr>
        <p:spPr>
          <a:xfrm>
            <a:off x="4328850" y="945500"/>
            <a:ext cx="4271700" cy="3558000"/>
          </a:xfrm>
          <a:prstGeom prst="rect">
            <a:avLst/>
          </a:prstGeom>
          <a:noFill/>
          <a:ln w="28575"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ECBD30"/>
                </a:solidFill>
                <a:latin typeface="Francois One"/>
                <a:ea typeface="Francois One"/>
                <a:cs typeface="Francois One"/>
                <a:sym typeface="Francois One"/>
              </a:rPr>
              <a:t>Myanmar</a:t>
            </a:r>
            <a:endParaRPr sz="1800">
              <a:solidFill>
                <a:srgbClr val="ECBD30"/>
              </a:solidFill>
              <a:latin typeface="Francois One"/>
              <a:ea typeface="Francois One"/>
              <a:cs typeface="Francois One"/>
              <a:sym typeface="Francois One"/>
            </a:endParaRPr>
          </a:p>
          <a:p>
            <a:pPr marL="0" lvl="0" indent="457200" rtl="0">
              <a:spcBef>
                <a:spcPts val="0"/>
              </a:spcBef>
              <a:spcAft>
                <a:spcPts val="0"/>
              </a:spcAft>
              <a:buNone/>
            </a:pPr>
            <a:r>
              <a:rPr lang="en" sz="1800">
                <a:solidFill>
                  <a:srgbClr val="666666"/>
                </a:solidFill>
                <a:latin typeface="Century Gothic"/>
                <a:ea typeface="Century Gothic"/>
                <a:cs typeface="Century Gothic"/>
                <a:sym typeface="Century Gothic"/>
              </a:rPr>
              <a:t>Although the law and regulation are very strong, there are still some </a:t>
            </a:r>
            <a:r>
              <a:rPr lang="en" sz="2000">
                <a:solidFill>
                  <a:srgbClr val="52CDA5"/>
                </a:solidFill>
                <a:latin typeface="Pattaya"/>
                <a:ea typeface="Pattaya"/>
                <a:cs typeface="Pattaya"/>
                <a:sym typeface="Pattaya"/>
              </a:rPr>
              <a:t>priorities for the military elites.</a:t>
            </a:r>
            <a:endParaRPr sz="2000">
              <a:solidFill>
                <a:srgbClr val="52CDA5"/>
              </a:solidFill>
              <a:latin typeface="Pattaya"/>
              <a:ea typeface="Pattaya"/>
              <a:cs typeface="Pattaya"/>
              <a:sym typeface="Pattaya"/>
            </a:endParaRPr>
          </a:p>
          <a:p>
            <a:pPr marL="0" lvl="0" indent="457200" rtl="0">
              <a:spcBef>
                <a:spcPts val="0"/>
              </a:spcBef>
              <a:spcAft>
                <a:spcPts val="0"/>
              </a:spcAft>
              <a:buNone/>
            </a:pPr>
            <a:endParaRPr sz="1800">
              <a:solidFill>
                <a:srgbClr val="666666"/>
              </a:solidFill>
              <a:latin typeface="Century Gothic"/>
              <a:ea typeface="Century Gothic"/>
              <a:cs typeface="Century Gothic"/>
              <a:sym typeface="Century Gothic"/>
            </a:endParaRPr>
          </a:p>
          <a:p>
            <a:pPr marL="0" lvl="0" indent="457200" rtl="0">
              <a:spcBef>
                <a:spcPts val="0"/>
              </a:spcBef>
              <a:spcAft>
                <a:spcPts val="0"/>
              </a:spcAft>
              <a:buNone/>
            </a:pPr>
            <a:r>
              <a:rPr lang="en" sz="1800">
                <a:solidFill>
                  <a:srgbClr val="666666"/>
                </a:solidFill>
                <a:latin typeface="Francois One"/>
                <a:ea typeface="Francois One"/>
                <a:cs typeface="Francois One"/>
                <a:sym typeface="Francois One"/>
              </a:rPr>
              <a:t>Policies:</a:t>
            </a:r>
            <a:endParaRPr sz="1800">
              <a:solidFill>
                <a:srgbClr val="666666"/>
              </a:solidFill>
              <a:latin typeface="Francois One"/>
              <a:ea typeface="Francois One"/>
              <a:cs typeface="Francois One"/>
              <a:sym typeface="Francois One"/>
            </a:endParaRPr>
          </a:p>
          <a:p>
            <a:pPr marL="457200" lvl="0" indent="-342900" rtl="0">
              <a:spcBef>
                <a:spcPts val="0"/>
              </a:spcBef>
              <a:spcAft>
                <a:spcPts val="0"/>
              </a:spcAft>
              <a:buClr>
                <a:srgbClr val="666666"/>
              </a:buClr>
              <a:buSzPts val="1800"/>
              <a:buFont typeface="Francois One"/>
              <a:buChar char="●"/>
            </a:pPr>
            <a:r>
              <a:rPr lang="en" sz="1800">
                <a:solidFill>
                  <a:srgbClr val="666666"/>
                </a:solidFill>
                <a:latin typeface="Francois One"/>
                <a:ea typeface="Francois One"/>
                <a:cs typeface="Francois One"/>
                <a:sym typeface="Francois One"/>
              </a:rPr>
              <a:t>Balance power between citizen and the military elites</a:t>
            </a:r>
            <a:endParaRPr sz="1800">
              <a:solidFill>
                <a:srgbClr val="666666"/>
              </a:solidFill>
              <a:latin typeface="Francois One"/>
              <a:ea typeface="Francois One"/>
              <a:cs typeface="Francois One"/>
              <a:sym typeface="Francois One"/>
            </a:endParaRPr>
          </a:p>
          <a:p>
            <a:pPr marL="457200" lvl="0" indent="-342900" rtl="0">
              <a:spcBef>
                <a:spcPts val="0"/>
              </a:spcBef>
              <a:spcAft>
                <a:spcPts val="0"/>
              </a:spcAft>
              <a:buClr>
                <a:srgbClr val="666666"/>
              </a:buClr>
              <a:buSzPts val="1800"/>
              <a:buFont typeface="Francois One"/>
              <a:buChar char="●"/>
            </a:pPr>
            <a:r>
              <a:rPr lang="en" sz="1800">
                <a:solidFill>
                  <a:srgbClr val="666666"/>
                </a:solidFill>
                <a:latin typeface="Francois One"/>
                <a:ea typeface="Francois One"/>
                <a:cs typeface="Francois One"/>
                <a:sym typeface="Francois One"/>
              </a:rPr>
              <a:t>Setting some institution for tackling corruption problems.</a:t>
            </a:r>
            <a:endParaRPr sz="1800">
              <a:solidFill>
                <a:srgbClr val="666666"/>
              </a:solidFill>
              <a:latin typeface="Francois One"/>
              <a:ea typeface="Francois One"/>
              <a:cs typeface="Francois One"/>
              <a:sym typeface="Francois One"/>
            </a:endParaRPr>
          </a:p>
          <a:p>
            <a:pPr marL="457200" lvl="0" indent="-342900">
              <a:spcBef>
                <a:spcPts val="0"/>
              </a:spcBef>
              <a:spcAft>
                <a:spcPts val="0"/>
              </a:spcAft>
              <a:buClr>
                <a:srgbClr val="666666"/>
              </a:buClr>
              <a:buSzPts val="1800"/>
              <a:buFont typeface="Francois One"/>
              <a:buChar char="●"/>
            </a:pPr>
            <a:r>
              <a:rPr lang="en" sz="1800">
                <a:solidFill>
                  <a:srgbClr val="666666"/>
                </a:solidFill>
                <a:latin typeface="Francois One"/>
                <a:ea typeface="Francois One"/>
                <a:cs typeface="Francois One"/>
                <a:sym typeface="Francois One"/>
              </a:rPr>
              <a:t>Strengthen the law and regulation, especially to the military elites.</a:t>
            </a:r>
            <a:endParaRPr sz="1800">
              <a:solidFill>
                <a:srgbClr val="666666"/>
              </a:solidFill>
              <a:latin typeface="Francois One"/>
              <a:ea typeface="Francois One"/>
              <a:cs typeface="Francois One"/>
              <a:sym typeface="Francois One"/>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36"/>
          <p:cNvSpPr txBox="1">
            <a:spLocks noGrp="1"/>
          </p:cNvSpPr>
          <p:nvPr>
            <p:ph type="title"/>
          </p:nvPr>
        </p:nvSpPr>
        <p:spPr>
          <a:xfrm>
            <a:off x="582025" y="164000"/>
            <a:ext cx="7197900" cy="6075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 sz="3600">
                <a:latin typeface="Bree Serif"/>
                <a:ea typeface="Bree Serif"/>
                <a:cs typeface="Bree Serif"/>
                <a:sym typeface="Bree Serif"/>
              </a:rPr>
              <a:t>Government Budget </a:t>
            </a:r>
            <a:endParaRPr sz="3600">
              <a:latin typeface="Bree Serif"/>
              <a:ea typeface="Bree Serif"/>
              <a:cs typeface="Bree Serif"/>
              <a:sym typeface="Bree Serif"/>
            </a:endParaRPr>
          </a:p>
        </p:txBody>
      </p:sp>
      <p:cxnSp>
        <p:nvCxnSpPr>
          <p:cNvPr id="466" name="Google Shape;466;p36"/>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467" name="Google Shape;467;p36"/>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468" name="Google Shape;468;p36"/>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69" name="Google Shape;469;p36"/>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470" name="Google Shape;470;p36"/>
          <p:cNvCxnSpPr/>
          <p:nvPr/>
        </p:nvCxnSpPr>
        <p:spPr>
          <a:xfrm rot="10800000" flipH="1">
            <a:off x="424075" y="766100"/>
            <a:ext cx="8344200" cy="27300"/>
          </a:xfrm>
          <a:prstGeom prst="straightConnector1">
            <a:avLst/>
          </a:prstGeom>
          <a:noFill/>
          <a:ln w="9525" cap="flat" cmpd="sng">
            <a:solidFill>
              <a:srgbClr val="B7B7B7"/>
            </a:solidFill>
            <a:prstDash val="solid"/>
            <a:round/>
            <a:headEnd type="none" w="sm" len="sm"/>
            <a:tailEnd type="none" w="sm" len="sm"/>
          </a:ln>
        </p:spPr>
      </p:cxnSp>
      <p:sp>
        <p:nvSpPr>
          <p:cNvPr id="471" name="Google Shape;471;p36"/>
          <p:cNvSpPr txBox="1"/>
          <p:nvPr/>
        </p:nvSpPr>
        <p:spPr>
          <a:xfrm>
            <a:off x="4988450" y="163575"/>
            <a:ext cx="2931900" cy="6846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1600">
                <a:solidFill>
                  <a:srgbClr val="999999"/>
                </a:solidFill>
                <a:latin typeface="Bree Serif"/>
                <a:ea typeface="Bree Serif"/>
                <a:cs typeface="Bree Serif"/>
                <a:sym typeface="Bree Serif"/>
              </a:rPr>
              <a:t>&gt;&gt;&gt; Unqualified teacher</a:t>
            </a:r>
            <a:endParaRPr sz="1600">
              <a:solidFill>
                <a:srgbClr val="999999"/>
              </a:solidFill>
              <a:latin typeface="Bree Serif"/>
              <a:ea typeface="Bree Serif"/>
              <a:cs typeface="Bree Serif"/>
              <a:sym typeface="Bree Serif"/>
            </a:endParaRPr>
          </a:p>
          <a:p>
            <a:pPr marL="0" lvl="0" indent="0" rtl="0">
              <a:spcBef>
                <a:spcPts val="0"/>
              </a:spcBef>
              <a:spcAft>
                <a:spcPts val="0"/>
              </a:spcAft>
              <a:buNone/>
            </a:pPr>
            <a:r>
              <a:rPr lang="en" sz="1600">
                <a:solidFill>
                  <a:srgbClr val="999999"/>
                </a:solidFill>
                <a:latin typeface="Bree Serif"/>
                <a:ea typeface="Bree Serif"/>
                <a:cs typeface="Bree Serif"/>
                <a:sym typeface="Bree Serif"/>
              </a:rPr>
              <a:t>&gt;&gt;&gt; High supplementary cost </a:t>
            </a:r>
            <a:endParaRPr sz="1600">
              <a:solidFill>
                <a:srgbClr val="999999"/>
              </a:solidFill>
              <a:latin typeface="Bree Serif"/>
              <a:ea typeface="Bree Serif"/>
              <a:cs typeface="Bree Serif"/>
              <a:sym typeface="Bree Serif"/>
            </a:endParaRPr>
          </a:p>
        </p:txBody>
      </p:sp>
      <p:sp>
        <p:nvSpPr>
          <p:cNvPr id="472" name="Google Shape;472;p36"/>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73" name="Google Shape;473;p36"/>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74" name="Google Shape;474;p36"/>
          <p:cNvSpPr/>
          <p:nvPr/>
        </p:nvSpPr>
        <p:spPr>
          <a:xfrm>
            <a:off x="6870100" y="4782300"/>
            <a:ext cx="1492500" cy="148500"/>
          </a:xfrm>
          <a:prstGeom prst="rect">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Policies</a:t>
            </a:r>
            <a:endParaRPr sz="1100">
              <a:solidFill>
                <a:srgbClr val="FFFFFF"/>
              </a:solidFill>
            </a:endParaRPr>
          </a:p>
        </p:txBody>
      </p:sp>
      <p:sp>
        <p:nvSpPr>
          <p:cNvPr id="475" name="Google Shape;475;p36"/>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476" name="Google Shape;476;p36"/>
          <p:cNvSpPr/>
          <p:nvPr/>
        </p:nvSpPr>
        <p:spPr>
          <a:xfrm>
            <a:off x="412200" y="975375"/>
            <a:ext cx="4037700" cy="3540900"/>
          </a:xfrm>
          <a:prstGeom prst="rect">
            <a:avLst/>
          </a:prstGeom>
          <a:noFill/>
          <a:ln w="28575"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ECBD30"/>
                </a:solidFill>
                <a:latin typeface="Francois One"/>
                <a:ea typeface="Francois One"/>
                <a:cs typeface="Francois One"/>
                <a:sym typeface="Francois One"/>
              </a:rPr>
              <a:t>Myanmar</a:t>
            </a:r>
            <a:endParaRPr sz="1800">
              <a:solidFill>
                <a:srgbClr val="ECBD30"/>
              </a:solidFill>
              <a:latin typeface="Francois One"/>
              <a:ea typeface="Francois One"/>
              <a:cs typeface="Francois One"/>
              <a:sym typeface="Francois One"/>
            </a:endParaRPr>
          </a:p>
          <a:p>
            <a:pPr marL="0" lvl="0" indent="457200" rtl="0">
              <a:spcBef>
                <a:spcPts val="0"/>
              </a:spcBef>
              <a:spcAft>
                <a:spcPts val="0"/>
              </a:spcAft>
              <a:buNone/>
            </a:pPr>
            <a:r>
              <a:rPr lang="en" sz="1600">
                <a:solidFill>
                  <a:srgbClr val="666666"/>
                </a:solidFill>
                <a:latin typeface="Century Gothic"/>
                <a:ea typeface="Century Gothic"/>
                <a:cs typeface="Century Gothic"/>
                <a:sym typeface="Century Gothic"/>
              </a:rPr>
              <a:t>Although the new government has increased budgets for the education sector year by year, its </a:t>
            </a:r>
            <a:r>
              <a:rPr lang="en" sz="1800">
                <a:solidFill>
                  <a:srgbClr val="52CDA5"/>
                </a:solidFill>
                <a:latin typeface="Pattaya"/>
                <a:ea typeface="Pattaya"/>
                <a:cs typeface="Pattaya"/>
                <a:sym typeface="Pattaya"/>
              </a:rPr>
              <a:t>spending is still lower</a:t>
            </a:r>
            <a:r>
              <a:rPr lang="en" sz="1600">
                <a:solidFill>
                  <a:srgbClr val="666666"/>
                </a:solidFill>
                <a:latin typeface="Century Gothic"/>
                <a:ea typeface="Century Gothic"/>
                <a:cs typeface="Century Gothic"/>
                <a:sym typeface="Century Gothic"/>
              </a:rPr>
              <a:t> than other countries.</a:t>
            </a:r>
            <a:endParaRPr sz="1600">
              <a:solidFill>
                <a:srgbClr val="666666"/>
              </a:solidFill>
              <a:latin typeface="Century Gothic"/>
              <a:ea typeface="Century Gothic"/>
              <a:cs typeface="Century Gothic"/>
              <a:sym typeface="Century Gothic"/>
            </a:endParaRPr>
          </a:p>
          <a:p>
            <a:pPr marL="0" lvl="0" indent="0" rtl="0">
              <a:spcBef>
                <a:spcPts val="0"/>
              </a:spcBef>
              <a:spcAft>
                <a:spcPts val="0"/>
              </a:spcAft>
              <a:buNone/>
            </a:pPr>
            <a:r>
              <a:rPr lang="en" sz="1700">
                <a:solidFill>
                  <a:srgbClr val="666666"/>
                </a:solidFill>
                <a:latin typeface="Francois One"/>
                <a:ea typeface="Francois One"/>
                <a:cs typeface="Francois One"/>
                <a:sym typeface="Francois One"/>
              </a:rPr>
              <a:t>Policies :</a:t>
            </a:r>
            <a:endParaRPr sz="1700">
              <a:solidFill>
                <a:srgbClr val="666666"/>
              </a:solidFill>
              <a:latin typeface="Francois One"/>
              <a:ea typeface="Francois One"/>
              <a:cs typeface="Francois One"/>
              <a:sym typeface="Francois One"/>
            </a:endParaRPr>
          </a:p>
          <a:p>
            <a:pPr marL="457200" lvl="0" indent="-336550" rtl="0">
              <a:spcBef>
                <a:spcPts val="0"/>
              </a:spcBef>
              <a:spcAft>
                <a:spcPts val="0"/>
              </a:spcAft>
              <a:buClr>
                <a:srgbClr val="666666"/>
              </a:buClr>
              <a:buSzPts val="1700"/>
              <a:buFont typeface="Francois One"/>
              <a:buChar char="●"/>
            </a:pPr>
            <a:r>
              <a:rPr lang="en" sz="1700">
                <a:solidFill>
                  <a:srgbClr val="666666"/>
                </a:solidFill>
                <a:latin typeface="Francois One"/>
                <a:ea typeface="Francois One"/>
                <a:cs typeface="Francois One"/>
                <a:sym typeface="Francois One"/>
              </a:rPr>
              <a:t>Promote education as important factor for economic growth</a:t>
            </a:r>
            <a:endParaRPr sz="1700">
              <a:solidFill>
                <a:srgbClr val="666666"/>
              </a:solidFill>
              <a:latin typeface="Francois One"/>
              <a:ea typeface="Francois One"/>
              <a:cs typeface="Francois One"/>
              <a:sym typeface="Francois One"/>
            </a:endParaRPr>
          </a:p>
          <a:p>
            <a:pPr marL="457200" lvl="0" indent="-336550" rtl="0">
              <a:spcBef>
                <a:spcPts val="0"/>
              </a:spcBef>
              <a:spcAft>
                <a:spcPts val="0"/>
              </a:spcAft>
              <a:buClr>
                <a:srgbClr val="666666"/>
              </a:buClr>
              <a:buSzPts val="1700"/>
              <a:buFont typeface="Francois One"/>
              <a:buChar char="●"/>
            </a:pPr>
            <a:r>
              <a:rPr lang="en" sz="1700">
                <a:solidFill>
                  <a:srgbClr val="666666"/>
                </a:solidFill>
                <a:latin typeface="Francois One"/>
                <a:ea typeface="Francois One"/>
                <a:cs typeface="Francois One"/>
                <a:sym typeface="Francois One"/>
              </a:rPr>
              <a:t>Distribute more budget to education sector</a:t>
            </a:r>
            <a:endParaRPr sz="1700">
              <a:solidFill>
                <a:srgbClr val="666666"/>
              </a:solidFill>
              <a:latin typeface="Francois One"/>
              <a:ea typeface="Francois One"/>
              <a:cs typeface="Francois One"/>
              <a:sym typeface="Francois One"/>
            </a:endParaRPr>
          </a:p>
          <a:p>
            <a:pPr marL="457200" lvl="0" indent="-336550">
              <a:spcBef>
                <a:spcPts val="0"/>
              </a:spcBef>
              <a:spcAft>
                <a:spcPts val="0"/>
              </a:spcAft>
              <a:buClr>
                <a:srgbClr val="666666"/>
              </a:buClr>
              <a:buSzPts val="1700"/>
              <a:buFont typeface="Francois One"/>
              <a:buChar char="●"/>
            </a:pPr>
            <a:r>
              <a:rPr lang="en" sz="1700">
                <a:solidFill>
                  <a:srgbClr val="666666"/>
                </a:solidFill>
                <a:latin typeface="Francois One"/>
                <a:ea typeface="Francois One"/>
                <a:cs typeface="Francois One"/>
                <a:sym typeface="Francois One"/>
              </a:rPr>
              <a:t>Re-allocate budget to rural area education system</a:t>
            </a:r>
            <a:endParaRPr sz="1700">
              <a:solidFill>
                <a:srgbClr val="666666"/>
              </a:solidFill>
              <a:latin typeface="Francois One"/>
              <a:ea typeface="Francois One"/>
              <a:cs typeface="Francois One"/>
              <a:sym typeface="Francois One"/>
            </a:endParaRPr>
          </a:p>
        </p:txBody>
      </p:sp>
      <p:sp>
        <p:nvSpPr>
          <p:cNvPr id="477" name="Google Shape;477;p36"/>
          <p:cNvSpPr/>
          <p:nvPr/>
        </p:nvSpPr>
        <p:spPr>
          <a:xfrm>
            <a:off x="4730575" y="972688"/>
            <a:ext cx="4037700" cy="3540900"/>
          </a:xfrm>
          <a:prstGeom prst="rect">
            <a:avLst/>
          </a:prstGeom>
          <a:noFill/>
          <a:ln w="28575"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ECBD30"/>
                </a:solidFill>
                <a:latin typeface="Francois One"/>
                <a:ea typeface="Francois One"/>
                <a:cs typeface="Francois One"/>
                <a:sym typeface="Francois One"/>
              </a:rPr>
              <a:t>Lao PDR</a:t>
            </a:r>
            <a:endParaRPr sz="1800">
              <a:latin typeface="Century Gothic"/>
              <a:ea typeface="Century Gothic"/>
              <a:cs typeface="Century Gothic"/>
              <a:sym typeface="Century Gothic"/>
            </a:endParaRPr>
          </a:p>
          <a:p>
            <a:pPr marL="0" lvl="0" indent="0" rtl="0">
              <a:spcBef>
                <a:spcPts val="0"/>
              </a:spcBef>
              <a:spcAft>
                <a:spcPts val="0"/>
              </a:spcAft>
              <a:buNone/>
            </a:pPr>
            <a:r>
              <a:rPr lang="en" sz="1600">
                <a:solidFill>
                  <a:srgbClr val="666666"/>
                </a:solidFill>
                <a:latin typeface="Century Gothic"/>
                <a:ea typeface="Century Gothic"/>
                <a:cs typeface="Century Gothic"/>
                <a:sym typeface="Century Gothic"/>
              </a:rPr>
              <a:t>The government expenditure is </a:t>
            </a:r>
            <a:r>
              <a:rPr lang="en" sz="1800">
                <a:solidFill>
                  <a:srgbClr val="6FA8DC"/>
                </a:solidFill>
                <a:latin typeface="Bree Serif"/>
                <a:ea typeface="Bree Serif"/>
                <a:cs typeface="Bree Serif"/>
                <a:sym typeface="Bree Serif"/>
              </a:rPr>
              <a:t>unstable</a:t>
            </a:r>
            <a:r>
              <a:rPr lang="en" sz="1600">
                <a:solidFill>
                  <a:srgbClr val="666666"/>
                </a:solidFill>
                <a:latin typeface="Century Gothic"/>
                <a:ea typeface="Century Gothic"/>
                <a:cs typeface="Century Gothic"/>
                <a:sym typeface="Century Gothic"/>
              </a:rPr>
              <a:t> due to the economic situation in that time.</a:t>
            </a:r>
            <a:endParaRPr sz="1600">
              <a:solidFill>
                <a:srgbClr val="666666"/>
              </a:solidFill>
              <a:latin typeface="Century Gothic"/>
              <a:ea typeface="Century Gothic"/>
              <a:cs typeface="Century Gothic"/>
              <a:sym typeface="Century Gothic"/>
            </a:endParaRPr>
          </a:p>
          <a:p>
            <a:pPr marL="0" lvl="0" indent="0" rtl="0">
              <a:spcBef>
                <a:spcPts val="0"/>
              </a:spcBef>
              <a:spcAft>
                <a:spcPts val="0"/>
              </a:spcAft>
              <a:buNone/>
            </a:pPr>
            <a:r>
              <a:rPr lang="en" sz="1600">
                <a:solidFill>
                  <a:srgbClr val="666666"/>
                </a:solidFill>
                <a:latin typeface="Francois One"/>
                <a:ea typeface="Francois One"/>
                <a:cs typeface="Francois One"/>
                <a:sym typeface="Francois One"/>
              </a:rPr>
              <a:t>Policies: </a:t>
            </a:r>
            <a:endParaRPr sz="1600">
              <a:solidFill>
                <a:srgbClr val="666666"/>
              </a:solidFill>
              <a:latin typeface="Francois One"/>
              <a:ea typeface="Francois One"/>
              <a:cs typeface="Francois One"/>
              <a:sym typeface="Francois One"/>
            </a:endParaRPr>
          </a:p>
          <a:p>
            <a:pPr marL="457200" lvl="0" indent="-330200" rtl="0">
              <a:spcBef>
                <a:spcPts val="0"/>
              </a:spcBef>
              <a:spcAft>
                <a:spcPts val="0"/>
              </a:spcAft>
              <a:buClr>
                <a:srgbClr val="666666"/>
              </a:buClr>
              <a:buSzPts val="1600"/>
              <a:buFont typeface="Francois One"/>
              <a:buChar char="●"/>
            </a:pPr>
            <a:r>
              <a:rPr lang="en" sz="1600">
                <a:solidFill>
                  <a:srgbClr val="666666"/>
                </a:solidFill>
                <a:latin typeface="Francois One"/>
                <a:ea typeface="Francois One"/>
                <a:cs typeface="Francois One"/>
                <a:sym typeface="Francois One"/>
              </a:rPr>
              <a:t>sustaining stable government expenditure to be stable </a:t>
            </a:r>
            <a:endParaRPr sz="1600">
              <a:solidFill>
                <a:srgbClr val="666666"/>
              </a:solidFill>
              <a:latin typeface="Francois One"/>
              <a:ea typeface="Francois One"/>
              <a:cs typeface="Francois One"/>
              <a:sym typeface="Francois One"/>
            </a:endParaRPr>
          </a:p>
          <a:p>
            <a:pPr marL="457200" lvl="0" indent="-330200" rtl="0">
              <a:spcBef>
                <a:spcPts val="0"/>
              </a:spcBef>
              <a:spcAft>
                <a:spcPts val="0"/>
              </a:spcAft>
              <a:buClr>
                <a:srgbClr val="666666"/>
              </a:buClr>
              <a:buSzPts val="1600"/>
              <a:buFont typeface="Francois One"/>
              <a:buChar char="●"/>
            </a:pPr>
            <a:r>
              <a:rPr lang="en" sz="1600">
                <a:solidFill>
                  <a:srgbClr val="666666"/>
                </a:solidFill>
                <a:latin typeface="Francois One"/>
                <a:ea typeface="Francois One"/>
                <a:cs typeface="Francois One"/>
                <a:sym typeface="Francois One"/>
              </a:rPr>
              <a:t>Reallocate the budget to the rural area.</a:t>
            </a:r>
            <a:endParaRPr sz="1600">
              <a:solidFill>
                <a:srgbClr val="666666"/>
              </a:solidFill>
              <a:latin typeface="Francois One"/>
              <a:ea typeface="Francois One"/>
              <a:cs typeface="Francois One"/>
              <a:sym typeface="Francois One"/>
            </a:endParaRPr>
          </a:p>
          <a:p>
            <a:pPr marL="0" lvl="0" indent="0" rtl="0">
              <a:spcBef>
                <a:spcPts val="0"/>
              </a:spcBef>
              <a:spcAft>
                <a:spcPts val="0"/>
              </a:spcAft>
              <a:buNone/>
            </a:pPr>
            <a:endParaRPr sz="1800">
              <a:solidFill>
                <a:srgbClr val="666666"/>
              </a:solidFill>
              <a:latin typeface="Francois One"/>
              <a:ea typeface="Francois One"/>
              <a:cs typeface="Francois One"/>
              <a:sym typeface="Francois One"/>
            </a:endParaRPr>
          </a:p>
        </p:txBody>
      </p:sp>
      <p:pic>
        <p:nvPicPr>
          <p:cNvPr id="478" name="Google Shape;478;p36"/>
          <p:cNvPicPr preferRelativeResize="0"/>
          <p:nvPr/>
        </p:nvPicPr>
        <p:blipFill rotWithShape="1">
          <a:blip r:embed="rId3">
            <a:alphaModFix/>
          </a:blip>
          <a:srcRect l="8279" t="35746" r="40582" b="25854"/>
          <a:stretch/>
        </p:blipFill>
        <p:spPr>
          <a:xfrm>
            <a:off x="5517725" y="3198475"/>
            <a:ext cx="2931900" cy="123779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cxnSp>
        <p:nvCxnSpPr>
          <p:cNvPr id="483" name="Google Shape;483;p37"/>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484" name="Google Shape;484;p37"/>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485" name="Google Shape;485;p37"/>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86" name="Google Shape;486;p37"/>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487" name="Google Shape;487;p37"/>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sp>
        <p:nvSpPr>
          <p:cNvPr id="488" name="Google Shape;488;p37"/>
          <p:cNvSpPr txBox="1"/>
          <p:nvPr/>
        </p:nvSpPr>
        <p:spPr>
          <a:xfrm>
            <a:off x="487875" y="765425"/>
            <a:ext cx="5762100" cy="4113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endParaRPr sz="1600">
              <a:solidFill>
                <a:srgbClr val="999999"/>
              </a:solidFill>
              <a:latin typeface="Bree Serif"/>
              <a:ea typeface="Bree Serif"/>
              <a:cs typeface="Bree Serif"/>
              <a:sym typeface="Bree Serif"/>
            </a:endParaRPr>
          </a:p>
        </p:txBody>
      </p:sp>
      <p:sp>
        <p:nvSpPr>
          <p:cNvPr id="489" name="Google Shape;489;p37"/>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90" name="Google Shape;490;p37"/>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91" name="Google Shape;491;p37"/>
          <p:cNvSpPr/>
          <p:nvPr/>
        </p:nvSpPr>
        <p:spPr>
          <a:xfrm>
            <a:off x="6870100" y="4782300"/>
            <a:ext cx="1492500" cy="148500"/>
          </a:xfrm>
          <a:prstGeom prst="rect">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Policies</a:t>
            </a:r>
            <a:endParaRPr sz="1100">
              <a:solidFill>
                <a:srgbClr val="FFFFFF"/>
              </a:solidFill>
            </a:endParaRPr>
          </a:p>
        </p:txBody>
      </p:sp>
      <p:sp>
        <p:nvSpPr>
          <p:cNvPr id="492" name="Google Shape;492;p37"/>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493" name="Google Shape;493;p37"/>
          <p:cNvSpPr txBox="1"/>
          <p:nvPr/>
        </p:nvSpPr>
        <p:spPr>
          <a:xfrm>
            <a:off x="582025" y="164000"/>
            <a:ext cx="5762100" cy="7662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3600">
                <a:latin typeface="Bree Serif"/>
                <a:ea typeface="Bree Serif"/>
                <a:cs typeface="Bree Serif"/>
                <a:sym typeface="Bree Serif"/>
              </a:rPr>
              <a:t>Infrastructure</a:t>
            </a:r>
            <a:endParaRPr sz="3600">
              <a:latin typeface="Bree Serif"/>
              <a:ea typeface="Bree Serif"/>
              <a:cs typeface="Bree Serif"/>
              <a:sym typeface="Bree Serif"/>
            </a:endParaRPr>
          </a:p>
        </p:txBody>
      </p:sp>
      <p:sp>
        <p:nvSpPr>
          <p:cNvPr id="494" name="Google Shape;494;p37"/>
          <p:cNvSpPr/>
          <p:nvPr/>
        </p:nvSpPr>
        <p:spPr>
          <a:xfrm>
            <a:off x="3987925" y="1178801"/>
            <a:ext cx="4781700" cy="3287400"/>
          </a:xfrm>
          <a:prstGeom prst="rect">
            <a:avLst/>
          </a:prstGeom>
          <a:noFill/>
          <a:ln w="28575"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ECBD30"/>
                </a:solidFill>
                <a:latin typeface="Francois One"/>
                <a:ea typeface="Francois One"/>
                <a:cs typeface="Francois One"/>
                <a:sym typeface="Francois One"/>
              </a:rPr>
              <a:t>Myanmar</a:t>
            </a:r>
            <a:endParaRPr sz="1800">
              <a:solidFill>
                <a:srgbClr val="ECBD30"/>
              </a:solidFill>
              <a:latin typeface="Francois One"/>
              <a:ea typeface="Francois One"/>
              <a:cs typeface="Francois One"/>
              <a:sym typeface="Francois One"/>
            </a:endParaRPr>
          </a:p>
          <a:p>
            <a:pPr marL="0" lvl="0" indent="0" rtl="0">
              <a:spcBef>
                <a:spcPts val="0"/>
              </a:spcBef>
              <a:spcAft>
                <a:spcPts val="0"/>
              </a:spcAft>
              <a:buNone/>
            </a:pPr>
            <a:r>
              <a:rPr lang="en" sz="1600">
                <a:solidFill>
                  <a:srgbClr val="666666"/>
                </a:solidFill>
                <a:latin typeface="Century Gothic"/>
                <a:ea typeface="Century Gothic"/>
                <a:cs typeface="Century Gothic"/>
                <a:sym typeface="Century Gothic"/>
              </a:rPr>
              <a:t>	Rural area is </a:t>
            </a:r>
            <a:r>
              <a:rPr lang="en" sz="1800">
                <a:solidFill>
                  <a:srgbClr val="6FA8DC"/>
                </a:solidFill>
                <a:latin typeface="Pattaya"/>
                <a:ea typeface="Pattaya"/>
                <a:cs typeface="Pattaya"/>
                <a:sym typeface="Pattaya"/>
              </a:rPr>
              <a:t>difficult to access</a:t>
            </a:r>
            <a:r>
              <a:rPr lang="en" sz="1600">
                <a:solidFill>
                  <a:srgbClr val="666666"/>
                </a:solidFill>
                <a:latin typeface="Century Gothic"/>
                <a:ea typeface="Century Gothic"/>
                <a:cs typeface="Century Gothic"/>
                <a:sym typeface="Century Gothic"/>
              </a:rPr>
              <a:t> to electricity and convenient transportation.</a:t>
            </a:r>
            <a:endParaRPr sz="1600">
              <a:solidFill>
                <a:srgbClr val="666666"/>
              </a:solidFill>
              <a:latin typeface="Century Gothic"/>
              <a:ea typeface="Century Gothic"/>
              <a:cs typeface="Century Gothic"/>
              <a:sym typeface="Century Gothic"/>
            </a:endParaRPr>
          </a:p>
          <a:p>
            <a:pPr marL="0" lvl="0" indent="0" rtl="0">
              <a:spcBef>
                <a:spcPts val="0"/>
              </a:spcBef>
              <a:spcAft>
                <a:spcPts val="0"/>
              </a:spcAft>
              <a:buNone/>
            </a:pPr>
            <a:endParaRPr sz="1600">
              <a:solidFill>
                <a:srgbClr val="666666"/>
              </a:solidFill>
              <a:latin typeface="Century Gothic"/>
              <a:ea typeface="Century Gothic"/>
              <a:cs typeface="Century Gothic"/>
              <a:sym typeface="Century Gothic"/>
            </a:endParaRPr>
          </a:p>
          <a:p>
            <a:pPr marL="0" lvl="0" indent="0" rtl="0">
              <a:spcBef>
                <a:spcPts val="0"/>
              </a:spcBef>
              <a:spcAft>
                <a:spcPts val="0"/>
              </a:spcAft>
              <a:buNone/>
            </a:pPr>
            <a:r>
              <a:rPr lang="en" sz="1700">
                <a:solidFill>
                  <a:srgbClr val="666666"/>
                </a:solidFill>
                <a:latin typeface="Francois One"/>
                <a:ea typeface="Francois One"/>
                <a:cs typeface="Francois One"/>
                <a:sym typeface="Francois One"/>
              </a:rPr>
              <a:t>Policies :</a:t>
            </a:r>
            <a:endParaRPr sz="1700">
              <a:solidFill>
                <a:srgbClr val="666666"/>
              </a:solidFill>
              <a:latin typeface="Francois One"/>
              <a:ea typeface="Francois One"/>
              <a:cs typeface="Francois One"/>
              <a:sym typeface="Francois One"/>
            </a:endParaRPr>
          </a:p>
          <a:p>
            <a:pPr marL="457200" lvl="0" indent="-336550" rtl="0">
              <a:spcBef>
                <a:spcPts val="0"/>
              </a:spcBef>
              <a:spcAft>
                <a:spcPts val="0"/>
              </a:spcAft>
              <a:buClr>
                <a:srgbClr val="666666"/>
              </a:buClr>
              <a:buSzPts val="1700"/>
              <a:buFont typeface="Francois One"/>
              <a:buChar char="●"/>
            </a:pPr>
            <a:r>
              <a:rPr lang="en" sz="1700">
                <a:solidFill>
                  <a:srgbClr val="666666"/>
                </a:solidFill>
                <a:latin typeface="Francois One"/>
                <a:ea typeface="Francois One"/>
                <a:cs typeface="Francois One"/>
                <a:sym typeface="Francois One"/>
              </a:rPr>
              <a:t>Promote more Research and Development on improving basic infrastructure.                                         (road, bus and electricity)</a:t>
            </a:r>
            <a:endParaRPr sz="1700">
              <a:solidFill>
                <a:srgbClr val="666666"/>
              </a:solidFill>
              <a:latin typeface="Francois One"/>
              <a:ea typeface="Francois One"/>
              <a:cs typeface="Francois One"/>
              <a:sym typeface="Francois One"/>
            </a:endParaRPr>
          </a:p>
          <a:p>
            <a:pPr marL="914400" lvl="0" indent="0" rtl="0">
              <a:spcBef>
                <a:spcPts val="0"/>
              </a:spcBef>
              <a:spcAft>
                <a:spcPts val="0"/>
              </a:spcAft>
              <a:buNone/>
            </a:pPr>
            <a:endParaRPr sz="1700">
              <a:solidFill>
                <a:srgbClr val="666666"/>
              </a:solidFill>
              <a:latin typeface="Francois One"/>
              <a:ea typeface="Francois One"/>
              <a:cs typeface="Francois One"/>
              <a:sym typeface="Francois One"/>
            </a:endParaRPr>
          </a:p>
          <a:p>
            <a:pPr marL="457200" lvl="0" indent="-336550" rtl="0">
              <a:spcBef>
                <a:spcPts val="0"/>
              </a:spcBef>
              <a:spcAft>
                <a:spcPts val="0"/>
              </a:spcAft>
              <a:buClr>
                <a:srgbClr val="666666"/>
              </a:buClr>
              <a:buSzPts val="1700"/>
              <a:buFont typeface="Francois One"/>
              <a:buChar char="●"/>
            </a:pPr>
            <a:r>
              <a:rPr lang="en" sz="1700">
                <a:solidFill>
                  <a:srgbClr val="666666"/>
                </a:solidFill>
                <a:latin typeface="Francois One"/>
                <a:ea typeface="Francois One"/>
                <a:cs typeface="Francois One"/>
                <a:sym typeface="Francois One"/>
              </a:rPr>
              <a:t>Allocate more government’s budget on improving infrastructure.</a:t>
            </a:r>
            <a:endParaRPr sz="1700">
              <a:solidFill>
                <a:srgbClr val="666666"/>
              </a:solidFill>
              <a:latin typeface="Francois One"/>
              <a:ea typeface="Francois One"/>
              <a:cs typeface="Francois One"/>
              <a:sym typeface="Francois One"/>
            </a:endParaRPr>
          </a:p>
          <a:p>
            <a:pPr marL="914400" lvl="0" indent="0" rtl="0">
              <a:spcBef>
                <a:spcPts val="0"/>
              </a:spcBef>
              <a:spcAft>
                <a:spcPts val="0"/>
              </a:spcAft>
              <a:buNone/>
            </a:pPr>
            <a:endParaRPr sz="1700" b="1">
              <a:solidFill>
                <a:srgbClr val="666666"/>
              </a:solidFill>
              <a:latin typeface="Century Gothic"/>
              <a:ea typeface="Century Gothic"/>
              <a:cs typeface="Century Gothic"/>
              <a:sym typeface="Century Gothic"/>
            </a:endParaRPr>
          </a:p>
        </p:txBody>
      </p:sp>
      <p:pic>
        <p:nvPicPr>
          <p:cNvPr id="495" name="Google Shape;495;p37"/>
          <p:cNvPicPr preferRelativeResize="0"/>
          <p:nvPr/>
        </p:nvPicPr>
        <p:blipFill>
          <a:blip r:embed="rId3">
            <a:alphaModFix/>
          </a:blip>
          <a:stretch>
            <a:fillRect/>
          </a:stretch>
        </p:blipFill>
        <p:spPr>
          <a:xfrm>
            <a:off x="230800" y="1726438"/>
            <a:ext cx="3620950" cy="24386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cxnSp>
        <p:nvCxnSpPr>
          <p:cNvPr id="500" name="Google Shape;500;p38"/>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501" name="Google Shape;501;p38"/>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502" name="Google Shape;502;p38"/>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03" name="Google Shape;503;p38"/>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504" name="Google Shape;504;p38"/>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sp>
        <p:nvSpPr>
          <p:cNvPr id="505" name="Google Shape;505;p38"/>
          <p:cNvSpPr txBox="1"/>
          <p:nvPr/>
        </p:nvSpPr>
        <p:spPr>
          <a:xfrm>
            <a:off x="487875" y="765425"/>
            <a:ext cx="5762100" cy="4113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endParaRPr sz="1600">
              <a:solidFill>
                <a:srgbClr val="999999"/>
              </a:solidFill>
              <a:latin typeface="Bree Serif"/>
              <a:ea typeface="Bree Serif"/>
              <a:cs typeface="Bree Serif"/>
              <a:sym typeface="Bree Serif"/>
            </a:endParaRPr>
          </a:p>
        </p:txBody>
      </p:sp>
      <p:sp>
        <p:nvSpPr>
          <p:cNvPr id="506" name="Google Shape;506;p38"/>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07" name="Google Shape;507;p38"/>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08" name="Google Shape;508;p38"/>
          <p:cNvSpPr/>
          <p:nvPr/>
        </p:nvSpPr>
        <p:spPr>
          <a:xfrm>
            <a:off x="6870100" y="4782300"/>
            <a:ext cx="1492500" cy="148500"/>
          </a:xfrm>
          <a:prstGeom prst="rect">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Policies</a:t>
            </a:r>
            <a:endParaRPr sz="1100">
              <a:solidFill>
                <a:srgbClr val="FFFFFF"/>
              </a:solidFill>
            </a:endParaRPr>
          </a:p>
        </p:txBody>
      </p:sp>
      <p:sp>
        <p:nvSpPr>
          <p:cNvPr id="509" name="Google Shape;509;p38"/>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510" name="Google Shape;510;p38"/>
          <p:cNvSpPr txBox="1"/>
          <p:nvPr/>
        </p:nvSpPr>
        <p:spPr>
          <a:xfrm>
            <a:off x="487875" y="163575"/>
            <a:ext cx="5762100" cy="7662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3600">
                <a:latin typeface="Bree Serif"/>
                <a:ea typeface="Bree Serif"/>
                <a:cs typeface="Bree Serif"/>
                <a:sym typeface="Bree Serif"/>
              </a:rPr>
              <a:t>Income distribution</a:t>
            </a:r>
            <a:endParaRPr sz="3600">
              <a:latin typeface="Bree Serif"/>
              <a:ea typeface="Bree Serif"/>
              <a:cs typeface="Bree Serif"/>
              <a:sym typeface="Bree Serif"/>
            </a:endParaRPr>
          </a:p>
        </p:txBody>
      </p:sp>
      <p:sp>
        <p:nvSpPr>
          <p:cNvPr id="511" name="Google Shape;511;p38"/>
          <p:cNvSpPr/>
          <p:nvPr/>
        </p:nvSpPr>
        <p:spPr>
          <a:xfrm>
            <a:off x="316950" y="975375"/>
            <a:ext cx="4781700" cy="3540900"/>
          </a:xfrm>
          <a:prstGeom prst="rect">
            <a:avLst/>
          </a:prstGeom>
          <a:noFill/>
          <a:ln w="28575"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400">
                <a:solidFill>
                  <a:srgbClr val="ECBD30"/>
                </a:solidFill>
                <a:latin typeface="Francois One"/>
                <a:ea typeface="Francois One"/>
                <a:cs typeface="Francois One"/>
                <a:sym typeface="Francois One"/>
              </a:rPr>
              <a:t>Myanmar</a:t>
            </a:r>
            <a:endParaRPr>
              <a:solidFill>
                <a:srgbClr val="666666"/>
              </a:solidFill>
              <a:latin typeface="Century Gothic"/>
              <a:ea typeface="Century Gothic"/>
              <a:cs typeface="Century Gothic"/>
              <a:sym typeface="Century Gothic"/>
            </a:endParaRPr>
          </a:p>
          <a:p>
            <a:pPr marL="0" lvl="0" indent="0" algn="l" rtl="0">
              <a:spcBef>
                <a:spcPts val="0"/>
              </a:spcBef>
              <a:spcAft>
                <a:spcPts val="0"/>
              </a:spcAft>
              <a:buNone/>
            </a:pPr>
            <a:r>
              <a:rPr lang="en" sz="1600">
                <a:solidFill>
                  <a:srgbClr val="444444"/>
                </a:solidFill>
                <a:latin typeface="Century Gothic"/>
                <a:ea typeface="Century Gothic"/>
                <a:cs typeface="Century Gothic"/>
                <a:sym typeface="Century Gothic"/>
              </a:rPr>
              <a:t>Although Individual income is taxed at the progressive rates ranging from </a:t>
            </a:r>
            <a:r>
              <a:rPr lang="en" sz="1600" b="1">
                <a:solidFill>
                  <a:srgbClr val="444444"/>
                </a:solidFill>
                <a:latin typeface="Century Gothic"/>
                <a:ea typeface="Century Gothic"/>
                <a:cs typeface="Century Gothic"/>
                <a:sym typeface="Century Gothic"/>
              </a:rPr>
              <a:t>0% - 25%</a:t>
            </a:r>
            <a:r>
              <a:rPr lang="en" sz="1600">
                <a:solidFill>
                  <a:srgbClr val="444444"/>
                </a:solidFill>
                <a:latin typeface="Century Gothic"/>
                <a:ea typeface="Century Gothic"/>
                <a:cs typeface="Century Gothic"/>
                <a:sym typeface="Century Gothic"/>
              </a:rPr>
              <a:t> in Myanmar, people in rural area are still poor and starving.</a:t>
            </a:r>
            <a:endParaRPr sz="1600">
              <a:solidFill>
                <a:srgbClr val="666666"/>
              </a:solidFill>
              <a:latin typeface="Century Gothic"/>
              <a:ea typeface="Century Gothic"/>
              <a:cs typeface="Century Gothic"/>
              <a:sym typeface="Century Gothic"/>
            </a:endParaRPr>
          </a:p>
          <a:p>
            <a:pPr marL="0" lvl="0" indent="0" rtl="0">
              <a:spcBef>
                <a:spcPts val="0"/>
              </a:spcBef>
              <a:spcAft>
                <a:spcPts val="0"/>
              </a:spcAft>
              <a:buNone/>
            </a:pPr>
            <a:endParaRPr>
              <a:solidFill>
                <a:srgbClr val="666666"/>
              </a:solidFill>
              <a:latin typeface="Century Gothic"/>
              <a:ea typeface="Century Gothic"/>
              <a:cs typeface="Century Gothic"/>
              <a:sym typeface="Century Gothic"/>
            </a:endParaRPr>
          </a:p>
          <a:p>
            <a:pPr marL="0" lvl="0" indent="0" rtl="0">
              <a:spcBef>
                <a:spcPts val="0"/>
              </a:spcBef>
              <a:spcAft>
                <a:spcPts val="0"/>
              </a:spcAft>
              <a:buNone/>
            </a:pPr>
            <a:r>
              <a:rPr lang="en" sz="1700">
                <a:solidFill>
                  <a:srgbClr val="666666"/>
                </a:solidFill>
                <a:latin typeface="Francois One"/>
                <a:ea typeface="Francois One"/>
                <a:cs typeface="Francois One"/>
                <a:sym typeface="Francois One"/>
              </a:rPr>
              <a:t>Policies :</a:t>
            </a:r>
            <a:endParaRPr sz="1700">
              <a:solidFill>
                <a:srgbClr val="666666"/>
              </a:solidFill>
              <a:latin typeface="Francois One"/>
              <a:ea typeface="Francois One"/>
              <a:cs typeface="Francois One"/>
              <a:sym typeface="Francois One"/>
            </a:endParaRPr>
          </a:p>
          <a:p>
            <a:pPr marL="457200" lvl="0" indent="-336550" rtl="0">
              <a:spcBef>
                <a:spcPts val="0"/>
              </a:spcBef>
              <a:spcAft>
                <a:spcPts val="0"/>
              </a:spcAft>
              <a:buClr>
                <a:srgbClr val="666666"/>
              </a:buClr>
              <a:buSzPts val="1700"/>
              <a:buFont typeface="Francois One"/>
              <a:buChar char="●"/>
            </a:pPr>
            <a:r>
              <a:rPr lang="en" sz="1700">
                <a:solidFill>
                  <a:srgbClr val="666666"/>
                </a:solidFill>
                <a:latin typeface="Francois One"/>
                <a:ea typeface="Francois One"/>
                <a:cs typeface="Francois One"/>
                <a:sym typeface="Francois One"/>
              </a:rPr>
              <a:t>Increase property tax and commercial tax &amp; Distribute more income to rural area                       and poor people</a:t>
            </a:r>
            <a:endParaRPr sz="1700">
              <a:solidFill>
                <a:srgbClr val="666666"/>
              </a:solidFill>
              <a:latin typeface="Francois One"/>
              <a:ea typeface="Francois One"/>
              <a:cs typeface="Francois One"/>
              <a:sym typeface="Francois One"/>
            </a:endParaRPr>
          </a:p>
          <a:p>
            <a:pPr marL="457200" lvl="0" indent="-336550" rtl="0">
              <a:spcBef>
                <a:spcPts val="0"/>
              </a:spcBef>
              <a:spcAft>
                <a:spcPts val="0"/>
              </a:spcAft>
              <a:buClr>
                <a:srgbClr val="666666"/>
              </a:buClr>
              <a:buSzPts val="1700"/>
              <a:buFont typeface="Francois One"/>
              <a:buChar char="●"/>
            </a:pPr>
            <a:r>
              <a:rPr lang="en" sz="1700">
                <a:solidFill>
                  <a:srgbClr val="666666"/>
                </a:solidFill>
                <a:latin typeface="Francois One"/>
                <a:ea typeface="Francois One"/>
                <a:cs typeface="Francois One"/>
                <a:sym typeface="Francois One"/>
              </a:rPr>
              <a:t>Create more jobs for rural area                              and poor people</a:t>
            </a:r>
            <a:endParaRPr sz="1700">
              <a:solidFill>
                <a:srgbClr val="666666"/>
              </a:solidFill>
              <a:latin typeface="Francois One"/>
              <a:ea typeface="Francois One"/>
              <a:cs typeface="Francois One"/>
              <a:sym typeface="Francois One"/>
            </a:endParaRPr>
          </a:p>
          <a:p>
            <a:pPr marL="457200" lvl="0" indent="-336550" rtl="0">
              <a:spcBef>
                <a:spcPts val="0"/>
              </a:spcBef>
              <a:spcAft>
                <a:spcPts val="0"/>
              </a:spcAft>
              <a:buClr>
                <a:srgbClr val="666666"/>
              </a:buClr>
              <a:buSzPts val="1700"/>
              <a:buFont typeface="Francois One"/>
              <a:buChar char="●"/>
            </a:pPr>
            <a:r>
              <a:rPr lang="en" sz="1700">
                <a:solidFill>
                  <a:srgbClr val="666666"/>
                </a:solidFill>
                <a:latin typeface="Francois One"/>
                <a:ea typeface="Francois One"/>
                <a:cs typeface="Francois One"/>
                <a:sym typeface="Francois One"/>
              </a:rPr>
              <a:t>Improve infrastructure to rural area</a:t>
            </a:r>
            <a:endParaRPr sz="1700">
              <a:solidFill>
                <a:srgbClr val="666666"/>
              </a:solidFill>
              <a:latin typeface="Francois One"/>
              <a:ea typeface="Francois One"/>
              <a:cs typeface="Francois One"/>
              <a:sym typeface="Francois One"/>
            </a:endParaRPr>
          </a:p>
          <a:p>
            <a:pPr marL="914400" lvl="0" indent="0" rtl="0">
              <a:spcBef>
                <a:spcPts val="0"/>
              </a:spcBef>
              <a:spcAft>
                <a:spcPts val="0"/>
              </a:spcAft>
              <a:buNone/>
            </a:pPr>
            <a:endParaRPr sz="1700">
              <a:solidFill>
                <a:srgbClr val="666666"/>
              </a:solidFill>
              <a:latin typeface="Francois One"/>
              <a:ea typeface="Francois One"/>
              <a:cs typeface="Francois One"/>
              <a:sym typeface="Francois One"/>
            </a:endParaRPr>
          </a:p>
        </p:txBody>
      </p:sp>
      <p:pic>
        <p:nvPicPr>
          <p:cNvPr id="512" name="Google Shape;512;p38"/>
          <p:cNvPicPr preferRelativeResize="0"/>
          <p:nvPr/>
        </p:nvPicPr>
        <p:blipFill>
          <a:blip r:embed="rId3">
            <a:alphaModFix/>
          </a:blip>
          <a:stretch>
            <a:fillRect/>
          </a:stretch>
        </p:blipFill>
        <p:spPr>
          <a:xfrm>
            <a:off x="5191875" y="1474400"/>
            <a:ext cx="3850324" cy="192956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cxnSp>
        <p:nvCxnSpPr>
          <p:cNvPr id="517" name="Google Shape;517;p39"/>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518" name="Google Shape;518;p39"/>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519" name="Google Shape;519;p39"/>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20" name="Google Shape;520;p39"/>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521" name="Google Shape;521;p39"/>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sp>
        <p:nvSpPr>
          <p:cNvPr id="522" name="Google Shape;522;p39"/>
          <p:cNvSpPr txBox="1"/>
          <p:nvPr/>
        </p:nvSpPr>
        <p:spPr>
          <a:xfrm>
            <a:off x="487875" y="765425"/>
            <a:ext cx="5762100" cy="4113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endParaRPr sz="1600">
              <a:solidFill>
                <a:srgbClr val="999999"/>
              </a:solidFill>
              <a:latin typeface="Bree Serif"/>
              <a:ea typeface="Bree Serif"/>
              <a:cs typeface="Bree Serif"/>
              <a:sym typeface="Bree Serif"/>
            </a:endParaRPr>
          </a:p>
        </p:txBody>
      </p:sp>
      <p:sp>
        <p:nvSpPr>
          <p:cNvPr id="523" name="Google Shape;523;p39"/>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24" name="Google Shape;524;p39"/>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25" name="Google Shape;525;p39"/>
          <p:cNvSpPr/>
          <p:nvPr/>
        </p:nvSpPr>
        <p:spPr>
          <a:xfrm>
            <a:off x="6870100" y="4782300"/>
            <a:ext cx="1492500" cy="148500"/>
          </a:xfrm>
          <a:prstGeom prst="rect">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Policies</a:t>
            </a:r>
            <a:endParaRPr sz="1100">
              <a:solidFill>
                <a:srgbClr val="FFFFFF"/>
              </a:solidFill>
            </a:endParaRPr>
          </a:p>
        </p:txBody>
      </p:sp>
      <p:sp>
        <p:nvSpPr>
          <p:cNvPr id="526" name="Google Shape;526;p39"/>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527" name="Google Shape;527;p39"/>
          <p:cNvSpPr txBox="1"/>
          <p:nvPr/>
        </p:nvSpPr>
        <p:spPr>
          <a:xfrm>
            <a:off x="487875" y="163575"/>
            <a:ext cx="5762100" cy="7662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3600">
                <a:latin typeface="Bree Serif"/>
                <a:ea typeface="Bree Serif"/>
                <a:cs typeface="Bree Serif"/>
                <a:sym typeface="Bree Serif"/>
              </a:rPr>
              <a:t>Standard of education</a:t>
            </a:r>
            <a:endParaRPr sz="3600">
              <a:latin typeface="Bree Serif"/>
              <a:ea typeface="Bree Serif"/>
              <a:cs typeface="Bree Serif"/>
              <a:sym typeface="Bree Serif"/>
            </a:endParaRPr>
          </a:p>
        </p:txBody>
      </p:sp>
      <p:sp>
        <p:nvSpPr>
          <p:cNvPr id="528" name="Google Shape;528;p39"/>
          <p:cNvSpPr/>
          <p:nvPr/>
        </p:nvSpPr>
        <p:spPr>
          <a:xfrm>
            <a:off x="582025" y="876100"/>
            <a:ext cx="4726200" cy="3709200"/>
          </a:xfrm>
          <a:prstGeom prst="rect">
            <a:avLst/>
          </a:prstGeom>
          <a:noFill/>
          <a:ln w="28575" cap="flat" cmpd="sng">
            <a:solidFill>
              <a:srgbClr val="B7B7B7"/>
            </a:solidFill>
            <a:prstDash val="dash"/>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800">
                <a:solidFill>
                  <a:srgbClr val="ECBD30"/>
                </a:solidFill>
                <a:latin typeface="Francois One"/>
                <a:ea typeface="Francois One"/>
                <a:cs typeface="Francois One"/>
                <a:sym typeface="Francois One"/>
              </a:rPr>
              <a:t>Vietnam</a:t>
            </a:r>
            <a:endParaRPr sz="1800">
              <a:solidFill>
                <a:srgbClr val="ECBD30"/>
              </a:solidFill>
              <a:latin typeface="Francois One"/>
              <a:ea typeface="Francois One"/>
              <a:cs typeface="Francois One"/>
              <a:sym typeface="Francois One"/>
            </a:endParaRPr>
          </a:p>
          <a:p>
            <a:pPr marL="0" lvl="0" indent="0" algn="l" rtl="0">
              <a:spcBef>
                <a:spcPts val="0"/>
              </a:spcBef>
              <a:spcAft>
                <a:spcPts val="0"/>
              </a:spcAft>
              <a:buNone/>
            </a:pPr>
            <a:r>
              <a:rPr lang="en" sz="1600">
                <a:solidFill>
                  <a:srgbClr val="666666"/>
                </a:solidFill>
                <a:latin typeface="Francois One"/>
                <a:ea typeface="Francois One"/>
                <a:cs typeface="Francois One"/>
                <a:sym typeface="Francois One"/>
              </a:rPr>
              <a:t>Policies:</a:t>
            </a:r>
            <a:endParaRPr sz="1600">
              <a:solidFill>
                <a:srgbClr val="666666"/>
              </a:solidFill>
              <a:latin typeface="Francois One"/>
              <a:ea typeface="Francois One"/>
              <a:cs typeface="Francois One"/>
              <a:sym typeface="Francois One"/>
            </a:endParaRPr>
          </a:p>
          <a:p>
            <a:pPr marL="457200" lvl="0" indent="-330200" algn="l" rtl="0">
              <a:spcBef>
                <a:spcPts val="0"/>
              </a:spcBef>
              <a:spcAft>
                <a:spcPts val="0"/>
              </a:spcAft>
              <a:buClr>
                <a:srgbClr val="666666"/>
              </a:buClr>
              <a:buSzPts val="1600"/>
              <a:buFont typeface="Francois One"/>
              <a:buChar char="●"/>
            </a:pPr>
            <a:r>
              <a:rPr lang="en" sz="1800">
                <a:solidFill>
                  <a:srgbClr val="52CDA5"/>
                </a:solidFill>
                <a:latin typeface="Pattaya"/>
                <a:ea typeface="Pattaya"/>
                <a:cs typeface="Pattaya"/>
                <a:sym typeface="Pattaya"/>
              </a:rPr>
              <a:t>Rearrange the curriculum</a:t>
            </a:r>
            <a:r>
              <a:rPr lang="en" sz="1600">
                <a:solidFill>
                  <a:srgbClr val="666666"/>
                </a:solidFill>
                <a:latin typeface="Francois One"/>
                <a:ea typeface="Francois One"/>
                <a:cs typeface="Francois One"/>
                <a:sym typeface="Francois One"/>
              </a:rPr>
              <a:t> to be in standard of the world</a:t>
            </a:r>
            <a:endParaRPr sz="1600">
              <a:solidFill>
                <a:srgbClr val="666666"/>
              </a:solidFill>
              <a:latin typeface="Francois One"/>
              <a:ea typeface="Francois One"/>
              <a:cs typeface="Francois One"/>
              <a:sym typeface="Francois One"/>
            </a:endParaRPr>
          </a:p>
          <a:p>
            <a:pPr marL="457200" lvl="0" indent="-330200" algn="l" rtl="0">
              <a:spcBef>
                <a:spcPts val="0"/>
              </a:spcBef>
              <a:spcAft>
                <a:spcPts val="0"/>
              </a:spcAft>
              <a:buClr>
                <a:srgbClr val="666666"/>
              </a:buClr>
              <a:buSzPts val="1600"/>
              <a:buFont typeface="Francois One"/>
              <a:buChar char="●"/>
            </a:pPr>
            <a:r>
              <a:rPr lang="en" sz="1600">
                <a:solidFill>
                  <a:srgbClr val="666666"/>
                </a:solidFill>
                <a:latin typeface="Francois One"/>
                <a:ea typeface="Francois One"/>
                <a:cs typeface="Francois One"/>
                <a:sym typeface="Francois One"/>
              </a:rPr>
              <a:t>Change the way of teaching to be </a:t>
            </a:r>
            <a:r>
              <a:rPr lang="en" sz="1700">
                <a:solidFill>
                  <a:srgbClr val="E06666"/>
                </a:solidFill>
                <a:latin typeface="Sriracha"/>
                <a:ea typeface="Sriracha"/>
                <a:cs typeface="Sriracha"/>
                <a:sym typeface="Sriracha"/>
              </a:rPr>
              <a:t>more practical</a:t>
            </a:r>
            <a:r>
              <a:rPr lang="en" sz="1600">
                <a:solidFill>
                  <a:srgbClr val="666666"/>
                </a:solidFill>
                <a:latin typeface="Francois One"/>
                <a:ea typeface="Francois One"/>
                <a:cs typeface="Francois One"/>
                <a:sym typeface="Francois One"/>
              </a:rPr>
              <a:t> and support more </a:t>
            </a:r>
            <a:r>
              <a:rPr lang="en" sz="1600">
                <a:solidFill>
                  <a:srgbClr val="E06666"/>
                </a:solidFill>
                <a:latin typeface="Francois One"/>
                <a:ea typeface="Francois One"/>
                <a:cs typeface="Francois One"/>
                <a:sym typeface="Francois One"/>
              </a:rPr>
              <a:t>vocational education</a:t>
            </a:r>
            <a:r>
              <a:rPr lang="en" sz="1600">
                <a:solidFill>
                  <a:srgbClr val="666666"/>
                </a:solidFill>
                <a:latin typeface="Francois One"/>
                <a:ea typeface="Francois One"/>
                <a:cs typeface="Francois One"/>
                <a:sym typeface="Francois One"/>
              </a:rPr>
              <a:t> for responsive to the labor market.</a:t>
            </a:r>
            <a:endParaRPr sz="1600">
              <a:solidFill>
                <a:srgbClr val="666666"/>
              </a:solidFill>
              <a:latin typeface="Francois One"/>
              <a:ea typeface="Francois One"/>
              <a:cs typeface="Francois One"/>
              <a:sym typeface="Francois One"/>
            </a:endParaRPr>
          </a:p>
          <a:p>
            <a:pPr marL="457200" lvl="0" indent="-330200" algn="l" rtl="0">
              <a:spcBef>
                <a:spcPts val="0"/>
              </a:spcBef>
              <a:spcAft>
                <a:spcPts val="0"/>
              </a:spcAft>
              <a:buClr>
                <a:srgbClr val="666666"/>
              </a:buClr>
              <a:buSzPts val="1600"/>
              <a:buFont typeface="Francois One"/>
              <a:buChar char="●"/>
            </a:pPr>
            <a:r>
              <a:rPr lang="en" sz="1600">
                <a:solidFill>
                  <a:srgbClr val="666666"/>
                </a:solidFill>
                <a:latin typeface="Francois One"/>
                <a:ea typeface="Francois One"/>
                <a:cs typeface="Francois One"/>
                <a:sym typeface="Francois One"/>
              </a:rPr>
              <a:t>Purpose the </a:t>
            </a:r>
            <a:r>
              <a:rPr lang="en" sz="1600">
                <a:solidFill>
                  <a:srgbClr val="6FA8DC"/>
                </a:solidFill>
                <a:latin typeface="Sriracha"/>
                <a:ea typeface="Sriracha"/>
                <a:cs typeface="Sriracha"/>
                <a:sym typeface="Sriracha"/>
              </a:rPr>
              <a:t>intensive course for</a:t>
            </a:r>
            <a:r>
              <a:rPr lang="en" sz="1600">
                <a:solidFill>
                  <a:srgbClr val="666666"/>
                </a:solidFill>
                <a:latin typeface="Francois One"/>
                <a:ea typeface="Francois One"/>
                <a:cs typeface="Francois One"/>
                <a:sym typeface="Francois One"/>
              </a:rPr>
              <a:t> the executive team and </a:t>
            </a:r>
            <a:r>
              <a:rPr lang="en" sz="1600">
                <a:solidFill>
                  <a:srgbClr val="6FA8DC"/>
                </a:solidFill>
                <a:latin typeface="Sriracha"/>
                <a:ea typeface="Sriracha"/>
                <a:cs typeface="Sriracha"/>
                <a:sym typeface="Sriracha"/>
              </a:rPr>
              <a:t>teacher</a:t>
            </a:r>
            <a:r>
              <a:rPr lang="en" sz="1600">
                <a:solidFill>
                  <a:srgbClr val="666666"/>
                </a:solidFill>
                <a:latin typeface="Francois One"/>
                <a:ea typeface="Francois One"/>
                <a:cs typeface="Francois One"/>
                <a:sym typeface="Francois One"/>
              </a:rPr>
              <a:t> to boost their ability base on the new regulation.</a:t>
            </a:r>
            <a:endParaRPr sz="1600">
              <a:solidFill>
                <a:srgbClr val="666666"/>
              </a:solidFill>
              <a:latin typeface="Francois One"/>
              <a:ea typeface="Francois One"/>
              <a:cs typeface="Francois One"/>
              <a:sym typeface="Francois One"/>
            </a:endParaRPr>
          </a:p>
          <a:p>
            <a:pPr marL="457200" lvl="0" indent="-317500" algn="l" rtl="0">
              <a:spcBef>
                <a:spcPts val="0"/>
              </a:spcBef>
              <a:spcAft>
                <a:spcPts val="0"/>
              </a:spcAft>
              <a:buClr>
                <a:srgbClr val="666666"/>
              </a:buClr>
              <a:buSzPts val="1400"/>
              <a:buFont typeface="Francois One"/>
              <a:buChar char="●"/>
            </a:pPr>
            <a:r>
              <a:rPr lang="en" sz="1600">
                <a:solidFill>
                  <a:srgbClr val="666666"/>
                </a:solidFill>
                <a:latin typeface="Francois One"/>
                <a:ea typeface="Francois One"/>
                <a:cs typeface="Francois One"/>
                <a:sym typeface="Francois One"/>
              </a:rPr>
              <a:t>Rearrangement the </a:t>
            </a:r>
            <a:r>
              <a:rPr lang="en" sz="1600">
                <a:solidFill>
                  <a:srgbClr val="E69138"/>
                </a:solidFill>
                <a:latin typeface="Bree Serif"/>
                <a:ea typeface="Bree Serif"/>
                <a:cs typeface="Bree Serif"/>
                <a:sym typeface="Bree Serif"/>
              </a:rPr>
              <a:t>financial system</a:t>
            </a:r>
            <a:r>
              <a:rPr lang="en" sz="1600">
                <a:solidFill>
                  <a:srgbClr val="666666"/>
                </a:solidFill>
                <a:latin typeface="Francois One"/>
                <a:ea typeface="Francois One"/>
                <a:cs typeface="Francois One"/>
                <a:sym typeface="Francois One"/>
              </a:rPr>
              <a:t> for education</a:t>
            </a:r>
            <a:r>
              <a:rPr lang="en">
                <a:solidFill>
                  <a:srgbClr val="666666"/>
                </a:solidFill>
                <a:latin typeface="Francois One"/>
                <a:ea typeface="Francois One"/>
                <a:cs typeface="Francois One"/>
                <a:sym typeface="Francois One"/>
              </a:rPr>
              <a:t> </a:t>
            </a:r>
            <a:endParaRPr>
              <a:solidFill>
                <a:srgbClr val="666666"/>
              </a:solidFill>
              <a:latin typeface="Francois One"/>
              <a:ea typeface="Francois One"/>
              <a:cs typeface="Francois One"/>
              <a:sym typeface="Francois One"/>
            </a:endParaRPr>
          </a:p>
        </p:txBody>
      </p:sp>
      <p:pic>
        <p:nvPicPr>
          <p:cNvPr id="529" name="Google Shape;529;p39"/>
          <p:cNvPicPr preferRelativeResize="0"/>
          <p:nvPr/>
        </p:nvPicPr>
        <p:blipFill>
          <a:blip r:embed="rId3">
            <a:alphaModFix/>
          </a:blip>
          <a:stretch>
            <a:fillRect/>
          </a:stretch>
        </p:blipFill>
        <p:spPr>
          <a:xfrm>
            <a:off x="5533850" y="1585300"/>
            <a:ext cx="3515674" cy="232107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cxnSp>
        <p:nvCxnSpPr>
          <p:cNvPr id="534" name="Google Shape;534;p40"/>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535" name="Google Shape;535;p40"/>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536" name="Google Shape;536;p40"/>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37" name="Google Shape;537;p40"/>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538" name="Google Shape;538;p40"/>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sp>
        <p:nvSpPr>
          <p:cNvPr id="539" name="Google Shape;539;p40"/>
          <p:cNvSpPr txBox="1"/>
          <p:nvPr/>
        </p:nvSpPr>
        <p:spPr>
          <a:xfrm>
            <a:off x="487875" y="765425"/>
            <a:ext cx="5762100" cy="4113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endParaRPr sz="1600">
              <a:solidFill>
                <a:srgbClr val="999999"/>
              </a:solidFill>
              <a:latin typeface="Bree Serif"/>
              <a:ea typeface="Bree Serif"/>
              <a:cs typeface="Bree Serif"/>
              <a:sym typeface="Bree Serif"/>
            </a:endParaRPr>
          </a:p>
        </p:txBody>
      </p:sp>
      <p:sp>
        <p:nvSpPr>
          <p:cNvPr id="540" name="Google Shape;540;p40"/>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41" name="Google Shape;541;p40"/>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42" name="Google Shape;542;p40"/>
          <p:cNvSpPr/>
          <p:nvPr/>
        </p:nvSpPr>
        <p:spPr>
          <a:xfrm>
            <a:off x="6870100" y="4782300"/>
            <a:ext cx="1492500" cy="148500"/>
          </a:xfrm>
          <a:prstGeom prst="rect">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Policies</a:t>
            </a:r>
            <a:endParaRPr sz="1100">
              <a:solidFill>
                <a:srgbClr val="FFFFFF"/>
              </a:solidFill>
            </a:endParaRPr>
          </a:p>
        </p:txBody>
      </p:sp>
      <p:sp>
        <p:nvSpPr>
          <p:cNvPr id="543" name="Google Shape;543;p40"/>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544" name="Google Shape;544;p40"/>
          <p:cNvSpPr txBox="1"/>
          <p:nvPr/>
        </p:nvSpPr>
        <p:spPr>
          <a:xfrm>
            <a:off x="487875" y="163575"/>
            <a:ext cx="5762100" cy="7662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3600">
                <a:latin typeface="Bree Serif"/>
                <a:ea typeface="Bree Serif"/>
                <a:cs typeface="Bree Serif"/>
                <a:sym typeface="Bree Serif"/>
              </a:rPr>
              <a:t>Standard of education</a:t>
            </a:r>
            <a:endParaRPr sz="3600">
              <a:latin typeface="Bree Serif"/>
              <a:ea typeface="Bree Serif"/>
              <a:cs typeface="Bree Serif"/>
              <a:sym typeface="Bree Serif"/>
            </a:endParaRPr>
          </a:p>
        </p:txBody>
      </p:sp>
      <p:pic>
        <p:nvPicPr>
          <p:cNvPr id="545" name="Google Shape;545;p40"/>
          <p:cNvPicPr preferRelativeResize="0"/>
          <p:nvPr/>
        </p:nvPicPr>
        <p:blipFill rotWithShape="1">
          <a:blip r:embed="rId3">
            <a:alphaModFix/>
          </a:blip>
          <a:srcRect l="4228" t="29955" r="56944" b="29295"/>
          <a:stretch/>
        </p:blipFill>
        <p:spPr>
          <a:xfrm>
            <a:off x="1261909" y="924362"/>
            <a:ext cx="6294415" cy="3308600"/>
          </a:xfrm>
          <a:prstGeom prst="rect">
            <a:avLst/>
          </a:prstGeom>
          <a:noFill/>
          <a:ln>
            <a:noFill/>
          </a:ln>
        </p:spPr>
      </p:pic>
      <p:sp>
        <p:nvSpPr>
          <p:cNvPr id="546" name="Google Shape;546;p40"/>
          <p:cNvSpPr txBox="1"/>
          <p:nvPr/>
        </p:nvSpPr>
        <p:spPr>
          <a:xfrm>
            <a:off x="5122050" y="4176191"/>
            <a:ext cx="6711600" cy="572400"/>
          </a:xfrm>
          <a:prstGeom prst="rect">
            <a:avLst/>
          </a:prstGeom>
          <a:noFill/>
          <a:ln>
            <a:noFill/>
          </a:ln>
        </p:spPr>
        <p:txBody>
          <a:bodyPr spcFirstLastPara="1" wrap="square" lIns="91425" tIns="91425" rIns="91425" bIns="91425" anchor="t" anchorCtr="0">
            <a:noAutofit/>
          </a:bodyPr>
          <a:lstStyle/>
          <a:p>
            <a:pPr marL="0" lvl="0" indent="0" rtl="0">
              <a:lnSpc>
                <a:spcPct val="140000"/>
              </a:lnSpc>
              <a:spcBef>
                <a:spcPts val="1000"/>
              </a:spcBef>
              <a:spcAft>
                <a:spcPts val="0"/>
              </a:spcAft>
              <a:buClr>
                <a:schemeClr val="dk1"/>
              </a:buClr>
              <a:buSzPts val="1100"/>
              <a:buFont typeface="Arial"/>
              <a:buNone/>
            </a:pPr>
            <a:r>
              <a:rPr lang="en" sz="1100" b="1">
                <a:solidFill>
                  <a:srgbClr val="333333"/>
                </a:solidFill>
                <a:latin typeface="Bree Serif"/>
                <a:ea typeface="Bree Serif"/>
                <a:cs typeface="Bree Serif"/>
                <a:sym typeface="Bree Serif"/>
              </a:rPr>
              <a:t>Source: Educational reform and teacher education in Vietnam</a:t>
            </a:r>
            <a:endParaRPr sz="1100" b="1">
              <a:solidFill>
                <a:srgbClr val="333333"/>
              </a:solidFill>
              <a:latin typeface="Bree Serif"/>
              <a:ea typeface="Bree Serif"/>
              <a:cs typeface="Bree Serif"/>
              <a:sym typeface="Bree Serif"/>
            </a:endParaRPr>
          </a:p>
          <a:p>
            <a:pPr marL="0" lvl="0" indent="0">
              <a:spcBef>
                <a:spcPts val="1500"/>
              </a:spcBef>
              <a:spcAft>
                <a:spcPts val="0"/>
              </a:spcAft>
              <a:buNone/>
            </a:pPr>
            <a:endParaRPr sz="1100">
              <a:latin typeface="Bree Serif"/>
              <a:ea typeface="Bree Serif"/>
              <a:cs typeface="Bree Serif"/>
              <a:sym typeface="Bree Serif"/>
            </a:endParaRPr>
          </a:p>
        </p:txBody>
      </p:sp>
      <p:sp>
        <p:nvSpPr>
          <p:cNvPr id="547" name="Google Shape;547;p40"/>
          <p:cNvSpPr txBox="1"/>
          <p:nvPr/>
        </p:nvSpPr>
        <p:spPr>
          <a:xfrm>
            <a:off x="1261900" y="3944500"/>
            <a:ext cx="6294300" cy="288300"/>
          </a:xfrm>
          <a:prstGeom prst="rect">
            <a:avLst/>
          </a:prstGeom>
          <a:noFill/>
          <a:ln w="47625"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cxnSp>
        <p:nvCxnSpPr>
          <p:cNvPr id="552" name="Google Shape;552;p41"/>
          <p:cNvCxnSpPr/>
          <p:nvPr/>
        </p:nvCxnSpPr>
        <p:spPr>
          <a:xfrm>
            <a:off x="0" y="4714800"/>
            <a:ext cx="9298800" cy="0"/>
          </a:xfrm>
          <a:prstGeom prst="straightConnector1">
            <a:avLst/>
          </a:prstGeom>
          <a:noFill/>
          <a:ln w="9525" cap="flat" cmpd="sng">
            <a:solidFill>
              <a:srgbClr val="999999"/>
            </a:solidFill>
            <a:prstDash val="solid"/>
            <a:round/>
            <a:headEnd type="none" w="med" len="med"/>
            <a:tailEnd type="none" w="med" len="med"/>
          </a:ln>
        </p:spPr>
      </p:cxnSp>
      <p:sp>
        <p:nvSpPr>
          <p:cNvPr id="553" name="Google Shape;553;p41"/>
          <p:cNvSpPr/>
          <p:nvPr/>
        </p:nvSpPr>
        <p:spPr>
          <a:xfrm>
            <a:off x="765050"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Overview</a:t>
            </a:r>
            <a:endParaRPr sz="1100">
              <a:highlight>
                <a:srgbClr val="1C4587"/>
              </a:highlight>
            </a:endParaRPr>
          </a:p>
        </p:txBody>
      </p:sp>
      <p:sp>
        <p:nvSpPr>
          <p:cNvPr id="554" name="Google Shape;554;p41"/>
          <p:cNvSpPr/>
          <p:nvPr/>
        </p:nvSpPr>
        <p:spPr>
          <a:xfrm>
            <a:off x="0" y="499332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55" name="Google Shape;555;p41"/>
          <p:cNvSpPr/>
          <p:nvPr/>
        </p:nvSpPr>
        <p:spPr>
          <a:xfrm>
            <a:off x="4853225" y="4782300"/>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Problems</a:t>
            </a:r>
            <a:endParaRPr sz="1100"/>
          </a:p>
        </p:txBody>
      </p:sp>
      <p:cxnSp>
        <p:nvCxnSpPr>
          <p:cNvPr id="556" name="Google Shape;556;p41"/>
          <p:cNvCxnSpPr/>
          <p:nvPr/>
        </p:nvCxnSpPr>
        <p:spPr>
          <a:xfrm>
            <a:off x="582025" y="776875"/>
            <a:ext cx="7197900" cy="0"/>
          </a:xfrm>
          <a:prstGeom prst="straightConnector1">
            <a:avLst/>
          </a:prstGeom>
          <a:noFill/>
          <a:ln w="9525" cap="flat" cmpd="sng">
            <a:solidFill>
              <a:srgbClr val="B7B7B7"/>
            </a:solidFill>
            <a:prstDash val="solid"/>
            <a:round/>
            <a:headEnd type="none" w="sm" len="sm"/>
            <a:tailEnd type="none" w="sm" len="sm"/>
          </a:ln>
        </p:spPr>
      </p:cxnSp>
      <p:sp>
        <p:nvSpPr>
          <p:cNvPr id="557" name="Google Shape;557;p41"/>
          <p:cNvSpPr txBox="1"/>
          <p:nvPr/>
        </p:nvSpPr>
        <p:spPr>
          <a:xfrm>
            <a:off x="487875" y="765425"/>
            <a:ext cx="5762100" cy="4113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endParaRPr sz="1600">
              <a:solidFill>
                <a:srgbClr val="999999"/>
              </a:solidFill>
              <a:latin typeface="Bree Serif"/>
              <a:ea typeface="Bree Serif"/>
              <a:cs typeface="Bree Serif"/>
              <a:sym typeface="Bree Serif"/>
            </a:endParaRPr>
          </a:p>
        </p:txBody>
      </p:sp>
      <p:sp>
        <p:nvSpPr>
          <p:cNvPr id="558" name="Google Shape;558;p41"/>
          <p:cNvSpPr/>
          <p:nvPr/>
        </p:nvSpPr>
        <p:spPr>
          <a:xfrm>
            <a:off x="0" y="15075"/>
            <a:ext cx="9144000" cy="1485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59" name="Google Shape;559;p41"/>
          <p:cNvSpPr/>
          <p:nvPr/>
        </p:nvSpPr>
        <p:spPr>
          <a:xfrm>
            <a:off x="0" y="-47800"/>
            <a:ext cx="9144000" cy="2118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60" name="Google Shape;560;p41"/>
          <p:cNvSpPr/>
          <p:nvPr/>
        </p:nvSpPr>
        <p:spPr>
          <a:xfrm>
            <a:off x="6870100" y="4782300"/>
            <a:ext cx="1492500" cy="148500"/>
          </a:xfrm>
          <a:prstGeom prst="rect">
            <a:avLst/>
          </a:prstGeom>
          <a:solidFill>
            <a:srgbClr val="B7B7B7"/>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solidFill>
                  <a:srgbClr val="FFFFFF"/>
                </a:solidFill>
              </a:rPr>
              <a:t>Policies</a:t>
            </a:r>
            <a:endParaRPr sz="1100">
              <a:solidFill>
                <a:srgbClr val="FFFFFF"/>
              </a:solidFill>
            </a:endParaRPr>
          </a:p>
        </p:txBody>
      </p:sp>
      <p:sp>
        <p:nvSpPr>
          <p:cNvPr id="561" name="Google Shape;561;p41"/>
          <p:cNvSpPr/>
          <p:nvPr/>
        </p:nvSpPr>
        <p:spPr>
          <a:xfrm>
            <a:off x="2836338" y="4782288"/>
            <a:ext cx="1492500" cy="148500"/>
          </a:xfrm>
          <a:prstGeom prst="rect">
            <a:avLst/>
          </a:prstGeom>
          <a:solidFill>
            <a:srgbClr val="EFEFE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a:t>Indicators</a:t>
            </a:r>
            <a:endParaRPr sz="1100"/>
          </a:p>
        </p:txBody>
      </p:sp>
      <p:sp>
        <p:nvSpPr>
          <p:cNvPr id="562" name="Google Shape;562;p41"/>
          <p:cNvSpPr txBox="1"/>
          <p:nvPr/>
        </p:nvSpPr>
        <p:spPr>
          <a:xfrm>
            <a:off x="487875" y="163575"/>
            <a:ext cx="5762100" cy="7662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3600">
                <a:latin typeface="Bree Serif"/>
                <a:ea typeface="Bree Serif"/>
                <a:cs typeface="Bree Serif"/>
                <a:sym typeface="Bree Serif"/>
              </a:rPr>
              <a:t>Standard of education</a:t>
            </a:r>
            <a:endParaRPr sz="3600">
              <a:latin typeface="Bree Serif"/>
              <a:ea typeface="Bree Serif"/>
              <a:cs typeface="Bree Serif"/>
              <a:sym typeface="Bree Serif"/>
            </a:endParaRPr>
          </a:p>
        </p:txBody>
      </p:sp>
      <p:pic>
        <p:nvPicPr>
          <p:cNvPr id="563" name="Google Shape;563;p41"/>
          <p:cNvPicPr preferRelativeResize="0"/>
          <p:nvPr/>
        </p:nvPicPr>
        <p:blipFill rotWithShape="1">
          <a:blip r:embed="rId3">
            <a:alphaModFix/>
          </a:blip>
          <a:srcRect l="13163" t="14892" r="11958" b="14857"/>
          <a:stretch/>
        </p:blipFill>
        <p:spPr>
          <a:xfrm>
            <a:off x="1028850" y="929775"/>
            <a:ext cx="6368224" cy="3359199"/>
          </a:xfrm>
          <a:prstGeom prst="rect">
            <a:avLst/>
          </a:prstGeom>
          <a:noFill/>
          <a:ln>
            <a:noFill/>
          </a:ln>
        </p:spPr>
      </p:pic>
      <p:sp>
        <p:nvSpPr>
          <p:cNvPr id="564" name="Google Shape;564;p41"/>
          <p:cNvSpPr txBox="1"/>
          <p:nvPr/>
        </p:nvSpPr>
        <p:spPr>
          <a:xfrm>
            <a:off x="5773450" y="4395988"/>
            <a:ext cx="4671300" cy="2118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 sz="1100">
                <a:latin typeface="Bree Serif"/>
                <a:ea typeface="Bree Serif"/>
                <a:cs typeface="Bree Serif"/>
                <a:sym typeface="Bree Serif"/>
              </a:rPr>
              <a:t>Source: ASEAN STATE OF EDUCATION REPORT 2013</a:t>
            </a:r>
            <a:endParaRPr sz="1100">
              <a:latin typeface="Bree Serif"/>
              <a:ea typeface="Bree Serif"/>
              <a:cs typeface="Bree Serif"/>
              <a:sym typeface="Bree Serif"/>
            </a:endParaRPr>
          </a:p>
          <a:p>
            <a:pPr marL="0" lvl="0" indent="0">
              <a:spcBef>
                <a:spcPts val="0"/>
              </a:spcBef>
              <a:spcAft>
                <a:spcPts val="0"/>
              </a:spcAft>
              <a:buNone/>
            </a:pPr>
            <a:endParaRPr sz="1100">
              <a:latin typeface="Bree Serif"/>
              <a:ea typeface="Bree Serif"/>
              <a:cs typeface="Bree Serif"/>
              <a:sym typeface="Bree Serif"/>
            </a:endParaRPr>
          </a:p>
        </p:txBody>
      </p:sp>
      <p:sp>
        <p:nvSpPr>
          <p:cNvPr id="565" name="Google Shape;565;p41"/>
          <p:cNvSpPr txBox="1"/>
          <p:nvPr/>
        </p:nvSpPr>
        <p:spPr>
          <a:xfrm>
            <a:off x="1028900" y="2226325"/>
            <a:ext cx="6368100" cy="14100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Google Shape;570;p42"/>
          <p:cNvSpPr/>
          <p:nvPr/>
        </p:nvSpPr>
        <p:spPr>
          <a:xfrm>
            <a:off x="0" y="0"/>
            <a:ext cx="9144000" cy="7062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71" name="Google Shape;571;p42"/>
          <p:cNvSpPr/>
          <p:nvPr/>
        </p:nvSpPr>
        <p:spPr>
          <a:xfrm>
            <a:off x="0" y="4437300"/>
            <a:ext cx="9144000" cy="706200"/>
          </a:xfrm>
          <a:prstGeom prst="rect">
            <a:avLst/>
          </a:prstGeom>
          <a:solidFill>
            <a:srgbClr val="1C4587"/>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72" name="Google Shape;572;p42"/>
          <p:cNvSpPr txBox="1"/>
          <p:nvPr/>
        </p:nvSpPr>
        <p:spPr>
          <a:xfrm>
            <a:off x="2571800" y="1347750"/>
            <a:ext cx="3938700" cy="20031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 sz="4800">
                <a:latin typeface="Sriracha"/>
                <a:ea typeface="Sriracha"/>
                <a:cs typeface="Sriracha"/>
                <a:sym typeface="Sriracha"/>
              </a:rPr>
              <a:t>THANK YOU</a:t>
            </a:r>
            <a:endParaRPr sz="4800">
              <a:latin typeface="Sriracha"/>
              <a:ea typeface="Sriracha"/>
              <a:cs typeface="Sriracha"/>
              <a:sym typeface="Sriracha"/>
            </a:endParaRPr>
          </a:p>
          <a:p>
            <a:pPr marL="0" lvl="0" indent="0" algn="ctr">
              <a:spcBef>
                <a:spcPts val="0"/>
              </a:spcBef>
              <a:spcAft>
                <a:spcPts val="0"/>
              </a:spcAft>
              <a:buNone/>
            </a:pPr>
            <a:r>
              <a:rPr lang="en" sz="6000">
                <a:latin typeface="Sriracha"/>
                <a:ea typeface="Sriracha"/>
                <a:cs typeface="Sriracha"/>
                <a:sym typeface="Sriracha"/>
              </a:rPr>
              <a:t>Q&amp;A</a:t>
            </a:r>
            <a:endParaRPr sz="6000">
              <a:latin typeface="Sriracha"/>
              <a:ea typeface="Sriracha"/>
              <a:cs typeface="Sriracha"/>
              <a:sym typeface="Sriracha"/>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1611</Words>
  <Application>Microsoft Office PowerPoint</Application>
  <PresentationFormat>On-screen Show (16:9)</PresentationFormat>
  <Paragraphs>342</Paragraphs>
  <Slides>30</Slides>
  <Notes>30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Century Gothic</vt:lpstr>
      <vt:lpstr>Francois One</vt:lpstr>
      <vt:lpstr>Bree Serif</vt:lpstr>
      <vt:lpstr>Arial</vt:lpstr>
      <vt:lpstr>Calibri</vt:lpstr>
      <vt:lpstr>Pattaya</vt:lpstr>
      <vt:lpstr>Sriracha</vt:lpstr>
      <vt:lpstr>Simple Light</vt:lpstr>
      <vt:lpstr>PowerPoint Presentation</vt:lpstr>
      <vt:lpstr>PowerPoint Presentation</vt:lpstr>
      <vt:lpstr>PowerPoint Presentation</vt:lpstr>
      <vt:lpstr>Cambodia</vt:lpstr>
      <vt:lpstr>Lao PDR</vt:lpstr>
      <vt:lpstr>Myanmar</vt:lpstr>
      <vt:lpstr>Vietnam</vt:lpstr>
      <vt:lpstr>PowerPoint Presentation</vt:lpstr>
      <vt:lpstr>Comparison indicators on education among CLMV</vt:lpstr>
      <vt:lpstr>PowerPoint Presentation</vt:lpstr>
      <vt:lpstr>PowerPoint Presentation</vt:lpstr>
      <vt:lpstr>PowerPoint Presentation</vt:lpstr>
      <vt:lpstr>Upper secondary completion rate</vt:lpstr>
      <vt:lpstr>Literacy rate of 15-24 years-old in CLMV </vt:lpstr>
      <vt:lpstr>Problems on education among CLMV</vt:lpstr>
      <vt:lpstr>Cambodia</vt:lpstr>
      <vt:lpstr>PowerPoint Presentation</vt:lpstr>
      <vt:lpstr>Myanmar </vt:lpstr>
      <vt:lpstr>Vietnam </vt:lpstr>
      <vt:lpstr>Policies for solving problems of education in CLMV countries</vt:lpstr>
      <vt:lpstr>PowerPoint Presentation</vt:lpstr>
      <vt:lpstr>PowerPoint Presentation</vt:lpstr>
      <vt:lpstr>PowerPoint Presentation</vt:lpstr>
      <vt:lpstr>Government Budget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MOJI N.</cp:lastModifiedBy>
  <cp:revision>1</cp:revision>
  <dcterms:modified xsi:type="dcterms:W3CDTF">2018-07-20T08:13:14Z</dcterms:modified>
</cp:coreProperties>
</file>