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15" d="100"/>
          <a:sy n="115" d="100"/>
        </p:scale>
        <p:origin x="-272" y="-10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084767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094966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A4E129-3A14-4621-8D72-E41D6B347F44}"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419101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A4E129-3A14-4621-8D72-E41D6B347F44}"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977124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A4E129-3A14-4621-8D72-E41D6B347F44}" type="datetimeFigureOut">
              <a:rPr lang="en-US" smtClean="0"/>
              <a:t>11/16/17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082534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A4E129-3A14-4621-8D72-E41D6B347F44}" type="datetimeFigureOut">
              <a:rPr lang="en-US" smtClean="0"/>
              <a:t>11/16/17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820554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4E129-3A14-4621-8D72-E41D6B347F44}" type="datetimeFigureOut">
              <a:rPr lang="en-US" smtClean="0"/>
              <a:t>11/16/17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97639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4E129-3A14-4621-8D72-E41D6B347F44}"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14323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4E129-3A14-4621-8D72-E41D6B347F44}"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741393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906587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57659980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4E129-3A14-4621-8D72-E41D6B347F44}" type="datetimeFigureOut">
              <a:rPr lang="en-US" smtClean="0"/>
              <a:t>11/16/17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16EDA-DFDC-453A-B976-5FB7DB1A8F6F}" type="slidenum">
              <a:rPr lang="en-US" smtClean="0"/>
              <a:t>‹#›</a:t>
            </a:fld>
            <a:endParaRPr lang="en-US"/>
          </a:p>
        </p:txBody>
      </p:sp>
    </p:spTree>
    <p:extLst>
      <p:ext uri="{BB962C8B-B14F-4D97-AF65-F5344CB8AC3E}">
        <p14:creationId xmlns:p14="http://schemas.microsoft.com/office/powerpoint/2010/main" val="1356911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Discussion </a:t>
            </a:r>
            <a:endParaRPr lang="en-US" dirty="0"/>
          </a:p>
        </p:txBody>
      </p:sp>
      <p:sp>
        <p:nvSpPr>
          <p:cNvPr id="5" name="Subtitle 4"/>
          <p:cNvSpPr>
            <a:spLocks noGrp="1"/>
          </p:cNvSpPr>
          <p:nvPr>
            <p:ph type="subTitle" idx="1"/>
          </p:nvPr>
        </p:nvSpPr>
        <p:spPr/>
        <p:txBody>
          <a:bodyPr>
            <a:normAutofit lnSpcReduction="10000"/>
          </a:bodyPr>
          <a:lstStyle/>
          <a:p>
            <a:r>
              <a:rPr lang="en-US" dirty="0" smtClean="0"/>
              <a:t>“Policies and Politics of Industrial Upgrading </a:t>
            </a:r>
          </a:p>
          <a:p>
            <a:r>
              <a:rPr lang="en-US" dirty="0" smtClean="0"/>
              <a:t>in Thailand during the </a:t>
            </a:r>
            <a:r>
              <a:rPr lang="en-US" dirty="0" err="1" smtClean="0"/>
              <a:t>Thaksin</a:t>
            </a:r>
            <a:r>
              <a:rPr lang="en-US" dirty="0" smtClean="0"/>
              <a:t> </a:t>
            </a:r>
            <a:r>
              <a:rPr lang="en-US" dirty="0" smtClean="0"/>
              <a:t>Era”</a:t>
            </a:r>
            <a:endParaRPr lang="en-US" dirty="0" smtClean="0"/>
          </a:p>
          <a:p>
            <a:r>
              <a:rPr lang="en-US" dirty="0" smtClean="0"/>
              <a:t>L. </a:t>
            </a:r>
            <a:r>
              <a:rPr lang="en-US" dirty="0" err="1" smtClean="0"/>
              <a:t>Laurisden</a:t>
            </a:r>
            <a:endParaRPr lang="en-US" dirty="0" smtClean="0"/>
          </a:p>
          <a:p>
            <a:r>
              <a:rPr lang="en-US" dirty="0" smtClean="0"/>
              <a:t>Week 13</a:t>
            </a:r>
            <a:endParaRPr lang="en-US" dirty="0"/>
          </a:p>
        </p:txBody>
      </p:sp>
    </p:spTree>
    <p:extLst>
      <p:ext uri="{BB962C8B-B14F-4D97-AF65-F5344CB8AC3E}">
        <p14:creationId xmlns:p14="http://schemas.microsoft.com/office/powerpoint/2010/main" val="344939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  Round 1</a:t>
            </a:r>
            <a:endParaRPr lang="en-US" dirty="0"/>
          </a:p>
        </p:txBody>
      </p:sp>
      <p:sp>
        <p:nvSpPr>
          <p:cNvPr id="5" name="Content Placeholder 4"/>
          <p:cNvSpPr>
            <a:spLocks noGrp="1"/>
          </p:cNvSpPr>
          <p:nvPr>
            <p:ph idx="1"/>
          </p:nvPr>
        </p:nvSpPr>
        <p:spPr>
          <a:xfrm>
            <a:off x="838200" y="1542200"/>
            <a:ext cx="10515600" cy="4634763"/>
          </a:xfrm>
        </p:spPr>
        <p:txBody>
          <a:bodyPr>
            <a:noAutofit/>
          </a:bodyPr>
          <a:lstStyle/>
          <a:p>
            <a:r>
              <a:rPr lang="en-US" sz="3200" dirty="0" smtClean="0"/>
              <a:t>What is a cluster approach to industrial upgrading?</a:t>
            </a:r>
          </a:p>
          <a:p>
            <a:pPr lvl="1"/>
            <a:r>
              <a:rPr lang="en-US" dirty="0" smtClean="0"/>
              <a:t>Support the grouping of firms of the same industry to be in the same geographical location. It is designed to encourage </a:t>
            </a:r>
            <a:r>
              <a:rPr lang="en-US" dirty="0" smtClean="0"/>
              <a:t>cooperation, </a:t>
            </a:r>
            <a:r>
              <a:rPr lang="en-US" dirty="0" smtClean="0"/>
              <a:t>joint </a:t>
            </a:r>
            <a:r>
              <a:rPr lang="en-US" dirty="0" smtClean="0"/>
              <a:t>learning </a:t>
            </a:r>
            <a:r>
              <a:rPr lang="en-US" dirty="0" smtClean="0"/>
              <a:t>and higher value added.  These occur in part through spillovers between firms. A common labor force develops in the area. </a:t>
            </a:r>
            <a:r>
              <a:rPr lang="en-US" dirty="0" smtClean="0"/>
              <a:t>The </a:t>
            </a:r>
            <a:r>
              <a:rPr lang="en-US" dirty="0" smtClean="0"/>
              <a:t>government can design and locate </a:t>
            </a:r>
            <a:r>
              <a:rPr lang="en-US" dirty="0" smtClean="0"/>
              <a:t>nearby support </a:t>
            </a:r>
            <a:r>
              <a:rPr lang="en-US" dirty="0" smtClean="0"/>
              <a:t>programs (such as R&amp;D) specific to that industry. Common infrastructure can also be provided.   </a:t>
            </a:r>
            <a:endParaRPr lang="en-US" sz="2400" dirty="0" smtClean="0"/>
          </a:p>
          <a:p>
            <a:r>
              <a:rPr lang="en-US" sz="3200" dirty="0" smtClean="0"/>
              <a:t>Was it effective under </a:t>
            </a:r>
            <a:r>
              <a:rPr lang="en-US" sz="3200" dirty="0" err="1" smtClean="0"/>
              <a:t>Thaksin</a:t>
            </a:r>
            <a:r>
              <a:rPr lang="en-US" sz="3200" dirty="0" smtClean="0"/>
              <a:t>?  Why or why not?</a:t>
            </a:r>
          </a:p>
          <a:p>
            <a:pPr lvl="1"/>
            <a:r>
              <a:rPr lang="en-US" dirty="0" smtClean="0"/>
              <a:t>Not very effective. (</a:t>
            </a:r>
            <a:r>
              <a:rPr lang="en-US" dirty="0" err="1" smtClean="0"/>
              <a:t>i</a:t>
            </a:r>
            <a:r>
              <a:rPr lang="en-US" dirty="0" smtClean="0"/>
              <a:t>) Uncertainty in government about what clustering meant and how it should be supported. (ii) One-</a:t>
            </a:r>
            <a:r>
              <a:rPr lang="en-US" dirty="0" err="1" smtClean="0"/>
              <a:t>Tambon</a:t>
            </a:r>
            <a:r>
              <a:rPr lang="en-US" dirty="0" smtClean="0"/>
              <a:t>-One-Product (OTOP) program tended to encourage dispersion, not the concentration of industries in clusters. (iii) Vertical linkages between assemblers and supporting firms (which might support cluster development) was discussed but not given much funding support. </a:t>
            </a:r>
            <a:endParaRPr lang="en-US" dirty="0"/>
          </a:p>
        </p:txBody>
      </p:sp>
    </p:spTree>
    <p:extLst>
      <p:ext uri="{BB962C8B-B14F-4D97-AF65-F5344CB8AC3E}">
        <p14:creationId xmlns:p14="http://schemas.microsoft.com/office/powerpoint/2010/main" val="150278944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Round 2</a:t>
            </a:r>
            <a:endParaRPr lang="en-US" dirty="0"/>
          </a:p>
        </p:txBody>
      </p:sp>
      <p:sp>
        <p:nvSpPr>
          <p:cNvPr id="3" name="Content Placeholder 2"/>
          <p:cNvSpPr>
            <a:spLocks noGrp="1"/>
          </p:cNvSpPr>
          <p:nvPr>
            <p:ph idx="1"/>
          </p:nvPr>
        </p:nvSpPr>
        <p:spPr/>
        <p:txBody>
          <a:bodyPr>
            <a:normAutofit lnSpcReduction="10000"/>
          </a:bodyPr>
          <a:lstStyle/>
          <a:p>
            <a:r>
              <a:rPr lang="en-US" sz="3500" dirty="0" smtClean="0"/>
              <a:t>Have RTOs (research and technology organizations: universities, research institutes) had a positive impact on industrial (technological) upgrading in Thailand? </a:t>
            </a:r>
            <a:r>
              <a:rPr lang="en-US" sz="3200" dirty="0" smtClean="0"/>
              <a:t>Why or why not</a:t>
            </a:r>
            <a:r>
              <a:rPr lang="en-US" sz="3200" dirty="0" smtClean="0"/>
              <a:t>?</a:t>
            </a:r>
            <a:endParaRPr lang="en-US" sz="3200" dirty="0"/>
          </a:p>
          <a:p>
            <a:r>
              <a:rPr lang="en-US" sz="2400" dirty="0" smtClean="0"/>
              <a:t>Not a great deal of impact, some positive impact in hard disk drive sector (HDD). (</a:t>
            </a:r>
            <a:r>
              <a:rPr lang="en-US" sz="2400" dirty="0" err="1" smtClean="0"/>
              <a:t>i</a:t>
            </a:r>
            <a:r>
              <a:rPr lang="en-US" sz="2400" dirty="0" smtClean="0"/>
              <a:t>) Focus on health and agriculture, not on engineering nor key productive sectors such as autos, electronics; (ii) tended to be supply driven: researchers decide what to research which is often not linked to needs of industry; (iii) did not have the standards for good research needed by foreign firms who sourced their technology and R&amp;D from home </a:t>
            </a:r>
            <a:r>
              <a:rPr lang="en-US" sz="2400" dirty="0" smtClean="0"/>
              <a:t>country; (iv) Thai firms tended not to link to RTOs because are not high </a:t>
            </a:r>
            <a:r>
              <a:rPr lang="en-US" sz="2400" dirty="0" smtClean="0"/>
              <a:t>tech/</a:t>
            </a:r>
            <a:r>
              <a:rPr lang="en-US" sz="2400" smtClean="0"/>
              <a:t>innovative firms</a:t>
            </a:r>
            <a:r>
              <a:rPr lang="en-US" sz="2400" smtClean="0"/>
              <a:t>. </a:t>
            </a:r>
            <a:endParaRPr lang="en-US" sz="2400" dirty="0"/>
          </a:p>
        </p:txBody>
      </p:sp>
    </p:spTree>
    <p:extLst>
      <p:ext uri="{BB962C8B-B14F-4D97-AF65-F5344CB8AC3E}">
        <p14:creationId xmlns:p14="http://schemas.microsoft.com/office/powerpoint/2010/main" val="222312682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30" y="743360"/>
            <a:ext cx="10623261" cy="805304"/>
          </a:xfrm>
        </p:spPr>
        <p:txBody>
          <a:bodyPr>
            <a:normAutofit fontScale="90000"/>
          </a:bodyPr>
          <a:lstStyle/>
          <a:p>
            <a:pPr algn="ctr"/>
            <a:r>
              <a:rPr lang="en-US" dirty="0" smtClean="0"/>
              <a:t/>
            </a:r>
            <a:br>
              <a:rPr lang="en-US" dirty="0" smtClean="0"/>
            </a:br>
            <a:r>
              <a:rPr lang="en-US" dirty="0" smtClean="0"/>
              <a:t>Round 3 </a:t>
            </a:r>
            <a:r>
              <a:rPr lang="en-US" dirty="0"/>
              <a:t/>
            </a:r>
            <a:br>
              <a:rPr lang="en-US" dirty="0"/>
            </a:b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r>
              <a:rPr lang="en-US" sz="3800" dirty="0" smtClean="0"/>
              <a:t>What attempts were made during the </a:t>
            </a:r>
            <a:r>
              <a:rPr lang="en-US" sz="3800" dirty="0" err="1" smtClean="0"/>
              <a:t>Thaksin</a:t>
            </a:r>
            <a:r>
              <a:rPr lang="en-US" sz="3800" dirty="0" smtClean="0"/>
              <a:t> era to improve the human capital for industrialization? </a:t>
            </a:r>
          </a:p>
          <a:p>
            <a:pPr lvl="1"/>
            <a:r>
              <a:rPr lang="en-US" sz="3400" dirty="0" smtClean="0"/>
              <a:t>(</a:t>
            </a:r>
            <a:r>
              <a:rPr lang="en-US" sz="3400" dirty="0" err="1" smtClean="0"/>
              <a:t>i</a:t>
            </a:r>
            <a:r>
              <a:rPr lang="en-US" sz="3400" dirty="0" smtClean="0"/>
              <a:t>) </a:t>
            </a:r>
            <a:r>
              <a:rPr lang="en-US" sz="3600" dirty="0" smtClean="0"/>
              <a:t>Expand the number of students in vocational education. (ii) Set up a levy-grant system to encourage </a:t>
            </a:r>
            <a:r>
              <a:rPr lang="en-US" sz="3600" dirty="0" smtClean="0"/>
              <a:t>enterprise training (like Korea). (iii) Work with industry to set up Thai Vocational Qualifications (NVQ) to benchmark and standardize skills provided by various trainers. (iv) Improve the educational system through decentralization (more power to local authorities, making universities autonomous</a:t>
            </a:r>
            <a:r>
              <a:rPr lang="en-US" sz="3600" dirty="0" smtClean="0"/>
              <a:t>.</a:t>
            </a:r>
            <a:endParaRPr lang="en-US" sz="3600" dirty="0"/>
          </a:p>
          <a:p>
            <a:r>
              <a:rPr lang="en-US" sz="3800" dirty="0" smtClean="0"/>
              <a:t>What difficulties affected the </a:t>
            </a:r>
            <a:r>
              <a:rPr lang="en-US" sz="3800" dirty="0" smtClean="0"/>
              <a:t>success of these efforts?</a:t>
            </a:r>
          </a:p>
          <a:p>
            <a:pPr lvl="1"/>
            <a:r>
              <a:rPr lang="en-US" sz="3300" dirty="0" smtClean="0"/>
              <a:t>(</a:t>
            </a:r>
            <a:r>
              <a:rPr lang="en-US" sz="3300" dirty="0" err="1" smtClean="0"/>
              <a:t>i</a:t>
            </a:r>
            <a:r>
              <a:rPr lang="en-US" sz="3300" dirty="0" smtClean="0"/>
              <a:t>) </a:t>
            </a:r>
            <a:r>
              <a:rPr lang="en-US" sz="3300" dirty="0" smtClean="0"/>
              <a:t>Frequent </a:t>
            </a:r>
            <a:r>
              <a:rPr lang="en-US" sz="3300" dirty="0" smtClean="0"/>
              <a:t>change of leadership - five ministers of education in 2001-2005. (ii) Infighting and lack of coherence between different ministries. (iii) plans not fully implemented. Iv) Lack of resources to monitor: levy grant system iv) universities expanded non science and tech subjects to attract students. </a:t>
            </a:r>
            <a:endParaRPr lang="en-US" sz="3300" dirty="0"/>
          </a:p>
        </p:txBody>
      </p:sp>
    </p:spTree>
    <p:extLst>
      <p:ext uri="{BB962C8B-B14F-4D97-AF65-F5344CB8AC3E}">
        <p14:creationId xmlns:p14="http://schemas.microsoft.com/office/powerpoint/2010/main" val="188103958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502</Words>
  <Application>Microsoft Macintosh PowerPoint</Application>
  <PresentationFormat>Custom</PresentationFormat>
  <Paragraphs>18</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vt:lpstr>
      <vt:lpstr>  Round 1</vt:lpstr>
      <vt:lpstr> Round 2</vt:lpstr>
      <vt:lpstr> Round 3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Lecturer</dc:creator>
  <cp:lastModifiedBy>Akiko Vandenberg</cp:lastModifiedBy>
  <cp:revision>14</cp:revision>
  <dcterms:created xsi:type="dcterms:W3CDTF">2016-11-10T04:46:46Z</dcterms:created>
  <dcterms:modified xsi:type="dcterms:W3CDTF">2017-11-16T06:19:51Z</dcterms:modified>
</cp:coreProperties>
</file>