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3"/>
  </p:notesMasterIdLst>
  <p:sldIdLst>
    <p:sldId id="256" r:id="rId2"/>
    <p:sldId id="289" r:id="rId3"/>
    <p:sldId id="299" r:id="rId4"/>
    <p:sldId id="301" r:id="rId5"/>
    <p:sldId id="307" r:id="rId6"/>
    <p:sldId id="300" r:id="rId7"/>
    <p:sldId id="302" r:id="rId8"/>
    <p:sldId id="303" r:id="rId9"/>
    <p:sldId id="304" r:id="rId10"/>
    <p:sldId id="308" r:id="rId11"/>
    <p:sldId id="306" r:id="rId12"/>
    <p:sldId id="309" r:id="rId13"/>
    <p:sldId id="310" r:id="rId14"/>
    <p:sldId id="305" r:id="rId15"/>
    <p:sldId id="311" r:id="rId16"/>
    <p:sldId id="312" r:id="rId17"/>
    <p:sldId id="313" r:id="rId18"/>
    <p:sldId id="314" r:id="rId19"/>
    <p:sldId id="298" r:id="rId20"/>
    <p:sldId id="315" r:id="rId21"/>
    <p:sldId id="31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10/04/2021</a:t>
            </a:fld>
            <a:endParaRPr lang="en-ID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4/10/2021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International capital flows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5A6D29D-2535-45C1-917A-937D852EA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599B916-4E4D-45AA-954C-25498DAD7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overview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39A53A-EBD9-4AFE-8350-F4BCA59C84F0}"/>
              </a:ext>
            </a:extLst>
          </p:cNvPr>
          <p:cNvSpPr txBox="1"/>
          <p:nvPr/>
        </p:nvSpPr>
        <p:spPr>
          <a:xfrm>
            <a:off x="1373588" y="1923726"/>
            <a:ext cx="4722412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International capital flows take many forms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Private foreign investments </a:t>
            </a:r>
            <a:r>
              <a:rPr lang="en-US" sz="2200" dirty="0"/>
              <a:t>through companies/firms; this comprises </a:t>
            </a:r>
            <a:r>
              <a:rPr lang="en-US" sz="2200" i="1" dirty="0"/>
              <a:t>foreign direct investments </a:t>
            </a:r>
            <a:r>
              <a:rPr lang="en-US" sz="2200" dirty="0"/>
              <a:t>by large multinational corporations such as Exxon, Toyota, Hyundai, Coca Cola and </a:t>
            </a:r>
            <a:r>
              <a:rPr lang="en-US" sz="2200" i="1" dirty="0"/>
              <a:t>foreign portfolio investments</a:t>
            </a:r>
            <a:r>
              <a:rPr lang="en-US" sz="2200" dirty="0"/>
              <a:t> in the form of stocks, bonds in developing countries’ credit and equity markets</a:t>
            </a:r>
          </a:p>
        </p:txBody>
      </p:sp>
      <p:pic>
        <p:nvPicPr>
          <p:cNvPr id="8194" name="Picture 2" descr="Unions denounce Buhari′s petroleum sector ′unbundle′ | Africa | DW |  10.03.2016">
            <a:extLst>
              <a:ext uri="{FF2B5EF4-FFF2-40B4-BE49-F238E27FC236}">
                <a16:creationId xmlns:a16="http://schemas.microsoft.com/office/drawing/2014/main" id="{9DAF1AE1-79A4-4BBB-B5CB-607A0A1868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5" r="20871"/>
          <a:stretch/>
        </p:blipFill>
        <p:spPr bwMode="auto">
          <a:xfrm>
            <a:off x="6702951" y="1854200"/>
            <a:ext cx="5489050" cy="430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01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1B809D5-1B6C-4644-B844-4256D3F49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4B3D00C-8E1D-4B81-A3C6-157EAADF9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overview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2C7AD8-8849-4B79-92A3-E4BEBF3BF4B8}"/>
              </a:ext>
            </a:extLst>
          </p:cNvPr>
          <p:cNvSpPr txBox="1"/>
          <p:nvPr/>
        </p:nvSpPr>
        <p:spPr>
          <a:xfrm>
            <a:off x="1450975" y="1916264"/>
            <a:ext cx="5297994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Remittances of earnings </a:t>
            </a:r>
            <a:r>
              <a:rPr lang="en-US" sz="2200" dirty="0"/>
              <a:t>by international migrants or foreign workers to their home country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Official development assistance </a:t>
            </a:r>
            <a:r>
              <a:rPr lang="en-US" sz="2200" dirty="0"/>
              <a:t>provided by bilateral or multilateral sources to recipient governments/non profit organizations or academic institutions for development purposes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Military aid </a:t>
            </a:r>
            <a:r>
              <a:rPr lang="en-US" sz="2200" dirty="0"/>
              <a:t>through government-to government arrangements for defense and military  purposes</a:t>
            </a:r>
          </a:p>
          <a:p>
            <a:pPr>
              <a:spcAft>
                <a:spcPts val="1200"/>
              </a:spcAft>
            </a:pPr>
            <a:endParaRPr lang="en-ID" dirty="0"/>
          </a:p>
        </p:txBody>
      </p:sp>
      <p:pic>
        <p:nvPicPr>
          <p:cNvPr id="9220" name="Picture 4" descr="In-Flight with Indian Aerospace &amp; Defense Industry | TimesTech">
            <a:extLst>
              <a:ext uri="{FF2B5EF4-FFF2-40B4-BE49-F238E27FC236}">
                <a16:creationId xmlns:a16="http://schemas.microsoft.com/office/drawing/2014/main" id="{461D7227-5A39-404E-84B4-D1710BD8DA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13" r="4983"/>
          <a:stretch/>
        </p:blipFill>
        <p:spPr bwMode="auto">
          <a:xfrm>
            <a:off x="6748969" y="1854199"/>
            <a:ext cx="5443032" cy="4284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684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A864A-B933-45D0-847D-D2698B7E5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direct investment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FDB6D61-EDA6-402D-8091-EFCD5AE02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3FFD09-2557-4F65-9DB6-E83D09737164}"/>
              </a:ext>
            </a:extLst>
          </p:cNvPr>
          <p:cNvSpPr txBox="1"/>
          <p:nvPr/>
        </p:nvSpPr>
        <p:spPr>
          <a:xfrm>
            <a:off x="1451578" y="1853754"/>
            <a:ext cx="4981027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Multinational corporation (MNC): corporation that conducts and controls  productive activities in more than one country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Most MNCs are based in North America, Europe and Japan; and more recently, PR China,  South Korea, Taiwan and Brazil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MNCs and resources they bring provide development opportunities but may also pose serious problems for developing countries in which they operate</a:t>
            </a:r>
            <a:endParaRPr lang="en-ID" sz="2200" dirty="0"/>
          </a:p>
        </p:txBody>
      </p:sp>
      <p:pic>
        <p:nvPicPr>
          <p:cNvPr id="4098" name="Picture 2" descr="The Role of Multinational Corporations in Promoting European Integration">
            <a:extLst>
              <a:ext uri="{FF2B5EF4-FFF2-40B4-BE49-F238E27FC236}">
                <a16:creationId xmlns:a16="http://schemas.microsoft.com/office/drawing/2014/main" id="{5C2355D2-65F2-45F4-9E08-85241DE3BB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98"/>
          <a:stretch/>
        </p:blipFill>
        <p:spPr bwMode="auto">
          <a:xfrm>
            <a:off x="6227738" y="1853754"/>
            <a:ext cx="5964262" cy="426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276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FEFD444-2B57-42C2-A157-C44AEB3A1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CD2838D-59BA-46E4-BC81-7749E6BE7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Foreign direct investment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FD20B3-ED7E-4D51-B992-51DBA75186E1}"/>
              </a:ext>
            </a:extLst>
          </p:cNvPr>
          <p:cNvSpPr txBox="1"/>
          <p:nvPr/>
        </p:nvSpPr>
        <p:spPr>
          <a:xfrm>
            <a:off x="1450975" y="1854200"/>
            <a:ext cx="545933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Historically MNCs focused on extractive and primary industries, mainly petroleum, nonfuel minerals, and agribusiness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Thereafter MNCs became more involved in export-oriented agriculture and local food processing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More recently, MNCs operate in manufacturing operations, finance and services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Production now geared for export to MNCs home country and other developed markets rather than for the host country </a:t>
            </a:r>
            <a:endParaRPr lang="en-ID" sz="2200" dirty="0"/>
          </a:p>
        </p:txBody>
      </p:sp>
      <p:pic>
        <p:nvPicPr>
          <p:cNvPr id="5122" name="Picture 2" descr="Merchandising : How to Calculate Machine Capacity in Garements Industry?">
            <a:extLst>
              <a:ext uri="{FF2B5EF4-FFF2-40B4-BE49-F238E27FC236}">
                <a16:creationId xmlns:a16="http://schemas.microsoft.com/office/drawing/2014/main" id="{358A2714-B5A2-4D88-ADA1-9DE2E5E016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80"/>
          <a:stretch/>
        </p:blipFill>
        <p:spPr bwMode="auto">
          <a:xfrm>
            <a:off x="6854024" y="1854198"/>
            <a:ext cx="5337976" cy="427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273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23ED7-B338-4E56-ACDD-96F5D49B7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direct investment trends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5159B64-6E8B-4A7A-B8D9-735F1DE20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1026" name="Picture 2" descr="Foreign direct investment - Wikipedia">
            <a:extLst>
              <a:ext uri="{FF2B5EF4-FFF2-40B4-BE49-F238E27FC236}">
                <a16:creationId xmlns:a16="http://schemas.microsoft.com/office/drawing/2014/main" id="{CC87906A-231F-452E-9FA5-FF3752ABCA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2"/>
          <a:stretch/>
        </p:blipFill>
        <p:spPr bwMode="auto">
          <a:xfrm>
            <a:off x="5739493" y="1853754"/>
            <a:ext cx="6452507" cy="4244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A0C7C5-D181-4B91-8827-7B2A0B850FE5}"/>
              </a:ext>
            </a:extLst>
          </p:cNvPr>
          <p:cNvSpPr txBox="1"/>
          <p:nvPr/>
        </p:nvSpPr>
        <p:spPr>
          <a:xfrm>
            <a:off x="1451579" y="1853754"/>
            <a:ext cx="351798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Foreign direct investment trends worldwide,1986-2018</a:t>
            </a:r>
            <a:r>
              <a:rPr lang="en-ID" sz="2200" dirty="0"/>
              <a:t>: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200" dirty="0"/>
              <a:t>gradual rise from 1986-2000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200" dirty="0"/>
              <a:t>decline thereafter, up to 2004 followed by increase up to 2008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200" dirty="0"/>
              <a:t>rebound in 2009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ID" sz="2200" dirty="0"/>
              <a:t>Slight dip in 2014 but rebound thereafter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90936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CF1146-CCF6-48A8-A85C-13EC425C0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2050" name="Picture 2" descr="Recovery in foreign direct investment is unexpectedly strong, but lacks  productive impact | UNCTAD">
            <a:extLst>
              <a:ext uri="{FF2B5EF4-FFF2-40B4-BE49-F238E27FC236}">
                <a16:creationId xmlns:a16="http://schemas.microsoft.com/office/drawing/2014/main" id="{AA14BCAE-2B5A-4E89-B1C8-C45485A01D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43" r="9580"/>
          <a:stretch/>
        </p:blipFill>
        <p:spPr bwMode="auto">
          <a:xfrm>
            <a:off x="5510893" y="1848310"/>
            <a:ext cx="6681107" cy="427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6868CC3-6E61-45EA-B955-18B82C691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798973"/>
            <a:ext cx="9604375" cy="1049337"/>
          </a:xfrm>
        </p:spPr>
        <p:txBody>
          <a:bodyPr/>
          <a:lstStyle/>
          <a:p>
            <a:r>
              <a:rPr lang="en-US" dirty="0"/>
              <a:t>Foreign direct investment trends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658C1B-31B4-4AFB-8B29-A30CE3D3ED99}"/>
              </a:ext>
            </a:extLst>
          </p:cNvPr>
          <p:cNvSpPr txBox="1"/>
          <p:nvPr/>
        </p:nvSpPr>
        <p:spPr>
          <a:xfrm>
            <a:off x="1450975" y="1848310"/>
            <a:ext cx="317668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FDI flows: global and by groups of economies 1995-2015, in billion of dollars</a:t>
            </a:r>
          </a:p>
          <a:p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FDI flows to developing countries constitute only a small percentage of total GDP</a:t>
            </a:r>
          </a:p>
          <a:p>
            <a:pPr>
              <a:spcAft>
                <a:spcPts val="1200"/>
              </a:spcAft>
            </a:pP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473075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4F3E3-E1D7-4D49-A89A-D337BEDD7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recipients of </a:t>
            </a:r>
            <a:r>
              <a:rPr lang="en-US" dirty="0" err="1"/>
              <a:t>fdi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EC1EC54-7EA6-4B76-8255-A372C7967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0A6F28-0C23-4B46-9352-320CBFDB39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065" t="35362" r="23207" b="20116"/>
          <a:stretch/>
        </p:blipFill>
        <p:spPr>
          <a:xfrm>
            <a:off x="4724502" y="1853754"/>
            <a:ext cx="7467498" cy="42767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FC3378-D53A-40D1-9D25-16525BE37FCE}"/>
              </a:ext>
            </a:extLst>
          </p:cNvPr>
          <p:cNvSpPr txBox="1"/>
          <p:nvPr/>
        </p:nvSpPr>
        <p:spPr>
          <a:xfrm>
            <a:off x="1451578" y="1853753"/>
            <a:ext cx="307271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Developed countries are  recipients of a major share of FDI</a:t>
            </a:r>
          </a:p>
          <a:p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According to UNCTAD, two thirds of profits from FDI are repatriated back to the home country</a:t>
            </a:r>
          </a:p>
          <a:p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3696285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9AEE9-EEFC-4E30-8B4C-A5EC7C912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Ten top recipients of </a:t>
            </a:r>
            <a:r>
              <a:rPr lang="en-US" dirty="0" err="1"/>
              <a:t>fdi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64BC05C-DE55-4E83-802A-93FA9D432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D8B92A-2E10-40FA-8883-8AC598491A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52" t="28406" r="51103" b="17449"/>
          <a:stretch/>
        </p:blipFill>
        <p:spPr>
          <a:xfrm>
            <a:off x="1451579" y="1853754"/>
            <a:ext cx="4650885" cy="426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6281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30559-50EE-43CB-9D37-04D39A06E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Impacts of foreign direct investment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82D0635-C4A1-49C3-9667-E72AD412E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2A30AA-F466-42BC-A14F-FEC9866466C1}"/>
              </a:ext>
            </a:extLst>
          </p:cNvPr>
          <p:cNvSpPr txBox="1"/>
          <p:nvPr/>
        </p:nvSpPr>
        <p:spPr>
          <a:xfrm>
            <a:off x="1451579" y="1853754"/>
            <a:ext cx="5311471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MNCs fill the resource gap </a:t>
            </a:r>
            <a:r>
              <a:rPr lang="en-US" sz="2200" dirty="0"/>
              <a:t>in terms of available supply of domestic savings, foreign currency, government revenues and human capital skills and the desired level of need for these resources to achieve development targets </a:t>
            </a:r>
          </a:p>
          <a:p>
            <a:pPr>
              <a:spcAft>
                <a:spcPts val="1200"/>
              </a:spcAft>
            </a:pPr>
            <a:r>
              <a:rPr lang="en-ID" sz="2200" dirty="0"/>
              <a:t>MNCs also fill the gap between: targeted foreign exchange requirements and those derived from net export earnings plus net foreign aid; targeted tax revenues and locally-raised taxes; needed and available management, technology and skills</a:t>
            </a:r>
          </a:p>
        </p:txBody>
      </p:sp>
      <p:pic>
        <p:nvPicPr>
          <p:cNvPr id="7170" name="Picture 2" descr="Turkey's automotive exports in first 11 months top $28B - Latest News">
            <a:extLst>
              <a:ext uri="{FF2B5EF4-FFF2-40B4-BE49-F238E27FC236}">
                <a16:creationId xmlns:a16="http://schemas.microsoft.com/office/drawing/2014/main" id="{7C80171D-D95C-46E1-8D40-AE833D54A9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1" r="10763"/>
          <a:stretch/>
        </p:blipFill>
        <p:spPr bwMode="auto">
          <a:xfrm>
            <a:off x="6997072" y="1853754"/>
            <a:ext cx="5194928" cy="430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598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B72AA43-02C6-4D8A-845F-360B8A458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B6BB529-75BE-404A-A549-1A74BF08F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foreign direct investment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916ABB-8F11-4D6B-922A-BA377F86D786}"/>
              </a:ext>
            </a:extLst>
          </p:cNvPr>
          <p:cNvSpPr txBox="1"/>
          <p:nvPr/>
        </p:nvSpPr>
        <p:spPr>
          <a:xfrm>
            <a:off x="1395317" y="1854200"/>
            <a:ext cx="488256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MNCs crowd out private businesses </a:t>
            </a:r>
            <a:r>
              <a:rPr lang="en-US" sz="2200" dirty="0"/>
              <a:t>Although MNCs provide capital, they may lower domestic savings and investment rates substituting private savings, stifling competition through special arrangements, failing to re-invest their profits, and raising local capital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Reduced foreign exchange earnings in the long run a</a:t>
            </a:r>
            <a:r>
              <a:rPr lang="en-US" sz="2200" dirty="0"/>
              <a:t>lthough the initial impact of MNC investment is to improve foreign exchange position of the recipient country</a:t>
            </a:r>
          </a:p>
        </p:txBody>
      </p:sp>
      <p:pic>
        <p:nvPicPr>
          <p:cNvPr id="11266" name="Picture 2" descr="Special Economic Zones In ASEAN: Opportunities For Foreign Investors |  Textile Excellence - Textile &amp; Apparel Newspaper / Magazine">
            <a:extLst>
              <a:ext uri="{FF2B5EF4-FFF2-40B4-BE49-F238E27FC236}">
                <a16:creationId xmlns:a16="http://schemas.microsoft.com/office/drawing/2014/main" id="{9587313F-0E64-43D9-AFFE-F708D9E686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7" r="3499"/>
          <a:stretch/>
        </p:blipFill>
        <p:spPr bwMode="auto">
          <a:xfrm>
            <a:off x="6488264" y="1865303"/>
            <a:ext cx="5703736" cy="425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609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2A4681D-87C7-4252-AD5A-3050F6444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B918BF-CFF0-492F-AE07-F3D08E4C1CB7}"/>
              </a:ext>
            </a:extLst>
          </p:cNvPr>
          <p:cNvSpPr txBox="1"/>
          <p:nvPr/>
        </p:nvSpPr>
        <p:spPr>
          <a:xfrm>
            <a:off x="1373588" y="1853754"/>
            <a:ext cx="4613744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Less-than-expected contribution to public revenues </a:t>
            </a:r>
            <a:r>
              <a:rPr lang="en-US" sz="2200" dirty="0"/>
              <a:t>although MNCs contribute to public revenue through corporate taxes in reality the contribution  is considerably less because of tax holidays, subsidies, and transfer pricing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Little impact on developing local resources </a:t>
            </a:r>
            <a:r>
              <a:rPr lang="en-US" sz="2200" dirty="0"/>
              <a:t>MNCs’ management, entrepreneurial skills, technology may have little impact on developing local sources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991CD8F-D8D5-45C5-8647-CAE731CB1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foreign direct investment</a:t>
            </a:r>
            <a:endParaRPr lang="en-ID" dirty="0"/>
          </a:p>
        </p:txBody>
      </p:sp>
      <p:pic>
        <p:nvPicPr>
          <p:cNvPr id="10242" name="Picture 2" descr="Sixth Economic Policy Package Indonesia: Special Economic Zones | Indonesia  Investments">
            <a:extLst>
              <a:ext uri="{FF2B5EF4-FFF2-40B4-BE49-F238E27FC236}">
                <a16:creationId xmlns:a16="http://schemas.microsoft.com/office/drawing/2014/main" id="{0D74B4FF-3DED-4330-B1FA-89D057C19F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2" r="30554"/>
          <a:stretch/>
        </p:blipFill>
        <p:spPr bwMode="auto">
          <a:xfrm>
            <a:off x="6742706" y="1853754"/>
            <a:ext cx="5449294" cy="42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740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366354-FC88-4D85-8628-C82F9F94B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EBACD5E-EB87-4110-AD5D-E27D71873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foreign direct investment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C3071E-EAD6-4505-9373-DC13FBA57A53}"/>
              </a:ext>
            </a:extLst>
          </p:cNvPr>
          <p:cNvSpPr txBox="1"/>
          <p:nvPr/>
        </p:nvSpPr>
        <p:spPr>
          <a:xfrm>
            <a:off x="1450975" y="1987826"/>
            <a:ext cx="4766945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Impact of MNCs on development is uneven</a:t>
            </a:r>
            <a:r>
              <a:rPr lang="en-US" sz="2200" dirty="0"/>
              <a:t>; in some cases MNCs reinforce dualistic economic structures and exacerbate inequalities by promoting the interests of local factory managers above workers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MNCs use their economic power to influence government policies </a:t>
            </a:r>
            <a:r>
              <a:rPr lang="en-US" sz="2200" dirty="0"/>
              <a:t>in directions that are unfavorable to development</a:t>
            </a:r>
          </a:p>
        </p:txBody>
      </p:sp>
      <p:pic>
        <p:nvPicPr>
          <p:cNvPr id="14338" name="Picture 2" descr="Mining - Wikipedia">
            <a:extLst>
              <a:ext uri="{FF2B5EF4-FFF2-40B4-BE49-F238E27FC236}">
                <a16:creationId xmlns:a16="http://schemas.microsoft.com/office/drawing/2014/main" id="{C1187319-255B-412F-845D-350AEA96E5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0" r="11847"/>
          <a:stretch/>
        </p:blipFill>
        <p:spPr bwMode="auto">
          <a:xfrm>
            <a:off x="6830170" y="1854200"/>
            <a:ext cx="5361830" cy="427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731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745B9D8-0714-4DEC-B8DB-E4E820720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pic>
        <p:nvPicPr>
          <p:cNvPr id="3" name="Picture 4" descr="TOP 25 MULTINATIONAL CORPORATIONS QUOTES | A-Z Quotes">
            <a:extLst>
              <a:ext uri="{FF2B5EF4-FFF2-40B4-BE49-F238E27FC236}">
                <a16:creationId xmlns:a16="http://schemas.microsoft.com/office/drawing/2014/main" id="{E822B0A1-1B4B-4BA4-A3BE-348255B3E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979" y="-1"/>
            <a:ext cx="12249979" cy="620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674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FA269-FF17-4749-BD83-3DD8B9B71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Portfolio investments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C7ED03-A8A9-4EE7-8347-B2A2CDE2E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EA85AA-CA47-4089-A40D-48277EEF44D4}"/>
              </a:ext>
            </a:extLst>
          </p:cNvPr>
          <p:cNvSpPr txBox="1"/>
          <p:nvPr/>
        </p:nvSpPr>
        <p:spPr>
          <a:xfrm>
            <a:off x="1451579" y="1929275"/>
            <a:ext cx="531498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Private portfolio investments comprise foreign purchases of stocks, bonds, and certificates of deposit and other commercial paper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Private portfolio investments currently account for a large and rising share of overall net resource flows to developing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Follows liberalization of domestic financial markets and opening up of these markets to foreign investors </a:t>
            </a:r>
            <a:endParaRPr lang="en-ID" sz="2200" dirty="0"/>
          </a:p>
        </p:txBody>
      </p:sp>
      <p:pic>
        <p:nvPicPr>
          <p:cNvPr id="13314" name="Picture 2" descr="U.S. Stock Market: Investors Keep Buying Amid Recession - Bloomberg">
            <a:extLst>
              <a:ext uri="{FF2B5EF4-FFF2-40B4-BE49-F238E27FC236}">
                <a16:creationId xmlns:a16="http://schemas.microsoft.com/office/drawing/2014/main" id="{17566EC2-BA09-4EAE-B73B-EC1255C102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0" r="22203"/>
          <a:stretch/>
        </p:blipFill>
        <p:spPr bwMode="auto">
          <a:xfrm>
            <a:off x="6933111" y="1853754"/>
            <a:ext cx="5258889" cy="426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993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4B317B-FE66-4869-BC53-3274FA05B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8C89AFA-B7B5-41C8-926C-F030898DD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Foreign Portfolio investments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8D25B8-88C0-4BF9-AACB-4C02DD002A33}"/>
              </a:ext>
            </a:extLst>
          </p:cNvPr>
          <p:cNvSpPr txBox="1"/>
          <p:nvPr/>
        </p:nvSpPr>
        <p:spPr>
          <a:xfrm>
            <a:off x="1450975" y="1854200"/>
            <a:ext cx="4854409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Favored destination of private portfolio investments: middle income countries where risks and returns are higher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Perspective of recipient country: portfolio investments enables the country to raise capital and for domestic investors to diversify their assets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Perspective of foreign investors: investing in stock markets of developing countries or emerging economies permits them to increase returns while diversify risks</a:t>
            </a:r>
          </a:p>
        </p:txBody>
      </p:sp>
      <p:pic>
        <p:nvPicPr>
          <p:cNvPr id="15362" name="Picture 2" descr="Chickens In Local Market, Vietnam Stock Photo, Picture And Royalty Free  Image. Image 129309608.">
            <a:extLst>
              <a:ext uri="{FF2B5EF4-FFF2-40B4-BE49-F238E27FC236}">
                <a16:creationId xmlns:a16="http://schemas.microsoft.com/office/drawing/2014/main" id="{74C43892-144B-421D-BAF7-CFAA9E9294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04"/>
          <a:stretch/>
        </p:blipFill>
        <p:spPr bwMode="auto">
          <a:xfrm>
            <a:off x="7104169" y="1854199"/>
            <a:ext cx="5087832" cy="4260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870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ADFAF-91C4-4043-99F2-136DD8B10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remittances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1662710-B462-4EDA-BF3C-F40E24BAE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118658-9A7D-4F4E-BE39-ABB6F428D2DD}"/>
              </a:ext>
            </a:extLst>
          </p:cNvPr>
          <p:cNvSpPr txBox="1"/>
          <p:nvPr/>
        </p:nvSpPr>
        <p:spPr>
          <a:xfrm>
            <a:off x="1387970" y="1862803"/>
            <a:ext cx="45993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Workers from less developed countries look for jobs overseas because of wage differentials; workers in advanced countries earn 5 times more than in less-developed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This provides incentives for workers to migrate/work temporarily overseas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Remittance</a:t>
            </a:r>
            <a:r>
              <a:rPr lang="en-US" sz="2200" dirty="0"/>
              <a:t>: overseas worker send back a portion of wages earned to the home country </a:t>
            </a:r>
          </a:p>
        </p:txBody>
      </p:sp>
      <p:pic>
        <p:nvPicPr>
          <p:cNvPr id="16386" name="Picture 2" descr="Singaporeans have 'duty to be kind to foreign workers', Singapore News &amp;  Top Stories - The Straits Times">
            <a:extLst>
              <a:ext uri="{FF2B5EF4-FFF2-40B4-BE49-F238E27FC236}">
                <a16:creationId xmlns:a16="http://schemas.microsoft.com/office/drawing/2014/main" id="{7046017D-81B3-4DDB-BF8A-C0A5952566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2" r="7766"/>
          <a:stretch/>
        </p:blipFill>
        <p:spPr bwMode="auto">
          <a:xfrm>
            <a:off x="5987332" y="1853753"/>
            <a:ext cx="6204668" cy="430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0408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97B4EA3-705B-4C4A-9B4C-D82E40A92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3B78F18-5157-4873-87B3-2885BC4ED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remittances</a:t>
            </a:r>
            <a:endParaRPr lang="en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F28F3D-9465-41F5-B615-6A944B25A4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48" t="39304" r="39804" b="10377"/>
          <a:stretch/>
        </p:blipFill>
        <p:spPr>
          <a:xfrm>
            <a:off x="5887803" y="1854199"/>
            <a:ext cx="6320885" cy="42268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9CBB7E-0C02-4C8E-8AE3-83054A581162}"/>
              </a:ext>
            </a:extLst>
          </p:cNvPr>
          <p:cNvSpPr txBox="1"/>
          <p:nvPr/>
        </p:nvSpPr>
        <p:spPr>
          <a:xfrm>
            <a:off x="1391477" y="1854199"/>
            <a:ext cx="4436829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Since 1995, remittances have overtaken ODA and portfolio investment flows as a source of capital resource flows to developing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Since 2017 it has overtaken foreign direct investment as a source of capital flow to recipient countries</a:t>
            </a:r>
          </a:p>
          <a:p>
            <a:pPr>
              <a:spcAft>
                <a:spcPts val="1200"/>
              </a:spcAft>
            </a:pPr>
            <a:r>
              <a:rPr lang="en-US" sz="2200" b="0" i="0" dirty="0">
                <a:solidFill>
                  <a:srgbClr val="333333"/>
                </a:solidFill>
                <a:effectLst/>
              </a:rPr>
              <a:t>Global remittances have grown to a record level of $613 billion in 2017, a 7% increase from $573billion in 2016 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8936642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E7A926-6A61-4026-99EB-F42540C91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67327D0-C094-4348-8129-942E3228D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D846B6-8D10-4F86-8A1B-A51FDD9D7868}"/>
              </a:ext>
            </a:extLst>
          </p:cNvPr>
          <p:cNvSpPr txBox="1"/>
          <p:nvPr/>
        </p:nvSpPr>
        <p:spPr>
          <a:xfrm>
            <a:off x="1371461" y="1854200"/>
            <a:ext cx="458349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International capital flows take many forms; these include, among others, foreign direct investment, portfolio investments, official development assistance, remittances and non-development aid (military, religious)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Foreign direct investment is mainly channeled through multinational corporations; historically MNCs were engaged in extractive/primary commodities, but currently more on manufacturing, finance and services</a:t>
            </a:r>
          </a:p>
          <a:p>
            <a:pPr>
              <a:spcAft>
                <a:spcPts val="1200"/>
              </a:spcAft>
            </a:pPr>
            <a:endParaRPr lang="en-US" sz="2200" dirty="0"/>
          </a:p>
        </p:txBody>
      </p:sp>
      <p:pic>
        <p:nvPicPr>
          <p:cNvPr id="7" name="Picture 4" descr="Hydro-mechanical equipment for Nam Theun 1 Hydropower Plant | ATB group">
            <a:extLst>
              <a:ext uri="{FF2B5EF4-FFF2-40B4-BE49-F238E27FC236}">
                <a16:creationId xmlns:a16="http://schemas.microsoft.com/office/drawing/2014/main" id="{3CAB4EB0-9232-4441-B560-9A05D84D77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10"/>
          <a:stretch/>
        </p:blipFill>
        <p:spPr bwMode="auto">
          <a:xfrm>
            <a:off x="5954955" y="1840285"/>
            <a:ext cx="6237045" cy="429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282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BEC705-DC4D-4880-9EE9-877E55827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3B2871C-D77A-4E1E-961D-796718ED4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BBB19A-A903-4505-8406-4E5780E07F88}"/>
              </a:ext>
            </a:extLst>
          </p:cNvPr>
          <p:cNvSpPr txBox="1"/>
          <p:nvPr/>
        </p:nvSpPr>
        <p:spPr>
          <a:xfrm>
            <a:off x="1450975" y="1940118"/>
            <a:ext cx="541100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MNCs bring advantages as well as disadvantages to the recipient country; although MNCs bring capital, technology and skills, the can also use their economic power to influence government policies</a:t>
            </a:r>
            <a:r>
              <a:rPr lang="en-US" sz="2200" b="1" dirty="0"/>
              <a:t> </a:t>
            </a:r>
            <a:r>
              <a:rPr lang="en-US" sz="2200" dirty="0"/>
              <a:t>in directions that are unfavorable to development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To capitalize on the benefits, government should be capable of negotiating the terms and conditions of investments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Most flows of FDI occur among high income countries</a:t>
            </a:r>
          </a:p>
          <a:p>
            <a:pPr>
              <a:spcAft>
                <a:spcPts val="1200"/>
              </a:spcAft>
            </a:pPr>
            <a:endParaRPr lang="en-US" sz="2200" dirty="0"/>
          </a:p>
        </p:txBody>
      </p:sp>
      <p:pic>
        <p:nvPicPr>
          <p:cNvPr id="19458" name="Picture 2" descr="RMA GROUP – The Power of Global Business Solutions">
            <a:extLst>
              <a:ext uri="{FF2B5EF4-FFF2-40B4-BE49-F238E27FC236}">
                <a16:creationId xmlns:a16="http://schemas.microsoft.com/office/drawing/2014/main" id="{8BC2F599-DC9E-417C-963F-882B9FE39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057" y="1854200"/>
            <a:ext cx="4526943" cy="423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4783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0717370-68FB-4A8F-87A5-CA561610D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9E83E1-03CF-4C32-B023-5C39D4E3F5F7}"/>
              </a:ext>
            </a:extLst>
          </p:cNvPr>
          <p:cNvSpPr txBox="1"/>
          <p:nvPr/>
        </p:nvSpPr>
        <p:spPr>
          <a:xfrm>
            <a:off x="1450975" y="1854200"/>
            <a:ext cx="5116802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Portfolio investments provide an opportunity for domestic investors to diversify their assets and for the foreign investor to generate high returns; it naturally follows liberalization of domestic financial markets and opening up of these markets to foreign investors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Remittances are an important source of capital for developing countries; the figures indicate that remittances are the main source of revenues for the recipient country, exceeding FDI and ODA</a:t>
            </a:r>
            <a:endParaRPr lang="en-ID" sz="2200" dirty="0"/>
          </a:p>
          <a:p>
            <a:pPr>
              <a:spcAft>
                <a:spcPts val="1200"/>
              </a:spcAft>
            </a:pPr>
            <a:endParaRPr lang="en-US" sz="2200" dirty="0"/>
          </a:p>
          <a:p>
            <a:pPr>
              <a:spcAft>
                <a:spcPts val="1200"/>
              </a:spcAft>
            </a:pPr>
            <a:endParaRPr lang="en-ID" sz="2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DC7EA3A-DC7B-4F67-9D30-98569E3EF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pic>
        <p:nvPicPr>
          <p:cNvPr id="17412" name="Picture 4" descr="Vietnamese workers overseas reach 140,000 - Society - Vietnam News |  Politics, Business, Economy, Society, Life, Sports - VietNam News">
            <a:extLst>
              <a:ext uri="{FF2B5EF4-FFF2-40B4-BE49-F238E27FC236}">
                <a16:creationId xmlns:a16="http://schemas.microsoft.com/office/drawing/2014/main" id="{0C6D245A-3926-42EE-807B-562ADDCE5F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21"/>
          <a:stretch/>
        </p:blipFill>
        <p:spPr bwMode="auto">
          <a:xfrm>
            <a:off x="6727673" y="1854199"/>
            <a:ext cx="5442102" cy="4287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99095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3005</TotalTime>
  <Words>1059</Words>
  <Application>Microsoft Office PowerPoint</Application>
  <PresentationFormat>Widescreen</PresentationFormat>
  <Paragraphs>93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Gill Sans MT</vt:lpstr>
      <vt:lpstr>Gallery</vt:lpstr>
      <vt:lpstr>International capital flows</vt:lpstr>
      <vt:lpstr>overview</vt:lpstr>
      <vt:lpstr>overview</vt:lpstr>
      <vt:lpstr>Foreign direct investment</vt:lpstr>
      <vt:lpstr>Foreign direct investment</vt:lpstr>
      <vt:lpstr>Foreign direct investment trends</vt:lpstr>
      <vt:lpstr>Foreign direct investment trends</vt:lpstr>
      <vt:lpstr>Main recipients of fdi</vt:lpstr>
      <vt:lpstr>Ten top recipients of fdi</vt:lpstr>
      <vt:lpstr>Impacts of foreign direct investment</vt:lpstr>
      <vt:lpstr>Impacts of foreign direct investment</vt:lpstr>
      <vt:lpstr>Impacts of foreign direct investment</vt:lpstr>
      <vt:lpstr>Impacts of foreign direct investment</vt:lpstr>
      <vt:lpstr>PowerPoint Presentation</vt:lpstr>
      <vt:lpstr>Foreign Portfolio investments</vt:lpstr>
      <vt:lpstr>Foreign Portfolio investments</vt:lpstr>
      <vt:lpstr>remittances</vt:lpstr>
      <vt:lpstr>remittances</vt:lpstr>
      <vt:lpstr>summary</vt:lpstr>
      <vt:lpstr>summary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182</cp:revision>
  <dcterms:created xsi:type="dcterms:W3CDTF">2021-02-18T04:58:22Z</dcterms:created>
  <dcterms:modified xsi:type="dcterms:W3CDTF">2021-04-10T13:44:45Z</dcterms:modified>
</cp:coreProperties>
</file>