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70" r:id="rId11"/>
    <p:sldId id="268" r:id="rId12"/>
    <p:sldId id="269" r:id="rId13"/>
    <p:sldId id="267" r:id="rId14"/>
    <p:sldId id="272" r:id="rId15"/>
    <p:sldId id="265" r:id="rId16"/>
    <p:sldId id="271" r:id="rId17"/>
    <p:sldId id="266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293" autoAdjust="0"/>
  </p:normalViewPr>
  <p:slideViewPr>
    <p:cSldViewPr snapToGrid="0">
      <p:cViewPr varScale="1">
        <p:scale>
          <a:sx n="68" d="100"/>
          <a:sy n="68" d="100"/>
        </p:scale>
        <p:origin x="61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7832C4-8F00-4CF4-9A5D-AC3804D4CF66}" type="datetimeFigureOut">
              <a:rPr lang="en-ID" smtClean="0"/>
              <a:t>24/02/2021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CDF810-C395-48BA-BA8D-207BD60E2434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84339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5B3C3-6E6A-4537-A29F-C0C9CD0DB87E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45E56F-E811-436E-BB7B-3A8A5E9F9EA3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E8FDB-97F4-416E-99E2-91D8EC816E75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E3D57-12C4-40D6-9AA5-292629637A31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2E7FD-87DD-454E-9FB3-BABCCB081E82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3765D-D7CD-4313-8115-15D2DEBCBCF9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5389E-EEBB-4E24-B578-94A1F250845E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478EB-F647-4ABE-A963-ED7C3861684B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AF11BD2-00DF-4E50-9F14-0B89606C94FF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89283-21F6-46B6-8BF7-51BFAF201C20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EBAFF-17D3-4EDD-BB58-3CFFBBD6B305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1A2C89-500C-4A4C-915B-63EDFD44125F}" type="datetime1">
              <a:rPr lang="en-US" smtClean="0"/>
              <a:t>2/24/2021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70DAA-22DD-4F81-9E10-DF86EB2C93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Agriculture development: policies and institutions</a:t>
            </a:r>
            <a:endParaRPr lang="en-ID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F39F8F-6C35-4CCD-B4CF-2C65D0D326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r>
              <a:rPr lang="en-US" dirty="0"/>
              <a:t>EE463 Globalization and international development</a:t>
            </a:r>
          </a:p>
          <a:p>
            <a:pPr>
              <a:lnSpc>
                <a:spcPct val="80000"/>
              </a:lnSpc>
            </a:pPr>
            <a:r>
              <a:rPr lang="en-US" dirty="0"/>
              <a:t>Faculty of economics</a:t>
            </a:r>
          </a:p>
          <a:p>
            <a:pPr>
              <a:lnSpc>
                <a:spcPct val="80000"/>
              </a:lnSpc>
            </a:pPr>
            <a:r>
              <a:rPr lang="en-US" dirty="0"/>
              <a:t>Thammasat university</a:t>
            </a:r>
            <a:endParaRPr lang="en-ID" dirty="0"/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8764837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8DEC7-B44E-4857-961F-C0D9F0B04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green revolution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E21B6D-6E41-4352-A25B-9608641C3C52}"/>
              </a:ext>
            </a:extLst>
          </p:cNvPr>
          <p:cNvSpPr txBox="1"/>
          <p:nvPr/>
        </p:nvSpPr>
        <p:spPr>
          <a:xfrm>
            <a:off x="1349828" y="1853753"/>
            <a:ext cx="5681193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dirty="0"/>
              <a:t>Before the 1950s, agriculture relied on traditional technologies and crop varieties.  Although suited to local contexts, productivity was low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With rapid population growth providing sufficient food relied on expansion of areas under cultivation</a:t>
            </a:r>
          </a:p>
          <a:p>
            <a:pPr>
              <a:spcAft>
                <a:spcPts val="1200"/>
              </a:spcAft>
            </a:pPr>
            <a:r>
              <a:rPr lang="en-US" sz="2200" dirty="0"/>
              <a:t>By the 1960s, new technologies enabled new crop varieties, better quality seeds and improved agricultural inputs which led to substantial increases in agricultural productivity</a:t>
            </a:r>
            <a:endParaRPr lang="en-ID" sz="2200" dirty="0"/>
          </a:p>
        </p:txBody>
      </p:sp>
      <p:pic>
        <p:nvPicPr>
          <p:cNvPr id="1026" name="Picture 2" descr="Image result for green revolution">
            <a:extLst>
              <a:ext uri="{FF2B5EF4-FFF2-40B4-BE49-F238E27FC236}">
                <a16:creationId xmlns:a16="http://schemas.microsoft.com/office/drawing/2014/main" id="{0F9E7505-1213-473A-B594-1F27D69E84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42"/>
          <a:stretch/>
        </p:blipFill>
        <p:spPr bwMode="auto">
          <a:xfrm>
            <a:off x="7031021" y="1816742"/>
            <a:ext cx="5160979" cy="432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13D018-92F2-4BA9-955F-606BA5219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973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B87D2-B699-4ACF-A5DC-221B8B0D0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Outputs of the green revolution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D56D5B-8D78-4D35-B89D-10A56CDFE554}"/>
              </a:ext>
            </a:extLst>
          </p:cNvPr>
          <p:cNvSpPr txBox="1"/>
          <p:nvPr/>
        </p:nvSpPr>
        <p:spPr>
          <a:xfrm>
            <a:off x="1451579" y="2055223"/>
            <a:ext cx="561978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Disease resistant wheat varieties (mostly staple crops such as rice, wheat and maize) which can withstand pests diseases, parasites and weeds</a:t>
            </a:r>
          </a:p>
          <a:p>
            <a:endParaRPr lang="en-US" sz="2200" dirty="0"/>
          </a:p>
          <a:p>
            <a:r>
              <a:rPr lang="en-US" sz="2200" dirty="0"/>
              <a:t>High-yielding crop varieties, with substantial increases in crop yield per hectare</a:t>
            </a:r>
          </a:p>
          <a:p>
            <a:endParaRPr lang="en-US" sz="2200" dirty="0"/>
          </a:p>
          <a:p>
            <a:r>
              <a:rPr lang="en-US" sz="2200" dirty="0"/>
              <a:t>Several methods: application of chemical fertilizers, innovative crop breeding, and improved farm practices</a:t>
            </a:r>
            <a:endParaRPr lang="en-ID" sz="2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8AC7EC-F2F6-4A8C-9960-E7DD2B36E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pic>
        <p:nvPicPr>
          <p:cNvPr id="1026" name="Picture 2" descr="Image result for disease resistant crops">
            <a:extLst>
              <a:ext uri="{FF2B5EF4-FFF2-40B4-BE49-F238E27FC236}">
                <a16:creationId xmlns:a16="http://schemas.microsoft.com/office/drawing/2014/main" id="{F910C4CD-E08F-4355-B59D-28160666D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895" y="1853753"/>
            <a:ext cx="3834106" cy="260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hemical spray on crops">
            <a:extLst>
              <a:ext uri="{FF2B5EF4-FFF2-40B4-BE49-F238E27FC236}">
                <a16:creationId xmlns:a16="http://schemas.microsoft.com/office/drawing/2014/main" id="{E7FBF45C-93D9-46A1-8ADA-623829C5F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894" y="4460678"/>
            <a:ext cx="3834106" cy="241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979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AEE6A-B4C5-44F9-9C91-3954D8D34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Constraints on agricultural development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06A313-B074-465D-A4F2-1CB831FA1A3A}"/>
              </a:ext>
            </a:extLst>
          </p:cNvPr>
          <p:cNvSpPr txBox="1"/>
          <p:nvPr/>
        </p:nvSpPr>
        <p:spPr>
          <a:xfrm>
            <a:off x="1451579" y="1915885"/>
            <a:ext cx="473746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200" b="1" dirty="0"/>
              <a:t>Government policies relating to food prices</a:t>
            </a:r>
            <a:r>
              <a:rPr lang="en-US" sz="2200" dirty="0"/>
              <a:t>. If prices are set too low, no incentive for farmers to produce; low prices cause long term disincentives to invest in agriculture. If too high, then problems of hunger and malnutrition arise</a:t>
            </a:r>
          </a:p>
          <a:p>
            <a:pPr>
              <a:spcAft>
                <a:spcPts val="1200"/>
              </a:spcAft>
            </a:pPr>
            <a:r>
              <a:rPr lang="en-US" sz="2200" b="1" dirty="0"/>
              <a:t>Inadequate institutional support for agriculture</a:t>
            </a:r>
            <a:r>
              <a:rPr lang="en-US" sz="2200" dirty="0"/>
              <a:t>. Example: land rights; microfinance credits; extension services; social protection  </a:t>
            </a:r>
          </a:p>
          <a:p>
            <a:pPr>
              <a:spcAft>
                <a:spcPts val="1200"/>
              </a:spcAft>
            </a:pPr>
            <a:endParaRPr lang="en-US" sz="2200" dirty="0"/>
          </a:p>
          <a:p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96A1DB-79FA-4F69-B94E-6580814F1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pic>
        <p:nvPicPr>
          <p:cNvPr id="3074" name="Picture 2" descr="Image result for land rights">
            <a:extLst>
              <a:ext uri="{FF2B5EF4-FFF2-40B4-BE49-F238E27FC236}">
                <a16:creationId xmlns:a16="http://schemas.microsoft.com/office/drawing/2014/main" id="{11146823-3120-40D9-A053-A8FE90643D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394" y="1853753"/>
            <a:ext cx="5235607" cy="246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upporting Cambodian farmers during the COVID-19 pandemic">
            <a:extLst>
              <a:ext uri="{FF2B5EF4-FFF2-40B4-BE49-F238E27FC236}">
                <a16:creationId xmlns:a16="http://schemas.microsoft.com/office/drawing/2014/main" id="{A9D1B2A8-5068-4DE2-9805-1068B96BC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394" y="4321495"/>
            <a:ext cx="5235606" cy="2536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159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EE81E-6447-42B4-85BC-8C64DCEB8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Traditional agriculture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9F1149-CCA5-4A69-9E20-326A73635C5C}"/>
              </a:ext>
            </a:extLst>
          </p:cNvPr>
          <p:cNvSpPr txBox="1"/>
          <p:nvPr/>
        </p:nvSpPr>
        <p:spPr>
          <a:xfrm>
            <a:off x="1451579" y="1898497"/>
            <a:ext cx="57329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Subsistence</a:t>
            </a:r>
            <a:r>
              <a:rPr lang="en-US" sz="2200" dirty="0"/>
              <a:t>.  Small scale, under 3 hectares; farmers consume most of production. Farmers are either land owners or are laborers </a:t>
            </a:r>
          </a:p>
          <a:p>
            <a:endParaRPr lang="en-US" sz="2200" dirty="0"/>
          </a:p>
          <a:p>
            <a:r>
              <a:rPr lang="en-US" sz="2200" b="1" dirty="0"/>
              <a:t>Dependency</a:t>
            </a:r>
            <a:r>
              <a:rPr lang="en-US" sz="2200" dirty="0"/>
              <a:t>. The livelihood, health and productivity of farmers depend on the efficiency with which they allocate their scarce resources  </a:t>
            </a:r>
          </a:p>
          <a:p>
            <a:endParaRPr lang="en-US" sz="2200" dirty="0"/>
          </a:p>
          <a:p>
            <a:r>
              <a:rPr lang="en-US" sz="2200" b="1" dirty="0"/>
              <a:t>Seasonality</a:t>
            </a:r>
            <a:r>
              <a:rPr lang="en-US" sz="2200" dirty="0"/>
              <a:t>.  Additional labor may be needed during planting and harvesting seasons</a:t>
            </a:r>
          </a:p>
          <a:p>
            <a:endParaRPr lang="en-US" sz="2200" dirty="0"/>
          </a:p>
          <a:p>
            <a:r>
              <a:rPr lang="en-US" sz="2200" b="1" dirty="0"/>
              <a:t>Technology</a:t>
            </a:r>
            <a:r>
              <a:rPr lang="en-US" sz="2200" dirty="0"/>
              <a:t>. Limited use of farm inputs </a:t>
            </a:r>
            <a:endParaRPr lang="en-ID" sz="2200" dirty="0"/>
          </a:p>
        </p:txBody>
      </p:sp>
      <p:pic>
        <p:nvPicPr>
          <p:cNvPr id="4" name="Picture 4" descr="Image result for subsistence farming">
            <a:extLst>
              <a:ext uri="{FF2B5EF4-FFF2-40B4-BE49-F238E27FC236}">
                <a16:creationId xmlns:a16="http://schemas.microsoft.com/office/drawing/2014/main" id="{F8C6FA19-356B-4C56-80E6-350C9A11D4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3" r="6933" b="25375"/>
          <a:stretch/>
        </p:blipFill>
        <p:spPr bwMode="auto">
          <a:xfrm>
            <a:off x="8048576" y="-67836"/>
            <a:ext cx="4143424" cy="296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subsistence farming">
            <a:extLst>
              <a:ext uri="{FF2B5EF4-FFF2-40B4-BE49-F238E27FC236}">
                <a16:creationId xmlns:a16="http://schemas.microsoft.com/office/drawing/2014/main" id="{7401EBF5-C27D-4EDD-85F5-F741295A5C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52"/>
          <a:stretch/>
        </p:blipFill>
        <p:spPr bwMode="auto">
          <a:xfrm>
            <a:off x="8048576" y="2874059"/>
            <a:ext cx="4143424" cy="3958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206F7D-843D-45BB-BA02-9E708AB27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514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80552-2DB5-4AD2-9E01-EDB044B86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682599"/>
            <a:ext cx="9603275" cy="1049235"/>
          </a:xfrm>
        </p:spPr>
        <p:txBody>
          <a:bodyPr/>
          <a:lstStyle/>
          <a:p>
            <a:r>
              <a:rPr lang="en-US" dirty="0"/>
              <a:t>Agriculture systems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F00015-D45C-4E97-B584-23237F1CF6F8}"/>
              </a:ext>
            </a:extLst>
          </p:cNvPr>
          <p:cNvSpPr txBox="1"/>
          <p:nvPr/>
        </p:nvSpPr>
        <p:spPr>
          <a:xfrm>
            <a:off x="1451579" y="1915886"/>
            <a:ext cx="5564777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Shifting cultivation. </a:t>
            </a:r>
            <a:r>
              <a:rPr lang="en-US" sz="2200" dirty="0"/>
              <a:t>Producers cultivate an area until its fertility is exhausted. Opening up new areas sometimes involves slash and burn</a:t>
            </a:r>
          </a:p>
          <a:p>
            <a:endParaRPr lang="en-US" sz="2200" b="1" dirty="0"/>
          </a:p>
          <a:p>
            <a:r>
              <a:rPr lang="en-US" sz="2200" b="1" dirty="0"/>
              <a:t>Pastoral nomadism</a:t>
            </a:r>
            <a:r>
              <a:rPr lang="en-US" sz="2200" dirty="0"/>
              <a:t>. Producers travel more or less continuously in search of better pastures; usually based on livestock</a:t>
            </a:r>
            <a:endParaRPr lang="en-US" sz="2200" b="1" dirty="0"/>
          </a:p>
          <a:p>
            <a:endParaRPr lang="en-US" sz="2200" b="1" dirty="0"/>
          </a:p>
          <a:p>
            <a:r>
              <a:rPr lang="en-US" sz="2200" b="1" dirty="0"/>
              <a:t>Settled agriculture. </a:t>
            </a:r>
            <a:r>
              <a:rPr lang="en-US" sz="2200" dirty="0"/>
              <a:t>Farmers engage in intensive annual cropping, mixed farming (crops and livestock), perennial crops, and livestock </a:t>
            </a:r>
            <a:endParaRPr lang="en-ID" sz="2200" dirty="0"/>
          </a:p>
        </p:txBody>
      </p:sp>
      <p:pic>
        <p:nvPicPr>
          <p:cNvPr id="2050" name="Picture 2" descr="Image result for subsistence farming">
            <a:extLst>
              <a:ext uri="{FF2B5EF4-FFF2-40B4-BE49-F238E27FC236}">
                <a16:creationId xmlns:a16="http://schemas.microsoft.com/office/drawing/2014/main" id="{E41AF8EE-ED3B-4B36-9BCF-11E0A37433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07" b="28322"/>
          <a:stretch/>
        </p:blipFill>
        <p:spPr bwMode="auto">
          <a:xfrm>
            <a:off x="8042205" y="2899954"/>
            <a:ext cx="4149795" cy="395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subsistence farming">
            <a:extLst>
              <a:ext uri="{FF2B5EF4-FFF2-40B4-BE49-F238E27FC236}">
                <a16:creationId xmlns:a16="http://schemas.microsoft.com/office/drawing/2014/main" id="{250C0C9F-793C-42FD-B796-4182CC50B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2205" y="0"/>
            <a:ext cx="4149795" cy="289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DAEF2D-AF0B-4900-9C90-A6C7BC310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942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E680B-93FC-428E-9659-F518971A7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Constraints to agriculture development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4E51AF-5715-4711-BC64-A0E796F3FF3A}"/>
              </a:ext>
            </a:extLst>
          </p:cNvPr>
          <p:cNvSpPr txBox="1"/>
          <p:nvPr/>
        </p:nvSpPr>
        <p:spPr>
          <a:xfrm>
            <a:off x="1451579" y="1898497"/>
            <a:ext cx="523660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/>
              <a:t>Economic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Inefficient farm markets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Poor quality infrastructure (roads, canals)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Low prices for agricultural produce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Uncertainty of land tenure</a:t>
            </a:r>
          </a:p>
          <a:p>
            <a:endParaRPr lang="en-US" sz="2200" dirty="0"/>
          </a:p>
          <a:p>
            <a:r>
              <a:rPr lang="en-US" sz="2200" b="1" dirty="0"/>
              <a:t>Technical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/>
              <a:t>Low quality/absence of agriculture inputs (seed variety, quality of seeds, fertilizers)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/>
              <a:t>Poor land/soil quality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/>
              <a:t>Lack of technology and know how</a:t>
            </a:r>
            <a:endParaRPr lang="en-US" sz="2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C69ABE-ADA9-4C9E-9751-993941D1D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pic>
        <p:nvPicPr>
          <p:cNvPr id="2050" name="Picture 2" descr="Image result for rural roads">
            <a:extLst>
              <a:ext uri="{FF2B5EF4-FFF2-40B4-BE49-F238E27FC236}">
                <a16:creationId xmlns:a16="http://schemas.microsoft.com/office/drawing/2014/main" id="{1B4B3117-CD87-4877-97F7-DB65F2B0B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691" y="1853753"/>
            <a:ext cx="4387480" cy="253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irrigation canals">
            <a:extLst>
              <a:ext uri="{FF2B5EF4-FFF2-40B4-BE49-F238E27FC236}">
                <a16:creationId xmlns:a16="http://schemas.microsoft.com/office/drawing/2014/main" id="{700E49CF-ECC8-4430-971F-F1515B7CB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691" y="4392794"/>
            <a:ext cx="4410309" cy="2465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046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6F28C-5F2B-47B2-BA39-C4236FF9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Trends in agricultural productivity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0FEBA5-A146-4776-8FC4-B1D7C9E55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77E9729-6BE9-4482-A7BC-DAD0690371C5}"/>
              </a:ext>
            </a:extLst>
          </p:cNvPr>
          <p:cNvSpPr txBox="1"/>
          <p:nvPr/>
        </p:nvSpPr>
        <p:spPr>
          <a:xfrm>
            <a:off x="1451578" y="1933374"/>
            <a:ext cx="605521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World agricultural </a:t>
            </a:r>
            <a:r>
              <a:rPr lang="en-US" sz="2200" b="1" dirty="0"/>
              <a:t>production is going up</a:t>
            </a:r>
            <a:r>
              <a:rPr lang="en-US" sz="2200" dirty="0"/>
              <a:t>, particularly since the 1960s green revolution</a:t>
            </a:r>
          </a:p>
          <a:p>
            <a:endParaRPr lang="en-US" sz="2200" dirty="0"/>
          </a:p>
          <a:p>
            <a:r>
              <a:rPr lang="en-US" sz="2200" dirty="0"/>
              <a:t>However, </a:t>
            </a:r>
            <a:r>
              <a:rPr lang="en-US" sz="2200" b="1" dirty="0"/>
              <a:t>growth rates are declining</a:t>
            </a:r>
            <a:r>
              <a:rPr lang="en-US" sz="2200" dirty="0"/>
              <a:t>, particularly since the 1980s, with cuts in agricultural research and development expenditures</a:t>
            </a:r>
            <a:endParaRPr lang="en-US" sz="2200" b="1" dirty="0"/>
          </a:p>
          <a:p>
            <a:endParaRPr lang="en-US" sz="2200" dirty="0"/>
          </a:p>
          <a:p>
            <a:r>
              <a:rPr lang="en-US" sz="2200" dirty="0"/>
              <a:t>There are marked </a:t>
            </a:r>
            <a:r>
              <a:rPr lang="en-US" sz="2200" b="1" dirty="0"/>
              <a:t>differences across regions</a:t>
            </a:r>
            <a:r>
              <a:rPr lang="en-US" sz="2200" dirty="0"/>
              <a:t>, in yield (tons per hectare). Sub Saharan Africa has not progressed much; East Asia and Pacific countries have substantially increased their crop yields and are almost on par with developed countries</a:t>
            </a:r>
            <a:endParaRPr lang="en-ID" sz="2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5132DF-6436-49A5-B499-C889466846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933" t="27063" r="45969" b="38132"/>
          <a:stretch/>
        </p:blipFill>
        <p:spPr>
          <a:xfrm>
            <a:off x="7506789" y="1853754"/>
            <a:ext cx="4680055" cy="5004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021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88E0D-FC8E-4245-ADD2-D47D8789B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6413" y="804519"/>
            <a:ext cx="9603275" cy="1049235"/>
          </a:xfrm>
        </p:spPr>
        <p:txBody>
          <a:bodyPr/>
          <a:lstStyle/>
          <a:p>
            <a:r>
              <a:rPr lang="en-US" dirty="0"/>
              <a:t>Land reform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F174F4A-0EAA-4452-A798-7C450B8AD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F590C7-09F3-4051-B7E6-8B90D0ADE4D2}"/>
              </a:ext>
            </a:extLst>
          </p:cNvPr>
          <p:cNvSpPr txBox="1"/>
          <p:nvPr/>
        </p:nvSpPr>
        <p:spPr>
          <a:xfrm>
            <a:off x="1486413" y="1932132"/>
            <a:ext cx="9603275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Land reform</a:t>
            </a:r>
            <a:endParaRPr lang="en-US" sz="3200" dirty="0"/>
          </a:p>
          <a:p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Changes in laws, regulations or customs regarding land ownership.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/>
              <a:t>Involves re-distribution of land from wealthy landowners to individuals/families who work the land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790279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1B62B0-5AE1-4A92-9D76-A949808F4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93DFE33-9EE7-4CB1-81FE-BAC8A1CF5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Land reform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BF41D6-C286-456A-950B-8F6877E1DB04}"/>
              </a:ext>
            </a:extLst>
          </p:cNvPr>
          <p:cNvSpPr txBox="1"/>
          <p:nvPr/>
        </p:nvSpPr>
        <p:spPr>
          <a:xfrm>
            <a:off x="1486413" y="1923423"/>
            <a:ext cx="57852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Land reform takes a variety of forms: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Reform of rent contracts: increases security of tenure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Rent reduction: places a ceiling on rent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Land to the tiller with compensation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Land to the tiller without compensation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r>
              <a:rPr lang="en-US" sz="2200" dirty="0"/>
              <a:t>Implementation of land reform is not easy and sometimes controversial, particularly in cases where land is given to the tiller without compensation</a:t>
            </a:r>
          </a:p>
          <a:p>
            <a:r>
              <a:rPr lang="en-US" sz="2200" dirty="0"/>
              <a:t> </a:t>
            </a:r>
            <a:endParaRPr lang="en-ID" sz="2200" dirty="0"/>
          </a:p>
        </p:txBody>
      </p:sp>
      <p:pic>
        <p:nvPicPr>
          <p:cNvPr id="6" name="Picture 2" descr="Image result for land reform">
            <a:extLst>
              <a:ext uri="{FF2B5EF4-FFF2-40B4-BE49-F238E27FC236}">
                <a16:creationId xmlns:a16="http://schemas.microsoft.com/office/drawing/2014/main" id="{A8014203-5A0F-4B73-8CEC-A10FDB37E8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1" r="7780"/>
          <a:stretch/>
        </p:blipFill>
        <p:spPr bwMode="auto">
          <a:xfrm>
            <a:off x="7769926" y="1853754"/>
            <a:ext cx="4422074" cy="4285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657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B91D0F-F72F-40F8-9BA0-486E094CF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9C6E3D9A-879D-43B4-96F9-63D47ED1A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Land reform: South Korea and Taiwan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7DEBD5-907E-408B-940D-2DAC5A4692F6}"/>
              </a:ext>
            </a:extLst>
          </p:cNvPr>
          <p:cNvSpPr txBox="1"/>
          <p:nvPr/>
        </p:nvSpPr>
        <p:spPr>
          <a:xfrm>
            <a:off x="1450975" y="1926035"/>
            <a:ext cx="531558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Case of successful land reform: South Korea and Taiwan after World War II</a:t>
            </a:r>
          </a:p>
          <a:p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Korea and Taiwan were under Japan occupation before the war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Following Japanese defeat, land holdings were re-distributed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Farmers were given the rights of ownership/lease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Agricultural production and productivity increased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pic>
        <p:nvPicPr>
          <p:cNvPr id="4100" name="Picture 4" descr="The Saemaul Undong Movement in the Republic of Korea">
            <a:extLst>
              <a:ext uri="{FF2B5EF4-FFF2-40B4-BE49-F238E27FC236}">
                <a16:creationId xmlns:a16="http://schemas.microsoft.com/office/drawing/2014/main" id="{CFD35BE4-A99F-42A4-99D0-C3C7188DFC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823" y="1854200"/>
            <a:ext cx="4320177" cy="432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081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E55CFB-72D2-4D67-8468-72D809186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4AAA743-AFA7-4891-AA8D-E0583E10A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Land reform – Soviet Union and China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11580B-2961-43DC-9EEA-64AAF620C286}"/>
              </a:ext>
            </a:extLst>
          </p:cNvPr>
          <p:cNvSpPr txBox="1"/>
          <p:nvPr/>
        </p:nvSpPr>
        <p:spPr>
          <a:xfrm>
            <a:off x="1450976" y="1967412"/>
            <a:ext cx="514141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Land reform preceded by foreign invasions that destroyed the agrarian order followed by revolutions 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Reforms made in context of socialism; land confiscated from rich landlords and distributed to peasants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Similar cases experienced by Cuba, Ethiopia, Nicaragua and Viet Nam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sp>
        <p:nvSpPr>
          <p:cNvPr id="6" name="AutoShape 2" descr="Mao's Agricultural Policy | Schoolshistory.org.uk">
            <a:extLst>
              <a:ext uri="{FF2B5EF4-FFF2-40B4-BE49-F238E27FC236}">
                <a16:creationId xmlns:a16="http://schemas.microsoft.com/office/drawing/2014/main" id="{9B13D975-4B90-42EC-B2D2-5AAC296E6CC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D"/>
          </a:p>
        </p:txBody>
      </p:sp>
      <p:pic>
        <p:nvPicPr>
          <p:cNvPr id="7" name="Picture 2" descr="Mao's Agricultural Policy | Schoolshistory.org.uk">
            <a:extLst>
              <a:ext uri="{FF2B5EF4-FFF2-40B4-BE49-F238E27FC236}">
                <a16:creationId xmlns:a16="http://schemas.microsoft.com/office/drawing/2014/main" id="{0B010C93-B6AB-4453-9FE5-9D7AD1364A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8" r="11747"/>
          <a:stretch/>
        </p:blipFill>
        <p:spPr bwMode="auto">
          <a:xfrm>
            <a:off x="6899121" y="1854200"/>
            <a:ext cx="5292879" cy="382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833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053462-B243-4BD5-AE0D-CA79EDB75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4B0555F-3F9E-40F2-B81C-46ADF72A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Land reform: South Africa and Zimbabwe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AA35B6-F3D7-485A-961E-CCF63DE5F2AC}"/>
              </a:ext>
            </a:extLst>
          </p:cNvPr>
          <p:cNvSpPr txBox="1"/>
          <p:nvPr/>
        </p:nvSpPr>
        <p:spPr>
          <a:xfrm>
            <a:off x="1450975" y="1854200"/>
            <a:ext cx="573359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Settler communities (Europeans) owned much of the prime land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Since apartheid was abolished forced expropriation of white-owned farms and re-distribution of land to black Africans began in 1999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In Zimbabwe reforms widely criticized not only because of the resulting violence, but also because of favoritism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South Africa took a more cautious approach to land reform, with a target of redistributing 30% of white-owned land to black Africans</a:t>
            </a:r>
          </a:p>
        </p:txBody>
      </p:sp>
      <p:pic>
        <p:nvPicPr>
          <p:cNvPr id="2050" name="Picture 2" descr="What can we do to achieve sustainable pro-poor land reform in South Africa?  | Land Portal">
            <a:extLst>
              <a:ext uri="{FF2B5EF4-FFF2-40B4-BE49-F238E27FC236}">
                <a16:creationId xmlns:a16="http://schemas.microsoft.com/office/drawing/2014/main" id="{ACB80238-B3F1-476A-A243-1F10EC27C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570" y="1854199"/>
            <a:ext cx="5007429" cy="303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099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8640EA1-C8B6-491F-A14F-8D8BB73F7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564D705-BE68-41AD-AE12-C68ACFF3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The 2008 glob al food crisis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BA121A-3EA0-4DDB-831A-723F8B13E15A}"/>
              </a:ext>
            </a:extLst>
          </p:cNvPr>
          <p:cNvSpPr txBox="1"/>
          <p:nvPr/>
        </p:nvSpPr>
        <p:spPr>
          <a:xfrm>
            <a:off x="1450975" y="1942910"/>
            <a:ext cx="4754969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During 2005-2008, the world suffered its most severe food crisis with a rapid increase in food prices since 2004</a:t>
            </a:r>
          </a:p>
          <a:p>
            <a:endParaRPr lang="en-US" sz="2200" dirty="0"/>
          </a:p>
          <a:p>
            <a:r>
              <a:rPr lang="en-US" sz="2200" dirty="0"/>
              <a:t>Triggered by a rise in petroleum prices since 2005</a:t>
            </a:r>
          </a:p>
          <a:p>
            <a:endParaRPr lang="en-US" sz="2200" dirty="0"/>
          </a:p>
          <a:p>
            <a:r>
              <a:rPr lang="en-US" sz="2200" dirty="0"/>
              <a:t>Price of rice tripled from $335 per ton to $$1,000 from October 2007 to April 2008; wheat and maize prices also went up, but to a lesser extent</a:t>
            </a:r>
            <a:endParaRPr lang="en-ID" sz="2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BFFB65-E1F1-4922-B73F-8AEF4E08BB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34" t="55946" r="46787" b="1564"/>
          <a:stretch/>
        </p:blipFill>
        <p:spPr>
          <a:xfrm>
            <a:off x="6287679" y="1854200"/>
            <a:ext cx="5904322" cy="4292076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95BA345-BDCF-4EBE-85BA-98DCD726640A}"/>
              </a:ext>
            </a:extLst>
          </p:cNvPr>
          <p:cNvCxnSpPr>
            <a:cxnSpLocks/>
          </p:cNvCxnSpPr>
          <p:nvPr/>
        </p:nvCxnSpPr>
        <p:spPr>
          <a:xfrm flipH="1" flipV="1">
            <a:off x="10567447" y="1854200"/>
            <a:ext cx="84842" cy="2896910"/>
          </a:xfrm>
          <a:prstGeom prst="line">
            <a:avLst/>
          </a:prstGeom>
          <a:ln w="254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EF6F8F2-77D8-4BB9-8119-6C1418D35052}"/>
              </a:ext>
            </a:extLst>
          </p:cNvPr>
          <p:cNvCxnSpPr>
            <a:cxnSpLocks/>
          </p:cNvCxnSpPr>
          <p:nvPr/>
        </p:nvCxnSpPr>
        <p:spPr>
          <a:xfrm flipH="1" flipV="1">
            <a:off x="10165544" y="1854200"/>
            <a:ext cx="84842" cy="2896910"/>
          </a:xfrm>
          <a:prstGeom prst="line">
            <a:avLst/>
          </a:prstGeom>
          <a:ln w="254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3001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979F5-1EA0-456B-8997-C58727556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2008 glob al food crisis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46C536B-F477-497D-BDEB-96B7ACCBC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 dirty="0"/>
          </a:p>
        </p:txBody>
      </p:sp>
      <p:pic>
        <p:nvPicPr>
          <p:cNvPr id="1026" name="Picture 2" descr="Image result for global food crisis 2008">
            <a:extLst>
              <a:ext uri="{FF2B5EF4-FFF2-40B4-BE49-F238E27FC236}">
                <a16:creationId xmlns:a16="http://schemas.microsoft.com/office/drawing/2014/main" id="{62554954-B1F1-4653-A110-5623EC2E0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349" y="1853754"/>
            <a:ext cx="4014651" cy="267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food aid">
            <a:extLst>
              <a:ext uri="{FF2B5EF4-FFF2-40B4-BE49-F238E27FC236}">
                <a16:creationId xmlns:a16="http://schemas.microsoft.com/office/drawing/2014/main" id="{0EB6A7BB-9852-424A-9233-4EC4A3822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7349" y="4525321"/>
            <a:ext cx="4014651" cy="232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257EBC-18E3-417E-862E-D58F23B0E14D}"/>
              </a:ext>
            </a:extLst>
          </p:cNvPr>
          <p:cNvSpPr txBox="1"/>
          <p:nvPr/>
        </p:nvSpPr>
        <p:spPr>
          <a:xfrm>
            <a:off x="1451579" y="1898497"/>
            <a:ext cx="61887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Causes of the crisis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Growth in food demand from China and India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Speculation on financial markets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Hoarding and export restrictions, limits supply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Rising oil prices increases transport costs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Demand for biofuels, causes land competition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Depreciation of US dollar </a:t>
            </a:r>
          </a:p>
          <a:p>
            <a:endParaRPr lang="en-US" sz="2200" dirty="0"/>
          </a:p>
          <a:p>
            <a:r>
              <a:rPr lang="en-US" sz="2200" dirty="0"/>
              <a:t>In US, 25% of corn production was dedicated to biofuels, thereby raising corn prices</a:t>
            </a:r>
          </a:p>
          <a:p>
            <a:r>
              <a:rPr lang="en-US" sz="2200" dirty="0"/>
              <a:t>In 2007, India banned rice exports</a:t>
            </a:r>
          </a:p>
          <a:p>
            <a:r>
              <a:rPr lang="en-US" sz="2200" dirty="0"/>
              <a:t>In Australia, severe droughts increased wheat prices</a:t>
            </a:r>
          </a:p>
        </p:txBody>
      </p:sp>
    </p:spTree>
    <p:extLst>
      <p:ext uri="{BB962C8B-B14F-4D97-AF65-F5344CB8AC3E}">
        <p14:creationId xmlns:p14="http://schemas.microsoft.com/office/powerpoint/2010/main" val="22848672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85E548D-274A-407C-8DDB-4922A58AC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FBFC104-C80F-4DB8-A747-C4E34C5A9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Impacts of The 2008 glob al food crisis</a:t>
            </a:r>
            <a:endParaRPr lang="en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E2C0F5-3970-4F92-B452-23E79F307D15}"/>
              </a:ext>
            </a:extLst>
          </p:cNvPr>
          <p:cNvSpPr txBox="1"/>
          <p:nvPr/>
        </p:nvSpPr>
        <p:spPr>
          <a:xfrm>
            <a:off x="1450974" y="1933302"/>
            <a:ext cx="960437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Increased worldwide poverty rates by 4.5% with the rise in food prices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Shift in food consumption pattern (e.g., eating less rice or shifting from rice to tapioca)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/>
              <a:t>Increased worldwide poverty count by 105 million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ID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200" dirty="0"/>
              <a:t>Policy implications: (</a:t>
            </a:r>
            <a:r>
              <a:rPr lang="en-ID" sz="2200" dirty="0" err="1"/>
              <a:t>i</a:t>
            </a:r>
            <a:r>
              <a:rPr lang="en-ID" sz="2200" dirty="0"/>
              <a:t>) the realization that agriculture sector is important, (ii) government should step up to increase sector productivity, (iii) incentives should be in place to ensure continuous and improved agricultural  production </a:t>
            </a:r>
          </a:p>
        </p:txBody>
      </p:sp>
    </p:spTree>
    <p:extLst>
      <p:ext uri="{BB962C8B-B14F-4D97-AF65-F5344CB8AC3E}">
        <p14:creationId xmlns:p14="http://schemas.microsoft.com/office/powerpoint/2010/main" val="3207032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51D74-A542-4027-AD28-4FF51E603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483D1B6-3F99-4CC8-A810-3D998CC54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17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A5C652-386F-43DF-8F4C-292F2D873BB0}"/>
              </a:ext>
            </a:extLst>
          </p:cNvPr>
          <p:cNvSpPr txBox="1"/>
          <p:nvPr/>
        </p:nvSpPr>
        <p:spPr>
          <a:xfrm>
            <a:off x="1451579" y="2072640"/>
            <a:ext cx="960327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The Green Revolution succeeded in increasing agricultural outputs through research and technology. This reduced prices of agricultural commodities and therefore, incentives to farmers in the long run</a:t>
            </a:r>
          </a:p>
          <a:p>
            <a:endParaRPr lang="en-US" sz="2200" dirty="0"/>
          </a:p>
          <a:p>
            <a:r>
              <a:rPr lang="en-ID" sz="2200" dirty="0"/>
              <a:t>The agriculture sector in developing countries has unique characteristics, among others, that a large portion of GDP and employment is derived from the sector; that the sector’s outputs are directly consumed by producers and </a:t>
            </a:r>
            <a:r>
              <a:rPr lang="en-ID" sz="2200" dirty="0" err="1"/>
              <a:t>agricultur’e</a:t>
            </a:r>
            <a:r>
              <a:rPr lang="en-ID" sz="2200" dirty="0"/>
              <a:t> role as a resource reservoir</a:t>
            </a:r>
          </a:p>
          <a:p>
            <a:endParaRPr lang="en-ID" sz="2200" dirty="0"/>
          </a:p>
          <a:p>
            <a:r>
              <a:rPr lang="en-ID" sz="2200" dirty="0"/>
              <a:t>Agricultural systems include shifting cultivation, pastoral nomadism and settled agriculture</a:t>
            </a:r>
          </a:p>
        </p:txBody>
      </p:sp>
    </p:spTree>
    <p:extLst>
      <p:ext uri="{BB962C8B-B14F-4D97-AF65-F5344CB8AC3E}">
        <p14:creationId xmlns:p14="http://schemas.microsoft.com/office/powerpoint/2010/main" val="3851340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41585F-41DE-40A4-9264-025DFE6E8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18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F0BE9C2-7C11-4A8D-9DA7-23E67F006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</p:spPr>
        <p:txBody>
          <a:bodyPr/>
          <a:lstStyle/>
          <a:p>
            <a:r>
              <a:rPr lang="en-US" dirty="0"/>
              <a:t>summary</a:t>
            </a: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E69AC1-0B1F-4EA4-8B0F-3DBDF599BE70}"/>
              </a:ext>
            </a:extLst>
          </p:cNvPr>
          <p:cNvSpPr txBox="1"/>
          <p:nvPr/>
        </p:nvSpPr>
        <p:spPr>
          <a:xfrm>
            <a:off x="1450975" y="1998482"/>
            <a:ext cx="960437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Growth in agricultural productivity is a central component of agricultural development</a:t>
            </a:r>
          </a:p>
          <a:p>
            <a:endParaRPr lang="en-US" sz="2200" dirty="0"/>
          </a:p>
          <a:p>
            <a:r>
              <a:rPr lang="en-US" sz="2200" dirty="0"/>
              <a:t>Productivity growth in agriculture is constrained by lack of improved technology, unfavorable economic incentives and poor-quality institutions</a:t>
            </a:r>
          </a:p>
          <a:p>
            <a:endParaRPr lang="en-US" sz="2200" dirty="0"/>
          </a:p>
          <a:p>
            <a:r>
              <a:rPr lang="en-US" sz="2200" dirty="0"/>
              <a:t>Institutions governing land rights are of particular importance in shaping incentives and opportunities for farmers. Secure land tenure encourages farmers to produce more output</a:t>
            </a:r>
          </a:p>
          <a:p>
            <a:endParaRPr lang="en-US" sz="2200" dirty="0"/>
          </a:p>
          <a:p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141425456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319</TotalTime>
  <Words>1131</Words>
  <Application>Microsoft Office PowerPoint</Application>
  <PresentationFormat>Widescreen</PresentationFormat>
  <Paragraphs>134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Gill Sans MT</vt:lpstr>
      <vt:lpstr>Gallery</vt:lpstr>
      <vt:lpstr>Agriculture development: policies and institutions</vt:lpstr>
      <vt:lpstr>The green revolution</vt:lpstr>
      <vt:lpstr>Outputs of the green revolution</vt:lpstr>
      <vt:lpstr>Constraints on agricultural development</vt:lpstr>
      <vt:lpstr>Traditional agriculture</vt:lpstr>
      <vt:lpstr>Agriculture systems</vt:lpstr>
      <vt:lpstr>Constraints to agriculture development</vt:lpstr>
      <vt:lpstr>Trends in agricultural productivity</vt:lpstr>
      <vt:lpstr>Land reform</vt:lpstr>
      <vt:lpstr>Land reform</vt:lpstr>
      <vt:lpstr>Land reform: South Korea and Taiwan</vt:lpstr>
      <vt:lpstr>Land reform – Soviet Union and China</vt:lpstr>
      <vt:lpstr>Land reform: South Africa and Zimbabwe</vt:lpstr>
      <vt:lpstr>The 2008 glob al food crisis</vt:lpstr>
      <vt:lpstr>The 2008 glob al food crisis</vt:lpstr>
      <vt:lpstr>Impacts of The 2008 glob al food crisis</vt:lpstr>
      <vt:lpstr>summary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Agriculture development: policies and institutions</dc:title>
  <dc:creator>januar hakim</dc:creator>
  <cp:lastModifiedBy>januar hakim</cp:lastModifiedBy>
  <cp:revision>30</cp:revision>
  <dcterms:created xsi:type="dcterms:W3CDTF">2021-02-20T14:59:18Z</dcterms:created>
  <dcterms:modified xsi:type="dcterms:W3CDTF">2021-02-24T11:18:59Z</dcterms:modified>
</cp:coreProperties>
</file>