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Lst>
  <p:notesMasterIdLst>
    <p:notesMasterId r:id="rId23"/>
  </p:notesMasterIdLst>
  <p:sldIdLst>
    <p:sldId id="268" r:id="rId2"/>
    <p:sldId id="258" r:id="rId3"/>
    <p:sldId id="259" r:id="rId4"/>
    <p:sldId id="260" r:id="rId5"/>
    <p:sldId id="261" r:id="rId6"/>
    <p:sldId id="270" r:id="rId7"/>
    <p:sldId id="269" r:id="rId8"/>
    <p:sldId id="271" r:id="rId9"/>
    <p:sldId id="262" r:id="rId10"/>
    <p:sldId id="263" r:id="rId11"/>
    <p:sldId id="264" r:id="rId12"/>
    <p:sldId id="265" r:id="rId13"/>
    <p:sldId id="266" r:id="rId14"/>
    <p:sldId id="267" r:id="rId15"/>
    <p:sldId id="272" r:id="rId16"/>
    <p:sldId id="273" r:id="rId17"/>
    <p:sldId id="274" r:id="rId18"/>
    <p:sldId id="275" r:id="rId19"/>
    <p:sldId id="276" r:id="rId20"/>
    <p:sldId id="277" r:id="rId21"/>
    <p:sldId id="278" r:id="rId22"/>
  </p:sldIdLst>
  <p:sldSz cx="9144000" cy="6858000" type="screen4x3"/>
  <p:notesSz cx="6858000" cy="9144000"/>
  <p:defaultTextStyle>
    <a:defPPr>
      <a:defRPr lang="th-TH"/>
    </a:defPPr>
    <a:lvl1pPr algn="ctr" rtl="0" fontAlgn="base">
      <a:spcBef>
        <a:spcPct val="0"/>
      </a:spcBef>
      <a:spcAft>
        <a:spcPct val="0"/>
      </a:spcAft>
      <a:defRPr sz="2800" kern="1200">
        <a:solidFill>
          <a:schemeClr val="tx1"/>
        </a:solidFill>
        <a:latin typeface="Arial" pitchFamily="34" charset="0"/>
        <a:ea typeface="+mn-ea"/>
        <a:cs typeface="Angsana New" pitchFamily="18" charset="-34"/>
      </a:defRPr>
    </a:lvl1pPr>
    <a:lvl2pPr marL="457200" algn="ctr" rtl="0" fontAlgn="base">
      <a:spcBef>
        <a:spcPct val="0"/>
      </a:spcBef>
      <a:spcAft>
        <a:spcPct val="0"/>
      </a:spcAft>
      <a:defRPr sz="2800" kern="1200">
        <a:solidFill>
          <a:schemeClr val="tx1"/>
        </a:solidFill>
        <a:latin typeface="Arial" pitchFamily="34" charset="0"/>
        <a:ea typeface="+mn-ea"/>
        <a:cs typeface="Angsana New" pitchFamily="18" charset="-34"/>
      </a:defRPr>
    </a:lvl2pPr>
    <a:lvl3pPr marL="914400" algn="ctr" rtl="0" fontAlgn="base">
      <a:spcBef>
        <a:spcPct val="0"/>
      </a:spcBef>
      <a:spcAft>
        <a:spcPct val="0"/>
      </a:spcAft>
      <a:defRPr sz="2800" kern="1200">
        <a:solidFill>
          <a:schemeClr val="tx1"/>
        </a:solidFill>
        <a:latin typeface="Arial" pitchFamily="34" charset="0"/>
        <a:ea typeface="+mn-ea"/>
        <a:cs typeface="Angsana New" pitchFamily="18" charset="-34"/>
      </a:defRPr>
    </a:lvl3pPr>
    <a:lvl4pPr marL="1371600" algn="ctr" rtl="0" fontAlgn="base">
      <a:spcBef>
        <a:spcPct val="0"/>
      </a:spcBef>
      <a:spcAft>
        <a:spcPct val="0"/>
      </a:spcAft>
      <a:defRPr sz="2800" kern="1200">
        <a:solidFill>
          <a:schemeClr val="tx1"/>
        </a:solidFill>
        <a:latin typeface="Arial" pitchFamily="34" charset="0"/>
        <a:ea typeface="+mn-ea"/>
        <a:cs typeface="Angsana New" pitchFamily="18" charset="-34"/>
      </a:defRPr>
    </a:lvl4pPr>
    <a:lvl5pPr marL="1828800" algn="ctr" rtl="0" fontAlgn="base">
      <a:spcBef>
        <a:spcPct val="0"/>
      </a:spcBef>
      <a:spcAft>
        <a:spcPct val="0"/>
      </a:spcAft>
      <a:defRPr sz="2800" kern="1200">
        <a:solidFill>
          <a:schemeClr val="tx1"/>
        </a:solidFill>
        <a:latin typeface="Arial" pitchFamily="34" charset="0"/>
        <a:ea typeface="+mn-ea"/>
        <a:cs typeface="Angsana New" pitchFamily="18" charset="-34"/>
      </a:defRPr>
    </a:lvl5pPr>
    <a:lvl6pPr marL="2286000" algn="l" defTabSz="914400" rtl="0" eaLnBrk="1" latinLnBrk="0" hangingPunct="1">
      <a:defRPr sz="2800" kern="1200">
        <a:solidFill>
          <a:schemeClr val="tx1"/>
        </a:solidFill>
        <a:latin typeface="Arial" pitchFamily="34" charset="0"/>
        <a:ea typeface="+mn-ea"/>
        <a:cs typeface="Angsana New" pitchFamily="18" charset="-34"/>
      </a:defRPr>
    </a:lvl6pPr>
    <a:lvl7pPr marL="2743200" algn="l" defTabSz="914400" rtl="0" eaLnBrk="1" latinLnBrk="0" hangingPunct="1">
      <a:defRPr sz="2800" kern="1200">
        <a:solidFill>
          <a:schemeClr val="tx1"/>
        </a:solidFill>
        <a:latin typeface="Arial" pitchFamily="34" charset="0"/>
        <a:ea typeface="+mn-ea"/>
        <a:cs typeface="Angsana New" pitchFamily="18" charset="-34"/>
      </a:defRPr>
    </a:lvl7pPr>
    <a:lvl8pPr marL="3200400" algn="l" defTabSz="914400" rtl="0" eaLnBrk="1" latinLnBrk="0" hangingPunct="1">
      <a:defRPr sz="2800" kern="1200">
        <a:solidFill>
          <a:schemeClr val="tx1"/>
        </a:solidFill>
        <a:latin typeface="Arial" pitchFamily="34" charset="0"/>
        <a:ea typeface="+mn-ea"/>
        <a:cs typeface="Angsana New" pitchFamily="18" charset="-34"/>
      </a:defRPr>
    </a:lvl8pPr>
    <a:lvl9pPr marL="3657600" algn="l" defTabSz="914400" rtl="0" eaLnBrk="1" latinLnBrk="0" hangingPunct="1">
      <a:defRPr sz="2800"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33"/>
    <a:srgbClr val="4D4D4D"/>
    <a:srgbClr val="CC6600"/>
    <a:srgbClr val="FFCC66"/>
    <a:srgbClr val="996600"/>
    <a:srgbClr val="FFCC00"/>
    <a:srgbClr val="E5D69F"/>
    <a:srgbClr val="FFFF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936" autoAdjust="0"/>
    <p:restoredTop sz="94660"/>
  </p:normalViewPr>
  <p:slideViewPr>
    <p:cSldViewPr>
      <p:cViewPr varScale="1">
        <p:scale>
          <a:sx n="73" d="100"/>
          <a:sy n="73" d="100"/>
        </p:scale>
        <p:origin x="-264" y="-102"/>
      </p:cViewPr>
      <p:guideLst>
        <p:guide orient="horz" pos="2160"/>
        <p:guide pos="2880"/>
      </p:guideLst>
    </p:cSldViewPr>
  </p:slideViewPr>
  <p:notesTextViewPr>
    <p:cViewPr>
      <p:scale>
        <a:sx n="100" d="100"/>
        <a:sy n="100" d="100"/>
      </p:scale>
      <p:origin x="0" y="0"/>
    </p:cViewPr>
  </p:notesTextViewPr>
  <p:notesViewPr>
    <p:cSldViewPr>
      <p:cViewPr varScale="1">
        <p:scale>
          <a:sx n="56" d="100"/>
          <a:sy n="56" d="100"/>
        </p:scale>
        <p:origin x="-1236" y="-90"/>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th-TH"/>
          </a:p>
        </p:txBody>
      </p:sp>
      <p:sp>
        <p:nvSpPr>
          <p:cNvPr id="317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174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17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17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endParaRPr lang="th-TH"/>
          </a:p>
        </p:txBody>
      </p:sp>
      <p:sp>
        <p:nvSpPr>
          <p:cNvPr id="317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4C2BA43F-249F-4FE6-9175-2E2EBC3DF10C}"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Footer Placeholder 6"/>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Footer Placeholder 2"/>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Footer Placeholder 4"/>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lvl1pPr>
              <a:defRPr/>
            </a:lvl1pPr>
          </a:lstStyle>
          <a:p>
            <a:r>
              <a:rPr lang="en-US"/>
              <a:t>Dr.Wankwan Polachan</a:t>
            </a:r>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0"/>
          </p:nvPr>
        </p:nvSpPr>
        <p:spPr>
          <a:xfrm>
            <a:off x="430213" y="6372225"/>
            <a:ext cx="3527425" cy="476250"/>
          </a:xfrm>
        </p:spPr>
        <p:txBody>
          <a:bodyPr/>
          <a:lstStyle>
            <a:lvl1pPr>
              <a:defRPr/>
            </a:lvl1pPr>
          </a:lstStyle>
          <a:p>
            <a:r>
              <a:rPr lang="en-US"/>
              <a:t>Dr.Wankwan Polachan</a:t>
            </a:r>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18" Type="http://schemas.openxmlformats.org/officeDocument/2006/relationships/image" Target="../media/image5.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19" Type="http://schemas.openxmlformats.org/officeDocument/2006/relationships/image" Target="../media/image6.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shadeToTitle="1">
        <a:gradFill rotWithShape="0">
          <a:gsLst>
            <a:gs pos="0">
              <a:schemeClr val="tx1"/>
            </a:gs>
            <a:gs pos="100000">
              <a:schemeClr val="tx1">
                <a:gamma/>
                <a:tint val="79216"/>
                <a:invGamma/>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ftr" sz="quarter" idx="3"/>
          </p:nvPr>
        </p:nvSpPr>
        <p:spPr bwMode="auto">
          <a:xfrm>
            <a:off x="430213" y="6372225"/>
            <a:ext cx="35274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1">
                <a:solidFill>
                  <a:srgbClr val="D5BC61"/>
                </a:solidFill>
                <a:latin typeface="Verdana" pitchFamily="34" charset="0"/>
              </a:defRPr>
            </a:lvl1pPr>
          </a:lstStyle>
          <a:p>
            <a:r>
              <a:rPr lang="en-US"/>
              <a:t>Dr.Wankwan Polachan</a:t>
            </a:r>
            <a:endParaRPr lang="th-TH"/>
          </a:p>
        </p:txBody>
      </p:sp>
      <p:sp>
        <p:nvSpPr>
          <p:cNvPr id="60419" name="Text Box 3"/>
          <p:cNvSpPr txBox="1">
            <a:spLocks noChangeArrowheads="1"/>
          </p:cNvSpPr>
          <p:nvPr userDrawn="1"/>
        </p:nvSpPr>
        <p:spPr bwMode="auto">
          <a:xfrm>
            <a:off x="4716463" y="6394450"/>
            <a:ext cx="4105275" cy="304800"/>
          </a:xfrm>
          <a:prstGeom prst="rect">
            <a:avLst/>
          </a:prstGeom>
          <a:noFill/>
          <a:ln w="9525">
            <a:noFill/>
            <a:miter lim="800000"/>
            <a:headEnd/>
            <a:tailEnd/>
          </a:ln>
          <a:effectLst/>
        </p:spPr>
        <p:txBody>
          <a:bodyPr>
            <a:spAutoFit/>
          </a:bodyPr>
          <a:lstStyle/>
          <a:p>
            <a:pPr algn="r">
              <a:spcBef>
                <a:spcPct val="50000"/>
              </a:spcBef>
            </a:pPr>
            <a:r>
              <a:rPr lang="en-US" sz="1400" b="1">
                <a:solidFill>
                  <a:srgbClr val="D5BC61"/>
                </a:solidFill>
                <a:latin typeface="Verdana" pitchFamily="34" charset="0"/>
              </a:rPr>
              <a:t>TU 111: Thai Civilization</a:t>
            </a:r>
            <a:endParaRPr lang="th-TH" sz="1400" b="1">
              <a:solidFill>
                <a:srgbClr val="D5BC61"/>
              </a:solidFill>
              <a:latin typeface="Verdana" pitchFamily="34" charset="0"/>
            </a:endParaRPr>
          </a:p>
        </p:txBody>
      </p:sp>
      <p:grpSp>
        <p:nvGrpSpPr>
          <p:cNvPr id="60509" name="Group 93"/>
          <p:cNvGrpSpPr>
            <a:grpSpLocks/>
          </p:cNvGrpSpPr>
          <p:nvPr userDrawn="1"/>
        </p:nvGrpSpPr>
        <p:grpSpPr bwMode="auto">
          <a:xfrm>
            <a:off x="468313" y="282575"/>
            <a:ext cx="8148637" cy="1133475"/>
            <a:chOff x="280" y="255"/>
            <a:chExt cx="5133" cy="714"/>
          </a:xfrm>
        </p:grpSpPr>
        <p:pic>
          <p:nvPicPr>
            <p:cNvPr id="60510" name="Picture 94" descr="LannaThreeTaiKing"/>
            <p:cNvPicPr preferRelativeResize="0">
              <a:picLocks noChangeArrowheads="1"/>
            </p:cNvPicPr>
            <p:nvPr userDrawn="1"/>
          </p:nvPicPr>
          <p:blipFill>
            <a:blip r:embed="rId14" cstate="print"/>
            <a:srcRect/>
            <a:stretch>
              <a:fillRect/>
            </a:stretch>
          </p:blipFill>
          <p:spPr bwMode="auto">
            <a:xfrm>
              <a:off x="4558" y="255"/>
              <a:ext cx="855" cy="714"/>
            </a:xfrm>
            <a:prstGeom prst="rect">
              <a:avLst/>
            </a:prstGeom>
            <a:noFill/>
          </p:spPr>
        </p:pic>
        <p:pic>
          <p:nvPicPr>
            <p:cNvPr id="60511" name="Picture 95" descr="Sukhothai"/>
            <p:cNvPicPr preferRelativeResize="0">
              <a:picLocks noChangeArrowheads="1"/>
            </p:cNvPicPr>
            <p:nvPr userDrawn="1"/>
          </p:nvPicPr>
          <p:blipFill>
            <a:blip r:embed="rId15" cstate="print"/>
            <a:srcRect/>
            <a:stretch>
              <a:fillRect/>
            </a:stretch>
          </p:blipFill>
          <p:spPr bwMode="auto">
            <a:xfrm>
              <a:off x="3696" y="255"/>
              <a:ext cx="855" cy="714"/>
            </a:xfrm>
            <a:prstGeom prst="rect">
              <a:avLst/>
            </a:prstGeom>
            <a:noFill/>
          </p:spPr>
        </p:pic>
        <p:pic>
          <p:nvPicPr>
            <p:cNvPr id="60512" name="Picture 96" descr="Lopburi_King_Narai_plate"/>
            <p:cNvPicPr preferRelativeResize="0">
              <a:picLocks noChangeArrowheads="1"/>
            </p:cNvPicPr>
            <p:nvPr userDrawn="1"/>
          </p:nvPicPr>
          <p:blipFill>
            <a:blip r:embed="rId16" cstate="print"/>
            <a:srcRect/>
            <a:stretch>
              <a:fillRect/>
            </a:stretch>
          </p:blipFill>
          <p:spPr bwMode="auto">
            <a:xfrm>
              <a:off x="2824" y="255"/>
              <a:ext cx="855" cy="714"/>
            </a:xfrm>
            <a:prstGeom prst="rect">
              <a:avLst/>
            </a:prstGeom>
            <a:noFill/>
          </p:spPr>
        </p:pic>
        <p:pic>
          <p:nvPicPr>
            <p:cNvPr id="60513" name="Picture 97" descr="mapSiamOld"/>
            <p:cNvPicPr preferRelativeResize="0">
              <a:picLocks noChangeArrowheads="1"/>
            </p:cNvPicPr>
            <p:nvPr userDrawn="1"/>
          </p:nvPicPr>
          <p:blipFill>
            <a:blip r:embed="rId17" cstate="print"/>
            <a:srcRect/>
            <a:stretch>
              <a:fillRect/>
            </a:stretch>
          </p:blipFill>
          <p:spPr bwMode="auto">
            <a:xfrm>
              <a:off x="280" y="255"/>
              <a:ext cx="855" cy="714"/>
            </a:xfrm>
            <a:prstGeom prst="rect">
              <a:avLst/>
            </a:prstGeom>
            <a:noFill/>
            <a:ln w="9525">
              <a:noFill/>
              <a:miter lim="800000"/>
              <a:headEnd/>
              <a:tailEnd/>
            </a:ln>
          </p:spPr>
        </p:pic>
        <p:pic>
          <p:nvPicPr>
            <p:cNvPr id="60514" name="Picture 98" descr="dhavarvati"/>
            <p:cNvPicPr preferRelativeResize="0">
              <a:picLocks noChangeArrowheads="1"/>
            </p:cNvPicPr>
            <p:nvPr userDrawn="1"/>
          </p:nvPicPr>
          <p:blipFill>
            <a:blip r:embed="rId18" cstate="print"/>
            <a:srcRect/>
            <a:stretch>
              <a:fillRect/>
            </a:stretch>
          </p:blipFill>
          <p:spPr bwMode="auto">
            <a:xfrm>
              <a:off x="1134" y="255"/>
              <a:ext cx="855" cy="714"/>
            </a:xfrm>
            <a:prstGeom prst="rect">
              <a:avLst/>
            </a:prstGeom>
            <a:noFill/>
            <a:ln w="9525">
              <a:noFill/>
              <a:miter lim="800000"/>
              <a:headEnd/>
              <a:tailEnd/>
            </a:ln>
          </p:spPr>
        </p:pic>
        <p:pic>
          <p:nvPicPr>
            <p:cNvPr id="60515" name="Picture 99" descr="angkor_wat"/>
            <p:cNvPicPr preferRelativeResize="0">
              <a:picLocks noChangeArrowheads="1"/>
            </p:cNvPicPr>
            <p:nvPr userDrawn="1"/>
          </p:nvPicPr>
          <p:blipFill>
            <a:blip r:embed="rId19" cstate="print"/>
            <a:srcRect/>
            <a:stretch>
              <a:fillRect/>
            </a:stretch>
          </p:blipFill>
          <p:spPr bwMode="auto">
            <a:xfrm>
              <a:off x="1986" y="255"/>
              <a:ext cx="855" cy="714"/>
            </a:xfrm>
            <a:prstGeom prst="rect">
              <a:avLst/>
            </a:prstGeom>
            <a:noFill/>
          </p:spPr>
        </p:pic>
      </p:grpSp>
      <p:sp>
        <p:nvSpPr>
          <p:cNvPr id="60516" name="Rectangle 100"/>
          <p:cNvSpPr>
            <a:spLocks noChangeArrowheads="1"/>
          </p:cNvSpPr>
          <p:nvPr userDrawn="1"/>
        </p:nvSpPr>
        <p:spPr bwMode="auto">
          <a:xfrm>
            <a:off x="428625" y="271463"/>
            <a:ext cx="8207375" cy="1152525"/>
          </a:xfrm>
          <a:prstGeom prst="rect">
            <a:avLst/>
          </a:prstGeom>
          <a:solidFill>
            <a:srgbClr val="C0C0C0">
              <a:alpha val="42999"/>
            </a:srgbClr>
          </a:solidFill>
          <a:ln w="22225" algn="ctr">
            <a:noFill/>
            <a:miter lim="800000"/>
            <a:headEnd/>
            <a:tailEnd/>
          </a:ln>
          <a:effectLst>
            <a:outerShdw dist="85194" dir="1593903" algn="ctr" rotWithShape="0">
              <a:srgbClr val="808080">
                <a:alpha val="50000"/>
              </a:srgbClr>
            </a:outerShdw>
          </a:effectLst>
        </p:spPr>
        <p:txBody>
          <a:bodyPr wrap="none" anchor="ctr"/>
          <a:lstStyle/>
          <a:p>
            <a:endParaRPr lang="en-US"/>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Lst>
  <p:timing>
    <p:tnLst>
      <p:par>
        <p:cTn id="1" dur="indefinite" restart="never" nodeType="tmRoot"/>
      </p:par>
    </p:tnLst>
  </p:timing>
  <p:hf sldNum="0"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25" name="Picture 5" descr="phrasamutchedi_old_1"/>
          <p:cNvPicPr>
            <a:picLocks noChangeAspect="1" noChangeArrowheads="1"/>
          </p:cNvPicPr>
          <p:nvPr/>
        </p:nvPicPr>
        <p:blipFill>
          <a:blip r:embed="rId2" cstate="print">
            <a:lum bright="8000" contrast="-60000"/>
          </a:blip>
          <a:srcRect/>
          <a:stretch>
            <a:fillRect/>
          </a:stretch>
        </p:blipFill>
        <p:spPr bwMode="auto">
          <a:xfrm>
            <a:off x="0" y="2282825"/>
            <a:ext cx="9144000" cy="2847975"/>
          </a:xfrm>
          <a:prstGeom prst="rect">
            <a:avLst/>
          </a:prstGeom>
          <a:noFill/>
          <a:ln w="9525">
            <a:noFill/>
            <a:miter lim="800000"/>
            <a:headEnd/>
            <a:tailEnd/>
          </a:ln>
        </p:spPr>
      </p:pic>
      <p:sp>
        <p:nvSpPr>
          <p:cNvPr id="30724" name="Text Box 4"/>
          <p:cNvSpPr txBox="1">
            <a:spLocks noChangeArrowheads="1"/>
          </p:cNvSpPr>
          <p:nvPr/>
        </p:nvSpPr>
        <p:spPr bwMode="auto">
          <a:xfrm>
            <a:off x="1619250" y="2492375"/>
            <a:ext cx="5759450" cy="2528888"/>
          </a:xfrm>
          <a:prstGeom prst="rect">
            <a:avLst/>
          </a:prstGeom>
          <a:noFill/>
          <a:ln w="9525">
            <a:noFill/>
            <a:miter lim="800000"/>
            <a:headEnd/>
            <a:tailEnd/>
          </a:ln>
          <a:effectLst/>
        </p:spPr>
        <p:txBody>
          <a:bodyPr>
            <a:spAutoFit/>
          </a:bodyPr>
          <a:lstStyle/>
          <a:p>
            <a:pPr>
              <a:spcBef>
                <a:spcPct val="50000"/>
              </a:spcBef>
            </a:pPr>
            <a:r>
              <a:rPr lang="en-US" sz="3200" b="1">
                <a:solidFill>
                  <a:srgbClr val="996633"/>
                </a:solidFill>
                <a:effectLst>
                  <a:outerShdw blurRad="38100" dist="38100" dir="2700000" algn="tl">
                    <a:srgbClr val="FFFFFF"/>
                  </a:outerShdw>
                </a:effectLst>
                <a:latin typeface="Verdana" pitchFamily="34" charset="0"/>
                <a:ea typeface="Arial Unicode MS" pitchFamily="34" charset="-128"/>
                <a:cs typeface="Arial Unicode MS" pitchFamily="34" charset="-128"/>
              </a:rPr>
              <a:t>“Pre-historic Time”</a:t>
            </a:r>
            <a:r>
              <a:rPr lang="en-US" sz="3200" b="1">
                <a:solidFill>
                  <a:srgbClr val="928264"/>
                </a:solidFill>
                <a:latin typeface="Verdana" pitchFamily="34" charset="0"/>
                <a:ea typeface="Arial Unicode MS" pitchFamily="34" charset="-128"/>
                <a:cs typeface="Arial Unicode MS" pitchFamily="34" charset="-128"/>
              </a:rPr>
              <a:t/>
            </a:r>
            <a:br>
              <a:rPr lang="en-US" sz="3200" b="1">
                <a:solidFill>
                  <a:srgbClr val="928264"/>
                </a:solidFill>
                <a:latin typeface="Verdana" pitchFamily="34" charset="0"/>
                <a:ea typeface="Arial Unicode MS" pitchFamily="34" charset="-128"/>
                <a:cs typeface="Arial Unicode MS" pitchFamily="34" charset="-128"/>
              </a:rPr>
            </a:br>
            <a:endParaRPr lang="en-US" sz="3200" b="1">
              <a:solidFill>
                <a:srgbClr val="928264"/>
              </a:solidFill>
              <a:latin typeface="Verdana" pitchFamily="34" charset="0"/>
              <a:ea typeface="Arial Unicode MS" pitchFamily="34" charset="-128"/>
              <a:cs typeface="Arial Unicode MS" pitchFamily="34" charset="-128"/>
            </a:endParaRPr>
          </a:p>
          <a:p>
            <a:pPr>
              <a:spcBef>
                <a:spcPct val="50000"/>
              </a:spcBef>
            </a:pPr>
            <a:r>
              <a:rPr lang="en-US" sz="2000" b="1">
                <a:solidFill>
                  <a:srgbClr val="E5D69F"/>
                </a:solidFill>
                <a:effectLst>
                  <a:outerShdw blurRad="38100" dist="38100" dir="2700000" algn="tl">
                    <a:srgbClr val="FFFFFF"/>
                  </a:outerShdw>
                </a:effectLst>
                <a:latin typeface="Verdana" pitchFamily="34" charset="0"/>
                <a:ea typeface="Arial Unicode MS" pitchFamily="34" charset="-128"/>
                <a:cs typeface="Arial Unicode MS" pitchFamily="34" charset="-128"/>
              </a:rPr>
              <a:t>TU111 Thai Civilization</a:t>
            </a:r>
          </a:p>
          <a:p>
            <a:pPr>
              <a:spcBef>
                <a:spcPct val="50000"/>
              </a:spcBef>
            </a:pPr>
            <a:r>
              <a:rPr lang="en-US" sz="2000" b="1">
                <a:solidFill>
                  <a:srgbClr val="E5D69F"/>
                </a:solidFill>
                <a:effectLst>
                  <a:outerShdw blurRad="38100" dist="38100" dir="2700000" algn="tl">
                    <a:srgbClr val="FFFFFF"/>
                  </a:outerShdw>
                </a:effectLst>
                <a:latin typeface="Verdana" pitchFamily="34" charset="0"/>
                <a:ea typeface="Arial Unicode MS" pitchFamily="34" charset="-128"/>
                <a:cs typeface="Arial Unicode MS" pitchFamily="34" charset="-128"/>
              </a:rPr>
              <a:t>Dr.Wankwan Polachan</a:t>
            </a:r>
            <a:r>
              <a:rPr lang="en-US" sz="2400" b="1">
                <a:solidFill>
                  <a:srgbClr val="E5D69F"/>
                </a:solidFill>
                <a:latin typeface="Verdana" pitchFamily="34" charset="0"/>
                <a:ea typeface="Arial Unicode MS" pitchFamily="34" charset="-128"/>
                <a:cs typeface="Arial Unicode MS" pitchFamily="34" charset="-128"/>
              </a:rPr>
              <a:t> </a:t>
            </a:r>
          </a:p>
          <a:p>
            <a:pPr>
              <a:spcBef>
                <a:spcPct val="50000"/>
              </a:spcBef>
            </a:pPr>
            <a:r>
              <a:rPr lang="en-US" sz="2000" b="1">
                <a:solidFill>
                  <a:srgbClr val="E5D69F"/>
                </a:solidFill>
                <a:latin typeface="Verdana" pitchFamily="34" charset="0"/>
                <a:ea typeface="Arial Unicode MS" pitchFamily="34" charset="-128"/>
                <a:cs typeface="Arial Unicode MS" pitchFamily="34" charset="-128"/>
              </a:rPr>
              <a:t>Lecture 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3"/>
          <p:cNvSpPr>
            <a:spLocks noGrp="1"/>
          </p:cNvSpPr>
          <p:nvPr>
            <p:ph type="ftr" sz="quarter" idx="10"/>
          </p:nvPr>
        </p:nvSpPr>
        <p:spPr/>
        <p:txBody>
          <a:bodyPr/>
          <a:lstStyle/>
          <a:p>
            <a:r>
              <a:rPr lang="en-US"/>
              <a:t>Dr.Wankwan Polachan</a:t>
            </a:r>
            <a:endParaRPr lang="th-TH"/>
          </a:p>
        </p:txBody>
      </p:sp>
      <p:sp>
        <p:nvSpPr>
          <p:cNvPr id="20483" name="Rectangle 3"/>
          <p:cNvSpPr>
            <a:spLocks noChangeArrowheads="1"/>
          </p:cNvSpPr>
          <p:nvPr>
            <p:ph type="body" idx="1"/>
          </p:nvPr>
        </p:nvSpPr>
        <p:spPr bwMode="auto">
          <a:xfrm>
            <a:off x="485775" y="549275"/>
            <a:ext cx="8229600" cy="5691188"/>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800" b="1">
                <a:solidFill>
                  <a:srgbClr val="996633"/>
                </a:solidFill>
                <a:latin typeface="Verdana" pitchFamily="34" charset="0"/>
              </a:rPr>
              <a:t>	</a:t>
            </a:r>
            <a:r>
              <a:rPr lang="en-US" sz="2800" b="1" u="sng">
                <a:solidFill>
                  <a:srgbClr val="996633"/>
                </a:solidFill>
                <a:effectLst>
                  <a:outerShdw blurRad="38100" dist="38100" dir="2700000" algn="tl">
                    <a:srgbClr val="FFFFFF"/>
                  </a:outerShdw>
                </a:effectLst>
                <a:latin typeface="Verdana" pitchFamily="34" charset="0"/>
              </a:rPr>
              <a:t>Today’s Outline: Pre-historic Time</a:t>
            </a:r>
            <a:r>
              <a:rPr lang="en-US" sz="2800" b="1" u="sng">
                <a:solidFill>
                  <a:schemeClr val="bg2"/>
                </a:solidFill>
                <a:effectLst>
                  <a:outerShdw blurRad="38100" dist="38100" dir="2700000" algn="tl">
                    <a:srgbClr val="FFFFFF"/>
                  </a:outerShdw>
                </a:effectLst>
                <a:latin typeface="Verdana" pitchFamily="34" charset="0"/>
              </a:rPr>
              <a:t/>
            </a:r>
            <a:br>
              <a:rPr lang="en-US" sz="2800" b="1" u="sng">
                <a:solidFill>
                  <a:schemeClr val="bg2"/>
                </a:solidFill>
                <a:effectLst>
                  <a:outerShdw blurRad="38100" dist="38100" dir="2700000" algn="tl">
                    <a:srgbClr val="FFFFFF"/>
                  </a:outerShdw>
                </a:effectLst>
                <a:latin typeface="Verdana" pitchFamily="34" charset="0"/>
              </a:rPr>
            </a:br>
            <a:r>
              <a:rPr lang="en-US" sz="2800" b="1" u="sng">
                <a:solidFill>
                  <a:srgbClr val="D5BC61"/>
                </a:solidFill>
                <a:effectLst>
                  <a:outerShdw blurRad="38100" dist="38100" dir="2700000" algn="tl">
                    <a:srgbClr val="FFFFFF"/>
                  </a:outerShdw>
                </a:effectLst>
                <a:latin typeface="Verdana" pitchFamily="34" charset="0"/>
              </a:rPr>
              <a:t/>
            </a:r>
            <a:br>
              <a:rPr lang="en-US" sz="2800" b="1" u="sng">
                <a:solidFill>
                  <a:srgbClr val="D5BC61"/>
                </a:solidFill>
                <a:effectLst>
                  <a:outerShdw blurRad="38100" dist="38100" dir="2700000" algn="tl">
                    <a:srgbClr val="FFFFFF"/>
                  </a:outerShdw>
                </a:effectLst>
                <a:latin typeface="Verdana" pitchFamily="34" charset="0"/>
              </a:rPr>
            </a:br>
            <a:endParaRPr lang="en-US" sz="2800" b="1" u="sng">
              <a:solidFill>
                <a:srgbClr val="FFCC00"/>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The Tai and the Classical Empires</a:t>
            </a:r>
            <a:br>
              <a:rPr lang="en-US" sz="2800" b="1">
                <a:solidFill>
                  <a:srgbClr val="E5D69F"/>
                </a:solidFill>
                <a:latin typeface="Verdana" pitchFamily="34" charset="0"/>
                <a:ea typeface="Arial Unicode MS" pitchFamily="34" charset="-128"/>
                <a:cs typeface="Arial Unicode MS" pitchFamily="34" charset="-128"/>
              </a:rPr>
            </a:br>
            <a:endParaRPr lang="en-US" sz="2800" b="1">
              <a:solidFill>
                <a:srgbClr val="E5D69F"/>
              </a:solidFill>
              <a:latin typeface="Verdana" pitchFamily="34" charset="0"/>
              <a:ea typeface="Arial Unicode MS" pitchFamily="34" charset="-128"/>
              <a:cs typeface="Arial Unicode MS" pitchFamily="34" charset="-128"/>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Dvaravati</a:t>
            </a:r>
            <a:br>
              <a:rPr lang="en-US" sz="2800" b="1">
                <a:solidFill>
                  <a:srgbClr val="E5D69F"/>
                </a:solidFill>
                <a:latin typeface="Verdana" pitchFamily="34" charset="0"/>
                <a:ea typeface="Arial Unicode MS" pitchFamily="34" charset="-128"/>
                <a:cs typeface="Arial Unicode MS" pitchFamily="34" charset="-128"/>
              </a:rPr>
            </a:br>
            <a:endParaRPr lang="en-US" sz="2800" b="1">
              <a:solidFill>
                <a:srgbClr val="E5D69F"/>
              </a:solidFill>
              <a:latin typeface="Verdana" pitchFamily="34" charset="0"/>
              <a:ea typeface="Arial Unicode MS" pitchFamily="34" charset="-128"/>
              <a:cs typeface="Arial Unicode MS" pitchFamily="34" charset="-128"/>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Angkor</a:t>
            </a:r>
            <a:br>
              <a:rPr lang="en-US" sz="2800" b="1">
                <a:solidFill>
                  <a:srgbClr val="E5D69F"/>
                </a:solidFill>
                <a:latin typeface="Verdana" pitchFamily="34" charset="0"/>
                <a:ea typeface="Arial Unicode MS" pitchFamily="34" charset="-128"/>
                <a:cs typeface="Arial Unicode MS" pitchFamily="34" charset="-128"/>
              </a:rPr>
            </a:br>
            <a:endParaRPr lang="en-US" sz="2800" b="1">
              <a:solidFill>
                <a:srgbClr val="E5D69F"/>
              </a:solidFill>
              <a:latin typeface="Verdana" pitchFamily="34" charset="0"/>
              <a:ea typeface="Arial Unicode MS" pitchFamily="34" charset="-128"/>
              <a:cs typeface="Arial Unicode MS" pitchFamily="34" charset="-128"/>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Politic and Religion Merge</a:t>
            </a:r>
            <a:br>
              <a:rPr lang="en-US" sz="2800" b="1">
                <a:solidFill>
                  <a:srgbClr val="E5D69F"/>
                </a:solidFill>
                <a:latin typeface="Verdana" pitchFamily="34" charset="0"/>
                <a:ea typeface="Arial Unicode MS" pitchFamily="34" charset="-128"/>
                <a:cs typeface="Arial Unicode MS" pitchFamily="34" charset="-128"/>
              </a:rPr>
            </a:br>
            <a:endParaRPr lang="en-US" sz="2800" b="1">
              <a:solidFill>
                <a:srgbClr val="E5D69F"/>
              </a:solidFill>
              <a:latin typeface="Verdana" pitchFamily="34" charset="0"/>
              <a:ea typeface="Arial Unicode MS" pitchFamily="34" charset="-128"/>
              <a:cs typeface="Arial Unicode MS" pitchFamily="34" charset="-128"/>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A Tai Century</a:t>
            </a:r>
            <a:br>
              <a:rPr lang="en-US" sz="2800" b="1">
                <a:solidFill>
                  <a:srgbClr val="E5D69F"/>
                </a:solidFill>
                <a:latin typeface="Verdana" pitchFamily="34" charset="0"/>
                <a:ea typeface="Arial Unicode MS" pitchFamily="34" charset="-128"/>
                <a:cs typeface="Arial Unicode MS" pitchFamily="34" charset="-128"/>
              </a:rPr>
            </a:br>
            <a:endParaRPr lang="en-US" sz="2800" b="1">
              <a:solidFill>
                <a:srgbClr val="E5D69F"/>
              </a:solidFill>
              <a:latin typeface="Verdana" pitchFamily="34" charset="0"/>
              <a:ea typeface="Arial Unicode MS" pitchFamily="34" charset="-128"/>
              <a:cs typeface="Arial Unicode MS" pitchFamily="34" charset="-128"/>
            </a:endParaRPr>
          </a:p>
          <a:p>
            <a:pPr>
              <a:lnSpc>
                <a:spcPct val="80000"/>
              </a:lnSpc>
              <a:buSzPct val="75000"/>
              <a:buFont typeface="Wingdings" pitchFamily="2" charset="2"/>
              <a:buChar char="q"/>
            </a:pPr>
            <a:r>
              <a:rPr lang="en-US" sz="2800" b="1">
                <a:solidFill>
                  <a:srgbClr val="E5D69F"/>
                </a:solidFill>
                <a:latin typeface="Verdana" pitchFamily="34" charset="0"/>
                <a:ea typeface="Arial Unicode MS" pitchFamily="34" charset="-128"/>
                <a:cs typeface="Arial Unicode MS" pitchFamily="34" charset="-128"/>
              </a:rPr>
              <a:t>Kingdom of Lanna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 calcmode="lin" valueType="num">
                                      <p:cBhvr>
                                        <p:cTn id="7" dur="1000" fill="hold"/>
                                        <p:tgtEl>
                                          <p:spTgt spid="2048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048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48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9" presetClass="entr" presetSubtype="0" fill="hold" grpId="0" nodeType="clickEffect">
                                  <p:stCondLst>
                                    <p:cond delay="0"/>
                                  </p:stCondLst>
                                  <p:childTnLst>
                                    <p:set>
                                      <p:cBhvr>
                                        <p:cTn id="13" dur="1" fill="hold">
                                          <p:stCondLst>
                                            <p:cond delay="0"/>
                                          </p:stCondLst>
                                        </p:cTn>
                                        <p:tgtEl>
                                          <p:spTgt spid="20483">
                                            <p:txEl>
                                              <p:pRg st="2" end="2"/>
                                            </p:txEl>
                                          </p:spTgt>
                                        </p:tgtEl>
                                        <p:attrNameLst>
                                          <p:attrName>style.visibility</p:attrName>
                                        </p:attrNameLst>
                                      </p:cBhvr>
                                      <p:to>
                                        <p:strVal val="visible"/>
                                      </p:to>
                                    </p:set>
                                    <p:anim calcmode="lin" valueType="num">
                                      <p:cBhvr>
                                        <p:cTn id="14" dur="1000" fill="hold"/>
                                        <p:tgtEl>
                                          <p:spTgt spid="20483">
                                            <p:txEl>
                                              <p:pRg st="2" end="2"/>
                                            </p:txEl>
                                          </p:spTgt>
                                        </p:tgtEl>
                                        <p:attrNameLst>
                                          <p:attrName>ppt_x</p:attrName>
                                        </p:attrNameLst>
                                      </p:cBhvr>
                                      <p:tavLst>
                                        <p:tav tm="0">
                                          <p:val>
                                            <p:strVal val="#ppt_x-.2"/>
                                          </p:val>
                                        </p:tav>
                                        <p:tav tm="100000">
                                          <p:val>
                                            <p:strVal val="#ppt_x"/>
                                          </p:val>
                                        </p:tav>
                                      </p:tavLst>
                                    </p:anim>
                                    <p:anim calcmode="lin" valueType="num">
                                      <p:cBhvr>
                                        <p:cTn id="15" dur="1000" fill="hold"/>
                                        <p:tgtEl>
                                          <p:spTgt spid="2048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6" dur="1000"/>
                                        <p:tgtEl>
                                          <p:spTgt spid="2048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20483">
                                            <p:txEl>
                                              <p:pRg st="3" end="3"/>
                                            </p:txEl>
                                          </p:spTgt>
                                        </p:tgtEl>
                                        <p:attrNameLst>
                                          <p:attrName>style.visibility</p:attrName>
                                        </p:attrNameLst>
                                      </p:cBhvr>
                                      <p:to>
                                        <p:strVal val="visible"/>
                                      </p:to>
                                    </p:set>
                                    <p:anim calcmode="lin" valueType="num">
                                      <p:cBhvr>
                                        <p:cTn id="21" dur="1000" fill="hold"/>
                                        <p:tgtEl>
                                          <p:spTgt spid="20483">
                                            <p:txEl>
                                              <p:pRg st="3" end="3"/>
                                            </p:txEl>
                                          </p:spTgt>
                                        </p:tgtEl>
                                        <p:attrNameLst>
                                          <p:attrName>ppt_x</p:attrName>
                                        </p:attrNameLst>
                                      </p:cBhvr>
                                      <p:tavLst>
                                        <p:tav tm="0">
                                          <p:val>
                                            <p:strVal val="#ppt_x-.2"/>
                                          </p:val>
                                        </p:tav>
                                        <p:tav tm="100000">
                                          <p:val>
                                            <p:strVal val="#ppt_x"/>
                                          </p:val>
                                        </p:tav>
                                      </p:tavLst>
                                    </p:anim>
                                    <p:anim calcmode="lin" valueType="num">
                                      <p:cBhvr>
                                        <p:cTn id="22" dur="1000" fill="hold"/>
                                        <p:tgtEl>
                                          <p:spTgt spid="2048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3" dur="1000"/>
                                        <p:tgtEl>
                                          <p:spTgt spid="2048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20483">
                                            <p:txEl>
                                              <p:pRg st="4" end="4"/>
                                            </p:txEl>
                                          </p:spTgt>
                                        </p:tgtEl>
                                        <p:attrNameLst>
                                          <p:attrName>style.visibility</p:attrName>
                                        </p:attrNameLst>
                                      </p:cBhvr>
                                      <p:to>
                                        <p:strVal val="visible"/>
                                      </p:to>
                                    </p:set>
                                    <p:anim calcmode="lin" valueType="num">
                                      <p:cBhvr>
                                        <p:cTn id="28" dur="1000" fill="hold"/>
                                        <p:tgtEl>
                                          <p:spTgt spid="20483">
                                            <p:txEl>
                                              <p:pRg st="4" end="4"/>
                                            </p:txEl>
                                          </p:spTgt>
                                        </p:tgtEl>
                                        <p:attrNameLst>
                                          <p:attrName>ppt_x</p:attrName>
                                        </p:attrNameLst>
                                      </p:cBhvr>
                                      <p:tavLst>
                                        <p:tav tm="0">
                                          <p:val>
                                            <p:strVal val="#ppt_x-.2"/>
                                          </p:val>
                                        </p:tav>
                                        <p:tav tm="100000">
                                          <p:val>
                                            <p:strVal val="#ppt_x"/>
                                          </p:val>
                                        </p:tav>
                                      </p:tavLst>
                                    </p:anim>
                                    <p:anim calcmode="lin" valueType="num">
                                      <p:cBhvr>
                                        <p:cTn id="29" dur="1000" fill="hold"/>
                                        <p:tgtEl>
                                          <p:spTgt spid="20483">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30" dur="1000"/>
                                        <p:tgtEl>
                                          <p:spTgt spid="2048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20483">
                                            <p:txEl>
                                              <p:pRg st="5" end="5"/>
                                            </p:txEl>
                                          </p:spTgt>
                                        </p:tgtEl>
                                        <p:attrNameLst>
                                          <p:attrName>style.visibility</p:attrName>
                                        </p:attrNameLst>
                                      </p:cBhvr>
                                      <p:to>
                                        <p:strVal val="visible"/>
                                      </p:to>
                                    </p:set>
                                    <p:anim calcmode="lin" valueType="num">
                                      <p:cBhvr>
                                        <p:cTn id="35" dur="1000" fill="hold"/>
                                        <p:tgtEl>
                                          <p:spTgt spid="20483">
                                            <p:txEl>
                                              <p:pRg st="5" end="5"/>
                                            </p:txEl>
                                          </p:spTgt>
                                        </p:tgtEl>
                                        <p:attrNameLst>
                                          <p:attrName>ppt_x</p:attrName>
                                        </p:attrNameLst>
                                      </p:cBhvr>
                                      <p:tavLst>
                                        <p:tav tm="0">
                                          <p:val>
                                            <p:strVal val="#ppt_x-.2"/>
                                          </p:val>
                                        </p:tav>
                                        <p:tav tm="100000">
                                          <p:val>
                                            <p:strVal val="#ppt_x"/>
                                          </p:val>
                                        </p:tav>
                                      </p:tavLst>
                                    </p:anim>
                                    <p:anim calcmode="lin" valueType="num">
                                      <p:cBhvr>
                                        <p:cTn id="36" dur="1000" fill="hold"/>
                                        <p:tgtEl>
                                          <p:spTgt spid="20483">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7" dur="1000"/>
                                        <p:tgtEl>
                                          <p:spTgt spid="2048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20483">
                                            <p:txEl>
                                              <p:pRg st="6" end="6"/>
                                            </p:txEl>
                                          </p:spTgt>
                                        </p:tgtEl>
                                        <p:attrNameLst>
                                          <p:attrName>style.visibility</p:attrName>
                                        </p:attrNameLst>
                                      </p:cBhvr>
                                      <p:to>
                                        <p:strVal val="visible"/>
                                      </p:to>
                                    </p:set>
                                    <p:anim calcmode="lin" valueType="num">
                                      <p:cBhvr>
                                        <p:cTn id="42" dur="1000" fill="hold"/>
                                        <p:tgtEl>
                                          <p:spTgt spid="20483">
                                            <p:txEl>
                                              <p:pRg st="6" end="6"/>
                                            </p:txEl>
                                          </p:spTgt>
                                        </p:tgtEl>
                                        <p:attrNameLst>
                                          <p:attrName>ppt_x</p:attrName>
                                        </p:attrNameLst>
                                      </p:cBhvr>
                                      <p:tavLst>
                                        <p:tav tm="0">
                                          <p:val>
                                            <p:strVal val="#ppt_x-.2"/>
                                          </p:val>
                                        </p:tav>
                                        <p:tav tm="100000">
                                          <p:val>
                                            <p:strVal val="#ppt_x"/>
                                          </p:val>
                                        </p:tav>
                                      </p:tavLst>
                                    </p:anim>
                                    <p:anim calcmode="lin" valueType="num">
                                      <p:cBhvr>
                                        <p:cTn id="43" dur="1000" fill="hold"/>
                                        <p:tgtEl>
                                          <p:spTgt spid="20483">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048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1507"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65000"/>
              <a:buFont typeface="Wingdings" pitchFamily="2" charset="2"/>
              <a:buNone/>
            </a:pPr>
            <a:r>
              <a:rPr lang="en-US" sz="2800" b="1">
                <a:solidFill>
                  <a:srgbClr val="D5BC61"/>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The Tai and the Classical Empires</a:t>
            </a:r>
            <a:br>
              <a:rPr lang="en-US" sz="2400" b="1" u="sng">
                <a:solidFill>
                  <a:srgbClr val="928264"/>
                </a:solidFill>
                <a:effectLst>
                  <a:outerShdw blurRad="38100" dist="38100" dir="2700000" algn="tl">
                    <a:srgbClr val="FFFFFF"/>
                  </a:outerShdw>
                </a:effectLst>
                <a:latin typeface="Verdana" pitchFamily="34" charset="0"/>
              </a:rPr>
            </a:br>
            <a:endParaRPr lang="en-US" sz="24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b="1">
                <a:solidFill>
                  <a:srgbClr val="FFCC00"/>
                </a:solidFill>
                <a:latin typeface="Verdana" pitchFamily="34" charset="0"/>
              </a:rPr>
              <a:t>The 11</a:t>
            </a:r>
            <a:r>
              <a:rPr lang="en-US" sz="2000" b="1" baseline="30000">
                <a:solidFill>
                  <a:srgbClr val="FFCC00"/>
                </a:solidFill>
                <a:latin typeface="Verdana" pitchFamily="34" charset="0"/>
              </a:rPr>
              <a:t>th</a:t>
            </a:r>
            <a:r>
              <a:rPr lang="en-US" sz="2000" b="1">
                <a:solidFill>
                  <a:srgbClr val="FFCC00"/>
                </a:solidFill>
                <a:latin typeface="Verdana" pitchFamily="34" charset="0"/>
              </a:rPr>
              <a:t> – 12</a:t>
            </a:r>
            <a:r>
              <a:rPr lang="en-US" sz="2000" b="1" baseline="30000">
                <a:solidFill>
                  <a:srgbClr val="FFCC00"/>
                </a:solidFill>
                <a:latin typeface="Verdana" pitchFamily="34" charset="0"/>
              </a:rPr>
              <a:t>th</a:t>
            </a:r>
            <a:r>
              <a:rPr lang="en-US" sz="2000" b="1">
                <a:solidFill>
                  <a:srgbClr val="FFCC00"/>
                </a:solidFill>
                <a:latin typeface="Verdana" pitchFamily="34" charset="0"/>
              </a:rPr>
              <a:t> century is such a dark and unknown period of Tai History</a:t>
            </a:r>
            <a:br>
              <a:rPr lang="en-US" sz="2000" b="1">
                <a:solidFill>
                  <a:srgbClr val="FFCC00"/>
                </a:solidFill>
                <a:latin typeface="Verdana" pitchFamily="34" charset="0"/>
              </a:rPr>
            </a:br>
            <a:endParaRPr lang="en-US" sz="2000" b="1">
              <a:solidFill>
                <a:srgbClr val="FFCC00"/>
              </a:solidFill>
              <a:latin typeface="Verdana" pitchFamily="34" charset="0"/>
            </a:endParaRPr>
          </a:p>
          <a:p>
            <a:pPr>
              <a:lnSpc>
                <a:spcPct val="80000"/>
              </a:lnSpc>
              <a:buSzPct val="75000"/>
              <a:buFont typeface="Wingdings" pitchFamily="2" charset="2"/>
              <a:buChar char="q"/>
            </a:pPr>
            <a:r>
              <a:rPr lang="en-US" sz="2000">
                <a:solidFill>
                  <a:srgbClr val="FFCC00"/>
                </a:solidFill>
                <a:latin typeface="Verdana" pitchFamily="34" charset="0"/>
              </a:rPr>
              <a:t>However, it is a “golden age” of the classical Indianized empires</a:t>
            </a:r>
            <a:br>
              <a:rPr lang="en-US" sz="2000">
                <a:solidFill>
                  <a:srgbClr val="FFCC00"/>
                </a:solidFill>
                <a:latin typeface="Verdana" pitchFamily="34" charset="0"/>
              </a:rPr>
            </a:br>
            <a:endParaRPr lang="en-US" sz="2000">
              <a:solidFill>
                <a:srgbClr val="FFCC00"/>
              </a:solidFill>
              <a:latin typeface="Verdana" pitchFamily="34" charset="0"/>
            </a:endParaRPr>
          </a:p>
          <a:p>
            <a:pPr>
              <a:lnSpc>
                <a:spcPct val="80000"/>
              </a:lnSpc>
              <a:buSzPct val="75000"/>
              <a:buFont typeface="Wingdings" pitchFamily="2" charset="2"/>
              <a:buChar char="q"/>
            </a:pPr>
            <a:r>
              <a:rPr lang="en-US" sz="2000">
                <a:solidFill>
                  <a:srgbClr val="FFCC00"/>
                </a:solidFill>
                <a:latin typeface="Verdana" pitchFamily="34" charset="0"/>
              </a:rPr>
              <a:t>The period when the Angkorian constructed the greatest monuments and left numerous stone inscriptions</a:t>
            </a:r>
            <a:br>
              <a:rPr lang="en-US" sz="2000">
                <a:solidFill>
                  <a:srgbClr val="FFCC00"/>
                </a:solidFill>
                <a:latin typeface="Verdana" pitchFamily="34" charset="0"/>
              </a:rPr>
            </a:br>
            <a:endParaRPr lang="en-US" sz="2000">
              <a:solidFill>
                <a:srgbClr val="FFCC00"/>
              </a:solidFill>
              <a:latin typeface="Verdana" pitchFamily="34" charset="0"/>
            </a:endParaRPr>
          </a:p>
          <a:p>
            <a:pPr>
              <a:lnSpc>
                <a:spcPct val="80000"/>
              </a:lnSpc>
              <a:buSzPct val="75000"/>
              <a:buFont typeface="Wingdings" pitchFamily="2" charset="2"/>
              <a:buChar char="q"/>
            </a:pPr>
            <a:r>
              <a:rPr lang="en-US" sz="2000">
                <a:solidFill>
                  <a:srgbClr val="FFCC00"/>
                </a:solidFill>
                <a:latin typeface="Verdana" pitchFamily="34" charset="0"/>
              </a:rPr>
              <a:t>The age of Angkor Wat, Angkor Thom, the Bayon</a:t>
            </a:r>
            <a:br>
              <a:rPr lang="en-US" sz="2000">
                <a:solidFill>
                  <a:srgbClr val="FFCC00"/>
                </a:solidFill>
                <a:latin typeface="Verdana" pitchFamily="34" charset="0"/>
              </a:rPr>
            </a:br>
            <a:endParaRPr lang="en-US" sz="2000">
              <a:solidFill>
                <a:srgbClr val="FFCC00"/>
              </a:solidFill>
              <a:latin typeface="Verdana" pitchFamily="34" charset="0"/>
            </a:endParaRPr>
          </a:p>
          <a:p>
            <a:pPr>
              <a:lnSpc>
                <a:spcPct val="80000"/>
              </a:lnSpc>
              <a:buSzPct val="75000"/>
              <a:buFont typeface="Wingdings" pitchFamily="2" charset="2"/>
              <a:buChar char="q"/>
            </a:pPr>
            <a:r>
              <a:rPr lang="en-US" sz="2000" i="1">
                <a:solidFill>
                  <a:srgbClr val="FFFF00"/>
                </a:solidFill>
                <a:latin typeface="Verdana" pitchFamily="34" charset="0"/>
              </a:rPr>
              <a:t>For the Tai peoples, this is the period of their Indianization and its acculturation into the civilization of lowland S/E Asia</a:t>
            </a:r>
            <a:r>
              <a:rPr lang="en-US" sz="2000">
                <a:solidFill>
                  <a:srgbClr val="D5BC61"/>
                </a:solidFill>
                <a:latin typeface="Verdana" pitchFamily="34" charset="0"/>
              </a:rPr>
              <a:t>  </a:t>
            </a:r>
            <a:endParaRPr lang="en-US" sz="2000">
              <a:solidFill>
                <a:srgbClr val="D5BC61"/>
              </a:solidFill>
            </a:endParaRPr>
          </a:p>
        </p:txBody>
      </p:sp>
      <p:pic>
        <p:nvPicPr>
          <p:cNvPr id="21509" name="Picture 5" descr="mapSiamOld"/>
          <p:cNvPicPr preferRelativeResize="0">
            <a:picLocks noChangeArrowheads="1"/>
          </p:cNvPicPr>
          <p:nvPr/>
        </p:nvPicPr>
        <p:blipFill>
          <a:blip r:embed="rId2" cstate="print">
            <a:lum bright="12000" contrast="12000"/>
          </a:blip>
          <a:srcRect/>
          <a:stretch>
            <a:fillRect/>
          </a:stretch>
        </p:blipFill>
        <p:spPr bwMode="auto">
          <a:xfrm>
            <a:off x="395288" y="260350"/>
            <a:ext cx="1439862" cy="11525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1" nodeType="clickEffect">
                                  <p:stCondLst>
                                    <p:cond delay="0"/>
                                  </p:stCondLst>
                                  <p:childTnLst>
                                    <p:set>
                                      <p:cBhvr>
                                        <p:cTn id="6" dur="1" fill="hold">
                                          <p:stCondLst>
                                            <p:cond delay="0"/>
                                          </p:stCondLst>
                                        </p:cTn>
                                        <p:tgtEl>
                                          <p:spTgt spid="21507">
                                            <p:txEl>
                                              <p:pRg st="1" end="1"/>
                                            </p:txEl>
                                          </p:spTgt>
                                        </p:tgtEl>
                                        <p:attrNameLst>
                                          <p:attrName>style.visibility</p:attrName>
                                        </p:attrNameLst>
                                      </p:cBhvr>
                                      <p:to>
                                        <p:strVal val="visible"/>
                                      </p:to>
                                    </p:set>
                                    <p:anim calcmode="lin" valueType="num">
                                      <p:cBhvr>
                                        <p:cTn id="7" dur="1000" fill="hold"/>
                                        <p:tgtEl>
                                          <p:spTgt spid="21507">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1507">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507">
                                            <p:txEl>
                                              <p:pRg st="1" end="1"/>
                                            </p:txEl>
                                          </p:spTgt>
                                        </p:tgtEl>
                                      </p:cBhvr>
                                    </p:animEffect>
                                  </p:childTnLst>
                                </p:cTn>
                              </p:par>
                            </p:childTnLst>
                          </p:cTn>
                        </p:par>
                        <p:par>
                          <p:cTn id="10" fill="hold">
                            <p:stCondLst>
                              <p:cond delay="1000"/>
                            </p:stCondLst>
                            <p:childTnLst>
                              <p:par>
                                <p:cTn id="11" presetID="29" presetClass="entr" presetSubtype="0" fill="hold" grpId="1" nodeType="afterEffect">
                                  <p:stCondLst>
                                    <p:cond delay="0"/>
                                  </p:stCondLst>
                                  <p:childTnLst>
                                    <p:set>
                                      <p:cBhvr>
                                        <p:cTn id="12" dur="1" fill="hold">
                                          <p:stCondLst>
                                            <p:cond delay="0"/>
                                          </p:stCondLst>
                                        </p:cTn>
                                        <p:tgtEl>
                                          <p:spTgt spid="21507">
                                            <p:txEl>
                                              <p:pRg st="2" end="2"/>
                                            </p:txEl>
                                          </p:spTgt>
                                        </p:tgtEl>
                                        <p:attrNameLst>
                                          <p:attrName>style.visibility</p:attrName>
                                        </p:attrNameLst>
                                      </p:cBhvr>
                                      <p:to>
                                        <p:strVal val="visible"/>
                                      </p:to>
                                    </p:set>
                                    <p:anim calcmode="lin" valueType="num">
                                      <p:cBhvr>
                                        <p:cTn id="13" dur="1000" fill="hold"/>
                                        <p:tgtEl>
                                          <p:spTgt spid="21507">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150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1507">
                                            <p:txEl>
                                              <p:pRg st="2" end="2"/>
                                            </p:txEl>
                                          </p:spTgt>
                                        </p:tgtEl>
                                      </p:cBhvr>
                                    </p:animEffect>
                                  </p:childTnLst>
                                </p:cTn>
                              </p:par>
                            </p:childTnLst>
                          </p:cTn>
                        </p:par>
                        <p:par>
                          <p:cTn id="16" fill="hold">
                            <p:stCondLst>
                              <p:cond delay="2000"/>
                            </p:stCondLst>
                            <p:childTnLst>
                              <p:par>
                                <p:cTn id="17" presetID="29" presetClass="entr" presetSubtype="0" fill="hold" grpId="1" nodeType="after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anim calcmode="lin" valueType="num">
                                      <p:cBhvr>
                                        <p:cTn id="19" dur="1000" fill="hold"/>
                                        <p:tgtEl>
                                          <p:spTgt spid="21507">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150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1507">
                                            <p:txEl>
                                              <p:pRg st="3" end="3"/>
                                            </p:txEl>
                                          </p:spTgt>
                                        </p:tgtEl>
                                      </p:cBhvr>
                                    </p:animEffect>
                                  </p:childTnLst>
                                </p:cTn>
                              </p:par>
                            </p:childTnLst>
                          </p:cTn>
                        </p:par>
                        <p:par>
                          <p:cTn id="22" fill="hold">
                            <p:stCondLst>
                              <p:cond delay="3000"/>
                            </p:stCondLst>
                            <p:childTnLst>
                              <p:par>
                                <p:cTn id="23" presetID="29" presetClass="entr" presetSubtype="0" fill="hold" grpId="1" nodeType="afterEffect">
                                  <p:stCondLst>
                                    <p:cond delay="0"/>
                                  </p:stCondLst>
                                  <p:childTnLst>
                                    <p:set>
                                      <p:cBhvr>
                                        <p:cTn id="24" dur="1" fill="hold">
                                          <p:stCondLst>
                                            <p:cond delay="0"/>
                                          </p:stCondLst>
                                        </p:cTn>
                                        <p:tgtEl>
                                          <p:spTgt spid="21507">
                                            <p:txEl>
                                              <p:pRg st="4" end="4"/>
                                            </p:txEl>
                                          </p:spTgt>
                                        </p:tgtEl>
                                        <p:attrNameLst>
                                          <p:attrName>style.visibility</p:attrName>
                                        </p:attrNameLst>
                                      </p:cBhvr>
                                      <p:to>
                                        <p:strVal val="visible"/>
                                      </p:to>
                                    </p:set>
                                    <p:anim calcmode="lin" valueType="num">
                                      <p:cBhvr>
                                        <p:cTn id="25" dur="1000" fill="hold"/>
                                        <p:tgtEl>
                                          <p:spTgt spid="21507">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150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1507">
                                            <p:txEl>
                                              <p:pRg st="4" end="4"/>
                                            </p:txEl>
                                          </p:spTgt>
                                        </p:tgtEl>
                                      </p:cBhvr>
                                    </p:animEffect>
                                  </p:childTnLst>
                                </p:cTn>
                              </p:par>
                            </p:childTnLst>
                          </p:cTn>
                        </p:par>
                        <p:par>
                          <p:cTn id="28" fill="hold">
                            <p:stCondLst>
                              <p:cond delay="4000"/>
                            </p:stCondLst>
                            <p:childTnLst>
                              <p:par>
                                <p:cTn id="29" presetID="29" presetClass="entr" presetSubtype="0" fill="hold" grpId="1" nodeType="afterEffect">
                                  <p:stCondLst>
                                    <p:cond delay="0"/>
                                  </p:stCondLst>
                                  <p:childTnLst>
                                    <p:set>
                                      <p:cBhvr>
                                        <p:cTn id="30" dur="1" fill="hold">
                                          <p:stCondLst>
                                            <p:cond delay="0"/>
                                          </p:stCondLst>
                                        </p:cTn>
                                        <p:tgtEl>
                                          <p:spTgt spid="21507">
                                            <p:txEl>
                                              <p:pRg st="5" end="5"/>
                                            </p:txEl>
                                          </p:spTgt>
                                        </p:tgtEl>
                                        <p:attrNameLst>
                                          <p:attrName>style.visibility</p:attrName>
                                        </p:attrNameLst>
                                      </p:cBhvr>
                                      <p:to>
                                        <p:strVal val="visible"/>
                                      </p:to>
                                    </p:set>
                                    <p:anim calcmode="lin" valueType="num">
                                      <p:cBhvr>
                                        <p:cTn id="31" dur="1000" fill="hold"/>
                                        <p:tgtEl>
                                          <p:spTgt spid="21507">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21507">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150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1"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2531"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SzPct val="65000"/>
              <a:buFont typeface="Wingdings" pitchFamily="2" charset="2"/>
              <a:buNone/>
            </a:pPr>
            <a:r>
              <a:rPr lang="en-US" sz="2000" b="1">
                <a:solidFill>
                  <a:srgbClr val="D5BC61"/>
                </a:solidFill>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Dvaravati</a:t>
            </a:r>
            <a:br>
              <a:rPr lang="en-US" sz="2000" b="1" u="sng">
                <a:solidFill>
                  <a:srgbClr val="928264"/>
                </a:solidFill>
                <a:effectLst>
                  <a:outerShdw blurRad="38100" dist="38100" dir="2700000" algn="tl">
                    <a:srgbClr val="FFFFFF"/>
                  </a:outerShdw>
                </a:effectLst>
                <a:latin typeface="Verdana" pitchFamily="34" charset="0"/>
              </a:rPr>
            </a:b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basis of a Buddhist civilization in central S/E Asia, was laid between the 6</a:t>
            </a:r>
            <a:r>
              <a:rPr lang="en-US" sz="1800" baseline="30000">
                <a:solidFill>
                  <a:srgbClr val="D5BC61"/>
                </a:solidFill>
                <a:latin typeface="Verdana" pitchFamily="34" charset="0"/>
              </a:rPr>
              <a:t>th</a:t>
            </a:r>
            <a:r>
              <a:rPr lang="en-US" sz="1800">
                <a:solidFill>
                  <a:srgbClr val="D5BC61"/>
                </a:solidFill>
                <a:latin typeface="Verdana" pitchFamily="34" charset="0"/>
              </a:rPr>
              <a:t> and 9</a:t>
            </a:r>
            <a:r>
              <a:rPr lang="en-US" sz="1800" baseline="30000">
                <a:solidFill>
                  <a:srgbClr val="D5BC61"/>
                </a:solidFill>
                <a:latin typeface="Verdana" pitchFamily="34" charset="0"/>
              </a:rPr>
              <a:t>th</a:t>
            </a:r>
            <a:r>
              <a:rPr lang="en-US" sz="1800">
                <a:solidFill>
                  <a:srgbClr val="D5BC61"/>
                </a:solidFill>
                <a:latin typeface="Verdana" pitchFamily="34" charset="0"/>
              </a:rPr>
              <a:t> centuries</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A distinctive </a:t>
            </a:r>
            <a:r>
              <a:rPr lang="en-US" sz="1800" i="1" u="sng">
                <a:solidFill>
                  <a:srgbClr val="FFFF00"/>
                </a:solidFill>
                <a:latin typeface="Verdana" pitchFamily="34" charset="0"/>
              </a:rPr>
              <a:t>Buddhist</a:t>
            </a:r>
            <a:r>
              <a:rPr lang="en-US" sz="1800">
                <a:solidFill>
                  <a:srgbClr val="D5BC61"/>
                </a:solidFill>
                <a:latin typeface="Verdana" pitchFamily="34" charset="0"/>
              </a:rPr>
              <a:t> culture and </a:t>
            </a:r>
            <a:r>
              <a:rPr lang="en-US" sz="1800" i="1" u="sng">
                <a:solidFill>
                  <a:srgbClr val="FFFF00"/>
                </a:solidFill>
                <a:latin typeface="Verdana" pitchFamily="34" charset="0"/>
              </a:rPr>
              <a:t>Mon</a:t>
            </a:r>
            <a:r>
              <a:rPr lang="en-US" sz="1800">
                <a:solidFill>
                  <a:srgbClr val="D5BC61"/>
                </a:solidFill>
                <a:latin typeface="Verdana" pitchFamily="34" charset="0"/>
              </a:rPr>
              <a:t> people </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Many of its inscriptions were in Mon language</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Dvaravati arose more as a civilization than as an empire</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Trade overland between the Gulf of Martaban and the Gulf of Siam (via the Three Pagoda Pass)</a:t>
            </a:r>
            <a:br>
              <a:rPr lang="en-US" sz="1800">
                <a:solidFill>
                  <a:srgbClr val="D5BC61"/>
                </a:solidFill>
                <a:latin typeface="Verdana" pitchFamily="34" charset="0"/>
              </a:rPr>
            </a:br>
            <a:r>
              <a:rPr lang="en-US" sz="1800">
                <a:solidFill>
                  <a:srgbClr val="D5BC61"/>
                </a:solidFill>
                <a:latin typeface="Verdana" pitchFamily="34" charset="0"/>
              </a:rPr>
              <a:t/>
            </a:r>
            <a:br>
              <a:rPr lang="en-US" sz="1800">
                <a:solidFill>
                  <a:srgbClr val="D5BC61"/>
                </a:solidFill>
                <a:latin typeface="Verdana" pitchFamily="34" charset="0"/>
              </a:rPr>
            </a:br>
            <a:r>
              <a:rPr lang="en-US" sz="1600">
                <a:solidFill>
                  <a:srgbClr val="FFFF00"/>
                </a:solidFill>
                <a:latin typeface="Verdana" pitchFamily="34" charset="0"/>
              </a:rPr>
              <a:t>- extend westward to Burma</a:t>
            </a:r>
            <a:br>
              <a:rPr lang="en-US" sz="1600">
                <a:solidFill>
                  <a:srgbClr val="FFFF00"/>
                </a:solidFill>
                <a:latin typeface="Verdana" pitchFamily="34" charset="0"/>
              </a:rPr>
            </a:br>
            <a:r>
              <a:rPr lang="en-US" sz="1600">
                <a:solidFill>
                  <a:srgbClr val="FFFF00"/>
                </a:solidFill>
                <a:latin typeface="Verdana" pitchFamily="34" charset="0"/>
              </a:rPr>
              <a:t>- eastward to Cambodia</a:t>
            </a:r>
            <a:br>
              <a:rPr lang="en-US" sz="1600">
                <a:solidFill>
                  <a:srgbClr val="FFFF00"/>
                </a:solidFill>
                <a:latin typeface="Verdana" pitchFamily="34" charset="0"/>
              </a:rPr>
            </a:br>
            <a:r>
              <a:rPr lang="en-US" sz="1600">
                <a:solidFill>
                  <a:srgbClr val="FFFF00"/>
                </a:solidFill>
                <a:latin typeface="Verdana" pitchFamily="34" charset="0"/>
              </a:rPr>
              <a:t>- northward up to the Chaophraya River, valley to Chiang Mai, and </a:t>
            </a:r>
            <a:br>
              <a:rPr lang="en-US" sz="1600">
                <a:solidFill>
                  <a:srgbClr val="FFFF00"/>
                </a:solidFill>
                <a:latin typeface="Verdana" pitchFamily="34" charset="0"/>
              </a:rPr>
            </a:br>
            <a:r>
              <a:rPr lang="en-US" sz="1600">
                <a:solidFill>
                  <a:srgbClr val="FFFF00"/>
                </a:solidFill>
                <a:latin typeface="Verdana" pitchFamily="34" charset="0"/>
              </a:rPr>
              <a:t>  Northern Laos</a:t>
            </a:r>
            <a:br>
              <a:rPr lang="en-US" sz="1600">
                <a:solidFill>
                  <a:srgbClr val="FFFF00"/>
                </a:solidFill>
                <a:latin typeface="Verdana" pitchFamily="34" charset="0"/>
              </a:rPr>
            </a:br>
            <a:r>
              <a:rPr lang="en-US" sz="1600">
                <a:solidFill>
                  <a:srgbClr val="FFFF00"/>
                </a:solidFill>
                <a:latin typeface="Verdana" pitchFamily="34" charset="0"/>
              </a:rPr>
              <a:t>- northeastward to the Khorat Plateau</a:t>
            </a:r>
          </a:p>
        </p:txBody>
      </p:sp>
      <p:pic>
        <p:nvPicPr>
          <p:cNvPr id="22548" name="Picture 20" descr="dhavarvati"/>
          <p:cNvPicPr preferRelativeResize="0">
            <a:picLocks noChangeArrowheads="1"/>
          </p:cNvPicPr>
          <p:nvPr/>
        </p:nvPicPr>
        <p:blipFill>
          <a:blip r:embed="rId2" cstate="print">
            <a:lum bright="-6000" contrast="90000"/>
          </a:blip>
          <a:srcRect/>
          <a:stretch>
            <a:fillRect/>
          </a:stretch>
        </p:blipFill>
        <p:spPr bwMode="auto">
          <a:xfrm>
            <a:off x="1774825" y="282575"/>
            <a:ext cx="1439863" cy="11525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2531">
                                            <p:txEl>
                                              <p:pRg st="1" end="1"/>
                                            </p:txEl>
                                          </p:spTgt>
                                        </p:tgtEl>
                                        <p:attrNameLst>
                                          <p:attrName>style.visibility</p:attrName>
                                        </p:attrNameLst>
                                      </p:cBhvr>
                                      <p:to>
                                        <p:strVal val="visible"/>
                                      </p:to>
                                    </p:set>
                                    <p:anim calcmode="lin" valueType="num">
                                      <p:cBhvr>
                                        <p:cTn id="7" dur="1000" fill="hold"/>
                                        <p:tgtEl>
                                          <p:spTgt spid="2253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253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531">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2531">
                                            <p:txEl>
                                              <p:pRg st="2" end="2"/>
                                            </p:txEl>
                                          </p:spTgt>
                                        </p:tgtEl>
                                        <p:attrNameLst>
                                          <p:attrName>style.visibility</p:attrName>
                                        </p:attrNameLst>
                                      </p:cBhvr>
                                      <p:to>
                                        <p:strVal val="visible"/>
                                      </p:to>
                                    </p:set>
                                    <p:anim calcmode="lin" valueType="num">
                                      <p:cBhvr>
                                        <p:cTn id="13" dur="1000" fill="hold"/>
                                        <p:tgtEl>
                                          <p:spTgt spid="2253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253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2531">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2531">
                                            <p:txEl>
                                              <p:pRg st="3" end="3"/>
                                            </p:txEl>
                                          </p:spTgt>
                                        </p:tgtEl>
                                        <p:attrNameLst>
                                          <p:attrName>style.visibility</p:attrName>
                                        </p:attrNameLst>
                                      </p:cBhvr>
                                      <p:to>
                                        <p:strVal val="visible"/>
                                      </p:to>
                                    </p:set>
                                    <p:anim calcmode="lin" valueType="num">
                                      <p:cBhvr>
                                        <p:cTn id="19" dur="1000" fill="hold"/>
                                        <p:tgtEl>
                                          <p:spTgt spid="22531">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253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2531">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2531">
                                            <p:txEl>
                                              <p:pRg st="4" end="4"/>
                                            </p:txEl>
                                          </p:spTgt>
                                        </p:tgtEl>
                                        <p:attrNameLst>
                                          <p:attrName>style.visibility</p:attrName>
                                        </p:attrNameLst>
                                      </p:cBhvr>
                                      <p:to>
                                        <p:strVal val="visible"/>
                                      </p:to>
                                    </p:set>
                                    <p:anim calcmode="lin" valueType="num">
                                      <p:cBhvr>
                                        <p:cTn id="25" dur="1000" fill="hold"/>
                                        <p:tgtEl>
                                          <p:spTgt spid="22531">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2531">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2531">
                                            <p:txEl>
                                              <p:pRg st="4" end="4"/>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22531">
                                            <p:txEl>
                                              <p:pRg st="5" end="5"/>
                                            </p:txEl>
                                          </p:spTgt>
                                        </p:tgtEl>
                                        <p:attrNameLst>
                                          <p:attrName>style.visibility</p:attrName>
                                        </p:attrNameLst>
                                      </p:cBhvr>
                                      <p:to>
                                        <p:strVal val="visible"/>
                                      </p:to>
                                    </p:set>
                                    <p:anim calcmode="lin" valueType="num">
                                      <p:cBhvr>
                                        <p:cTn id="31" dur="1000" fill="hold"/>
                                        <p:tgtEl>
                                          <p:spTgt spid="22531">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22531">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225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3555"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SzPct val="65000"/>
              <a:buFont typeface="Wingdings" pitchFamily="2" charset="2"/>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Dvaravati</a:t>
            </a:r>
            <a:br>
              <a:rPr lang="en-US" sz="2000" b="1" u="sng">
                <a:solidFill>
                  <a:srgbClr val="928264"/>
                </a:solidFill>
                <a:effectLst>
                  <a:outerShdw blurRad="38100" dist="38100" dir="2700000" algn="tl">
                    <a:srgbClr val="FFFFFF"/>
                  </a:outerShdw>
                </a:effectLst>
                <a:latin typeface="Verdana" pitchFamily="34" charset="0"/>
              </a:rPr>
            </a:br>
            <a:endParaRPr lang="en-US" sz="2000" b="1" u="sng">
              <a:solidFill>
                <a:srgbClr val="928264"/>
              </a:solidFill>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“Commercial orientation”</a:t>
            </a:r>
            <a:br>
              <a:rPr lang="en-US" sz="1800">
                <a:solidFill>
                  <a:srgbClr val="D5BC61"/>
                </a:solidFill>
                <a:latin typeface="Verdana" pitchFamily="34" charset="0"/>
              </a:rPr>
            </a:br>
            <a:r>
              <a:rPr lang="en-US" sz="1600">
                <a:solidFill>
                  <a:srgbClr val="D5BC61"/>
                </a:solidFill>
                <a:latin typeface="Verdana" pitchFamily="34" charset="0"/>
              </a:rPr>
              <a:t>- beads, coins, lamps and imported statuary were found</a:t>
            </a:r>
            <a:br>
              <a:rPr lang="en-US" sz="1600">
                <a:solidFill>
                  <a:srgbClr val="D5BC61"/>
                </a:solidFill>
                <a:latin typeface="Verdana" pitchFamily="34" charset="0"/>
              </a:rPr>
            </a:br>
            <a:r>
              <a:rPr lang="en-US" sz="1600">
                <a:solidFill>
                  <a:srgbClr val="D5BC61"/>
                </a:solidFill>
                <a:latin typeface="Verdana" pitchFamily="34" charset="0"/>
              </a:rPr>
              <a:t>- trade in metals, spices, forest products, and textiles</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Perhaps deriving partly from its ethnic and linguistic identity as Mon, Dvaravati’s civilization had distinctive qualities of its own that sharply contrasted with those of the neighboring Khmer</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During the Dvaravati period certain patterns of relationships between the local regions of central S/E Asia became well established</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Regular contact between the head of the </a:t>
            </a:r>
            <a:r>
              <a:rPr lang="en-US" sz="1800" i="1">
                <a:solidFill>
                  <a:srgbClr val="FFFF00"/>
                </a:solidFill>
                <a:latin typeface="Verdana" pitchFamily="34" charset="0"/>
              </a:rPr>
              <a:t>Gulf of Siam</a:t>
            </a:r>
            <a:r>
              <a:rPr lang="en-US" sz="1800">
                <a:solidFill>
                  <a:srgbClr val="D5BC61"/>
                </a:solidFill>
                <a:latin typeface="Verdana" pitchFamily="34" charset="0"/>
              </a:rPr>
              <a:t>, the </a:t>
            </a:r>
            <a:r>
              <a:rPr lang="en-US" sz="1800" i="1">
                <a:solidFill>
                  <a:srgbClr val="FFFF00"/>
                </a:solidFill>
                <a:latin typeface="Verdana" pitchFamily="34" charset="0"/>
              </a:rPr>
              <a:t>Upper Mekong</a:t>
            </a:r>
            <a:r>
              <a:rPr lang="en-US" sz="1800">
                <a:solidFill>
                  <a:srgbClr val="D5BC61"/>
                </a:solidFill>
                <a:latin typeface="Verdana" pitchFamily="34" charset="0"/>
              </a:rPr>
              <a:t> (via Chiang Mai and Lamphun), the </a:t>
            </a:r>
            <a:r>
              <a:rPr lang="en-US" sz="1800" i="1">
                <a:solidFill>
                  <a:srgbClr val="FFFF00"/>
                </a:solidFill>
                <a:latin typeface="Verdana" pitchFamily="34" charset="0"/>
              </a:rPr>
              <a:t>middle Mekong region</a:t>
            </a:r>
            <a:r>
              <a:rPr lang="en-US" sz="1800">
                <a:solidFill>
                  <a:srgbClr val="D5BC61"/>
                </a:solidFill>
                <a:latin typeface="Verdana" pitchFamily="34" charset="0"/>
              </a:rPr>
              <a:t> (via the Khorat plateau), to </a:t>
            </a:r>
            <a:r>
              <a:rPr lang="en-US" sz="1800" i="1">
                <a:solidFill>
                  <a:srgbClr val="FFFF00"/>
                </a:solidFill>
                <a:latin typeface="Verdana" pitchFamily="34" charset="0"/>
              </a:rPr>
              <a:t>Yunnan, Champa, Vietnam</a:t>
            </a:r>
          </a:p>
          <a:p>
            <a:pPr>
              <a:lnSpc>
                <a:spcPct val="90000"/>
              </a:lnSpc>
            </a:pPr>
            <a:endParaRPr lang="en-US" sz="1800">
              <a:solidFill>
                <a:srgbClr val="D5BC61"/>
              </a:solidFill>
            </a:endParaRPr>
          </a:p>
        </p:txBody>
      </p:sp>
      <p:pic>
        <p:nvPicPr>
          <p:cNvPr id="23557" name="Picture 5" descr="dhavarvati"/>
          <p:cNvPicPr preferRelativeResize="0">
            <a:picLocks noChangeArrowheads="1"/>
          </p:cNvPicPr>
          <p:nvPr/>
        </p:nvPicPr>
        <p:blipFill>
          <a:blip r:embed="rId2" cstate="print">
            <a:lum bright="-6000" contrast="90000"/>
          </a:blip>
          <a:srcRect/>
          <a:stretch>
            <a:fillRect/>
          </a:stretch>
        </p:blipFill>
        <p:spPr bwMode="auto">
          <a:xfrm>
            <a:off x="1763713" y="282575"/>
            <a:ext cx="1439862" cy="11525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3555">
                                            <p:txEl>
                                              <p:pRg st="1" end="1"/>
                                            </p:txEl>
                                          </p:spTgt>
                                        </p:tgtEl>
                                        <p:attrNameLst>
                                          <p:attrName>style.visibility</p:attrName>
                                        </p:attrNameLst>
                                      </p:cBhvr>
                                      <p:to>
                                        <p:strVal val="visible"/>
                                      </p:to>
                                    </p:set>
                                    <p:anim calcmode="lin" valueType="num">
                                      <p:cBhvr>
                                        <p:cTn id="7" dur="1000" fill="hold"/>
                                        <p:tgtEl>
                                          <p:spTgt spid="23555">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3555">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3555">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3555">
                                            <p:txEl>
                                              <p:pRg st="2" end="2"/>
                                            </p:txEl>
                                          </p:spTgt>
                                        </p:tgtEl>
                                        <p:attrNameLst>
                                          <p:attrName>style.visibility</p:attrName>
                                        </p:attrNameLst>
                                      </p:cBhvr>
                                      <p:to>
                                        <p:strVal val="visible"/>
                                      </p:to>
                                    </p:set>
                                    <p:anim calcmode="lin" valueType="num">
                                      <p:cBhvr>
                                        <p:cTn id="13" dur="1000" fill="hold"/>
                                        <p:tgtEl>
                                          <p:spTgt spid="23555">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355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3555">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 calcmode="lin" valueType="num">
                                      <p:cBhvr>
                                        <p:cTn id="19" dur="1000" fill="hold"/>
                                        <p:tgtEl>
                                          <p:spTgt spid="23555">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355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3555">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3555">
                                            <p:txEl>
                                              <p:pRg st="4" end="4"/>
                                            </p:txEl>
                                          </p:spTgt>
                                        </p:tgtEl>
                                        <p:attrNameLst>
                                          <p:attrName>style.visibility</p:attrName>
                                        </p:attrNameLst>
                                      </p:cBhvr>
                                      <p:to>
                                        <p:strVal val="visible"/>
                                      </p:to>
                                    </p:set>
                                    <p:anim calcmode="lin" valueType="num">
                                      <p:cBhvr>
                                        <p:cTn id="25" dur="1000" fill="hold"/>
                                        <p:tgtEl>
                                          <p:spTgt spid="23555">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355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35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49155" name="Rectangle 3"/>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Angkor</a:t>
            </a:r>
            <a:r>
              <a:rPr lang="en-US" sz="2000" b="1">
                <a:solidFill>
                  <a:srgbClr val="928264"/>
                </a:solidFill>
                <a:effectLst>
                  <a:outerShdw blurRad="38100" dist="38100" dir="2700000" algn="tl">
                    <a:srgbClr val="FFFFFF"/>
                  </a:outerShdw>
                </a:effectLst>
                <a:latin typeface="Verdana" pitchFamily="34" charset="0"/>
              </a:rPr>
              <a:t> </a:t>
            </a:r>
            <a:r>
              <a:rPr lang="en-US" sz="2000" b="1">
                <a:solidFill>
                  <a:srgbClr val="928264"/>
                </a:solidFill>
                <a:latin typeface="Verdana" pitchFamily="34" charset="0"/>
              </a:rPr>
              <a:t>(the 11</a:t>
            </a:r>
            <a:r>
              <a:rPr lang="en-US" sz="2000" b="1" baseline="30000">
                <a:solidFill>
                  <a:srgbClr val="928264"/>
                </a:solidFill>
                <a:latin typeface="Verdana" pitchFamily="34" charset="0"/>
              </a:rPr>
              <a:t>th</a:t>
            </a:r>
            <a:r>
              <a:rPr lang="en-US" sz="2000" b="1">
                <a:solidFill>
                  <a:srgbClr val="928264"/>
                </a:solidFill>
                <a:latin typeface="Verdana" pitchFamily="34" charset="0"/>
              </a:rPr>
              <a:t> – 12</a:t>
            </a:r>
            <a:r>
              <a:rPr lang="en-US" sz="2000" b="1" baseline="30000">
                <a:solidFill>
                  <a:srgbClr val="928264"/>
                </a:solidFill>
                <a:latin typeface="Verdana" pitchFamily="34" charset="0"/>
              </a:rPr>
              <a:t>th</a:t>
            </a:r>
            <a:r>
              <a:rPr lang="en-US" sz="2000" b="1">
                <a:solidFill>
                  <a:srgbClr val="928264"/>
                </a:solidFill>
                <a:latin typeface="Verdana" pitchFamily="34" charset="0"/>
              </a:rPr>
              <a:t> century)</a:t>
            </a:r>
            <a:endParaRPr lang="th-TH" sz="2000" b="1">
              <a:solidFill>
                <a:srgbClr val="928264"/>
              </a:solidFill>
              <a:latin typeface="Verdana" pitchFamily="34" charset="0"/>
            </a:endParaRPr>
          </a:p>
          <a:p>
            <a:pPr>
              <a:lnSpc>
                <a:spcPct val="90000"/>
              </a:lnSpc>
              <a:buFontTx/>
              <a:buNone/>
            </a:pPr>
            <a:endParaRPr lang="th-TH"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Its political history appears as </a:t>
            </a:r>
            <a:r>
              <a:rPr lang="en-US" sz="1800" i="1" u="sng">
                <a:solidFill>
                  <a:srgbClr val="FFFF00"/>
                </a:solidFill>
                <a:latin typeface="Verdana" pitchFamily="34" charset="0"/>
              </a:rPr>
              <a:t>clear</a:t>
            </a:r>
            <a:r>
              <a:rPr lang="en-US" sz="1800">
                <a:solidFill>
                  <a:srgbClr val="D5BC61"/>
                </a:solidFill>
                <a:latin typeface="Verdana" pitchFamily="34" charset="0"/>
              </a:rPr>
              <a:t> as Dvaravati’s is dim</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In the early 9</a:t>
            </a:r>
            <a:r>
              <a:rPr lang="en-US" sz="1800" baseline="30000">
                <a:solidFill>
                  <a:srgbClr val="D5BC61"/>
                </a:solidFill>
                <a:latin typeface="Verdana" pitchFamily="34" charset="0"/>
              </a:rPr>
              <a:t>th</a:t>
            </a:r>
            <a:r>
              <a:rPr lang="en-US" sz="1800">
                <a:solidFill>
                  <a:srgbClr val="D5BC61"/>
                </a:solidFill>
                <a:latin typeface="Verdana" pitchFamily="34" charset="0"/>
              </a:rPr>
              <a:t> century, Jayavarman II established the capital in the Angkor region</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The empire quickly expanded westward and northward, possibly by capturing the Dvaravati capital or by conquering its territories</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Angkor succeeded in replacing Dvaravati’s hegemony over central S/E Asia by the end of the 9</a:t>
            </a:r>
            <a:r>
              <a:rPr lang="en-US" sz="1800" baseline="30000">
                <a:solidFill>
                  <a:srgbClr val="D5BC61"/>
                </a:solidFill>
                <a:latin typeface="Verdana" pitchFamily="34" charset="0"/>
              </a:rPr>
              <a:t>th</a:t>
            </a:r>
            <a:r>
              <a:rPr lang="en-US" sz="1800">
                <a:solidFill>
                  <a:srgbClr val="D5BC61"/>
                </a:solidFill>
                <a:latin typeface="Verdana" pitchFamily="34" charset="0"/>
              </a:rPr>
              <a:t> century</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Char char="q"/>
            </a:pPr>
            <a:r>
              <a:rPr lang="en-US" sz="1800" b="1" i="1">
                <a:solidFill>
                  <a:srgbClr val="FFFF00"/>
                </a:solidFill>
                <a:latin typeface="Verdana" pitchFamily="34" charset="0"/>
              </a:rPr>
              <a:t>Angkor had become the single most important power in most of the region by that time</a:t>
            </a:r>
            <a:endParaRPr lang="th-TH" sz="1800" b="1" i="1">
              <a:solidFill>
                <a:srgbClr val="FFFF00"/>
              </a:solidFill>
              <a:latin typeface="Verdana" pitchFamily="34" charset="0"/>
            </a:endParaRPr>
          </a:p>
        </p:txBody>
      </p:sp>
      <p:pic>
        <p:nvPicPr>
          <p:cNvPr id="49156" name="Picture 4" descr="angkor_wat"/>
          <p:cNvPicPr preferRelativeResize="0">
            <a:picLocks noChangeArrowheads="1"/>
          </p:cNvPicPr>
          <p:nvPr/>
        </p:nvPicPr>
        <p:blipFill>
          <a:blip r:embed="rId2" cstate="print">
            <a:lum bright="-12000" contrast="66000"/>
          </a:blip>
          <a:srcRect/>
          <a:stretch>
            <a:fillRect/>
          </a:stretch>
        </p:blipFill>
        <p:spPr bwMode="auto">
          <a:xfrm>
            <a:off x="3154363" y="282575"/>
            <a:ext cx="1368425"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49155">
                                            <p:txEl>
                                              <p:pRg st="2" end="2"/>
                                            </p:txEl>
                                          </p:spTgt>
                                        </p:tgtEl>
                                        <p:attrNameLst>
                                          <p:attrName>style.visibility</p:attrName>
                                        </p:attrNameLst>
                                      </p:cBhvr>
                                      <p:to>
                                        <p:strVal val="visible"/>
                                      </p:to>
                                    </p:set>
                                    <p:anim calcmode="lin" valueType="num">
                                      <p:cBhvr>
                                        <p:cTn id="7" dur="1000" fill="hold"/>
                                        <p:tgtEl>
                                          <p:spTgt spid="49155">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49155">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9155">
                                            <p:txEl>
                                              <p:pRg st="2" end="2"/>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49155">
                                            <p:txEl>
                                              <p:pRg st="3" end="3"/>
                                            </p:txEl>
                                          </p:spTgt>
                                        </p:tgtEl>
                                        <p:attrNameLst>
                                          <p:attrName>style.visibility</p:attrName>
                                        </p:attrNameLst>
                                      </p:cBhvr>
                                      <p:to>
                                        <p:strVal val="visible"/>
                                      </p:to>
                                    </p:set>
                                    <p:anim calcmode="lin" valueType="num">
                                      <p:cBhvr>
                                        <p:cTn id="13" dur="1000" fill="hold"/>
                                        <p:tgtEl>
                                          <p:spTgt spid="49155">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49155">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9155">
                                            <p:txEl>
                                              <p:pRg st="3" end="3"/>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49155">
                                            <p:txEl>
                                              <p:pRg st="4" end="4"/>
                                            </p:txEl>
                                          </p:spTgt>
                                        </p:tgtEl>
                                        <p:attrNameLst>
                                          <p:attrName>style.visibility</p:attrName>
                                        </p:attrNameLst>
                                      </p:cBhvr>
                                      <p:to>
                                        <p:strVal val="visible"/>
                                      </p:to>
                                    </p:set>
                                    <p:anim calcmode="lin" valueType="num">
                                      <p:cBhvr>
                                        <p:cTn id="19" dur="1000" fill="hold"/>
                                        <p:tgtEl>
                                          <p:spTgt spid="49155">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49155">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9155">
                                            <p:txEl>
                                              <p:pRg st="4" end="4"/>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49155">
                                            <p:txEl>
                                              <p:pRg st="5" end="5"/>
                                            </p:txEl>
                                          </p:spTgt>
                                        </p:tgtEl>
                                        <p:attrNameLst>
                                          <p:attrName>style.visibility</p:attrName>
                                        </p:attrNameLst>
                                      </p:cBhvr>
                                      <p:to>
                                        <p:strVal val="visible"/>
                                      </p:to>
                                    </p:set>
                                    <p:anim calcmode="lin" valueType="num">
                                      <p:cBhvr>
                                        <p:cTn id="25" dur="1000" fill="hold"/>
                                        <p:tgtEl>
                                          <p:spTgt spid="49155">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49155">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49155">
                                            <p:txEl>
                                              <p:pRg st="5" end="5"/>
                                            </p:txEl>
                                          </p:spTgt>
                                        </p:tgtEl>
                                      </p:cBhvr>
                                    </p:animEffect>
                                  </p:childTnLst>
                                </p:cTn>
                              </p:par>
                            </p:childTnLst>
                          </p:cTn>
                        </p:par>
                        <p:par>
                          <p:cTn id="28" fill="hold">
                            <p:stCondLst>
                              <p:cond delay="4000"/>
                            </p:stCondLst>
                            <p:childTnLst>
                              <p:par>
                                <p:cTn id="29" presetID="29" presetClass="entr" presetSubtype="0" fill="hold" grpId="0" nodeType="afterEffect">
                                  <p:stCondLst>
                                    <p:cond delay="0"/>
                                  </p:stCondLst>
                                  <p:childTnLst>
                                    <p:set>
                                      <p:cBhvr>
                                        <p:cTn id="30" dur="1" fill="hold">
                                          <p:stCondLst>
                                            <p:cond delay="0"/>
                                          </p:stCondLst>
                                        </p:cTn>
                                        <p:tgtEl>
                                          <p:spTgt spid="49155">
                                            <p:txEl>
                                              <p:pRg st="6" end="6"/>
                                            </p:txEl>
                                          </p:spTgt>
                                        </p:tgtEl>
                                        <p:attrNameLst>
                                          <p:attrName>style.visibility</p:attrName>
                                        </p:attrNameLst>
                                      </p:cBhvr>
                                      <p:to>
                                        <p:strVal val="visible"/>
                                      </p:to>
                                    </p:set>
                                    <p:anim calcmode="lin" valueType="num">
                                      <p:cBhvr>
                                        <p:cTn id="31" dur="1000" fill="hold"/>
                                        <p:tgtEl>
                                          <p:spTgt spid="49155">
                                            <p:txEl>
                                              <p:pRg st="6" end="6"/>
                                            </p:txEl>
                                          </p:spTgt>
                                        </p:tgtEl>
                                        <p:attrNameLst>
                                          <p:attrName>ppt_x</p:attrName>
                                        </p:attrNameLst>
                                      </p:cBhvr>
                                      <p:tavLst>
                                        <p:tav tm="0">
                                          <p:val>
                                            <p:strVal val="#ppt_x-.2"/>
                                          </p:val>
                                        </p:tav>
                                        <p:tav tm="100000">
                                          <p:val>
                                            <p:strVal val="#ppt_x"/>
                                          </p:val>
                                        </p:tav>
                                      </p:tavLst>
                                    </p:anim>
                                    <p:anim calcmode="lin" valueType="num">
                                      <p:cBhvr>
                                        <p:cTn id="32" dur="1000" fill="hold"/>
                                        <p:tgtEl>
                                          <p:spTgt spid="49155">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915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r>
              <a:rPr lang="en-US"/>
              <a:t>Dr.Wankwan Polachan</a:t>
            </a:r>
            <a:endParaRPr lang="th-TH"/>
          </a:p>
        </p:txBody>
      </p:sp>
      <p:sp>
        <p:nvSpPr>
          <p:cNvPr id="48132" name="Rectangle 4"/>
          <p:cNvSpPr>
            <a:spLocks noChangeArrowheads="1"/>
          </p:cNvSpPr>
          <p:nvPr/>
        </p:nvSpPr>
        <p:spPr bwMode="auto">
          <a:xfrm>
            <a:off x="673100" y="1816100"/>
            <a:ext cx="8229600" cy="4525963"/>
          </a:xfrm>
          <a:prstGeom prst="rect">
            <a:avLst/>
          </a:prstGeom>
          <a:noFill/>
          <a:ln w="9525">
            <a:noFill/>
            <a:miter lim="800000"/>
            <a:headEnd/>
            <a:tailEnd/>
          </a:ln>
          <a:effectLst/>
        </p:spPr>
        <p:txBody>
          <a:bodyPr/>
          <a:lstStyle/>
          <a:p>
            <a:pPr marL="342900" indent="-342900" algn="l">
              <a:lnSpc>
                <a:spcPct val="90000"/>
              </a:lnSpc>
              <a:spcBef>
                <a:spcPct val="20000"/>
              </a:spcBef>
            </a:pP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u="sng">
                <a:solidFill>
                  <a:srgbClr val="928264"/>
                </a:solidFill>
                <a:effectLst>
                  <a:outerShdw blurRad="38100" dist="38100" dir="2700000" algn="tl">
                    <a:srgbClr val="FFFFFF"/>
                  </a:outerShdw>
                </a:effectLst>
                <a:latin typeface="Verdana" pitchFamily="34" charset="0"/>
                <a:cs typeface="Arial" pitchFamily="34" charset="0"/>
              </a:rPr>
              <a:t>Angkor</a:t>
            </a: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a:solidFill>
                  <a:srgbClr val="928264"/>
                </a:solidFill>
                <a:latin typeface="Verdana" pitchFamily="34" charset="0"/>
                <a:cs typeface="Arial" pitchFamily="34" charset="0"/>
              </a:rPr>
              <a:t>(the 11</a:t>
            </a:r>
            <a:r>
              <a:rPr lang="en-US" sz="2000" b="1" baseline="30000">
                <a:solidFill>
                  <a:srgbClr val="928264"/>
                </a:solidFill>
                <a:latin typeface="Verdana" pitchFamily="34" charset="0"/>
                <a:cs typeface="Arial" pitchFamily="34" charset="0"/>
              </a:rPr>
              <a:t>th</a:t>
            </a:r>
            <a:r>
              <a:rPr lang="en-US" sz="2000" b="1">
                <a:solidFill>
                  <a:srgbClr val="928264"/>
                </a:solidFill>
                <a:latin typeface="Verdana" pitchFamily="34" charset="0"/>
                <a:cs typeface="Arial" pitchFamily="34" charset="0"/>
              </a:rPr>
              <a:t> – 12</a:t>
            </a:r>
            <a:r>
              <a:rPr lang="en-US" sz="2000" b="1" baseline="30000">
                <a:solidFill>
                  <a:srgbClr val="928264"/>
                </a:solidFill>
                <a:latin typeface="Verdana" pitchFamily="34" charset="0"/>
                <a:cs typeface="Arial" pitchFamily="34" charset="0"/>
              </a:rPr>
              <a:t>th</a:t>
            </a:r>
            <a:r>
              <a:rPr lang="en-US" sz="2000" b="1">
                <a:solidFill>
                  <a:srgbClr val="928264"/>
                </a:solidFill>
                <a:latin typeface="Verdana" pitchFamily="34" charset="0"/>
                <a:cs typeface="Arial" pitchFamily="34" charset="0"/>
              </a:rPr>
              <a:t> century)</a:t>
            </a:r>
            <a:endParaRPr lang="th-TH" sz="2000" b="1">
              <a:solidFill>
                <a:srgbClr val="928264"/>
              </a:solidFill>
              <a:latin typeface="Verdana" pitchFamily="34" charset="0"/>
              <a:cs typeface="Arial" pitchFamily="34" charset="0"/>
            </a:endParaRPr>
          </a:p>
          <a:p>
            <a:pPr marL="342900" indent="-342900" algn="l">
              <a:lnSpc>
                <a:spcPct val="90000"/>
              </a:lnSpc>
              <a:spcBef>
                <a:spcPct val="20000"/>
              </a:spcBef>
            </a:pPr>
            <a:endParaRPr lang="th-TH" sz="1800">
              <a:solidFill>
                <a:srgbClr val="D5BC61"/>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D5BC61"/>
                </a:solidFill>
                <a:latin typeface="Verdana" pitchFamily="34" charset="0"/>
                <a:cs typeface="Arial" pitchFamily="34" charset="0"/>
              </a:rPr>
              <a:t>Angkorian rulers employed a variety of means to control the fringe areas of the empire</a:t>
            </a:r>
            <a:br>
              <a:rPr lang="en-US" sz="1800">
                <a:solidFill>
                  <a:srgbClr val="D5BC61"/>
                </a:solidFill>
                <a:latin typeface="Verdana" pitchFamily="34" charset="0"/>
                <a:cs typeface="Arial" pitchFamily="34" charset="0"/>
              </a:rPr>
            </a:br>
            <a:endParaRPr lang="en-US" sz="1800">
              <a:solidFill>
                <a:srgbClr val="D5BC61"/>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D5BC61"/>
                </a:solidFill>
                <a:latin typeface="Verdana" pitchFamily="34" charset="0"/>
                <a:cs typeface="Arial" pitchFamily="34" charset="0"/>
              </a:rPr>
              <a:t>Establishing their supremacy by force of </a:t>
            </a:r>
            <a:r>
              <a:rPr lang="en-US" sz="1800" i="1" u="sng">
                <a:solidFill>
                  <a:srgbClr val="FFFF00"/>
                </a:solidFill>
                <a:latin typeface="Verdana" pitchFamily="34" charset="0"/>
                <a:cs typeface="Arial" pitchFamily="34" charset="0"/>
              </a:rPr>
              <a:t>arms</a:t>
            </a:r>
            <a:r>
              <a:rPr lang="en-US" sz="1800">
                <a:solidFill>
                  <a:srgbClr val="D5BC61"/>
                </a:solidFill>
                <a:latin typeface="Verdana" pitchFamily="34" charset="0"/>
                <a:cs typeface="Arial" pitchFamily="34" charset="0"/>
              </a:rPr>
              <a:t> or by the </a:t>
            </a:r>
            <a:r>
              <a:rPr lang="en-US" sz="1800" i="1" u="sng">
                <a:solidFill>
                  <a:srgbClr val="FFFF00"/>
                </a:solidFill>
                <a:latin typeface="Verdana" pitchFamily="34" charset="0"/>
                <a:cs typeface="Arial" pitchFamily="34" charset="0"/>
              </a:rPr>
              <a:t>threat</a:t>
            </a:r>
            <a:r>
              <a:rPr lang="en-US" sz="1800">
                <a:solidFill>
                  <a:srgbClr val="D5BC61"/>
                </a:solidFill>
                <a:latin typeface="Verdana" pitchFamily="34" charset="0"/>
                <a:cs typeface="Arial" pitchFamily="34" charset="0"/>
              </a:rPr>
              <a:t> of force coupled with </a:t>
            </a:r>
            <a:r>
              <a:rPr lang="en-US" sz="1800" i="1" u="sng">
                <a:solidFill>
                  <a:srgbClr val="FFFF00"/>
                </a:solidFill>
                <a:latin typeface="Verdana" pitchFamily="34" charset="0"/>
                <a:cs typeface="Arial" pitchFamily="34" charset="0"/>
              </a:rPr>
              <a:t>diplomacy</a:t>
            </a:r>
            <a:r>
              <a:rPr lang="en-US" sz="1800">
                <a:solidFill>
                  <a:srgbClr val="D5BC61"/>
                </a:solidFill>
                <a:latin typeface="Verdana" pitchFamily="34" charset="0"/>
                <a:cs typeface="Arial" pitchFamily="34" charset="0"/>
              </a:rPr>
              <a:t/>
            </a:r>
            <a:br>
              <a:rPr lang="en-US" sz="18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placed governors on the most important provinces</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princes with claims to the Angkorian royal succession</a:t>
            </a:r>
            <a:r>
              <a:rPr lang="en-US" sz="1800">
                <a:solidFill>
                  <a:srgbClr val="D5BC61"/>
                </a:solidFill>
                <a:latin typeface="Verdana" pitchFamily="34" charset="0"/>
                <a:cs typeface="Arial" pitchFamily="34" charset="0"/>
              </a:rPr>
              <a:t/>
            </a:r>
            <a:br>
              <a:rPr lang="en-US" sz="1800">
                <a:solidFill>
                  <a:srgbClr val="D5BC61"/>
                </a:solidFill>
                <a:latin typeface="Verdana" pitchFamily="34" charset="0"/>
                <a:cs typeface="Arial" pitchFamily="34" charset="0"/>
              </a:rPr>
            </a:br>
            <a:endParaRPr lang="en-US" sz="1800">
              <a:solidFill>
                <a:srgbClr val="D5BC61"/>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D5BC61"/>
                </a:solidFill>
                <a:latin typeface="Verdana" pitchFamily="34" charset="0"/>
                <a:cs typeface="Arial" pitchFamily="34" charset="0"/>
              </a:rPr>
              <a:t>Employ      extensive retinue of officials: </a:t>
            </a:r>
            <a:r>
              <a:rPr lang="en-US" sz="1600">
                <a:solidFill>
                  <a:srgbClr val="D5BC61"/>
                </a:solidFill>
                <a:latin typeface="Verdana" pitchFamily="34" charset="0"/>
                <a:cs typeface="Arial" pitchFamily="34" charset="0"/>
              </a:rPr>
              <a:t>inspectors, tax collectors, </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quartermasters, scribes, judges, legal scholars, assessors, </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military garrison</a:t>
            </a:r>
            <a:r>
              <a:rPr lang="en-US" sz="1800">
                <a:solidFill>
                  <a:srgbClr val="D5BC61"/>
                </a:solidFill>
                <a:latin typeface="Verdana" pitchFamily="34" charset="0"/>
                <a:cs typeface="Arial" pitchFamily="34" charset="0"/>
              </a:rPr>
              <a:t> </a:t>
            </a:r>
            <a:br>
              <a:rPr lang="en-US" sz="1800">
                <a:solidFill>
                  <a:srgbClr val="D5BC61"/>
                </a:solidFill>
                <a:latin typeface="Verdana" pitchFamily="34" charset="0"/>
                <a:cs typeface="Arial" pitchFamily="34" charset="0"/>
              </a:rPr>
            </a:br>
            <a:r>
              <a:rPr lang="en-US" sz="1800">
                <a:solidFill>
                  <a:srgbClr val="D5BC61"/>
                </a:solidFill>
                <a:latin typeface="Verdana" pitchFamily="34" charset="0"/>
                <a:cs typeface="Arial" pitchFamily="34" charset="0"/>
              </a:rPr>
              <a:t/>
            </a:r>
            <a:br>
              <a:rPr lang="en-US" sz="1800">
                <a:solidFill>
                  <a:srgbClr val="D5BC61"/>
                </a:solidFill>
                <a:latin typeface="Verdana" pitchFamily="34" charset="0"/>
                <a:cs typeface="Arial" pitchFamily="34" charset="0"/>
              </a:rPr>
            </a:br>
            <a:r>
              <a:rPr lang="en-US" sz="1800">
                <a:solidFill>
                  <a:srgbClr val="D5BC61"/>
                </a:solidFill>
                <a:latin typeface="Verdana" pitchFamily="34" charset="0"/>
                <a:cs typeface="Arial" pitchFamily="34" charset="0"/>
              </a:rPr>
              <a:t> 	         religious men to maintain the established region, </a:t>
            </a:r>
            <a:br>
              <a:rPr lang="en-US" sz="1800">
                <a:solidFill>
                  <a:srgbClr val="D5BC61"/>
                </a:solidFill>
                <a:latin typeface="Verdana" pitchFamily="34" charset="0"/>
                <a:cs typeface="Arial" pitchFamily="34" charset="0"/>
              </a:rPr>
            </a:br>
            <a:r>
              <a:rPr lang="en-US" sz="1800">
                <a:solidFill>
                  <a:srgbClr val="D5BC61"/>
                </a:solidFill>
                <a:latin typeface="Verdana" pitchFamily="34" charset="0"/>
                <a:cs typeface="Arial" pitchFamily="34" charset="0"/>
              </a:rPr>
              <a:t>	         </a:t>
            </a:r>
            <a:r>
              <a:rPr lang="en-US" sz="1800" i="1">
                <a:solidFill>
                  <a:srgbClr val="FFFF00"/>
                </a:solidFill>
                <a:latin typeface="Verdana" pitchFamily="34" charset="0"/>
                <a:cs typeface="Arial" pitchFamily="34" charset="0"/>
              </a:rPr>
              <a:t>whether brahmanical or Buddhist</a:t>
            </a:r>
          </a:p>
        </p:txBody>
      </p:sp>
      <p:sp>
        <p:nvSpPr>
          <p:cNvPr id="48133" name="Line 5"/>
          <p:cNvSpPr>
            <a:spLocks noChangeShapeType="1"/>
          </p:cNvSpPr>
          <p:nvPr/>
        </p:nvSpPr>
        <p:spPr bwMode="auto">
          <a:xfrm>
            <a:off x="2051050" y="4652963"/>
            <a:ext cx="288925" cy="0"/>
          </a:xfrm>
          <a:prstGeom prst="line">
            <a:avLst/>
          </a:prstGeom>
          <a:noFill/>
          <a:ln w="9525">
            <a:solidFill>
              <a:srgbClr val="FFFF00"/>
            </a:solidFill>
            <a:round/>
            <a:headEnd/>
            <a:tailEnd type="triangle" w="med" len="med"/>
          </a:ln>
          <a:effectLst/>
        </p:spPr>
        <p:txBody>
          <a:bodyPr/>
          <a:lstStyle/>
          <a:p>
            <a:endParaRPr lang="en-US"/>
          </a:p>
        </p:txBody>
      </p:sp>
      <p:sp>
        <p:nvSpPr>
          <p:cNvPr id="48134" name="Line 6"/>
          <p:cNvSpPr>
            <a:spLocks noChangeShapeType="1"/>
          </p:cNvSpPr>
          <p:nvPr/>
        </p:nvSpPr>
        <p:spPr bwMode="auto">
          <a:xfrm>
            <a:off x="2051050" y="5661025"/>
            <a:ext cx="288925" cy="0"/>
          </a:xfrm>
          <a:prstGeom prst="line">
            <a:avLst/>
          </a:prstGeom>
          <a:noFill/>
          <a:ln w="9525">
            <a:solidFill>
              <a:srgbClr val="FFFF00"/>
            </a:solidFill>
            <a:round/>
            <a:headEnd/>
            <a:tailEnd type="triangle" w="med" len="med"/>
          </a:ln>
          <a:effectLst/>
        </p:spPr>
        <p:txBody>
          <a:bodyPr/>
          <a:lstStyle/>
          <a:p>
            <a:endParaRPr lang="en-US"/>
          </a:p>
        </p:txBody>
      </p:sp>
      <p:pic>
        <p:nvPicPr>
          <p:cNvPr id="48135" name="Picture 7" descr="angkor_wat"/>
          <p:cNvPicPr preferRelativeResize="0">
            <a:picLocks noChangeArrowheads="1"/>
          </p:cNvPicPr>
          <p:nvPr/>
        </p:nvPicPr>
        <p:blipFill>
          <a:blip r:embed="rId2" cstate="print">
            <a:lum bright="-12000" contrast="66000"/>
          </a:blip>
          <a:srcRect/>
          <a:stretch>
            <a:fillRect/>
          </a:stretch>
        </p:blipFill>
        <p:spPr bwMode="auto">
          <a:xfrm>
            <a:off x="3154363" y="282575"/>
            <a:ext cx="1368425" cy="11303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48132">
                                            <p:txEl>
                                              <p:pRg st="2" end="2"/>
                                            </p:txEl>
                                          </p:spTgt>
                                        </p:tgtEl>
                                        <p:attrNameLst>
                                          <p:attrName>style.visibility</p:attrName>
                                        </p:attrNameLst>
                                      </p:cBhvr>
                                      <p:to>
                                        <p:strVal val="visible"/>
                                      </p:to>
                                    </p:set>
                                    <p:anim calcmode="lin" valueType="num">
                                      <p:cBhvr>
                                        <p:cTn id="7" dur="1000" fill="hold"/>
                                        <p:tgtEl>
                                          <p:spTgt spid="48132">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48132">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48132">
                                            <p:txEl>
                                              <p:pRg st="2" end="2"/>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48132">
                                            <p:txEl>
                                              <p:pRg st="3" end="3"/>
                                            </p:txEl>
                                          </p:spTgt>
                                        </p:tgtEl>
                                        <p:attrNameLst>
                                          <p:attrName>style.visibility</p:attrName>
                                        </p:attrNameLst>
                                      </p:cBhvr>
                                      <p:to>
                                        <p:strVal val="visible"/>
                                      </p:to>
                                    </p:set>
                                    <p:anim calcmode="lin" valueType="num">
                                      <p:cBhvr>
                                        <p:cTn id="13" dur="1000" fill="hold"/>
                                        <p:tgtEl>
                                          <p:spTgt spid="48132">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4813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48132">
                                            <p:txEl>
                                              <p:pRg st="3" end="3"/>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48132">
                                            <p:txEl>
                                              <p:pRg st="4" end="4"/>
                                            </p:txEl>
                                          </p:spTgt>
                                        </p:tgtEl>
                                        <p:attrNameLst>
                                          <p:attrName>style.visibility</p:attrName>
                                        </p:attrNameLst>
                                      </p:cBhvr>
                                      <p:to>
                                        <p:strVal val="visible"/>
                                      </p:to>
                                    </p:set>
                                    <p:anim calcmode="lin" valueType="num">
                                      <p:cBhvr>
                                        <p:cTn id="19" dur="1000" fill="hold"/>
                                        <p:tgtEl>
                                          <p:spTgt spid="48132">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48132">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48132">
                                            <p:txEl>
                                              <p:pRg st="4" end="4"/>
                                            </p:txEl>
                                          </p:spTgt>
                                        </p:tgtEl>
                                      </p:cBhvr>
                                    </p:animEffect>
                                  </p:childTnLst>
                                </p:cTn>
                              </p:par>
                              <p:par>
                                <p:cTn id="22" presetID="29" presetClass="entr" presetSubtype="0" fill="hold" grpId="0" nodeType="withEffect">
                                  <p:stCondLst>
                                    <p:cond delay="0"/>
                                  </p:stCondLst>
                                  <p:childTnLst>
                                    <p:set>
                                      <p:cBhvr>
                                        <p:cTn id="23" dur="1" fill="hold">
                                          <p:stCondLst>
                                            <p:cond delay="0"/>
                                          </p:stCondLst>
                                        </p:cTn>
                                        <p:tgtEl>
                                          <p:spTgt spid="48133"/>
                                        </p:tgtEl>
                                        <p:attrNameLst>
                                          <p:attrName>style.visibility</p:attrName>
                                        </p:attrNameLst>
                                      </p:cBhvr>
                                      <p:to>
                                        <p:strVal val="visible"/>
                                      </p:to>
                                    </p:set>
                                    <p:anim calcmode="lin" valueType="num">
                                      <p:cBhvr>
                                        <p:cTn id="24" dur="1000" fill="hold"/>
                                        <p:tgtEl>
                                          <p:spTgt spid="48133"/>
                                        </p:tgtEl>
                                        <p:attrNameLst>
                                          <p:attrName>ppt_x</p:attrName>
                                        </p:attrNameLst>
                                      </p:cBhvr>
                                      <p:tavLst>
                                        <p:tav tm="0">
                                          <p:val>
                                            <p:strVal val="#ppt_x-.2"/>
                                          </p:val>
                                        </p:tav>
                                        <p:tav tm="100000">
                                          <p:val>
                                            <p:strVal val="#ppt_x"/>
                                          </p:val>
                                        </p:tav>
                                      </p:tavLst>
                                    </p:anim>
                                    <p:anim calcmode="lin" valueType="num">
                                      <p:cBhvr>
                                        <p:cTn id="25" dur="1000" fill="hold"/>
                                        <p:tgtEl>
                                          <p:spTgt spid="48133"/>
                                        </p:tgtEl>
                                        <p:attrNameLst>
                                          <p:attrName>ppt_y</p:attrName>
                                        </p:attrNameLst>
                                      </p:cBhvr>
                                      <p:tavLst>
                                        <p:tav tm="0">
                                          <p:val>
                                            <p:strVal val="#ppt_y"/>
                                          </p:val>
                                        </p:tav>
                                        <p:tav tm="100000">
                                          <p:val>
                                            <p:strVal val="#ppt_y"/>
                                          </p:val>
                                        </p:tav>
                                      </p:tavLst>
                                    </p:anim>
                                    <p:animEffect transition="in" filter="wipe(right)" prLst="gradientSize: 0.1">
                                      <p:cBhvr>
                                        <p:cTn id="26" dur="1000"/>
                                        <p:tgtEl>
                                          <p:spTgt spid="48133"/>
                                        </p:tgtEl>
                                      </p:cBhvr>
                                    </p:animEffect>
                                  </p:childTnLst>
                                </p:cTn>
                              </p:par>
                              <p:par>
                                <p:cTn id="27" presetID="29" presetClass="entr" presetSubtype="0" fill="hold" grpId="0" nodeType="withEffect">
                                  <p:stCondLst>
                                    <p:cond delay="0"/>
                                  </p:stCondLst>
                                  <p:childTnLst>
                                    <p:set>
                                      <p:cBhvr>
                                        <p:cTn id="28" dur="1" fill="hold">
                                          <p:stCondLst>
                                            <p:cond delay="0"/>
                                          </p:stCondLst>
                                        </p:cTn>
                                        <p:tgtEl>
                                          <p:spTgt spid="48134"/>
                                        </p:tgtEl>
                                        <p:attrNameLst>
                                          <p:attrName>style.visibility</p:attrName>
                                        </p:attrNameLst>
                                      </p:cBhvr>
                                      <p:to>
                                        <p:strVal val="visible"/>
                                      </p:to>
                                    </p:set>
                                    <p:anim calcmode="lin" valueType="num">
                                      <p:cBhvr>
                                        <p:cTn id="29" dur="1000" fill="hold"/>
                                        <p:tgtEl>
                                          <p:spTgt spid="48134"/>
                                        </p:tgtEl>
                                        <p:attrNameLst>
                                          <p:attrName>ppt_x</p:attrName>
                                        </p:attrNameLst>
                                      </p:cBhvr>
                                      <p:tavLst>
                                        <p:tav tm="0">
                                          <p:val>
                                            <p:strVal val="#ppt_x-.2"/>
                                          </p:val>
                                        </p:tav>
                                        <p:tav tm="100000">
                                          <p:val>
                                            <p:strVal val="#ppt_x"/>
                                          </p:val>
                                        </p:tav>
                                      </p:tavLst>
                                    </p:anim>
                                    <p:anim calcmode="lin" valueType="num">
                                      <p:cBhvr>
                                        <p:cTn id="30" dur="1000" fill="hold"/>
                                        <p:tgtEl>
                                          <p:spTgt spid="48134"/>
                                        </p:tgtEl>
                                        <p:attrNameLst>
                                          <p:attrName>ppt_y</p:attrName>
                                        </p:attrNameLst>
                                      </p:cBhvr>
                                      <p:tavLst>
                                        <p:tav tm="0">
                                          <p:val>
                                            <p:strVal val="#ppt_y"/>
                                          </p:val>
                                        </p:tav>
                                        <p:tav tm="100000">
                                          <p:val>
                                            <p:strVal val="#ppt_y"/>
                                          </p:val>
                                        </p:tav>
                                      </p:tavLst>
                                    </p:anim>
                                    <p:animEffect transition="in" filter="wipe(right)" prLst="gradientSize: 0.1">
                                      <p:cBhvr>
                                        <p:cTn id="31" dur="1000"/>
                                        <p:tgtEl>
                                          <p:spTgt spid="481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animBg="1"/>
      <p:bldP spid="481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0182" name="Rectangle 6"/>
          <p:cNvSpPr>
            <a:spLocks noChangeArrowheads="1"/>
          </p:cNvSpPr>
          <p:nvPr/>
        </p:nvSpPr>
        <p:spPr bwMode="auto">
          <a:xfrm>
            <a:off x="684213" y="1557338"/>
            <a:ext cx="8229600" cy="4813300"/>
          </a:xfrm>
          <a:prstGeom prst="rect">
            <a:avLst/>
          </a:prstGeom>
          <a:noFill/>
          <a:ln w="9525">
            <a:noFill/>
            <a:miter lim="800000"/>
            <a:headEnd/>
            <a:tailEnd/>
          </a:ln>
          <a:effectLst/>
        </p:spPr>
        <p:txBody>
          <a:bodyPr/>
          <a:lstStyle/>
          <a:p>
            <a:pPr marL="342900" indent="-342900" algn="l">
              <a:lnSpc>
                <a:spcPct val="90000"/>
              </a:lnSpc>
              <a:spcBef>
                <a:spcPct val="20000"/>
              </a:spcBef>
            </a:pP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u="sng">
                <a:solidFill>
                  <a:srgbClr val="928264"/>
                </a:solidFill>
                <a:effectLst>
                  <a:outerShdw blurRad="38100" dist="38100" dir="2700000" algn="tl">
                    <a:srgbClr val="FFFFFF"/>
                  </a:outerShdw>
                </a:effectLst>
                <a:latin typeface="Verdana" pitchFamily="34" charset="0"/>
                <a:cs typeface="Arial" pitchFamily="34" charset="0"/>
              </a:rPr>
              <a:t>Angkor</a:t>
            </a: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a:solidFill>
                  <a:srgbClr val="928264"/>
                </a:solidFill>
                <a:latin typeface="Verdana" pitchFamily="34" charset="0"/>
                <a:cs typeface="Arial" pitchFamily="34" charset="0"/>
              </a:rPr>
              <a:t>(the 11</a:t>
            </a:r>
            <a:r>
              <a:rPr lang="en-US" sz="2000" b="1" baseline="30000">
                <a:solidFill>
                  <a:srgbClr val="928264"/>
                </a:solidFill>
                <a:latin typeface="Verdana" pitchFamily="34" charset="0"/>
                <a:cs typeface="Arial" pitchFamily="34" charset="0"/>
              </a:rPr>
              <a:t>th</a:t>
            </a:r>
            <a:r>
              <a:rPr lang="en-US" sz="2000" b="1">
                <a:solidFill>
                  <a:srgbClr val="928264"/>
                </a:solidFill>
                <a:latin typeface="Verdana" pitchFamily="34" charset="0"/>
                <a:cs typeface="Arial" pitchFamily="34" charset="0"/>
              </a:rPr>
              <a:t> – 12</a:t>
            </a:r>
            <a:r>
              <a:rPr lang="en-US" sz="2000" b="1" baseline="30000">
                <a:solidFill>
                  <a:srgbClr val="928264"/>
                </a:solidFill>
                <a:latin typeface="Verdana" pitchFamily="34" charset="0"/>
                <a:cs typeface="Arial" pitchFamily="34" charset="0"/>
              </a:rPr>
              <a:t>th</a:t>
            </a:r>
            <a:r>
              <a:rPr lang="en-US" sz="2000" b="1">
                <a:solidFill>
                  <a:srgbClr val="928264"/>
                </a:solidFill>
                <a:latin typeface="Verdana" pitchFamily="34" charset="0"/>
                <a:cs typeface="Arial" pitchFamily="34" charset="0"/>
              </a:rPr>
              <a:t> century)</a:t>
            </a:r>
            <a:endParaRPr lang="th-TH" sz="2000" b="1">
              <a:solidFill>
                <a:srgbClr val="928264"/>
              </a:solidFill>
              <a:latin typeface="Verdana" pitchFamily="34" charset="0"/>
              <a:cs typeface="Arial" pitchFamily="34" charset="0"/>
            </a:endParaRPr>
          </a:p>
          <a:p>
            <a:pPr marL="342900" indent="-342900" algn="l">
              <a:lnSpc>
                <a:spcPct val="90000"/>
              </a:lnSpc>
              <a:spcBef>
                <a:spcPct val="20000"/>
              </a:spcBef>
            </a:pPr>
            <a:endParaRPr lang="th-TH" sz="1800">
              <a:solidFill>
                <a:srgbClr val="D5BC61"/>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D5BC61"/>
                </a:solidFill>
                <a:latin typeface="Verdana" pitchFamily="34" charset="0"/>
                <a:cs typeface="Arial" pitchFamily="34" charset="0"/>
              </a:rPr>
              <a:t>From the reign of King Jayavarman VII (1181-1219), the empire was held together by a network of communications and institutions that must have affected the regions they reached</a:t>
            </a:r>
            <a:br>
              <a:rPr lang="en-US" sz="1800">
                <a:solidFill>
                  <a:srgbClr val="D5BC61"/>
                </a:solidFill>
                <a:latin typeface="Verdana" pitchFamily="34" charset="0"/>
                <a:cs typeface="Arial" pitchFamily="34" charset="0"/>
              </a:rPr>
            </a:br>
            <a:endParaRPr lang="en-US" sz="1800">
              <a:solidFill>
                <a:srgbClr val="D5BC61"/>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FFFF00"/>
                </a:solidFill>
                <a:latin typeface="Verdana" pitchFamily="34" charset="0"/>
                <a:cs typeface="Arial" pitchFamily="34" charset="0"/>
              </a:rPr>
              <a:t>A system of highways, raised some meters above the plain and provided with bridges over watercourse, linked the core of empire </a:t>
            </a:r>
            <a:r>
              <a:rPr lang="en-US" sz="1800" b="1" i="1">
                <a:solidFill>
                  <a:srgbClr val="FFFF00"/>
                </a:solidFill>
                <a:latin typeface="Verdana" pitchFamily="34" charset="0"/>
                <a:cs typeface="Arial" pitchFamily="34" charset="0"/>
              </a:rPr>
              <a:t>(Phimai and Angkor)</a:t>
            </a:r>
            <a:br>
              <a:rPr lang="en-US" sz="1800" b="1" i="1">
                <a:solidFill>
                  <a:srgbClr val="FFFF00"/>
                </a:solidFill>
                <a:latin typeface="Verdana" pitchFamily="34" charset="0"/>
                <a:cs typeface="Arial" pitchFamily="34" charset="0"/>
              </a:rPr>
            </a:br>
            <a:endParaRPr lang="en-US" sz="1800" b="1" i="1">
              <a:solidFill>
                <a:srgbClr val="FFFF00"/>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a:solidFill>
                  <a:srgbClr val="D5BC61"/>
                </a:solidFill>
                <a:latin typeface="Verdana" pitchFamily="34" charset="0"/>
                <a:cs typeface="Arial" pitchFamily="34" charset="0"/>
              </a:rPr>
              <a:t>Under patronage extended by the king in distant Angkor and by the local governor, major religious institutions were found in the fringe provinces. </a:t>
            </a:r>
            <a:r>
              <a:rPr lang="en-US" sz="1800" i="1">
                <a:solidFill>
                  <a:srgbClr val="FFFF00"/>
                </a:solidFill>
                <a:latin typeface="Verdana" pitchFamily="34" charset="0"/>
                <a:cs typeface="Arial" pitchFamily="34" charset="0"/>
              </a:rPr>
              <a:t>The most important of these are </a:t>
            </a:r>
            <a:r>
              <a:rPr lang="en-US" sz="1800" b="1" i="1" u="sng">
                <a:solidFill>
                  <a:srgbClr val="FFFF00"/>
                </a:solidFill>
                <a:latin typeface="Verdana" pitchFamily="34" charset="0"/>
                <a:cs typeface="Arial" pitchFamily="34" charset="0"/>
              </a:rPr>
              <a:t>Mahayan Buddhist</a:t>
            </a:r>
            <a:r>
              <a:rPr lang="en-US" sz="1800" i="1">
                <a:solidFill>
                  <a:srgbClr val="FFFF00"/>
                </a:solidFill>
                <a:latin typeface="Verdana" pitchFamily="34" charset="0"/>
                <a:cs typeface="Arial" pitchFamily="34" charset="0"/>
              </a:rPr>
              <a:t> in inspiration (Buddhism was in fashion at court)</a:t>
            </a:r>
            <a:br>
              <a:rPr lang="en-US" sz="1800" i="1">
                <a:solidFill>
                  <a:srgbClr val="FFFF00"/>
                </a:solidFill>
                <a:latin typeface="Verdana" pitchFamily="34" charset="0"/>
                <a:cs typeface="Arial" pitchFamily="34" charset="0"/>
              </a:rPr>
            </a:br>
            <a:endParaRPr lang="en-US" sz="1800" i="1">
              <a:solidFill>
                <a:srgbClr val="FFFF00"/>
              </a:solidFill>
              <a:latin typeface="Verdana" pitchFamily="34" charset="0"/>
              <a:cs typeface="Arial" pitchFamily="34" charset="0"/>
            </a:endParaRPr>
          </a:p>
          <a:p>
            <a:pPr marL="342900" indent="-342900" algn="l">
              <a:lnSpc>
                <a:spcPct val="90000"/>
              </a:lnSpc>
              <a:spcBef>
                <a:spcPct val="20000"/>
              </a:spcBef>
              <a:buSzPct val="75000"/>
              <a:buFont typeface="Wingdings" pitchFamily="2" charset="2"/>
              <a:buChar char="q"/>
            </a:pPr>
            <a:r>
              <a:rPr lang="en-US" sz="1800" b="1" i="1" u="sng">
                <a:solidFill>
                  <a:srgbClr val="FFFF00"/>
                </a:solidFill>
                <a:latin typeface="Verdana" pitchFamily="34" charset="0"/>
                <a:cs typeface="Arial" pitchFamily="34" charset="0"/>
              </a:rPr>
              <a:t>Saivite or Vaisnavite</a:t>
            </a:r>
            <a:r>
              <a:rPr lang="en-US" sz="1800" b="1" i="1">
                <a:solidFill>
                  <a:srgbClr val="FFFF00"/>
                </a:solidFill>
                <a:latin typeface="Verdana" pitchFamily="34" charset="0"/>
                <a:cs typeface="Arial" pitchFamily="34" charset="0"/>
              </a:rPr>
              <a:t> </a:t>
            </a:r>
            <a:r>
              <a:rPr lang="en-US" sz="1800">
                <a:solidFill>
                  <a:srgbClr val="D5BC61"/>
                </a:solidFill>
                <a:latin typeface="Verdana" pitchFamily="34" charset="0"/>
                <a:cs typeface="Arial" pitchFamily="34" charset="0"/>
              </a:rPr>
              <a:t>cults served by </a:t>
            </a:r>
            <a:r>
              <a:rPr lang="en-US" sz="1800" i="1" u="sng">
                <a:solidFill>
                  <a:srgbClr val="FFFF00"/>
                </a:solidFill>
                <a:latin typeface="Verdana" pitchFamily="34" charset="0"/>
                <a:cs typeface="Arial" pitchFamily="34" charset="0"/>
              </a:rPr>
              <a:t>brahmanical</a:t>
            </a:r>
            <a:r>
              <a:rPr lang="en-US" sz="1800">
                <a:solidFill>
                  <a:srgbClr val="D5BC61"/>
                </a:solidFill>
                <a:latin typeface="Verdana" pitchFamily="34" charset="0"/>
                <a:cs typeface="Arial" pitchFamily="34" charset="0"/>
              </a:rPr>
              <a:t> priests and preceptors</a:t>
            </a:r>
            <a:endParaRPr lang="en-US" sz="1800" b="1" i="1" u="sng">
              <a:solidFill>
                <a:srgbClr val="D5BC61"/>
              </a:solidFill>
              <a:latin typeface="Verdana" pitchFamily="34" charset="0"/>
              <a:cs typeface="Arial" pitchFamily="34" charset="0"/>
            </a:endParaRPr>
          </a:p>
        </p:txBody>
      </p:sp>
      <p:pic>
        <p:nvPicPr>
          <p:cNvPr id="50183" name="Picture 7" descr="angkor_wat"/>
          <p:cNvPicPr preferRelativeResize="0">
            <a:picLocks noChangeArrowheads="1"/>
          </p:cNvPicPr>
          <p:nvPr/>
        </p:nvPicPr>
        <p:blipFill>
          <a:blip r:embed="rId2" cstate="print">
            <a:lum bright="-12000" contrast="66000"/>
          </a:blip>
          <a:srcRect/>
          <a:stretch>
            <a:fillRect/>
          </a:stretch>
        </p:blipFill>
        <p:spPr bwMode="auto">
          <a:xfrm>
            <a:off x="3154363" y="282575"/>
            <a:ext cx="1368425"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0182">
                                            <p:txEl>
                                              <p:pRg st="2" end="2"/>
                                            </p:txEl>
                                          </p:spTgt>
                                        </p:tgtEl>
                                        <p:attrNameLst>
                                          <p:attrName>style.visibility</p:attrName>
                                        </p:attrNameLst>
                                      </p:cBhvr>
                                      <p:to>
                                        <p:strVal val="visible"/>
                                      </p:to>
                                    </p:set>
                                    <p:anim calcmode="lin" valueType="num">
                                      <p:cBhvr>
                                        <p:cTn id="7" dur="1000" fill="hold"/>
                                        <p:tgtEl>
                                          <p:spTgt spid="50182">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50182">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0182">
                                            <p:txEl>
                                              <p:pRg st="2" end="2"/>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0182">
                                            <p:txEl>
                                              <p:pRg st="3" end="3"/>
                                            </p:txEl>
                                          </p:spTgt>
                                        </p:tgtEl>
                                        <p:attrNameLst>
                                          <p:attrName>style.visibility</p:attrName>
                                        </p:attrNameLst>
                                      </p:cBhvr>
                                      <p:to>
                                        <p:strVal val="visible"/>
                                      </p:to>
                                    </p:set>
                                    <p:anim calcmode="lin" valueType="num">
                                      <p:cBhvr>
                                        <p:cTn id="13" dur="1000" fill="hold"/>
                                        <p:tgtEl>
                                          <p:spTgt spid="50182">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5018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0182">
                                            <p:txEl>
                                              <p:pRg st="3" end="3"/>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0182">
                                            <p:txEl>
                                              <p:pRg st="4" end="4"/>
                                            </p:txEl>
                                          </p:spTgt>
                                        </p:tgtEl>
                                        <p:attrNameLst>
                                          <p:attrName>style.visibility</p:attrName>
                                        </p:attrNameLst>
                                      </p:cBhvr>
                                      <p:to>
                                        <p:strVal val="visible"/>
                                      </p:to>
                                    </p:set>
                                    <p:anim calcmode="lin" valueType="num">
                                      <p:cBhvr>
                                        <p:cTn id="19" dur="1000" fill="hold"/>
                                        <p:tgtEl>
                                          <p:spTgt spid="50182">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50182">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0182">
                                            <p:txEl>
                                              <p:pRg st="4" end="4"/>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0182">
                                            <p:txEl>
                                              <p:pRg st="5" end="5"/>
                                            </p:txEl>
                                          </p:spTgt>
                                        </p:tgtEl>
                                        <p:attrNameLst>
                                          <p:attrName>style.visibility</p:attrName>
                                        </p:attrNameLst>
                                      </p:cBhvr>
                                      <p:to>
                                        <p:strVal val="visible"/>
                                      </p:to>
                                    </p:set>
                                    <p:anim calcmode="lin" valueType="num">
                                      <p:cBhvr>
                                        <p:cTn id="25" dur="1000" fill="hold"/>
                                        <p:tgtEl>
                                          <p:spTgt spid="50182">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50182">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01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4579"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400" b="1">
                <a:solidFill>
                  <a:srgbClr val="D5BC61"/>
                </a:solidFill>
                <a:latin typeface="Verdana" pitchFamily="34" charset="0"/>
              </a:rPr>
              <a:t>	</a:t>
            </a:r>
            <a:r>
              <a:rPr lang="en-US" sz="2400" b="1" u="sng">
                <a:solidFill>
                  <a:srgbClr val="D5BC61"/>
                </a:solidFill>
                <a:effectLst>
                  <a:outerShdw blurRad="38100" dist="38100" dir="2700000" algn="tl">
                    <a:srgbClr val="FFFFFF"/>
                  </a:outerShdw>
                </a:effectLst>
                <a:latin typeface="Verdana" pitchFamily="34" charset="0"/>
              </a:rPr>
              <a:t>Politic and Religion Merge</a:t>
            </a:r>
            <a:br>
              <a:rPr lang="en-US" sz="2400" b="1" u="sng">
                <a:solidFill>
                  <a:srgbClr val="D5BC61"/>
                </a:solidFill>
                <a:effectLst>
                  <a:outerShdw blurRad="38100" dist="38100" dir="2700000" algn="tl">
                    <a:srgbClr val="FFFFFF"/>
                  </a:outerShdw>
                </a:effectLst>
                <a:latin typeface="Verdana" pitchFamily="34" charset="0"/>
              </a:rPr>
            </a:br>
            <a:endParaRPr lang="en-US" sz="2400" b="1" u="sng">
              <a:solidFill>
                <a:srgbClr val="D5BC61"/>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These fringe and provincial areas, their resources, both in labor and in kind, were called upon to construct enormous religious monuments</a:t>
            </a:r>
            <a:br>
              <a:rPr lang="en-US" sz="2000">
                <a:solidFill>
                  <a:srgbClr val="D5BC61"/>
                </a:solidFill>
                <a:latin typeface="Verdana" pitchFamily="34" charset="0"/>
              </a:rPr>
            </a:b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Temple slaves are given in exchange of tax exemption</a:t>
            </a:r>
            <a:br>
              <a:rPr lang="en-US" sz="2000">
                <a:solidFill>
                  <a:srgbClr val="D5BC61"/>
                </a:solidFill>
                <a:latin typeface="Verdana" pitchFamily="34" charset="0"/>
              </a:rPr>
            </a:b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“These institutions were intended as pious homage to the god and religion and as religion-political devices to bind the society to the king”</a:t>
            </a:r>
            <a:br>
              <a:rPr lang="en-US" sz="2000">
                <a:solidFill>
                  <a:srgbClr val="D5BC61"/>
                </a:solidFill>
                <a:latin typeface="Verdana" pitchFamily="34" charset="0"/>
              </a:rPr>
            </a:br>
            <a:endParaRPr lang="en-US" sz="2000">
              <a:solidFill>
                <a:srgbClr val="D5BC61"/>
              </a:solidFill>
              <a:latin typeface="Verdana" pitchFamily="34" charset="0"/>
            </a:endParaRPr>
          </a:p>
          <a:p>
            <a:pPr>
              <a:lnSpc>
                <a:spcPct val="80000"/>
              </a:lnSpc>
              <a:buSzPct val="75000"/>
              <a:buFont typeface="Wingdings" pitchFamily="2" charset="2"/>
              <a:buChar char="q"/>
            </a:pPr>
            <a:r>
              <a:rPr lang="en-US" sz="2000">
                <a:solidFill>
                  <a:srgbClr val="D5BC61"/>
                </a:solidFill>
                <a:latin typeface="Verdana" pitchFamily="34" charset="0"/>
              </a:rPr>
              <a:t>“The king who was both ruler and god-Shiva, Vishnu, and/or Buddha”</a:t>
            </a:r>
            <a:br>
              <a:rPr lang="en-US" sz="2000">
                <a:solidFill>
                  <a:srgbClr val="D5BC61"/>
                </a:solidFill>
                <a:latin typeface="Verdana" pitchFamily="34" charset="0"/>
              </a:rPr>
            </a:br>
            <a:r>
              <a:rPr lang="en-US" sz="1800">
                <a:solidFill>
                  <a:srgbClr val="D5BC61"/>
                </a:solidFill>
                <a:latin typeface="Verdana" pitchFamily="34" charset="0"/>
              </a:rPr>
              <a:t/>
            </a:r>
            <a:br>
              <a:rPr lang="en-US" sz="1800">
                <a:solidFill>
                  <a:srgbClr val="D5BC61"/>
                </a:solidFill>
                <a:latin typeface="Verdana" pitchFamily="34" charset="0"/>
              </a:rPr>
            </a:br>
            <a:r>
              <a:rPr lang="en-US" sz="1800">
                <a:solidFill>
                  <a:srgbClr val="FFFF00"/>
                </a:solidFill>
                <a:latin typeface="Verdana" pitchFamily="34" charset="0"/>
              </a:rPr>
              <a:t>- participation in the religious ceremonies that revolved around the temple was a </a:t>
            </a:r>
            <a:r>
              <a:rPr lang="en-US" sz="1800" i="1" u="sng">
                <a:solidFill>
                  <a:srgbClr val="FFFF00"/>
                </a:solidFill>
                <a:latin typeface="Verdana" pitchFamily="34" charset="0"/>
              </a:rPr>
              <a:t>political</a:t>
            </a:r>
            <a:r>
              <a:rPr lang="en-US" sz="1800">
                <a:solidFill>
                  <a:srgbClr val="FFFF00"/>
                </a:solidFill>
                <a:latin typeface="Verdana" pitchFamily="34" charset="0"/>
              </a:rPr>
              <a:t> and a </a:t>
            </a:r>
            <a:r>
              <a:rPr lang="en-US" sz="1800" i="1" u="sng">
                <a:solidFill>
                  <a:srgbClr val="FFFF00"/>
                </a:solidFill>
                <a:latin typeface="Verdana" pitchFamily="34" charset="0"/>
              </a:rPr>
              <a:t>religious</a:t>
            </a:r>
            <a:r>
              <a:rPr lang="en-US" sz="1800">
                <a:solidFill>
                  <a:srgbClr val="FFFF00"/>
                </a:solidFill>
                <a:latin typeface="Verdana" pitchFamily="34" charset="0"/>
              </a:rPr>
              <a:t> act</a:t>
            </a:r>
          </a:p>
        </p:txBody>
      </p:sp>
      <p:pic>
        <p:nvPicPr>
          <p:cNvPr id="24581" name="Picture 5" descr="Lopburi_King_Narai_plate"/>
          <p:cNvPicPr preferRelativeResize="0">
            <a:picLocks noChangeArrowheads="1"/>
          </p:cNvPicPr>
          <p:nvPr/>
        </p:nvPicPr>
        <p:blipFill>
          <a:blip r:embed="rId2" cstate="print">
            <a:lum contrast="52000"/>
          </a:blip>
          <a:srcRect/>
          <a:stretch>
            <a:fillRect/>
          </a:stretch>
        </p:blipFill>
        <p:spPr bwMode="auto">
          <a:xfrm>
            <a:off x="4500563" y="293688"/>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4579">
                                            <p:txEl>
                                              <p:pRg st="1" end="1"/>
                                            </p:txEl>
                                          </p:spTgt>
                                        </p:tgtEl>
                                        <p:attrNameLst>
                                          <p:attrName>style.visibility</p:attrName>
                                        </p:attrNameLst>
                                      </p:cBhvr>
                                      <p:to>
                                        <p:strVal val="visible"/>
                                      </p:to>
                                    </p:set>
                                    <p:anim calcmode="lin" valueType="num">
                                      <p:cBhvr>
                                        <p:cTn id="7" dur="1000" fill="hold"/>
                                        <p:tgtEl>
                                          <p:spTgt spid="24579">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4579">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4579">
                                            <p:txEl>
                                              <p:pRg st="1" end="1"/>
                                            </p:txEl>
                                          </p:spTgt>
                                        </p:tgtEl>
                                      </p:cBhvr>
                                    </p:animEffect>
                                  </p:childTnLst>
                                </p:cTn>
                              </p:par>
                            </p:childTnLst>
                          </p:cTn>
                        </p:par>
                        <p:par>
                          <p:cTn id="10" fill="hold">
                            <p:stCondLst>
                              <p:cond delay="1000"/>
                            </p:stCondLst>
                            <p:childTnLst>
                              <p:par>
                                <p:cTn id="11" presetID="29" presetClass="entr" presetSubtype="0" fill="hold" grpId="0" nodeType="afterEffect">
                                  <p:stCondLst>
                                    <p:cond delay="0"/>
                                  </p:stCondLst>
                                  <p:childTnLst>
                                    <p:set>
                                      <p:cBhvr>
                                        <p:cTn id="12" dur="1" fill="hold">
                                          <p:stCondLst>
                                            <p:cond delay="0"/>
                                          </p:stCondLst>
                                        </p:cTn>
                                        <p:tgtEl>
                                          <p:spTgt spid="24579">
                                            <p:txEl>
                                              <p:pRg st="2" end="2"/>
                                            </p:txEl>
                                          </p:spTgt>
                                        </p:tgtEl>
                                        <p:attrNameLst>
                                          <p:attrName>style.visibility</p:attrName>
                                        </p:attrNameLst>
                                      </p:cBhvr>
                                      <p:to>
                                        <p:strVal val="visible"/>
                                      </p:to>
                                    </p:set>
                                    <p:anim calcmode="lin" valueType="num">
                                      <p:cBhvr>
                                        <p:cTn id="13" dur="1000" fill="hold"/>
                                        <p:tgtEl>
                                          <p:spTgt spid="24579">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457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4579">
                                            <p:txEl>
                                              <p:pRg st="2" end="2"/>
                                            </p:txEl>
                                          </p:spTgt>
                                        </p:tgtEl>
                                      </p:cBhvr>
                                    </p:animEffect>
                                  </p:childTnLst>
                                </p:cTn>
                              </p:par>
                            </p:childTnLst>
                          </p:cTn>
                        </p:par>
                        <p:par>
                          <p:cTn id="16" fill="hold">
                            <p:stCondLst>
                              <p:cond delay="2000"/>
                            </p:stCondLst>
                            <p:childTnLst>
                              <p:par>
                                <p:cTn id="17" presetID="29" presetClass="entr" presetSubtype="0" fill="hold" grpId="0" nodeType="afterEffect">
                                  <p:stCondLst>
                                    <p:cond delay="0"/>
                                  </p:stCondLst>
                                  <p:childTnLst>
                                    <p:set>
                                      <p:cBhvr>
                                        <p:cTn id="18" dur="1" fill="hold">
                                          <p:stCondLst>
                                            <p:cond delay="0"/>
                                          </p:stCondLst>
                                        </p:cTn>
                                        <p:tgtEl>
                                          <p:spTgt spid="24579">
                                            <p:txEl>
                                              <p:pRg st="3" end="3"/>
                                            </p:txEl>
                                          </p:spTgt>
                                        </p:tgtEl>
                                        <p:attrNameLst>
                                          <p:attrName>style.visibility</p:attrName>
                                        </p:attrNameLst>
                                      </p:cBhvr>
                                      <p:to>
                                        <p:strVal val="visible"/>
                                      </p:to>
                                    </p:set>
                                    <p:anim calcmode="lin" valueType="num">
                                      <p:cBhvr>
                                        <p:cTn id="19" dur="1000" fill="hold"/>
                                        <p:tgtEl>
                                          <p:spTgt spid="24579">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457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4579">
                                            <p:txEl>
                                              <p:pRg st="3" end="3"/>
                                            </p:txEl>
                                          </p:spTgt>
                                        </p:tgtEl>
                                      </p:cBhvr>
                                    </p:animEffect>
                                  </p:childTnLst>
                                </p:cTn>
                              </p:par>
                            </p:childTnLst>
                          </p:cTn>
                        </p:par>
                        <p:par>
                          <p:cTn id="22" fill="hold">
                            <p:stCondLst>
                              <p:cond delay="3000"/>
                            </p:stCondLst>
                            <p:childTnLst>
                              <p:par>
                                <p:cTn id="23" presetID="29" presetClass="entr" presetSubtype="0" fill="hold" grpId="0" nodeType="afterEffect">
                                  <p:stCondLst>
                                    <p:cond delay="0"/>
                                  </p:stCondLst>
                                  <p:childTnLst>
                                    <p:set>
                                      <p:cBhvr>
                                        <p:cTn id="24" dur="1" fill="hold">
                                          <p:stCondLst>
                                            <p:cond delay="0"/>
                                          </p:stCondLst>
                                        </p:cTn>
                                        <p:tgtEl>
                                          <p:spTgt spid="24579">
                                            <p:txEl>
                                              <p:pRg st="4" end="4"/>
                                            </p:txEl>
                                          </p:spTgt>
                                        </p:tgtEl>
                                        <p:attrNameLst>
                                          <p:attrName>style.visibility</p:attrName>
                                        </p:attrNameLst>
                                      </p:cBhvr>
                                      <p:to>
                                        <p:strVal val="visible"/>
                                      </p:to>
                                    </p:set>
                                    <p:anim calcmode="lin" valueType="num">
                                      <p:cBhvr>
                                        <p:cTn id="25" dur="1000" fill="hold"/>
                                        <p:tgtEl>
                                          <p:spTgt spid="24579">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24579">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245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4"/>
          <p:cNvSpPr>
            <a:spLocks noGrp="1"/>
          </p:cNvSpPr>
          <p:nvPr>
            <p:ph type="ftr" sz="quarter" idx="10"/>
          </p:nvPr>
        </p:nvSpPr>
        <p:spPr/>
        <p:txBody>
          <a:bodyPr/>
          <a:lstStyle/>
          <a:p>
            <a:r>
              <a:rPr lang="en-US"/>
              <a:t>Dr.Wankwan Polachan</a:t>
            </a:r>
            <a:endParaRPr lang="th-TH"/>
          </a:p>
        </p:txBody>
      </p:sp>
      <p:sp>
        <p:nvSpPr>
          <p:cNvPr id="25611" name="Rectangle 11"/>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lnSpc>
                <a:spcPct val="90000"/>
              </a:lnSpc>
              <a:buFontTx/>
              <a:buNone/>
            </a:pPr>
            <a:r>
              <a:rPr lang="en-US" b="1">
                <a:solidFill>
                  <a:srgbClr val="D5BC61"/>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Politic and Religion Merge</a:t>
            </a:r>
            <a:br>
              <a:rPr lang="en-US" sz="2000" b="1" u="sng">
                <a:solidFill>
                  <a:srgbClr val="928264"/>
                </a:solidFill>
                <a:effectLst>
                  <a:outerShdw blurRad="38100" dist="38100" dir="2700000" algn="tl">
                    <a:srgbClr val="FFFFFF"/>
                  </a:outerShdw>
                </a:effectLst>
                <a:latin typeface="Verdana" pitchFamily="34" charset="0"/>
              </a:rPr>
            </a:br>
            <a:endParaRPr lang="en-US" sz="1800" b="1" u="sng">
              <a:solidFill>
                <a:srgbClr val="928264"/>
              </a:solidFill>
              <a:effectLst>
                <a:outerShdw blurRad="38100" dist="38100" dir="2700000" algn="tl">
                  <a:srgbClr val="FFFFFF"/>
                </a:outerShdw>
              </a:effectLst>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During the 11</a:t>
            </a:r>
            <a:r>
              <a:rPr lang="en-US" sz="1800" baseline="30000">
                <a:solidFill>
                  <a:srgbClr val="D5BC61"/>
                </a:solidFill>
                <a:latin typeface="Verdana" pitchFamily="34" charset="0"/>
              </a:rPr>
              <a:t>th</a:t>
            </a:r>
            <a:r>
              <a:rPr lang="en-US" sz="1800">
                <a:solidFill>
                  <a:srgbClr val="D5BC61"/>
                </a:solidFill>
                <a:latin typeface="Verdana" pitchFamily="34" charset="0"/>
              </a:rPr>
              <a:t> and 12</a:t>
            </a:r>
            <a:r>
              <a:rPr lang="en-US" sz="1800" baseline="30000">
                <a:solidFill>
                  <a:srgbClr val="D5BC61"/>
                </a:solidFill>
                <a:latin typeface="Verdana" pitchFamily="34" charset="0"/>
              </a:rPr>
              <a:t>th</a:t>
            </a:r>
            <a:r>
              <a:rPr lang="en-US" sz="1800">
                <a:solidFill>
                  <a:srgbClr val="D5BC61"/>
                </a:solidFill>
                <a:latin typeface="Verdana" pitchFamily="34" charset="0"/>
              </a:rPr>
              <a:t> centuries, the ethnic composition of the population of the fringe areas of the Angkorian Empire became “Tai” both in the Lao areas of the central Mekong and the Siamese areas of central Thailand</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90000"/>
              </a:lnSpc>
              <a:buSzPct val="75000"/>
              <a:buFont typeface="Wingdings" pitchFamily="2" charset="2"/>
              <a:buNone/>
            </a:pPr>
            <a:r>
              <a:rPr lang="en-US" sz="1600">
                <a:solidFill>
                  <a:srgbClr val="D5BC61"/>
                </a:solidFill>
                <a:latin typeface="Verdana" pitchFamily="34" charset="0"/>
              </a:rPr>
              <a:t>	- both these areas, indigenous religious practices and beliefs, although increasingly influenced by </a:t>
            </a:r>
            <a:r>
              <a:rPr lang="en-US" sz="1600" i="1" u="sng">
                <a:solidFill>
                  <a:srgbClr val="FFFF00"/>
                </a:solidFill>
                <a:latin typeface="Verdana" pitchFamily="34" charset="0"/>
              </a:rPr>
              <a:t>Theravada Buddhism</a:t>
            </a:r>
            <a:r>
              <a:rPr lang="en-US" sz="1600">
                <a:solidFill>
                  <a:srgbClr val="D5BC61"/>
                </a:solidFill>
                <a:latin typeface="Verdana" pitchFamily="34" charset="0"/>
              </a:rPr>
              <a:t>, still bear some slight imprint of an earlier </a:t>
            </a:r>
            <a:r>
              <a:rPr lang="en-US" sz="1600" i="1" u="sng">
                <a:solidFill>
                  <a:srgbClr val="FFFF00"/>
                </a:solidFill>
                <a:latin typeface="Verdana" pitchFamily="34" charset="0"/>
              </a:rPr>
              <a:t>Mahayana Buddhist</a:t>
            </a:r>
            <a:r>
              <a:rPr lang="en-US" sz="1600">
                <a:solidFill>
                  <a:srgbClr val="D5BC61"/>
                </a:solidFill>
                <a:latin typeface="Verdana" pitchFamily="34" charset="0"/>
              </a:rPr>
              <a:t> exposure (Buddhist terminology in Sanskrit from rather than in the Pali – language forms of the Theravada) </a:t>
            </a:r>
            <a:r>
              <a:rPr lang="en-US" sz="1600">
                <a:solidFill>
                  <a:srgbClr val="FFFF00"/>
                </a:solidFill>
                <a:latin typeface="Verdana" pitchFamily="34" charset="0"/>
              </a:rPr>
              <a:t>especially are characterized by a lively admixture of brahmanical religion</a:t>
            </a:r>
            <a:br>
              <a:rPr lang="en-US" sz="1600">
                <a:solidFill>
                  <a:srgbClr val="FFFF00"/>
                </a:solidFill>
                <a:latin typeface="Verdana" pitchFamily="34" charset="0"/>
              </a:rPr>
            </a:br>
            <a:endParaRPr lang="en-US" sz="1800">
              <a:solidFill>
                <a:srgbClr val="FFFF00"/>
              </a:solidFill>
              <a:latin typeface="Verdana" pitchFamily="34" charset="0"/>
            </a:endParaRPr>
          </a:p>
          <a:p>
            <a:pPr>
              <a:lnSpc>
                <a:spcPct val="90000"/>
              </a:lnSpc>
              <a:buSzPct val="75000"/>
              <a:buFont typeface="Wingdings" pitchFamily="2" charset="2"/>
              <a:buChar char="q"/>
            </a:pPr>
            <a:r>
              <a:rPr lang="en-US" sz="1800">
                <a:solidFill>
                  <a:srgbClr val="D5BC61"/>
                </a:solidFill>
                <a:latin typeface="Verdana" pitchFamily="34" charset="0"/>
              </a:rPr>
              <a:t>In numerous ceremonies performed to ensure a good harvest, to restore health, to celebrate rites of passage (puberty, marriage, death)</a:t>
            </a:r>
          </a:p>
          <a:p>
            <a:pPr>
              <a:lnSpc>
                <a:spcPct val="90000"/>
              </a:lnSpc>
              <a:buSzPct val="75000"/>
              <a:buFont typeface="Wingdings" pitchFamily="2" charset="2"/>
              <a:buChar char="q"/>
            </a:pPr>
            <a:endParaRPr lang="en-US" sz="2000">
              <a:solidFill>
                <a:srgbClr val="D5BC61"/>
              </a:solidFill>
              <a:latin typeface="Verdana" pitchFamily="34" charset="0"/>
            </a:endParaRPr>
          </a:p>
        </p:txBody>
      </p:sp>
      <p:pic>
        <p:nvPicPr>
          <p:cNvPr id="25613" name="Picture 13" descr="Lopburi_King_Narai_plate"/>
          <p:cNvPicPr preferRelativeResize="0">
            <a:picLocks noChangeArrowheads="1"/>
          </p:cNvPicPr>
          <p:nvPr/>
        </p:nvPicPr>
        <p:blipFill>
          <a:blip r:embed="rId2" cstate="print">
            <a:lum contrast="52000"/>
          </a:blip>
          <a:srcRect/>
          <a:stretch>
            <a:fillRect/>
          </a:stretch>
        </p:blipFill>
        <p:spPr bwMode="auto">
          <a:xfrm>
            <a:off x="4500563" y="282575"/>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5611">
                                            <p:txEl>
                                              <p:pRg st="1" end="1"/>
                                            </p:txEl>
                                          </p:spTgt>
                                        </p:tgtEl>
                                        <p:attrNameLst>
                                          <p:attrName>style.visibility</p:attrName>
                                        </p:attrNameLst>
                                      </p:cBhvr>
                                      <p:to>
                                        <p:strVal val="visible"/>
                                      </p:to>
                                    </p:set>
                                    <p:anim calcmode="lin" valueType="num">
                                      <p:cBhvr>
                                        <p:cTn id="7" dur="1000" fill="hold"/>
                                        <p:tgtEl>
                                          <p:spTgt spid="25611">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5611">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5611">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25611">
                                            <p:txEl>
                                              <p:pRg st="2" end="2"/>
                                            </p:txEl>
                                          </p:spTgt>
                                        </p:tgtEl>
                                        <p:attrNameLst>
                                          <p:attrName>style.visibility</p:attrName>
                                        </p:attrNameLst>
                                      </p:cBhvr>
                                      <p:to>
                                        <p:strVal val="visible"/>
                                      </p:to>
                                    </p:set>
                                    <p:anim calcmode="lin" valueType="num">
                                      <p:cBhvr>
                                        <p:cTn id="13" dur="1000" fill="hold"/>
                                        <p:tgtEl>
                                          <p:spTgt spid="25611">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5611">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5611">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25611">
                                            <p:txEl>
                                              <p:pRg st="3" end="3"/>
                                            </p:txEl>
                                          </p:spTgt>
                                        </p:tgtEl>
                                        <p:attrNameLst>
                                          <p:attrName>style.visibility</p:attrName>
                                        </p:attrNameLst>
                                      </p:cBhvr>
                                      <p:to>
                                        <p:strVal val="visible"/>
                                      </p:to>
                                    </p:set>
                                    <p:anim calcmode="lin" valueType="num">
                                      <p:cBhvr>
                                        <p:cTn id="19" dur="1000" fill="hold"/>
                                        <p:tgtEl>
                                          <p:spTgt spid="25611">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5611">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56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6633" name="Rectangle 9"/>
          <p:cNvSpPr>
            <a:spLocks noGrp="1"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000" b="1">
                <a:solidFill>
                  <a:srgbClr val="928264"/>
                </a:solidFill>
                <a:effectLst>
                  <a:outerShdw blurRad="38100" dist="38100" dir="2700000" algn="tl">
                    <a:srgbClr val="FFFFFF"/>
                  </a:outerShdw>
                </a:effectLst>
                <a:latin typeface="Verdana" pitchFamily="34" charset="0"/>
              </a:rPr>
              <a:t>	</a:t>
            </a:r>
            <a:r>
              <a:rPr lang="en-US" sz="2000" b="1" u="sng">
                <a:solidFill>
                  <a:srgbClr val="928264"/>
                </a:solidFill>
                <a:effectLst>
                  <a:outerShdw blurRad="38100" dist="38100" dir="2700000" algn="tl">
                    <a:srgbClr val="FFFFFF"/>
                  </a:outerShdw>
                </a:effectLst>
                <a:latin typeface="Verdana" pitchFamily="34" charset="0"/>
              </a:rPr>
              <a:t>Politic and Religion Merge</a:t>
            </a:r>
            <a:br>
              <a:rPr lang="en-US" sz="2000" b="1" u="sng">
                <a:solidFill>
                  <a:srgbClr val="928264"/>
                </a:solidFill>
                <a:effectLst>
                  <a:outerShdw blurRad="38100" dist="38100" dir="2700000" algn="tl">
                    <a:srgbClr val="FFFFFF"/>
                  </a:outerShdw>
                </a:effectLst>
                <a:latin typeface="Verdana" pitchFamily="34" charset="0"/>
              </a:rPr>
            </a:b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b="1" u="sng">
                <a:solidFill>
                  <a:srgbClr val="FFFF00"/>
                </a:solidFill>
                <a:latin typeface="Verdana" pitchFamily="34" charset="0"/>
              </a:rPr>
              <a:t>Non-Buddhist</a:t>
            </a:r>
            <a:r>
              <a:rPr lang="en-US" sz="1800">
                <a:solidFill>
                  <a:srgbClr val="FFFF00"/>
                </a:solidFill>
                <a:latin typeface="Verdana" pitchFamily="34" charset="0"/>
              </a:rPr>
              <a:t> formulaic are </a:t>
            </a:r>
            <a:r>
              <a:rPr lang="en-US" sz="1800" i="1" u="sng">
                <a:solidFill>
                  <a:srgbClr val="FFFF00"/>
                </a:solidFill>
                <a:latin typeface="Verdana" pitchFamily="34" charset="0"/>
              </a:rPr>
              <a:t>used</a:t>
            </a:r>
            <a:r>
              <a:rPr lang="en-US" sz="1800">
                <a:solidFill>
                  <a:srgbClr val="FFFF00"/>
                </a:solidFill>
                <a:latin typeface="Verdana" pitchFamily="34" charset="0"/>
              </a:rPr>
              <a:t> and </a:t>
            </a:r>
            <a:r>
              <a:rPr lang="en-US" sz="1800" i="1" u="sng">
                <a:solidFill>
                  <a:srgbClr val="FFFF00"/>
                </a:solidFill>
                <a:latin typeface="Verdana" pitchFamily="34" charset="0"/>
              </a:rPr>
              <a:t>beliefs</a:t>
            </a:r>
            <a:r>
              <a:rPr lang="en-US" sz="1800">
                <a:solidFill>
                  <a:srgbClr val="FFFF00"/>
                </a:solidFill>
                <a:latin typeface="Verdana" pitchFamily="34" charset="0"/>
              </a:rPr>
              <a:t> are </a:t>
            </a:r>
            <a:r>
              <a:rPr lang="en-US" sz="1800" i="1" u="sng">
                <a:solidFill>
                  <a:srgbClr val="FFFF00"/>
                </a:solidFill>
                <a:latin typeface="Verdana" pitchFamily="34" charset="0"/>
              </a:rPr>
              <a:t>expressed</a:t>
            </a:r>
            <a:r>
              <a:rPr lang="en-US" sz="1800">
                <a:solidFill>
                  <a:srgbClr val="FFFF00"/>
                </a:solidFill>
                <a:latin typeface="Verdana" pitchFamily="34" charset="0"/>
              </a:rPr>
              <a:t> that stem from the popular forms of </a:t>
            </a:r>
            <a:r>
              <a:rPr lang="en-US" sz="1800" i="1" u="sng">
                <a:solidFill>
                  <a:srgbClr val="FFFF00"/>
                </a:solidFill>
                <a:latin typeface="Verdana" pitchFamily="34" charset="0"/>
              </a:rPr>
              <a:t>brahmanical</a:t>
            </a:r>
            <a:r>
              <a:rPr lang="en-US" sz="1800">
                <a:solidFill>
                  <a:srgbClr val="FFFF00"/>
                </a:solidFill>
                <a:latin typeface="Verdana" pitchFamily="34" charset="0"/>
              </a:rPr>
              <a:t> religion known to have been practiced in Angkorian days</a:t>
            </a:r>
            <a:br>
              <a:rPr lang="en-US" sz="1800">
                <a:solidFill>
                  <a:srgbClr val="FFFF00"/>
                </a:solidFill>
                <a:latin typeface="Verdana" pitchFamily="34" charset="0"/>
              </a:rPr>
            </a:br>
            <a:endParaRPr lang="en-US" sz="1800">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Shiva-linga, the phallic representation of the god Shiva, enjoyed a place of respect in most villages and many towns until recent times </a:t>
            </a:r>
            <a:r>
              <a:rPr lang="en-US" sz="1800" b="1">
                <a:solidFill>
                  <a:srgbClr val="D5BC61"/>
                </a:solidFill>
                <a:latin typeface="Verdana" pitchFamily="34" charset="0"/>
                <a:cs typeface="Tahoma" pitchFamily="34" charset="0"/>
              </a:rPr>
              <a:t>(</a:t>
            </a:r>
            <a:r>
              <a:rPr lang="th-TH" sz="1800" b="1">
                <a:solidFill>
                  <a:srgbClr val="D5BC61"/>
                </a:solidFill>
                <a:latin typeface="Verdana" pitchFamily="34" charset="0"/>
                <a:cs typeface="Tahoma" pitchFamily="34" charset="0"/>
              </a:rPr>
              <a:t>ปลัดขิก</a:t>
            </a:r>
            <a:r>
              <a:rPr lang="en-US" sz="1800" b="1">
                <a:solidFill>
                  <a:srgbClr val="D5BC61"/>
                </a:solidFill>
                <a:latin typeface="Verdana" pitchFamily="34" charset="0"/>
                <a:cs typeface="Tahoma" pitchFamily="34" charset="0"/>
              </a:rPr>
              <a:t>)</a:t>
            </a:r>
            <a:r>
              <a:rPr lang="en-US" sz="1800">
                <a:solidFill>
                  <a:srgbClr val="D5BC61"/>
                </a:solidFill>
                <a:latin typeface="Verdana" pitchFamily="34" charset="0"/>
              </a:rPr>
              <a:t>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At that time the Tai people were absorbed into part-time laborers on great public works or as soldiers or temple slaves</a:t>
            </a:r>
            <a:r>
              <a:rPr lang="en-US" sz="1800">
                <a:solidFill>
                  <a:srgbClr val="D5BC61"/>
                </a:solidFill>
                <a:latin typeface="Verdana" pitchFamily="34" charset="0"/>
              </a:rPr>
              <a:t> “they were not yet its </a:t>
            </a:r>
            <a:r>
              <a:rPr lang="en-US" sz="1800" i="1" u="sng">
                <a:solidFill>
                  <a:srgbClr val="FFFF00"/>
                </a:solidFill>
                <a:latin typeface="Verdana" pitchFamily="34" charset="0"/>
              </a:rPr>
              <a:t>ruling class</a:t>
            </a:r>
            <a:r>
              <a:rPr lang="en-US" sz="1800">
                <a:solidFill>
                  <a:srgbClr val="D5BC61"/>
                </a:solidFill>
                <a:latin typeface="Verdana" pitchFamily="34" charset="0"/>
              </a:rPr>
              <a:t>”</a:t>
            </a:r>
            <a:r>
              <a:rPr lang="th-TH" sz="1800">
                <a:solidFill>
                  <a:srgbClr val="D5BC61"/>
                </a:solidFill>
                <a:latin typeface="Verdana" pitchFamily="34" charset="0"/>
              </a:rPr>
              <a:t/>
            </a:r>
            <a:br>
              <a:rPr lang="th-TH" sz="1800">
                <a:solidFill>
                  <a:srgbClr val="D5BC61"/>
                </a:solidFill>
                <a:latin typeface="Verdana" pitchFamily="34" charset="0"/>
              </a:rPr>
            </a:br>
            <a:endParaRPr lang="th-TH" sz="1800">
              <a:solidFill>
                <a:srgbClr val="D5BC61"/>
              </a:solidFill>
              <a:latin typeface="Verdana" pitchFamily="34" charset="0"/>
            </a:endParaRPr>
          </a:p>
          <a:p>
            <a:pPr>
              <a:buSzPct val="75000"/>
              <a:buFont typeface="Wingdings" pitchFamily="2" charset="2"/>
              <a:buNone/>
            </a:pPr>
            <a:endParaRPr lang="th-TH" sz="1800" i="1">
              <a:solidFill>
                <a:srgbClr val="D5BC61"/>
              </a:solidFill>
              <a:latin typeface="Verdana" pitchFamily="34" charset="0"/>
            </a:endParaRPr>
          </a:p>
        </p:txBody>
      </p:sp>
      <p:pic>
        <p:nvPicPr>
          <p:cNvPr id="26634" name="Picture 10" descr="Lopburi_King_Narai_plate"/>
          <p:cNvPicPr preferRelativeResize="0">
            <a:picLocks noChangeArrowheads="1"/>
          </p:cNvPicPr>
          <p:nvPr/>
        </p:nvPicPr>
        <p:blipFill>
          <a:blip r:embed="rId2" cstate="print">
            <a:lum contrast="52000"/>
          </a:blip>
          <a:srcRect/>
          <a:stretch>
            <a:fillRect/>
          </a:stretch>
        </p:blipFill>
        <p:spPr bwMode="auto">
          <a:xfrm>
            <a:off x="4500563" y="282575"/>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6633">
                                            <p:txEl>
                                              <p:pRg st="1" end="1"/>
                                            </p:txEl>
                                          </p:spTgt>
                                        </p:tgtEl>
                                        <p:attrNameLst>
                                          <p:attrName>style.visibility</p:attrName>
                                        </p:attrNameLst>
                                      </p:cBhvr>
                                      <p:to>
                                        <p:strVal val="visible"/>
                                      </p:to>
                                    </p:set>
                                    <p:anim calcmode="lin" valueType="num">
                                      <p:cBhvr>
                                        <p:cTn id="7" dur="1000" fill="hold"/>
                                        <p:tgtEl>
                                          <p:spTgt spid="2663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663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633">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26633">
                                            <p:txEl>
                                              <p:pRg st="2" end="2"/>
                                            </p:txEl>
                                          </p:spTgt>
                                        </p:tgtEl>
                                        <p:attrNameLst>
                                          <p:attrName>style.visibility</p:attrName>
                                        </p:attrNameLst>
                                      </p:cBhvr>
                                      <p:to>
                                        <p:strVal val="visible"/>
                                      </p:to>
                                    </p:set>
                                    <p:anim calcmode="lin" valueType="num">
                                      <p:cBhvr>
                                        <p:cTn id="13" dur="1000" fill="hold"/>
                                        <p:tgtEl>
                                          <p:spTgt spid="2663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663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6633">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26633">
                                            <p:txEl>
                                              <p:pRg st="3" end="3"/>
                                            </p:txEl>
                                          </p:spTgt>
                                        </p:tgtEl>
                                        <p:attrNameLst>
                                          <p:attrName>style.visibility</p:attrName>
                                        </p:attrNameLst>
                                      </p:cBhvr>
                                      <p:to>
                                        <p:strVal val="visible"/>
                                      </p:to>
                                    </p:set>
                                    <p:anim calcmode="lin" valueType="num">
                                      <p:cBhvr>
                                        <p:cTn id="19" dur="1000" fill="hold"/>
                                        <p:tgtEl>
                                          <p:spTgt spid="2663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663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663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7653" name="Rectangle 5"/>
          <p:cNvSpPr>
            <a:spLocks noChangeArrowheads="1"/>
          </p:cNvSpPr>
          <p:nvPr/>
        </p:nvSpPr>
        <p:spPr bwMode="auto">
          <a:xfrm>
            <a:off x="468313" y="1557338"/>
            <a:ext cx="8229600" cy="4525962"/>
          </a:xfrm>
          <a:prstGeom prst="rect">
            <a:avLst/>
          </a:prstGeom>
          <a:noFill/>
          <a:ln w="9525">
            <a:noFill/>
            <a:miter lim="800000"/>
            <a:headEnd/>
            <a:tailEnd/>
          </a:ln>
          <a:effectLst/>
        </p:spPr>
        <p:txBody>
          <a:bodyPr/>
          <a:lstStyle/>
          <a:p>
            <a:pPr marL="342900" indent="-342900" algn="l">
              <a:spcBef>
                <a:spcPct val="20000"/>
              </a:spcBef>
            </a:pP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u="sng">
                <a:solidFill>
                  <a:srgbClr val="928264"/>
                </a:solidFill>
                <a:effectLst>
                  <a:outerShdw blurRad="38100" dist="38100" dir="2700000" algn="tl">
                    <a:srgbClr val="FFFFFF"/>
                  </a:outerShdw>
                </a:effectLst>
                <a:latin typeface="Verdana" pitchFamily="34" charset="0"/>
                <a:cs typeface="Arial" pitchFamily="34" charset="0"/>
              </a:rPr>
              <a:t>Politic and Religion Merge</a:t>
            </a:r>
            <a:br>
              <a:rPr lang="en-US" sz="2000" b="1" u="sng">
                <a:solidFill>
                  <a:srgbClr val="928264"/>
                </a:solidFill>
                <a:effectLst>
                  <a:outerShdw blurRad="38100" dist="38100" dir="2700000" algn="tl">
                    <a:srgbClr val="FFFFFF"/>
                  </a:outerShdw>
                </a:effectLst>
                <a:latin typeface="Verdana" pitchFamily="34" charset="0"/>
                <a:cs typeface="Arial" pitchFamily="34" charset="0"/>
              </a:rPr>
            </a:br>
            <a:endParaRPr lang="en-US" sz="1800" b="1" u="sng">
              <a:solidFill>
                <a:srgbClr val="928264"/>
              </a:solidFill>
              <a:effectLst>
                <a:outerShdw blurRad="38100" dist="38100" dir="2700000" algn="tl">
                  <a:srgbClr val="FFFFFF"/>
                </a:outerShdw>
              </a:effectLst>
              <a:latin typeface="Verdana" pitchFamily="34" charset="0"/>
              <a:cs typeface="Arial" pitchFamily="34" charset="0"/>
            </a:endParaRPr>
          </a:p>
          <a:p>
            <a:pPr marL="342900" indent="-342900" algn="l">
              <a:spcBef>
                <a:spcPct val="20000"/>
              </a:spcBef>
              <a:buSzPct val="75000"/>
              <a:buFont typeface="Wingdings" pitchFamily="2" charset="2"/>
              <a:buChar char="q"/>
            </a:pPr>
            <a:r>
              <a:rPr lang="en-US" sz="1800" b="1" i="1">
                <a:solidFill>
                  <a:srgbClr val="D5BC61"/>
                </a:solidFill>
                <a:latin typeface="Verdana" pitchFamily="34" charset="0"/>
                <a:cs typeface="Arial" pitchFamily="34" charset="0"/>
              </a:rPr>
              <a:t>Who</a:t>
            </a:r>
            <a:r>
              <a:rPr lang="en-US" sz="1800" i="1">
                <a:solidFill>
                  <a:srgbClr val="D5BC61"/>
                </a:solidFill>
                <a:latin typeface="Verdana" pitchFamily="34" charset="0"/>
                <a:cs typeface="Arial" pitchFamily="34" charset="0"/>
              </a:rPr>
              <a:t> </a:t>
            </a:r>
            <a:r>
              <a:rPr lang="en-US" sz="1800">
                <a:solidFill>
                  <a:srgbClr val="D5BC61"/>
                </a:solidFill>
                <a:latin typeface="Verdana" pitchFamily="34" charset="0"/>
                <a:cs typeface="Arial" pitchFamily="34" charset="0"/>
              </a:rPr>
              <a:t>were the ruling classes of provincial Angkorian society?</a:t>
            </a:r>
            <a:br>
              <a:rPr lang="en-US" sz="18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Most have been </a:t>
            </a:r>
            <a:r>
              <a:rPr lang="en-US" sz="1600" b="1">
                <a:solidFill>
                  <a:srgbClr val="D5BC61"/>
                </a:solidFill>
                <a:latin typeface="Verdana" pitchFamily="34" charset="0"/>
                <a:cs typeface="Arial" pitchFamily="34" charset="0"/>
              </a:rPr>
              <a:t>Khmer</a:t>
            </a:r>
            <a:r>
              <a:rPr lang="en-US" sz="1600">
                <a:solidFill>
                  <a:srgbClr val="D5BC61"/>
                </a:solidFill>
                <a:latin typeface="Verdana" pitchFamily="34" charset="0"/>
                <a:cs typeface="Arial" pitchFamily="34" charset="0"/>
              </a:rPr>
              <a:t> (the representatives of a distant capital sent out to the provinces for the story of god and King)</a:t>
            </a:r>
            <a:br>
              <a:rPr lang="en-US" sz="1600">
                <a:solidFill>
                  <a:srgbClr val="D5BC61"/>
                </a:solidFill>
                <a:latin typeface="Verdana" pitchFamily="34" charset="0"/>
                <a:cs typeface="Arial" pitchFamily="34" charset="0"/>
              </a:rPr>
            </a:br>
            <a:endParaRPr lang="en-US" sz="1600">
              <a:solidFill>
                <a:srgbClr val="FFFF00"/>
              </a:solidFill>
              <a:latin typeface="Verdana" pitchFamily="34" charset="0"/>
              <a:cs typeface="Arial" pitchFamily="34" charset="0"/>
            </a:endParaRPr>
          </a:p>
          <a:p>
            <a:pPr marL="342900" indent="-342900" algn="l">
              <a:spcBef>
                <a:spcPct val="20000"/>
              </a:spcBef>
              <a:buSzPct val="75000"/>
              <a:buFont typeface="Wingdings" pitchFamily="2" charset="2"/>
              <a:buChar char="q"/>
            </a:pPr>
            <a:r>
              <a:rPr lang="en-US" sz="1800">
                <a:solidFill>
                  <a:srgbClr val="D5BC61"/>
                </a:solidFill>
                <a:latin typeface="Verdana" pitchFamily="34" charset="0"/>
                <a:cs typeface="Arial" pitchFamily="34" charset="0"/>
              </a:rPr>
              <a:t>For example: </a:t>
            </a:r>
            <a:r>
              <a:rPr lang="en-US" sz="1800" b="1" u="sng">
                <a:solidFill>
                  <a:srgbClr val="D5BC61"/>
                </a:solidFill>
                <a:latin typeface="Verdana" pitchFamily="34" charset="0"/>
                <a:cs typeface="Arial" pitchFamily="34" charset="0"/>
              </a:rPr>
              <a:t>Lopburi</a:t>
            </a:r>
            <a:r>
              <a:rPr lang="en-US" sz="1800">
                <a:solidFill>
                  <a:srgbClr val="D5BC61"/>
                </a:solidFill>
                <a:latin typeface="Verdana" pitchFamily="34" charset="0"/>
                <a:cs typeface="Arial" pitchFamily="34" charset="0"/>
              </a:rPr>
              <a:t> = the most important fringe province</a:t>
            </a:r>
            <a:br>
              <a:rPr lang="en-US" sz="18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Earlier a major centre of Dvaravati civilization and with its own ruling house</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Later attacked by an army from Haripunchai, the Angkorian Monarch, Udayadity avarman, came to aid</a:t>
            </a:r>
            <a:br>
              <a:rPr lang="en-US" sz="1600">
                <a:solidFill>
                  <a:srgbClr val="D5BC61"/>
                </a:solidFill>
                <a:latin typeface="Verdana" pitchFamily="34" charset="0"/>
                <a:cs typeface="Arial" pitchFamily="34" charset="0"/>
              </a:rPr>
            </a:br>
            <a:endParaRPr lang="en-US" sz="1600">
              <a:solidFill>
                <a:srgbClr val="D5BC61"/>
              </a:solidFill>
              <a:latin typeface="Verdana" pitchFamily="34" charset="0"/>
              <a:cs typeface="Arial" pitchFamily="34" charset="0"/>
            </a:endParaRPr>
          </a:p>
          <a:p>
            <a:pPr marL="342900" indent="-342900" algn="l">
              <a:spcBef>
                <a:spcPct val="20000"/>
              </a:spcBef>
              <a:buSzPct val="75000"/>
              <a:buFont typeface="Wingdings" pitchFamily="2" charset="2"/>
              <a:buChar char="q"/>
            </a:pPr>
            <a:r>
              <a:rPr lang="en-US" sz="1600">
                <a:solidFill>
                  <a:srgbClr val="D5BC61"/>
                </a:solidFill>
                <a:latin typeface="Verdana" pitchFamily="34" charset="0"/>
                <a:cs typeface="Arial" pitchFamily="34" charset="0"/>
              </a:rPr>
              <a:t>As a province of Angkor, Lopburi was ruled by governors, however, Lopburi appears to have attempted to assert an independent role in the affairs of the region such as sending diplomatic missions to China in 1001, 1119 (in the wake of internal conflict in Cambodia), 1155 (after the death of Suryavarman II)</a:t>
            </a:r>
            <a:endParaRPr lang="th-TH" sz="1600">
              <a:solidFill>
                <a:srgbClr val="D5BC61"/>
              </a:solidFill>
              <a:latin typeface="Verdana" pitchFamily="34" charset="0"/>
              <a:cs typeface="Arial" pitchFamily="34" charset="0"/>
            </a:endParaRPr>
          </a:p>
        </p:txBody>
      </p:sp>
      <p:pic>
        <p:nvPicPr>
          <p:cNvPr id="27656" name="Picture 8" descr="Lopburi_King_Narai_plate"/>
          <p:cNvPicPr preferRelativeResize="0">
            <a:picLocks noChangeArrowheads="1"/>
          </p:cNvPicPr>
          <p:nvPr/>
        </p:nvPicPr>
        <p:blipFill>
          <a:blip r:embed="rId2" cstate="print">
            <a:lum contrast="52000"/>
          </a:blip>
          <a:srcRect/>
          <a:stretch>
            <a:fillRect/>
          </a:stretch>
        </p:blipFill>
        <p:spPr bwMode="auto">
          <a:xfrm>
            <a:off x="4500563" y="293688"/>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7653">
                                            <p:txEl>
                                              <p:pRg st="1" end="1"/>
                                            </p:txEl>
                                          </p:spTgt>
                                        </p:tgtEl>
                                        <p:attrNameLst>
                                          <p:attrName>style.visibility</p:attrName>
                                        </p:attrNameLst>
                                      </p:cBhvr>
                                      <p:to>
                                        <p:strVal val="visible"/>
                                      </p:to>
                                    </p:set>
                                    <p:anim calcmode="lin" valueType="num">
                                      <p:cBhvr>
                                        <p:cTn id="7" dur="1000" fill="hold"/>
                                        <p:tgtEl>
                                          <p:spTgt spid="27653">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7653">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3">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27653">
                                            <p:txEl>
                                              <p:pRg st="2" end="2"/>
                                            </p:txEl>
                                          </p:spTgt>
                                        </p:tgtEl>
                                        <p:attrNameLst>
                                          <p:attrName>style.visibility</p:attrName>
                                        </p:attrNameLst>
                                      </p:cBhvr>
                                      <p:to>
                                        <p:strVal val="visible"/>
                                      </p:to>
                                    </p:set>
                                    <p:anim calcmode="lin" valueType="num">
                                      <p:cBhvr>
                                        <p:cTn id="13" dur="1000" fill="hold"/>
                                        <p:tgtEl>
                                          <p:spTgt spid="27653">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7653">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7653">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27653">
                                            <p:txEl>
                                              <p:pRg st="3" end="3"/>
                                            </p:txEl>
                                          </p:spTgt>
                                        </p:tgtEl>
                                        <p:attrNameLst>
                                          <p:attrName>style.visibility</p:attrName>
                                        </p:attrNameLst>
                                      </p:cBhvr>
                                      <p:to>
                                        <p:strVal val="visible"/>
                                      </p:to>
                                    </p:set>
                                    <p:anim calcmode="lin" valueType="num">
                                      <p:cBhvr>
                                        <p:cTn id="19" dur="1000" fill="hold"/>
                                        <p:tgtEl>
                                          <p:spTgt spid="27653">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7653">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765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28678" name="Rectangle 6"/>
          <p:cNvSpPr>
            <a:spLocks noChangeArrowheads="1"/>
          </p:cNvSpPr>
          <p:nvPr/>
        </p:nvSpPr>
        <p:spPr bwMode="auto">
          <a:xfrm>
            <a:off x="468313" y="1557338"/>
            <a:ext cx="8229600" cy="4525962"/>
          </a:xfrm>
          <a:prstGeom prst="rect">
            <a:avLst/>
          </a:prstGeom>
          <a:noFill/>
          <a:ln w="9525">
            <a:noFill/>
            <a:miter lim="800000"/>
            <a:headEnd/>
            <a:tailEnd/>
          </a:ln>
          <a:effectLst/>
        </p:spPr>
        <p:txBody>
          <a:bodyPr/>
          <a:lstStyle/>
          <a:p>
            <a:pPr marL="342900" indent="-342900" algn="l">
              <a:spcBef>
                <a:spcPct val="20000"/>
              </a:spcBef>
            </a:pPr>
            <a:r>
              <a:rPr lang="en-US" sz="2000" b="1">
                <a:solidFill>
                  <a:srgbClr val="928264"/>
                </a:solidFill>
                <a:effectLst>
                  <a:outerShdw blurRad="38100" dist="38100" dir="2700000" algn="tl">
                    <a:srgbClr val="FFFFFF"/>
                  </a:outerShdw>
                </a:effectLst>
                <a:latin typeface="Verdana" pitchFamily="34" charset="0"/>
                <a:cs typeface="Arial" pitchFamily="34" charset="0"/>
              </a:rPr>
              <a:t>	</a:t>
            </a:r>
            <a:r>
              <a:rPr lang="en-US" sz="2000" b="1" u="sng">
                <a:solidFill>
                  <a:srgbClr val="928264"/>
                </a:solidFill>
                <a:effectLst>
                  <a:outerShdw blurRad="38100" dist="38100" dir="2700000" algn="tl">
                    <a:srgbClr val="FFFFFF"/>
                  </a:outerShdw>
                </a:effectLst>
                <a:latin typeface="Verdana" pitchFamily="34" charset="0"/>
                <a:cs typeface="Arial" pitchFamily="34" charset="0"/>
              </a:rPr>
              <a:t>Politic and Religion Merge</a:t>
            </a:r>
            <a:br>
              <a:rPr lang="en-US" sz="2000" b="1" u="sng">
                <a:solidFill>
                  <a:srgbClr val="928264"/>
                </a:solidFill>
                <a:effectLst>
                  <a:outerShdw blurRad="38100" dist="38100" dir="2700000" algn="tl">
                    <a:srgbClr val="FFFFFF"/>
                  </a:outerShdw>
                </a:effectLst>
                <a:latin typeface="Verdana" pitchFamily="34" charset="0"/>
                <a:cs typeface="Arial" pitchFamily="34" charset="0"/>
              </a:rPr>
            </a:br>
            <a:endParaRPr lang="en-US" sz="1800" b="1" u="sng">
              <a:solidFill>
                <a:srgbClr val="928264"/>
              </a:solidFill>
              <a:effectLst>
                <a:outerShdw blurRad="38100" dist="38100" dir="2700000" algn="tl">
                  <a:srgbClr val="FFFFFF"/>
                </a:outerShdw>
              </a:effectLst>
              <a:latin typeface="Verdana" pitchFamily="34" charset="0"/>
              <a:cs typeface="Arial" pitchFamily="34" charset="0"/>
            </a:endParaRPr>
          </a:p>
          <a:p>
            <a:pPr marL="342900" indent="-342900" algn="l">
              <a:spcBef>
                <a:spcPct val="20000"/>
              </a:spcBef>
              <a:buSzPct val="75000"/>
              <a:buFont typeface="Wingdings" pitchFamily="2" charset="2"/>
              <a:buChar char="q"/>
            </a:pPr>
            <a:r>
              <a:rPr lang="en-US" sz="1800">
                <a:solidFill>
                  <a:srgbClr val="D5BC61"/>
                </a:solidFill>
                <a:latin typeface="Verdana" pitchFamily="34" charset="0"/>
                <a:cs typeface="Arial" pitchFamily="34" charset="0"/>
              </a:rPr>
              <a:t>Lopburi’s repeated attempts at </a:t>
            </a:r>
            <a:r>
              <a:rPr lang="en-US" sz="1800" u="sng">
                <a:solidFill>
                  <a:srgbClr val="FFFF00"/>
                </a:solidFill>
                <a:latin typeface="Verdana" pitchFamily="34" charset="0"/>
                <a:cs typeface="Arial" pitchFamily="34" charset="0"/>
              </a:rPr>
              <a:t>independence</a:t>
            </a:r>
            <a:br>
              <a:rPr lang="en-US" sz="1800" u="sng">
                <a:solidFill>
                  <a:srgbClr val="FFFF00"/>
                </a:solidFill>
                <a:latin typeface="Verdana" pitchFamily="34" charset="0"/>
                <a:cs typeface="Arial" pitchFamily="34" charset="0"/>
              </a:rPr>
            </a:br>
            <a:r>
              <a:rPr lang="en-US" sz="1600">
                <a:solidFill>
                  <a:srgbClr val="D5BC61"/>
                </a:solidFill>
                <a:latin typeface="Verdana" pitchFamily="34" charset="0"/>
                <a:cs typeface="Arial" pitchFamily="34" charset="0"/>
              </a:rPr>
              <a:t>- Maintained a </a:t>
            </a:r>
            <a:r>
              <a:rPr lang="en-US" sz="1600" i="1" u="sng">
                <a:solidFill>
                  <a:srgbClr val="D5BC61"/>
                </a:solidFill>
                <a:latin typeface="Verdana" pitchFamily="34" charset="0"/>
                <a:cs typeface="Arial" pitchFamily="34" charset="0"/>
              </a:rPr>
              <a:t>cultural and religious</a:t>
            </a:r>
            <a:r>
              <a:rPr lang="en-US" sz="1600">
                <a:solidFill>
                  <a:srgbClr val="D5BC61"/>
                </a:solidFill>
                <a:latin typeface="Verdana" pitchFamily="34" charset="0"/>
                <a:cs typeface="Arial" pitchFamily="34" charset="0"/>
              </a:rPr>
              <a:t> tradition as heir to Dvaravati</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Expressed a </a:t>
            </a:r>
            <a:r>
              <a:rPr lang="en-US" sz="1600" i="1" u="sng">
                <a:solidFill>
                  <a:srgbClr val="D5BC61"/>
                </a:solidFill>
                <a:latin typeface="Verdana" pitchFamily="34" charset="0"/>
                <a:cs typeface="Arial" pitchFamily="34" charset="0"/>
              </a:rPr>
              <a:t>non-Khmer ethnic</a:t>
            </a:r>
            <a:r>
              <a:rPr lang="en-US" sz="1600">
                <a:solidFill>
                  <a:srgbClr val="D5BC61"/>
                </a:solidFill>
                <a:latin typeface="Verdana" pitchFamily="34" charset="0"/>
                <a:cs typeface="Arial" pitchFamily="34" charset="0"/>
              </a:rPr>
              <a:t> identity based on an earlier </a:t>
            </a:r>
            <a:r>
              <a:rPr lang="en-US" sz="1600" i="1" u="sng">
                <a:solidFill>
                  <a:srgbClr val="D5BC61"/>
                </a:solidFill>
                <a:latin typeface="Verdana" pitchFamily="34" charset="0"/>
                <a:cs typeface="Arial" pitchFamily="34" charset="0"/>
              </a:rPr>
              <a:t>Mon-consciousness</a:t>
            </a:r>
            <a:r>
              <a:rPr lang="en-US" sz="1600">
                <a:solidFill>
                  <a:srgbClr val="D5BC61"/>
                </a:solidFill>
                <a:latin typeface="Verdana" pitchFamily="34" charset="0"/>
                <a:cs typeface="Arial" pitchFamily="34" charset="0"/>
              </a:rPr>
              <a:t> </a:t>
            </a:r>
            <a:r>
              <a:rPr lang="en-US" sz="1600" b="1">
                <a:solidFill>
                  <a:srgbClr val="D5BC61"/>
                </a:solidFill>
                <a:latin typeface="Verdana" pitchFamily="34" charset="0"/>
                <a:cs typeface="Arial" pitchFamily="34" charset="0"/>
              </a:rPr>
              <a:t>(Buddhist and Tai)</a:t>
            </a:r>
            <a:br>
              <a:rPr lang="en-US" sz="1600" b="1">
                <a:solidFill>
                  <a:srgbClr val="D5BC61"/>
                </a:solidFill>
                <a:latin typeface="Verdana" pitchFamily="34" charset="0"/>
                <a:cs typeface="Arial" pitchFamily="34" charset="0"/>
              </a:rPr>
            </a:br>
            <a:endParaRPr lang="en-US" sz="1600" b="1" u="sng">
              <a:solidFill>
                <a:srgbClr val="D5BC61"/>
              </a:solidFill>
              <a:latin typeface="Verdana" pitchFamily="34" charset="0"/>
              <a:cs typeface="Arial" pitchFamily="34" charset="0"/>
            </a:endParaRPr>
          </a:p>
          <a:p>
            <a:pPr marL="342900" indent="-342900" algn="l">
              <a:spcBef>
                <a:spcPct val="20000"/>
              </a:spcBef>
              <a:buSzPct val="75000"/>
              <a:buFont typeface="Wingdings" pitchFamily="2" charset="2"/>
              <a:buChar char="q"/>
            </a:pPr>
            <a:r>
              <a:rPr lang="en-US" sz="1800">
                <a:solidFill>
                  <a:srgbClr val="D5BC61"/>
                </a:solidFill>
                <a:latin typeface="Verdana" pitchFamily="34" charset="0"/>
                <a:cs typeface="Arial" pitchFamily="34" charset="0"/>
              </a:rPr>
              <a:t>For Angkor, Lopburi seems to represent </a:t>
            </a:r>
            <a:r>
              <a:rPr lang="en-US" sz="1800" b="1" i="1">
                <a:solidFill>
                  <a:srgbClr val="D5BC61"/>
                </a:solidFill>
                <a:latin typeface="Verdana" pitchFamily="34" charset="0"/>
                <a:cs typeface="Arial" pitchFamily="34" charset="0"/>
              </a:rPr>
              <a:t>“Siam”</a:t>
            </a:r>
            <a:r>
              <a:rPr lang="en-US" sz="1600">
                <a:solidFill>
                  <a:srgbClr val="D5BC61"/>
                </a:solidFill>
                <a:latin typeface="Verdana" pitchFamily="34" charset="0"/>
                <a:cs typeface="Arial" pitchFamily="34" charset="0"/>
              </a:rPr>
              <a:t/>
            </a:r>
            <a:br>
              <a:rPr lang="en-US" sz="16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See from a scene sculpted in the bas-reliefs of Angkor Wat ≈ mid 12</a:t>
            </a:r>
            <a:r>
              <a:rPr lang="en-US" sz="1600" baseline="30000">
                <a:solidFill>
                  <a:srgbClr val="D5BC61"/>
                </a:solidFill>
                <a:latin typeface="Verdana" pitchFamily="34" charset="0"/>
                <a:cs typeface="Arial" pitchFamily="34" charset="0"/>
              </a:rPr>
              <a:t>th</a:t>
            </a:r>
            <a:r>
              <a:rPr lang="en-US" sz="1600">
                <a:solidFill>
                  <a:srgbClr val="D5BC61"/>
                </a:solidFill>
                <a:latin typeface="Verdana" pitchFamily="34" charset="0"/>
                <a:cs typeface="Arial" pitchFamily="34" charset="0"/>
              </a:rPr>
              <a:t> century (Siam Kok under the commander, more relaxed and undisciplined)</a:t>
            </a:r>
            <a:br>
              <a:rPr lang="en-US" sz="1600">
                <a:solidFill>
                  <a:srgbClr val="D5BC61"/>
                </a:solidFill>
                <a:latin typeface="Verdana" pitchFamily="34" charset="0"/>
                <a:cs typeface="Arial" pitchFamily="34" charset="0"/>
              </a:rPr>
            </a:br>
            <a:endParaRPr lang="en-US" sz="1600">
              <a:solidFill>
                <a:srgbClr val="D5BC61"/>
              </a:solidFill>
              <a:latin typeface="Verdana" pitchFamily="34" charset="0"/>
              <a:cs typeface="Arial" pitchFamily="34" charset="0"/>
            </a:endParaRPr>
          </a:p>
          <a:p>
            <a:pPr marL="342900" indent="-342900" algn="l">
              <a:spcBef>
                <a:spcPct val="20000"/>
              </a:spcBef>
              <a:buSzPct val="75000"/>
              <a:buFont typeface="Wingdings" pitchFamily="2" charset="2"/>
              <a:buChar char="q"/>
            </a:pPr>
            <a:r>
              <a:rPr lang="en-US" sz="1800">
                <a:solidFill>
                  <a:srgbClr val="D5BC61"/>
                </a:solidFill>
                <a:latin typeface="Verdana" pitchFamily="34" charset="0"/>
                <a:cs typeface="Arial" pitchFamily="34" charset="0"/>
              </a:rPr>
              <a:t>In this period, Tai chafed under the heavy exactions of Angkorian rule, the impersonality and arbitrariness of Angkorian law, and the rigid hierarchy of Angkorian society,</a:t>
            </a:r>
            <a:br>
              <a:rPr lang="en-US" sz="1800">
                <a:solidFill>
                  <a:srgbClr val="D5BC61"/>
                </a:solidFill>
                <a:latin typeface="Verdana" pitchFamily="34" charset="0"/>
                <a:cs typeface="Arial" pitchFamily="34" charset="0"/>
              </a:rPr>
            </a:br>
            <a:r>
              <a:rPr lang="en-US" sz="1600">
                <a:solidFill>
                  <a:srgbClr val="D5BC61"/>
                </a:solidFill>
                <a:latin typeface="Verdana" pitchFamily="34" charset="0"/>
                <a:cs typeface="Arial" pitchFamily="34" charset="0"/>
              </a:rPr>
              <a:t>- all of which were </a:t>
            </a:r>
            <a:r>
              <a:rPr lang="en-US" sz="1600" i="1" u="sng">
                <a:solidFill>
                  <a:srgbClr val="FFFF00"/>
                </a:solidFill>
                <a:latin typeface="Verdana" pitchFamily="34" charset="0"/>
                <a:cs typeface="Arial" pitchFamily="34" charset="0"/>
              </a:rPr>
              <a:t>opposed</a:t>
            </a:r>
            <a:r>
              <a:rPr lang="en-US" sz="1600">
                <a:solidFill>
                  <a:srgbClr val="D5BC61"/>
                </a:solidFill>
                <a:latin typeface="Verdana" pitchFamily="34" charset="0"/>
                <a:cs typeface="Arial" pitchFamily="34" charset="0"/>
              </a:rPr>
              <a:t> by the </a:t>
            </a:r>
            <a:r>
              <a:rPr lang="en-US" sz="1600" i="1" u="sng">
                <a:solidFill>
                  <a:srgbClr val="D5BC61"/>
                </a:solidFill>
                <a:latin typeface="Verdana" pitchFamily="34" charset="0"/>
                <a:cs typeface="Arial" pitchFamily="34" charset="0"/>
              </a:rPr>
              <a:t>simpler</a:t>
            </a:r>
            <a:r>
              <a:rPr lang="en-US" sz="1600">
                <a:solidFill>
                  <a:srgbClr val="D5BC61"/>
                </a:solidFill>
                <a:latin typeface="Verdana" pitchFamily="34" charset="0"/>
                <a:cs typeface="Arial" pitchFamily="34" charset="0"/>
              </a:rPr>
              <a:t> and </a:t>
            </a:r>
            <a:r>
              <a:rPr lang="en-US" sz="1600" i="1" u="sng">
                <a:solidFill>
                  <a:srgbClr val="D5BC61"/>
                </a:solidFill>
                <a:latin typeface="Verdana" pitchFamily="34" charset="0"/>
                <a:cs typeface="Arial" pitchFamily="34" charset="0"/>
              </a:rPr>
              <a:t>more personalized</a:t>
            </a:r>
            <a:r>
              <a:rPr lang="en-US" sz="1600">
                <a:solidFill>
                  <a:srgbClr val="D5BC61"/>
                </a:solidFill>
                <a:latin typeface="Verdana" pitchFamily="34" charset="0"/>
                <a:cs typeface="Arial" pitchFamily="34" charset="0"/>
              </a:rPr>
              <a:t> qualities of their own society</a:t>
            </a:r>
            <a:endParaRPr lang="en-US" sz="1600">
              <a:solidFill>
                <a:srgbClr val="D5BC61"/>
              </a:solidFill>
              <a:latin typeface=""/>
              <a:cs typeface="Arial" pitchFamily="34" charset="0"/>
            </a:endParaRPr>
          </a:p>
        </p:txBody>
      </p:sp>
      <p:pic>
        <p:nvPicPr>
          <p:cNvPr id="28680" name="Picture 8" descr="Lopburi_King_Narai_plate"/>
          <p:cNvPicPr preferRelativeResize="0">
            <a:picLocks noChangeArrowheads="1"/>
          </p:cNvPicPr>
          <p:nvPr/>
        </p:nvPicPr>
        <p:blipFill>
          <a:blip r:embed="rId2" cstate="print">
            <a:lum contrast="52000"/>
          </a:blip>
          <a:srcRect/>
          <a:stretch>
            <a:fillRect/>
          </a:stretch>
        </p:blipFill>
        <p:spPr bwMode="auto">
          <a:xfrm>
            <a:off x="4500563" y="293688"/>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8678">
                                            <p:txEl>
                                              <p:pRg st="1" end="1"/>
                                            </p:txEl>
                                          </p:spTgt>
                                        </p:tgtEl>
                                        <p:attrNameLst>
                                          <p:attrName>style.visibility</p:attrName>
                                        </p:attrNameLst>
                                      </p:cBhvr>
                                      <p:to>
                                        <p:strVal val="visible"/>
                                      </p:to>
                                    </p:set>
                                    <p:anim calcmode="lin" valueType="num">
                                      <p:cBhvr>
                                        <p:cTn id="7" dur="1000" fill="hold"/>
                                        <p:tgtEl>
                                          <p:spTgt spid="28678">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28678">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8678">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28678">
                                            <p:txEl>
                                              <p:pRg st="2" end="2"/>
                                            </p:txEl>
                                          </p:spTgt>
                                        </p:tgtEl>
                                        <p:attrNameLst>
                                          <p:attrName>style.visibility</p:attrName>
                                        </p:attrNameLst>
                                      </p:cBhvr>
                                      <p:to>
                                        <p:strVal val="visible"/>
                                      </p:to>
                                    </p:set>
                                    <p:anim calcmode="lin" valueType="num">
                                      <p:cBhvr>
                                        <p:cTn id="13" dur="1000" fill="hold"/>
                                        <p:tgtEl>
                                          <p:spTgt spid="28678">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28678">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8678">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28678">
                                            <p:txEl>
                                              <p:pRg st="3" end="3"/>
                                            </p:txEl>
                                          </p:spTgt>
                                        </p:tgtEl>
                                        <p:attrNameLst>
                                          <p:attrName>style.visibility</p:attrName>
                                        </p:attrNameLst>
                                      </p:cBhvr>
                                      <p:to>
                                        <p:strVal val="visible"/>
                                      </p:to>
                                    </p:set>
                                    <p:anim calcmode="lin" valueType="num">
                                      <p:cBhvr>
                                        <p:cTn id="19" dur="1000" fill="hold"/>
                                        <p:tgtEl>
                                          <p:spTgt spid="28678">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28678">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867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29699" name="Rectangle 3"/>
          <p:cNvSpPr>
            <a:spLocks noChangeArrowheads="1"/>
          </p:cNvSpPr>
          <p:nvPr>
            <p:ph type="body" idx="1"/>
          </p:nvPr>
        </p:nvSpPr>
        <p:spPr bwMode="auto">
          <a:xfrm>
            <a:off x="468313" y="1628775"/>
            <a:ext cx="8229600" cy="4525963"/>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3600" b="1">
                <a:solidFill>
                  <a:srgbClr val="D5BC61"/>
                </a:solidFill>
                <a:latin typeface="Verdana" pitchFamily="34" charset="0"/>
              </a:rPr>
              <a:t>	</a:t>
            </a:r>
            <a:r>
              <a:rPr lang="en-US" sz="2400" b="1" u="sng">
                <a:solidFill>
                  <a:srgbClr val="928264"/>
                </a:solidFill>
                <a:effectLst>
                  <a:outerShdw blurRad="38100" dist="38100" dir="2700000" algn="tl">
                    <a:srgbClr val="FFFFFF"/>
                  </a:outerShdw>
                </a:effectLst>
                <a:latin typeface="Verdana" pitchFamily="34" charset="0"/>
              </a:rPr>
              <a:t>Politic and Religion Merge</a:t>
            </a:r>
          </a:p>
          <a:p>
            <a:pPr>
              <a:buFontTx/>
              <a:buNone/>
            </a:pP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FFFF00"/>
                </a:solidFill>
                <a:latin typeface="Verdana" pitchFamily="34" charset="0"/>
              </a:rPr>
              <a:t>In the</a:t>
            </a:r>
            <a:r>
              <a:rPr lang="en-US" sz="2000">
                <a:solidFill>
                  <a:srgbClr val="FFFF00"/>
                </a:solidFill>
                <a:latin typeface="Verdana" pitchFamily="34" charset="0"/>
              </a:rPr>
              <a:t> 11</a:t>
            </a:r>
            <a:r>
              <a:rPr lang="en-US" sz="2000" baseline="30000">
                <a:solidFill>
                  <a:srgbClr val="FFFF00"/>
                </a:solidFill>
                <a:latin typeface="Verdana" pitchFamily="34" charset="0"/>
              </a:rPr>
              <a:t>th</a:t>
            </a:r>
            <a:r>
              <a:rPr lang="en-US" sz="2000">
                <a:solidFill>
                  <a:srgbClr val="FFFF00"/>
                </a:solidFill>
                <a:latin typeface="Verdana" pitchFamily="34" charset="0"/>
              </a:rPr>
              <a:t> and 12</a:t>
            </a:r>
            <a:r>
              <a:rPr lang="en-US" sz="2000" baseline="30000">
                <a:solidFill>
                  <a:srgbClr val="FFFF00"/>
                </a:solidFill>
                <a:latin typeface="Verdana" pitchFamily="34" charset="0"/>
              </a:rPr>
              <a:t>th</a:t>
            </a:r>
            <a:r>
              <a:rPr lang="en-US" sz="2000">
                <a:solidFill>
                  <a:srgbClr val="FFFF00"/>
                </a:solidFill>
                <a:latin typeface="Verdana" pitchFamily="34" charset="0"/>
              </a:rPr>
              <a:t> centuries, no Tai ruler developed a centralized administration by which to incorporate distant territory into his state</a:t>
            </a:r>
            <a:br>
              <a:rPr lang="en-US" sz="2000">
                <a:solidFill>
                  <a:srgbClr val="FFFF00"/>
                </a:solidFill>
                <a:latin typeface="Verdana" pitchFamily="34" charset="0"/>
              </a:rPr>
            </a:br>
            <a:endParaRPr lang="en-US" sz="2000">
              <a:solidFill>
                <a:srgbClr val="FFFF00"/>
              </a:solidFill>
              <a:latin typeface="Verdana" pitchFamily="34" charset="0"/>
            </a:endParaRPr>
          </a:p>
          <a:p>
            <a:pPr>
              <a:buSzPct val="75000"/>
              <a:buFont typeface="Wingdings" pitchFamily="2" charset="2"/>
              <a:buNone/>
            </a:pPr>
            <a:r>
              <a:rPr lang="en-US" sz="1800">
                <a:solidFill>
                  <a:srgbClr val="D5BC61"/>
                </a:solidFill>
                <a:latin typeface="Verdana" pitchFamily="34" charset="0"/>
              </a:rPr>
              <a:t>	- No regional Tai states had yet emerged to dominate their neighbors</a:t>
            </a:r>
            <a:br>
              <a:rPr lang="en-US" sz="1800">
                <a:solidFill>
                  <a:srgbClr val="D5BC61"/>
                </a:solidFill>
                <a:latin typeface="Verdana" pitchFamily="34" charset="0"/>
              </a:rPr>
            </a:br>
            <a:r>
              <a:rPr lang="en-US" sz="1800">
                <a:solidFill>
                  <a:srgbClr val="D5BC61"/>
                </a:solidFill>
                <a:latin typeface="Verdana" pitchFamily="34" charset="0"/>
              </a:rPr>
              <a:t>- What the Tai head and rulers have         control over </a:t>
            </a:r>
            <a:r>
              <a:rPr lang="en-US" sz="1800" i="1" u="sng">
                <a:solidFill>
                  <a:srgbClr val="D5BC61"/>
                </a:solidFill>
                <a:latin typeface="Verdana" pitchFamily="34" charset="0"/>
              </a:rPr>
              <a:t>man power</a:t>
            </a:r>
            <a:r>
              <a:rPr lang="en-US" sz="1800">
                <a:solidFill>
                  <a:srgbClr val="D5BC61"/>
                </a:solidFill>
                <a:latin typeface="Verdana" pitchFamily="34" charset="0"/>
              </a:rPr>
              <a:t>  = source of potential strength and danger to the major empires</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None/>
            </a:pPr>
            <a:endParaRPr lang="en-US">
              <a:solidFill>
                <a:srgbClr val="D5BC61"/>
              </a:solidFill>
              <a:latin typeface="Verdana" pitchFamily="34" charset="0"/>
            </a:endParaRPr>
          </a:p>
        </p:txBody>
      </p:sp>
      <p:sp>
        <p:nvSpPr>
          <p:cNvPr id="29701" name="Line 5"/>
          <p:cNvSpPr>
            <a:spLocks noChangeShapeType="1"/>
          </p:cNvSpPr>
          <p:nvPr/>
        </p:nvSpPr>
        <p:spPr bwMode="auto">
          <a:xfrm>
            <a:off x="5292725" y="4581525"/>
            <a:ext cx="360363" cy="0"/>
          </a:xfrm>
          <a:prstGeom prst="line">
            <a:avLst/>
          </a:prstGeom>
          <a:noFill/>
          <a:ln w="9525">
            <a:solidFill>
              <a:srgbClr val="FFFF00"/>
            </a:solidFill>
            <a:round/>
            <a:headEnd/>
            <a:tailEnd type="triangle" w="med" len="med"/>
          </a:ln>
          <a:effectLst/>
        </p:spPr>
        <p:txBody>
          <a:bodyPr/>
          <a:lstStyle/>
          <a:p>
            <a:endParaRPr lang="en-US"/>
          </a:p>
        </p:txBody>
      </p:sp>
      <p:pic>
        <p:nvPicPr>
          <p:cNvPr id="29702" name="Picture 6" descr="Lopburi_King_Narai_plate"/>
          <p:cNvPicPr preferRelativeResize="0">
            <a:picLocks noChangeArrowheads="1"/>
          </p:cNvPicPr>
          <p:nvPr/>
        </p:nvPicPr>
        <p:blipFill>
          <a:blip r:embed="rId2" cstate="print">
            <a:lum contrast="52000"/>
          </a:blip>
          <a:srcRect/>
          <a:stretch>
            <a:fillRect/>
          </a:stretch>
        </p:blipFill>
        <p:spPr bwMode="auto">
          <a:xfrm>
            <a:off x="4500563" y="293688"/>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9699">
                                            <p:txEl>
                                              <p:pRg st="2" end="2"/>
                                            </p:txEl>
                                          </p:spTgt>
                                        </p:tgtEl>
                                        <p:attrNameLst>
                                          <p:attrName>style.visibility</p:attrName>
                                        </p:attrNameLst>
                                      </p:cBhvr>
                                      <p:to>
                                        <p:strVal val="visible"/>
                                      </p:to>
                                    </p:set>
                                    <p:anim calcmode="lin" valueType="num">
                                      <p:cBhvr>
                                        <p:cTn id="7" dur="1000" fill="hold"/>
                                        <p:tgtEl>
                                          <p:spTgt spid="29699">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29699">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29699">
                                            <p:txEl>
                                              <p:pRg st="2" end="2"/>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29699">
                                            <p:txEl>
                                              <p:pRg st="3" end="3"/>
                                            </p:txEl>
                                          </p:spTgt>
                                        </p:tgtEl>
                                        <p:attrNameLst>
                                          <p:attrName>style.visibility</p:attrName>
                                        </p:attrNameLst>
                                      </p:cBhvr>
                                      <p:to>
                                        <p:strVal val="visible"/>
                                      </p:to>
                                    </p:set>
                                    <p:anim calcmode="lin" valueType="num">
                                      <p:cBhvr>
                                        <p:cTn id="13" dur="1000" fill="hold"/>
                                        <p:tgtEl>
                                          <p:spTgt spid="29699">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29699">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9699">
                                            <p:txEl>
                                              <p:pRg st="3" end="3"/>
                                            </p:txEl>
                                          </p:spTgt>
                                        </p:tgtEl>
                                      </p:cBhvr>
                                    </p:animEffect>
                                  </p:childTnLst>
                                </p:cTn>
                              </p:par>
                              <p:par>
                                <p:cTn id="16" presetID="29" presetClass="entr" presetSubtype="0" fill="hold" grpId="0" nodeType="withEffect">
                                  <p:stCondLst>
                                    <p:cond delay="0"/>
                                  </p:stCondLst>
                                  <p:childTnLst>
                                    <p:set>
                                      <p:cBhvr>
                                        <p:cTn id="17" dur="1" fill="hold">
                                          <p:stCondLst>
                                            <p:cond delay="0"/>
                                          </p:stCondLst>
                                        </p:cTn>
                                        <p:tgtEl>
                                          <p:spTgt spid="29701"/>
                                        </p:tgtEl>
                                        <p:attrNameLst>
                                          <p:attrName>style.visibility</p:attrName>
                                        </p:attrNameLst>
                                      </p:cBhvr>
                                      <p:to>
                                        <p:strVal val="visible"/>
                                      </p:to>
                                    </p:set>
                                    <p:anim calcmode="lin" valueType="num">
                                      <p:cBhvr>
                                        <p:cTn id="18" dur="1000" fill="hold"/>
                                        <p:tgtEl>
                                          <p:spTgt spid="29701"/>
                                        </p:tgtEl>
                                        <p:attrNameLst>
                                          <p:attrName>ppt_x</p:attrName>
                                        </p:attrNameLst>
                                      </p:cBhvr>
                                      <p:tavLst>
                                        <p:tav tm="0">
                                          <p:val>
                                            <p:strVal val="#ppt_x-.2"/>
                                          </p:val>
                                        </p:tav>
                                        <p:tav tm="100000">
                                          <p:val>
                                            <p:strVal val="#ppt_x"/>
                                          </p:val>
                                        </p:tav>
                                      </p:tavLst>
                                    </p:anim>
                                    <p:anim calcmode="lin" valueType="num">
                                      <p:cBhvr>
                                        <p:cTn id="19" dur="1000" fill="hold"/>
                                        <p:tgtEl>
                                          <p:spTgt spid="29701"/>
                                        </p:tgtEl>
                                        <p:attrNameLst>
                                          <p:attrName>ppt_y</p:attrName>
                                        </p:attrNameLst>
                                      </p:cBhvr>
                                      <p:tavLst>
                                        <p:tav tm="0">
                                          <p:val>
                                            <p:strVal val="#ppt_y"/>
                                          </p:val>
                                        </p:tav>
                                        <p:tav tm="100000">
                                          <p:val>
                                            <p:strVal val="#ppt_y"/>
                                          </p:val>
                                        </p:tav>
                                      </p:tavLst>
                                    </p:anim>
                                    <p:animEffect transition="in" filter="wipe(right)" prLst="gradientSize: 0.1">
                                      <p:cBhvr>
                                        <p:cTn id="20" dur="1000"/>
                                        <p:tgtEl>
                                          <p:spTgt spid="29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r>
              <a:rPr lang="en-US"/>
              <a:t>Dr.Wankwan Polachan</a:t>
            </a:r>
            <a:endParaRPr lang="th-TH"/>
          </a:p>
        </p:txBody>
      </p:sp>
      <p:sp>
        <p:nvSpPr>
          <p:cNvPr id="52227" name="Rectangle 3"/>
          <p:cNvSpPr>
            <a:spLocks noGrp="1" noChangeArrowheads="1"/>
          </p:cNvSpPr>
          <p:nvPr>
            <p:ph type="body" idx="1"/>
          </p:nvPr>
        </p:nvSpPr>
        <p:spPr bwMode="auto">
          <a:xfrm>
            <a:off x="468313" y="1628775"/>
            <a:ext cx="8229600" cy="47815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1800"/>
              <a:t>	</a:t>
            </a:r>
            <a:r>
              <a:rPr lang="en-US" sz="2000" b="1" u="sng">
                <a:solidFill>
                  <a:srgbClr val="928264"/>
                </a:solidFill>
                <a:effectLst>
                  <a:outerShdw blurRad="38100" dist="38100" dir="2700000" algn="tl">
                    <a:srgbClr val="FFFFFF"/>
                  </a:outerShdw>
                </a:effectLst>
                <a:latin typeface="Verdana" pitchFamily="34" charset="0"/>
              </a:rPr>
              <a:t>A Tai Century</a:t>
            </a:r>
            <a:r>
              <a:rPr lang="en-US" sz="2000" b="1">
                <a:solidFill>
                  <a:srgbClr val="928264"/>
                </a:solidFill>
                <a:effectLst>
                  <a:outerShdw blurRad="38100" dist="38100" dir="2700000" algn="tl">
                    <a:srgbClr val="FFFFFF"/>
                  </a:outerShdw>
                </a:effectLst>
                <a:latin typeface="Verdana" pitchFamily="34" charset="0"/>
              </a:rPr>
              <a:t> </a:t>
            </a:r>
            <a:r>
              <a:rPr lang="en-US" sz="2000">
                <a:solidFill>
                  <a:srgbClr val="928264"/>
                </a:solidFill>
                <a:latin typeface="Verdana" pitchFamily="34" charset="0"/>
              </a:rPr>
              <a:t>(1200-1351)</a:t>
            </a:r>
          </a:p>
          <a:p>
            <a:pPr>
              <a:lnSpc>
                <a:spcPct val="80000"/>
              </a:lnSpc>
              <a:buFontTx/>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13</a:t>
            </a:r>
            <a:r>
              <a:rPr lang="en-US" sz="1800" baseline="30000">
                <a:solidFill>
                  <a:srgbClr val="D5BC61"/>
                </a:solidFill>
                <a:latin typeface="Verdana" pitchFamily="34" charset="0"/>
              </a:rPr>
              <a:t>th</a:t>
            </a:r>
            <a:r>
              <a:rPr lang="en-US" sz="1800">
                <a:solidFill>
                  <a:srgbClr val="D5BC61"/>
                </a:solidFill>
                <a:latin typeface="Verdana" pitchFamily="34" charset="0"/>
              </a:rPr>
              <a:t> century</a:t>
            </a:r>
            <a:br>
              <a:rPr lang="en-US" sz="1800">
                <a:solidFill>
                  <a:srgbClr val="D5BC61"/>
                </a:solidFill>
                <a:latin typeface="Verdana" pitchFamily="34" charset="0"/>
              </a:rPr>
            </a:br>
            <a:r>
              <a:rPr lang="en-US" sz="1600">
                <a:solidFill>
                  <a:srgbClr val="D5BC61"/>
                </a:solidFill>
                <a:latin typeface="Verdana" pitchFamily="34" charset="0"/>
              </a:rPr>
              <a:t>- In the early period, the great classical Indianized empires, great monuments were being constructed, works of art were produced, stone inscriptions were created</a:t>
            </a:r>
            <a:br>
              <a:rPr lang="en-US" sz="1600">
                <a:solidFill>
                  <a:srgbClr val="D5BC61"/>
                </a:solidFill>
                <a:latin typeface="Verdana" pitchFamily="34" charset="0"/>
              </a:rPr>
            </a:br>
            <a:r>
              <a:rPr lang="en-US" sz="1600">
                <a:solidFill>
                  <a:srgbClr val="D5BC61"/>
                </a:solidFill>
                <a:latin typeface="Verdana" pitchFamily="34" charset="0"/>
              </a:rPr>
              <a:t>- By the end of the century       “golden memories” </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Three significant developments that </a:t>
            </a:r>
            <a:r>
              <a:rPr lang="en-US" sz="1800" i="1" u="sng">
                <a:solidFill>
                  <a:srgbClr val="D5BC61"/>
                </a:solidFill>
                <a:latin typeface="Verdana" pitchFamily="34" charset="0"/>
              </a:rPr>
              <a:t>transformed</a:t>
            </a:r>
            <a:r>
              <a:rPr lang="en-US" sz="1800">
                <a:solidFill>
                  <a:srgbClr val="D5BC61"/>
                </a:solidFill>
                <a:latin typeface="Verdana" pitchFamily="34" charset="0"/>
              </a:rPr>
              <a:t> the mainland S/E Asia</a:t>
            </a:r>
            <a:r>
              <a:rPr lang="en-US" sz="1600">
                <a:solidFill>
                  <a:srgbClr val="D5BC61"/>
                </a:solidFill>
                <a:latin typeface="Verdana" pitchFamily="34" charset="0"/>
              </a:rPr>
              <a:t/>
            </a:r>
            <a:br>
              <a:rPr lang="en-US" sz="1600">
                <a:solidFill>
                  <a:srgbClr val="D5BC61"/>
                </a:solidFill>
                <a:latin typeface="Verdana" pitchFamily="34" charset="0"/>
              </a:rPr>
            </a:br>
            <a:endParaRPr lang="en-US" sz="16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1. “Most important” the beginning of a </a:t>
            </a:r>
            <a:r>
              <a:rPr lang="en-US" sz="1800" i="1" u="sng">
                <a:solidFill>
                  <a:srgbClr val="FFFF00"/>
                </a:solidFill>
                <a:latin typeface="Verdana" pitchFamily="34" charset="0"/>
              </a:rPr>
              <a:t>Tai century</a:t>
            </a:r>
            <a:r>
              <a:rPr lang="en-US" sz="1800">
                <a:solidFill>
                  <a:srgbClr val="FFFF00"/>
                </a:solidFill>
                <a:latin typeface="Verdana" pitchFamily="34" charset="0"/>
              </a:rPr>
              <a:t/>
            </a:r>
            <a:br>
              <a:rPr lang="en-US" sz="1800">
                <a:solidFill>
                  <a:srgbClr val="FFFF00"/>
                </a:solidFill>
                <a:latin typeface="Verdana" pitchFamily="34" charset="0"/>
              </a:rPr>
            </a:br>
            <a:r>
              <a:rPr lang="en-US" sz="1600">
                <a:solidFill>
                  <a:srgbClr val="D5BC61"/>
                </a:solidFill>
                <a:latin typeface="Verdana" pitchFamily="34" charset="0"/>
              </a:rPr>
              <a:t/>
            </a:r>
            <a:br>
              <a:rPr lang="en-US" sz="1600">
                <a:solidFill>
                  <a:srgbClr val="D5BC61"/>
                </a:solidFill>
                <a:latin typeface="Verdana" pitchFamily="34" charset="0"/>
              </a:rPr>
            </a:br>
            <a:r>
              <a:rPr lang="en-US" sz="1600">
                <a:solidFill>
                  <a:srgbClr val="D5BC61"/>
                </a:solidFill>
                <a:latin typeface="Verdana" pitchFamily="34" charset="0"/>
              </a:rPr>
              <a:t>- The Tai moved down from the upland valleys onto the plains formerly dominated by major empires</a:t>
            </a:r>
            <a:br>
              <a:rPr lang="en-US" sz="1600">
                <a:solidFill>
                  <a:srgbClr val="D5BC61"/>
                </a:solidFill>
                <a:latin typeface="Verdana" pitchFamily="34" charset="0"/>
              </a:rPr>
            </a:br>
            <a:r>
              <a:rPr lang="en-US" sz="1600">
                <a:solidFill>
                  <a:srgbClr val="D5BC61"/>
                </a:solidFill>
                <a:latin typeface="Verdana" pitchFamily="34" charset="0"/>
              </a:rPr>
              <a:t>- in an attempt to imitate and supplant their rivals, these new states stretched all the way</a:t>
            </a:r>
            <a:br>
              <a:rPr lang="en-US" sz="1600">
                <a:solidFill>
                  <a:srgbClr val="D5BC61"/>
                </a:solidFill>
                <a:latin typeface="Verdana" pitchFamily="34" charset="0"/>
              </a:rPr>
            </a:br>
            <a:r>
              <a:rPr lang="en-US" sz="1600">
                <a:solidFill>
                  <a:srgbClr val="D5BC61"/>
                </a:solidFill>
                <a:latin typeface="Verdana" pitchFamily="34" charset="0"/>
              </a:rPr>
              <a:t>- Assam in N/E India (west), Northern Laos (East), and Nakhon Si Thammarat (South) on the Malay Peninsula</a:t>
            </a:r>
            <a:br>
              <a:rPr lang="en-US" sz="1600">
                <a:solidFill>
                  <a:srgbClr val="D5BC61"/>
                </a:solidFill>
                <a:latin typeface="Verdana" pitchFamily="34" charset="0"/>
              </a:rPr>
            </a:br>
            <a:r>
              <a:rPr lang="en-US" sz="1600">
                <a:solidFill>
                  <a:srgbClr val="928264"/>
                </a:solidFill>
                <a:latin typeface="Verdana" pitchFamily="34" charset="0"/>
              </a:rPr>
              <a:t>	</a:t>
            </a:r>
          </a:p>
        </p:txBody>
      </p:sp>
      <p:sp>
        <p:nvSpPr>
          <p:cNvPr id="52228" name="Line 4"/>
          <p:cNvSpPr>
            <a:spLocks noChangeShapeType="1"/>
          </p:cNvSpPr>
          <p:nvPr/>
        </p:nvSpPr>
        <p:spPr bwMode="auto">
          <a:xfrm>
            <a:off x="3708400" y="3141663"/>
            <a:ext cx="433388" cy="0"/>
          </a:xfrm>
          <a:prstGeom prst="line">
            <a:avLst/>
          </a:prstGeom>
          <a:noFill/>
          <a:ln w="9525">
            <a:solidFill>
              <a:srgbClr val="FFFF00"/>
            </a:solidFill>
            <a:round/>
            <a:headEnd/>
            <a:tailEnd type="triangle" w="med" len="med"/>
          </a:ln>
          <a:effectLst/>
        </p:spPr>
        <p:txBody>
          <a:bodyPr/>
          <a:lstStyle/>
          <a:p>
            <a:endParaRPr lang="en-US"/>
          </a:p>
        </p:txBody>
      </p:sp>
      <p:pic>
        <p:nvPicPr>
          <p:cNvPr id="52229" name="Picture 5" descr="Sukhothai"/>
          <p:cNvPicPr preferRelativeResize="0">
            <a:picLocks noChangeArrowheads="1"/>
          </p:cNvPicPr>
          <p:nvPr/>
        </p:nvPicPr>
        <p:blipFill>
          <a:blip r:embed="rId2" cstate="print">
            <a:lum bright="60000" contrast="72000"/>
          </a:blip>
          <a:srcRect/>
          <a:stretch>
            <a:fillRect/>
          </a:stretch>
        </p:blipFill>
        <p:spPr bwMode="auto">
          <a:xfrm>
            <a:off x="5878513" y="288925"/>
            <a:ext cx="1368425" cy="11509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2227">
                                            <p:txEl>
                                              <p:pRg st="2" end="2"/>
                                            </p:txEl>
                                          </p:spTgt>
                                        </p:tgtEl>
                                        <p:attrNameLst>
                                          <p:attrName>style.visibility</p:attrName>
                                        </p:attrNameLst>
                                      </p:cBhvr>
                                      <p:to>
                                        <p:strVal val="visible"/>
                                      </p:to>
                                    </p:set>
                                    <p:anim calcmode="lin" valueType="num">
                                      <p:cBhvr>
                                        <p:cTn id="7" dur="1000" fill="hold"/>
                                        <p:tgtEl>
                                          <p:spTgt spid="52227">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52227">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7">
                                            <p:txEl>
                                              <p:pRg st="2" end="2"/>
                                            </p:txEl>
                                          </p:spTgt>
                                        </p:tgtEl>
                                      </p:cBhvr>
                                    </p:animEffect>
                                  </p:childTnLst>
                                </p:cTn>
                              </p:par>
                              <p:par>
                                <p:cTn id="10" presetID="29" presetClass="entr" presetSubtype="0" fill="hold" grpId="0" nodeType="withEffect">
                                  <p:stCondLst>
                                    <p:cond delay="0"/>
                                  </p:stCondLst>
                                  <p:childTnLst>
                                    <p:set>
                                      <p:cBhvr>
                                        <p:cTn id="11" dur="1" fill="hold">
                                          <p:stCondLst>
                                            <p:cond delay="0"/>
                                          </p:stCondLst>
                                        </p:cTn>
                                        <p:tgtEl>
                                          <p:spTgt spid="52228"/>
                                        </p:tgtEl>
                                        <p:attrNameLst>
                                          <p:attrName>style.visibility</p:attrName>
                                        </p:attrNameLst>
                                      </p:cBhvr>
                                      <p:to>
                                        <p:strVal val="visible"/>
                                      </p:to>
                                    </p:set>
                                    <p:anim calcmode="lin" valueType="num">
                                      <p:cBhvr>
                                        <p:cTn id="12" dur="1000" fill="hold"/>
                                        <p:tgtEl>
                                          <p:spTgt spid="52228"/>
                                        </p:tgtEl>
                                        <p:attrNameLst>
                                          <p:attrName>ppt_x</p:attrName>
                                        </p:attrNameLst>
                                      </p:cBhvr>
                                      <p:tavLst>
                                        <p:tav tm="0">
                                          <p:val>
                                            <p:strVal val="#ppt_x-.2"/>
                                          </p:val>
                                        </p:tav>
                                        <p:tav tm="100000">
                                          <p:val>
                                            <p:strVal val="#ppt_x"/>
                                          </p:val>
                                        </p:tav>
                                      </p:tavLst>
                                    </p:anim>
                                    <p:anim calcmode="lin" valueType="num">
                                      <p:cBhvr>
                                        <p:cTn id="13" dur="1000" fill="hold"/>
                                        <p:tgtEl>
                                          <p:spTgt spid="5222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52228"/>
                                        </p:tgtEl>
                                      </p:cBhvr>
                                    </p:animEffect>
                                  </p:childTnLst>
                                </p:cTn>
                              </p:par>
                            </p:childTnLst>
                          </p:cTn>
                        </p:par>
                        <p:par>
                          <p:cTn id="15" fill="hold">
                            <p:stCondLst>
                              <p:cond delay="1000"/>
                            </p:stCondLst>
                            <p:childTnLst>
                              <p:par>
                                <p:cTn id="16" presetID="29" presetClass="entr" presetSubtype="0" fill="hold" nodeType="afterEffect">
                                  <p:stCondLst>
                                    <p:cond delay="0"/>
                                  </p:stCondLst>
                                  <p:childTnLst>
                                    <p:set>
                                      <p:cBhvr>
                                        <p:cTn id="17" dur="1" fill="hold">
                                          <p:stCondLst>
                                            <p:cond delay="0"/>
                                          </p:stCondLst>
                                        </p:cTn>
                                        <p:tgtEl>
                                          <p:spTgt spid="52227">
                                            <p:txEl>
                                              <p:pRg st="3" end="3"/>
                                            </p:txEl>
                                          </p:spTgt>
                                        </p:tgtEl>
                                        <p:attrNameLst>
                                          <p:attrName>style.visibility</p:attrName>
                                        </p:attrNameLst>
                                      </p:cBhvr>
                                      <p:to>
                                        <p:strVal val="visible"/>
                                      </p:to>
                                    </p:set>
                                    <p:anim calcmode="lin" valueType="num">
                                      <p:cBhvr>
                                        <p:cTn id="18" dur="1000" fill="hold"/>
                                        <p:tgtEl>
                                          <p:spTgt spid="52227">
                                            <p:txEl>
                                              <p:pRg st="3" end="3"/>
                                            </p:txEl>
                                          </p:spTgt>
                                        </p:tgtEl>
                                        <p:attrNameLst>
                                          <p:attrName>ppt_x</p:attrName>
                                        </p:attrNameLst>
                                      </p:cBhvr>
                                      <p:tavLst>
                                        <p:tav tm="0">
                                          <p:val>
                                            <p:strVal val="#ppt_x-.2"/>
                                          </p:val>
                                        </p:tav>
                                        <p:tav tm="100000">
                                          <p:val>
                                            <p:strVal val="#ppt_x"/>
                                          </p:val>
                                        </p:tav>
                                      </p:tavLst>
                                    </p:anim>
                                    <p:anim calcmode="lin" valueType="num">
                                      <p:cBhvr>
                                        <p:cTn id="19" dur="1000" fill="hold"/>
                                        <p:tgtEl>
                                          <p:spTgt spid="52227">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0" dur="1000"/>
                                        <p:tgtEl>
                                          <p:spTgt spid="52227">
                                            <p:txEl>
                                              <p:pRg st="3" end="3"/>
                                            </p:txEl>
                                          </p:spTgt>
                                        </p:tgtEl>
                                      </p:cBhvr>
                                    </p:animEffect>
                                  </p:childTnLst>
                                </p:cTn>
                              </p:par>
                            </p:childTnLst>
                          </p:cTn>
                        </p:par>
                        <p:par>
                          <p:cTn id="21" fill="hold">
                            <p:stCondLst>
                              <p:cond delay="2000"/>
                            </p:stCondLst>
                            <p:childTnLst>
                              <p:par>
                                <p:cTn id="22" presetID="29" presetClass="entr" presetSubtype="0" fill="hold" nodeType="afterEffect">
                                  <p:stCondLst>
                                    <p:cond delay="0"/>
                                  </p:stCondLst>
                                  <p:childTnLst>
                                    <p:set>
                                      <p:cBhvr>
                                        <p:cTn id="23" dur="1" fill="hold">
                                          <p:stCondLst>
                                            <p:cond delay="0"/>
                                          </p:stCondLst>
                                        </p:cTn>
                                        <p:tgtEl>
                                          <p:spTgt spid="52227">
                                            <p:txEl>
                                              <p:pRg st="4" end="4"/>
                                            </p:txEl>
                                          </p:spTgt>
                                        </p:tgtEl>
                                        <p:attrNameLst>
                                          <p:attrName>style.visibility</p:attrName>
                                        </p:attrNameLst>
                                      </p:cBhvr>
                                      <p:to>
                                        <p:strVal val="visible"/>
                                      </p:to>
                                    </p:set>
                                    <p:anim calcmode="lin" valueType="num">
                                      <p:cBhvr>
                                        <p:cTn id="24" dur="1000" fill="hold"/>
                                        <p:tgtEl>
                                          <p:spTgt spid="52227">
                                            <p:txEl>
                                              <p:pRg st="4" end="4"/>
                                            </p:txEl>
                                          </p:spTgt>
                                        </p:tgtEl>
                                        <p:attrNameLst>
                                          <p:attrName>ppt_x</p:attrName>
                                        </p:attrNameLst>
                                      </p:cBhvr>
                                      <p:tavLst>
                                        <p:tav tm="0">
                                          <p:val>
                                            <p:strVal val="#ppt_x-.2"/>
                                          </p:val>
                                        </p:tav>
                                        <p:tav tm="100000">
                                          <p:val>
                                            <p:strVal val="#ppt_x"/>
                                          </p:val>
                                        </p:tav>
                                      </p:tavLst>
                                    </p:anim>
                                    <p:anim calcmode="lin" valueType="num">
                                      <p:cBhvr>
                                        <p:cTn id="25" dur="1000" fill="hold"/>
                                        <p:tgtEl>
                                          <p:spTgt spid="52227">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6" dur="1000"/>
                                        <p:tgtEl>
                                          <p:spTgt spid="52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3250" name="Rectangle 2"/>
          <p:cNvSpPr>
            <a:spLocks noGrp="1" noChangeArrowheads="1"/>
          </p:cNvSpPr>
          <p:nvPr>
            <p:ph type="body" idx="1"/>
          </p:nvPr>
        </p:nvSpPr>
        <p:spPr bwMode="auto">
          <a:xfrm>
            <a:off x="501650" y="1428750"/>
            <a:ext cx="8229600" cy="4895850"/>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000"/>
              <a:t>	</a:t>
            </a:r>
            <a:r>
              <a:rPr lang="en-US" sz="2000" b="1" u="sng">
                <a:solidFill>
                  <a:srgbClr val="928264"/>
                </a:solidFill>
                <a:effectLst>
                  <a:outerShdw blurRad="38100" dist="38100" dir="2700000" algn="tl">
                    <a:srgbClr val="FFFFFF"/>
                  </a:outerShdw>
                </a:effectLst>
                <a:latin typeface="Verdana" pitchFamily="34" charset="0"/>
              </a:rPr>
              <a:t>A Tai Century</a:t>
            </a:r>
            <a:r>
              <a:rPr lang="en-US" sz="2000" b="1">
                <a:solidFill>
                  <a:srgbClr val="928264"/>
                </a:solidFill>
                <a:effectLst>
                  <a:outerShdw blurRad="38100" dist="38100" dir="2700000" algn="tl">
                    <a:srgbClr val="FFFFFF"/>
                  </a:outerShdw>
                </a:effectLst>
                <a:latin typeface="Verdana" pitchFamily="34" charset="0"/>
              </a:rPr>
              <a:t> </a:t>
            </a:r>
            <a:r>
              <a:rPr lang="en-US" sz="2000">
                <a:solidFill>
                  <a:srgbClr val="928264"/>
                </a:solidFill>
                <a:latin typeface="Verdana" pitchFamily="34" charset="0"/>
              </a:rPr>
              <a:t>(1200-1351)</a:t>
            </a:r>
          </a:p>
          <a:p>
            <a:pPr>
              <a:lnSpc>
                <a:spcPct val="80000"/>
              </a:lnSpc>
              <a:buFontTx/>
              <a:buNone/>
            </a:pPr>
            <a:endParaRPr lang="en-US" sz="18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2. The verification of </a:t>
            </a:r>
            <a:r>
              <a:rPr lang="en-US" sz="1800" i="1" u="sng">
                <a:solidFill>
                  <a:srgbClr val="FFFF00"/>
                </a:solidFill>
                <a:latin typeface="Verdana" pitchFamily="34" charset="0"/>
              </a:rPr>
              <a:t>Buddhism</a:t>
            </a:r>
            <a:r>
              <a:rPr lang="en-US" sz="1800">
                <a:solidFill>
                  <a:srgbClr val="D5BC61"/>
                </a:solidFill>
                <a:latin typeface="Verdana" pitchFamily="34" charset="0"/>
              </a:rPr>
              <a:t> through contacts with Singhalese Buddhism</a:t>
            </a:r>
            <a:br>
              <a:rPr lang="en-US" sz="1800">
                <a:solidFill>
                  <a:srgbClr val="D5BC61"/>
                </a:solidFill>
                <a:latin typeface="Verdana" pitchFamily="34" charset="0"/>
              </a:rPr>
            </a:br>
            <a:r>
              <a:rPr lang="en-US" sz="1600">
                <a:solidFill>
                  <a:srgbClr val="D5BC61"/>
                </a:solidFill>
                <a:latin typeface="Verdana" pitchFamily="34" charset="0"/>
              </a:rPr>
              <a:t>- Result in the foundation of strong, well-supported Buddhist monastic institutions</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3. The political transformation of continental S/E Asia</a:t>
            </a:r>
            <a:br>
              <a:rPr lang="en-US" sz="1800">
                <a:solidFill>
                  <a:srgbClr val="D5BC61"/>
                </a:solidFill>
                <a:latin typeface="Verdana" pitchFamily="34" charset="0"/>
              </a:rPr>
            </a:br>
            <a:r>
              <a:rPr lang="en-US" sz="1600">
                <a:solidFill>
                  <a:srgbClr val="D5BC61"/>
                </a:solidFill>
                <a:latin typeface="Verdana" pitchFamily="34" charset="0"/>
              </a:rPr>
              <a:t>- the rise to power of </a:t>
            </a:r>
            <a:r>
              <a:rPr lang="en-US" sz="1600" i="1" u="sng">
                <a:solidFill>
                  <a:srgbClr val="FFFF00"/>
                </a:solidFill>
                <a:latin typeface="Verdana" pitchFamily="34" charset="0"/>
              </a:rPr>
              <a:t>the Mongols</a:t>
            </a:r>
            <a:r>
              <a:rPr lang="en-US" sz="1600">
                <a:solidFill>
                  <a:srgbClr val="D5BC61"/>
                </a:solidFill>
                <a:latin typeface="Verdana" pitchFamily="34" charset="0"/>
              </a:rPr>
              <a:t> in China, and their power extension into the region through </a:t>
            </a:r>
            <a:r>
              <a:rPr lang="en-US" sz="1600" i="1" u="sng">
                <a:solidFill>
                  <a:srgbClr val="FFFF00"/>
                </a:solidFill>
                <a:latin typeface="Verdana" pitchFamily="34" charset="0"/>
              </a:rPr>
              <a:t>diplomatic and military</a:t>
            </a:r>
            <a:r>
              <a:rPr lang="en-US" sz="1600">
                <a:solidFill>
                  <a:srgbClr val="D5BC61"/>
                </a:solidFill>
                <a:latin typeface="Verdana" pitchFamily="34" charset="0"/>
              </a:rPr>
              <a:t> means</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political landscape of mainland S/E Asia by the end of the 13</a:t>
            </a:r>
            <a:r>
              <a:rPr lang="en-US" sz="1800" baseline="30000">
                <a:solidFill>
                  <a:srgbClr val="FFFF00"/>
                </a:solidFill>
                <a:latin typeface="Verdana" pitchFamily="34" charset="0"/>
              </a:rPr>
              <a:t>th</a:t>
            </a:r>
            <a:r>
              <a:rPr lang="en-US" sz="1800">
                <a:solidFill>
                  <a:srgbClr val="FFFF00"/>
                </a:solidFill>
                <a:latin typeface="Verdana" pitchFamily="34" charset="0"/>
              </a:rPr>
              <a:t> century was fractured into numerous, much </a:t>
            </a:r>
            <a:r>
              <a:rPr lang="en-US" sz="1800" b="1" i="1" u="sng">
                <a:solidFill>
                  <a:srgbClr val="FFFF00"/>
                </a:solidFill>
                <a:latin typeface="Verdana" pitchFamily="34" charset="0"/>
              </a:rPr>
              <a:t>smaller states</a:t>
            </a:r>
            <a:r>
              <a:rPr lang="en-US" sz="1800">
                <a:solidFill>
                  <a:srgbClr val="FFFF00"/>
                </a:solidFill>
                <a:latin typeface="Verdana" pitchFamily="34" charset="0"/>
              </a:rPr>
              <a:t> more equal in their political and religious power</a:t>
            </a:r>
            <a:br>
              <a:rPr lang="en-US" sz="1800">
                <a:solidFill>
                  <a:srgbClr val="FFFF00"/>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These new communities lived according to </a:t>
            </a:r>
            <a:r>
              <a:rPr lang="en-US" sz="1600" b="1" i="1">
                <a:solidFill>
                  <a:srgbClr val="FFFF00"/>
                </a:solidFill>
                <a:latin typeface="Verdana" pitchFamily="34" charset="0"/>
              </a:rPr>
              <a:t>Theravada Buddhism</a:t>
            </a:r>
            <a:r>
              <a:rPr lang="en-US" sz="1600" b="1" i="1">
                <a:solidFill>
                  <a:srgbClr val="D5BC61"/>
                </a:solidFill>
                <a:latin typeface="Verdana" pitchFamily="34" charset="0"/>
              </a:rPr>
              <a:t> - </a:t>
            </a:r>
            <a:r>
              <a:rPr lang="en-US" sz="1600">
                <a:solidFill>
                  <a:srgbClr val="D5BC61"/>
                </a:solidFill>
                <a:latin typeface="Verdana" pitchFamily="34" charset="0"/>
              </a:rPr>
              <a:t>Singhalese origin, </a:t>
            </a:r>
            <a:r>
              <a:rPr lang="en-US" sz="1600" i="1" u="sng">
                <a:solidFill>
                  <a:srgbClr val="D5BC61"/>
                </a:solidFill>
                <a:latin typeface="Verdana" pitchFamily="34" charset="0"/>
              </a:rPr>
              <a:t>performing arts with their own styles</a:t>
            </a:r>
            <a:r>
              <a:rPr lang="en-US" sz="1600" i="1">
                <a:solidFill>
                  <a:srgbClr val="D5BC61"/>
                </a:solidFill>
                <a:latin typeface="Verdana" pitchFamily="34" charset="0"/>
              </a:rPr>
              <a:t>, </a:t>
            </a:r>
            <a:r>
              <a:rPr lang="en-US" sz="1600" i="1" u="sng">
                <a:solidFill>
                  <a:srgbClr val="D5BC61"/>
                </a:solidFill>
                <a:latin typeface="Verdana" pitchFamily="34" charset="0"/>
              </a:rPr>
              <a:t>literary arts with their own idioms and languages</a:t>
            </a:r>
            <a:r>
              <a:rPr lang="en-US" sz="1600" i="1">
                <a:solidFill>
                  <a:srgbClr val="D5BC61"/>
                </a:solidFill>
                <a:latin typeface="Verdana" pitchFamily="34" charset="0"/>
              </a:rPr>
              <a:t>	</a:t>
            </a:r>
            <a:br>
              <a:rPr lang="en-US" sz="1600" i="1">
                <a:solidFill>
                  <a:srgbClr val="D5BC61"/>
                </a:solidFill>
                <a:latin typeface="Verdana" pitchFamily="34" charset="0"/>
              </a:rPr>
            </a:br>
            <a:endParaRPr lang="en-US" sz="1600" i="1">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For the Tai especially the </a:t>
            </a:r>
            <a:r>
              <a:rPr lang="en-US" sz="1800" b="1" i="1" u="sng">
                <a:solidFill>
                  <a:srgbClr val="FFFF00"/>
                </a:solidFill>
                <a:latin typeface="Verdana" pitchFamily="34" charset="0"/>
              </a:rPr>
              <a:t>Siamese</a:t>
            </a:r>
            <a:r>
              <a:rPr lang="en-US" sz="1800">
                <a:solidFill>
                  <a:srgbClr val="FFFF00"/>
                </a:solidFill>
                <a:latin typeface="Verdana" pitchFamily="34" charset="0"/>
              </a:rPr>
              <a:t>, real history must have begun in the 13</a:t>
            </a:r>
            <a:r>
              <a:rPr lang="en-US" sz="1800" baseline="30000">
                <a:solidFill>
                  <a:srgbClr val="FFFF00"/>
                </a:solidFill>
                <a:latin typeface="Verdana" pitchFamily="34" charset="0"/>
              </a:rPr>
              <a:t>th</a:t>
            </a:r>
            <a:r>
              <a:rPr lang="en-US" sz="1800">
                <a:solidFill>
                  <a:srgbClr val="FFFF00"/>
                </a:solidFill>
                <a:latin typeface="Verdana" pitchFamily="34" charset="0"/>
              </a:rPr>
              <a:t> century</a:t>
            </a:r>
          </a:p>
        </p:txBody>
      </p:sp>
      <p:pic>
        <p:nvPicPr>
          <p:cNvPr id="53253" name="Picture 5" descr="Sukhothai"/>
          <p:cNvPicPr preferRelativeResize="0">
            <a:picLocks noChangeArrowheads="1"/>
          </p:cNvPicPr>
          <p:nvPr/>
        </p:nvPicPr>
        <p:blipFill>
          <a:blip r:embed="rId2" cstate="print">
            <a:lum bright="60000" contrast="72000"/>
          </a:blip>
          <a:srcRect/>
          <a:stretch>
            <a:fillRect/>
          </a:stretch>
        </p:blipFill>
        <p:spPr bwMode="auto">
          <a:xfrm>
            <a:off x="5878513" y="288925"/>
            <a:ext cx="1368425" cy="115093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3250">
                                            <p:txEl>
                                              <p:pRg st="2" end="2"/>
                                            </p:txEl>
                                          </p:spTgt>
                                        </p:tgtEl>
                                        <p:attrNameLst>
                                          <p:attrName>style.visibility</p:attrName>
                                        </p:attrNameLst>
                                      </p:cBhvr>
                                      <p:to>
                                        <p:strVal val="visible"/>
                                      </p:to>
                                    </p:set>
                                    <p:anim calcmode="lin" valueType="num">
                                      <p:cBhvr>
                                        <p:cTn id="7" dur="1000" fill="hold"/>
                                        <p:tgtEl>
                                          <p:spTgt spid="53250">
                                            <p:txEl>
                                              <p:pRg st="2" end="2"/>
                                            </p:txEl>
                                          </p:spTgt>
                                        </p:tgtEl>
                                        <p:attrNameLst>
                                          <p:attrName>ppt_x</p:attrName>
                                        </p:attrNameLst>
                                      </p:cBhvr>
                                      <p:tavLst>
                                        <p:tav tm="0">
                                          <p:val>
                                            <p:strVal val="#ppt_x-.2"/>
                                          </p:val>
                                        </p:tav>
                                        <p:tav tm="100000">
                                          <p:val>
                                            <p:strVal val="#ppt_x"/>
                                          </p:val>
                                        </p:tav>
                                      </p:tavLst>
                                    </p:anim>
                                    <p:anim calcmode="lin" valueType="num">
                                      <p:cBhvr>
                                        <p:cTn id="8" dur="1000" fill="hold"/>
                                        <p:tgtEl>
                                          <p:spTgt spid="53250">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3250">
                                            <p:txEl>
                                              <p:pRg st="2" end="2"/>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3250">
                                            <p:txEl>
                                              <p:pRg st="3" end="3"/>
                                            </p:txEl>
                                          </p:spTgt>
                                        </p:tgtEl>
                                        <p:attrNameLst>
                                          <p:attrName>style.visibility</p:attrName>
                                        </p:attrNameLst>
                                      </p:cBhvr>
                                      <p:to>
                                        <p:strVal val="visible"/>
                                      </p:to>
                                    </p:set>
                                    <p:anim calcmode="lin" valueType="num">
                                      <p:cBhvr>
                                        <p:cTn id="13" dur="1000" fill="hold"/>
                                        <p:tgtEl>
                                          <p:spTgt spid="53250">
                                            <p:txEl>
                                              <p:pRg st="3" end="3"/>
                                            </p:txEl>
                                          </p:spTgt>
                                        </p:tgtEl>
                                        <p:attrNameLst>
                                          <p:attrName>ppt_x</p:attrName>
                                        </p:attrNameLst>
                                      </p:cBhvr>
                                      <p:tavLst>
                                        <p:tav tm="0">
                                          <p:val>
                                            <p:strVal val="#ppt_x-.2"/>
                                          </p:val>
                                        </p:tav>
                                        <p:tav tm="100000">
                                          <p:val>
                                            <p:strVal val="#ppt_x"/>
                                          </p:val>
                                        </p:tav>
                                      </p:tavLst>
                                    </p:anim>
                                    <p:anim calcmode="lin" valueType="num">
                                      <p:cBhvr>
                                        <p:cTn id="14" dur="1000" fill="hold"/>
                                        <p:tgtEl>
                                          <p:spTgt spid="53250">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3250">
                                            <p:txEl>
                                              <p:pRg st="3" end="3"/>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3250">
                                            <p:txEl>
                                              <p:pRg st="4" end="4"/>
                                            </p:txEl>
                                          </p:spTgt>
                                        </p:tgtEl>
                                        <p:attrNameLst>
                                          <p:attrName>style.visibility</p:attrName>
                                        </p:attrNameLst>
                                      </p:cBhvr>
                                      <p:to>
                                        <p:strVal val="visible"/>
                                      </p:to>
                                    </p:set>
                                    <p:anim calcmode="lin" valueType="num">
                                      <p:cBhvr>
                                        <p:cTn id="19" dur="1000" fill="hold"/>
                                        <p:tgtEl>
                                          <p:spTgt spid="53250">
                                            <p:txEl>
                                              <p:pRg st="4" end="4"/>
                                            </p:txEl>
                                          </p:spTgt>
                                        </p:tgtEl>
                                        <p:attrNameLst>
                                          <p:attrName>ppt_x</p:attrName>
                                        </p:attrNameLst>
                                      </p:cBhvr>
                                      <p:tavLst>
                                        <p:tav tm="0">
                                          <p:val>
                                            <p:strVal val="#ppt_x-.2"/>
                                          </p:val>
                                        </p:tav>
                                        <p:tav tm="100000">
                                          <p:val>
                                            <p:strVal val="#ppt_x"/>
                                          </p:val>
                                        </p:tav>
                                      </p:tavLst>
                                    </p:anim>
                                    <p:anim calcmode="lin" valueType="num">
                                      <p:cBhvr>
                                        <p:cTn id="20" dur="1000" fill="hold"/>
                                        <p:tgtEl>
                                          <p:spTgt spid="53250">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3250">
                                            <p:txEl>
                                              <p:pRg st="4" end="4"/>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3250">
                                            <p:txEl>
                                              <p:pRg st="5" end="5"/>
                                            </p:txEl>
                                          </p:spTgt>
                                        </p:tgtEl>
                                        <p:attrNameLst>
                                          <p:attrName>style.visibility</p:attrName>
                                        </p:attrNameLst>
                                      </p:cBhvr>
                                      <p:to>
                                        <p:strVal val="visible"/>
                                      </p:to>
                                    </p:set>
                                    <p:anim calcmode="lin" valueType="num">
                                      <p:cBhvr>
                                        <p:cTn id="25" dur="1000" fill="hold"/>
                                        <p:tgtEl>
                                          <p:spTgt spid="53250">
                                            <p:txEl>
                                              <p:pRg st="5" end="5"/>
                                            </p:txEl>
                                          </p:spTgt>
                                        </p:tgtEl>
                                        <p:attrNameLst>
                                          <p:attrName>ppt_x</p:attrName>
                                        </p:attrNameLst>
                                      </p:cBhvr>
                                      <p:tavLst>
                                        <p:tav tm="0">
                                          <p:val>
                                            <p:strVal val="#ppt_x-.2"/>
                                          </p:val>
                                        </p:tav>
                                        <p:tav tm="100000">
                                          <p:val>
                                            <p:strVal val="#ppt_x"/>
                                          </p:val>
                                        </p:tav>
                                      </p:tavLst>
                                    </p:anim>
                                    <p:anim calcmode="lin" valueType="num">
                                      <p:cBhvr>
                                        <p:cTn id="26" dur="1000" fill="hold"/>
                                        <p:tgtEl>
                                          <p:spTgt spid="53250">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3250">
                                            <p:txEl>
                                              <p:pRg st="5" end="5"/>
                                            </p:txEl>
                                          </p:spTgt>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53250">
                                            <p:txEl>
                                              <p:pRg st="6" end="6"/>
                                            </p:txEl>
                                          </p:spTgt>
                                        </p:tgtEl>
                                        <p:attrNameLst>
                                          <p:attrName>style.visibility</p:attrName>
                                        </p:attrNameLst>
                                      </p:cBhvr>
                                      <p:to>
                                        <p:strVal val="visible"/>
                                      </p:to>
                                    </p:set>
                                    <p:anim calcmode="lin" valueType="num">
                                      <p:cBhvr>
                                        <p:cTn id="31" dur="1000" fill="hold"/>
                                        <p:tgtEl>
                                          <p:spTgt spid="53250">
                                            <p:txEl>
                                              <p:pRg st="6" end="6"/>
                                            </p:txEl>
                                          </p:spTgt>
                                        </p:tgtEl>
                                        <p:attrNameLst>
                                          <p:attrName>ppt_x</p:attrName>
                                        </p:attrNameLst>
                                      </p:cBhvr>
                                      <p:tavLst>
                                        <p:tav tm="0">
                                          <p:val>
                                            <p:strVal val="#ppt_x-.2"/>
                                          </p:val>
                                        </p:tav>
                                        <p:tav tm="100000">
                                          <p:val>
                                            <p:strVal val="#ppt_x"/>
                                          </p:val>
                                        </p:tav>
                                      </p:tavLst>
                                    </p:anim>
                                    <p:anim calcmode="lin" valueType="num">
                                      <p:cBhvr>
                                        <p:cTn id="32" dur="1000" fill="hold"/>
                                        <p:tgtEl>
                                          <p:spTgt spid="53250">
                                            <p:txEl>
                                              <p:pRg st="6" end="6"/>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5325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4274" name="Rectangle 2"/>
          <p:cNvSpPr>
            <a:spLocks noGrp="1" noChangeArrowheads="1"/>
          </p:cNvSpPr>
          <p:nvPr>
            <p:ph type="body" idx="1"/>
          </p:nvPr>
        </p:nvSpPr>
        <p:spPr bwMode="auto">
          <a:xfrm>
            <a:off x="457200" y="1600200"/>
            <a:ext cx="8229600" cy="5141913"/>
          </a:xfrm>
          <a:noFill/>
          <a:ln>
            <a:miter lim="800000"/>
            <a:headEnd/>
            <a:tailEnd/>
          </a:ln>
        </p:spPr>
        <p:txBody>
          <a:bodyPr vert="horz" wrap="square" lIns="91440" tIns="45720" rIns="91440" bIns="45720" numCol="1" anchor="t" anchorCtr="0" compatLnSpc="1">
            <a:prstTxWarp prst="textNoShape">
              <a:avLst/>
            </a:prstTxWarp>
          </a:bodyPr>
          <a:lstStyle/>
          <a:p>
            <a:pPr>
              <a:lnSpc>
                <a:spcPct val="80000"/>
              </a:lnSpc>
              <a:buFontTx/>
              <a:buNone/>
            </a:pPr>
            <a:r>
              <a:rPr lang="en-US" sz="2000"/>
              <a:t>	</a:t>
            </a:r>
            <a:r>
              <a:rPr lang="en-US" sz="2000" b="1" u="sng">
                <a:solidFill>
                  <a:srgbClr val="928264"/>
                </a:solidFill>
                <a:effectLst>
                  <a:outerShdw blurRad="38100" dist="38100" dir="2700000" algn="tl">
                    <a:srgbClr val="FFFFFF"/>
                  </a:outerShdw>
                </a:effectLst>
                <a:latin typeface="Verdana" pitchFamily="34" charset="0"/>
              </a:rPr>
              <a:t>Kingdom of Lanna</a:t>
            </a:r>
            <a:br>
              <a:rPr lang="en-US" sz="2000" b="1" u="sng">
                <a:solidFill>
                  <a:srgbClr val="928264"/>
                </a:solidFill>
                <a:effectLst>
                  <a:outerShdw blurRad="38100" dist="38100" dir="2700000" algn="tl">
                    <a:srgbClr val="FFFFFF"/>
                  </a:outerShdw>
                </a:effectLst>
                <a:latin typeface="Verdana" pitchFamily="34" charset="0"/>
              </a:rPr>
            </a:br>
            <a:endParaRPr lang="en-US" sz="2000" b="1" u="sng">
              <a:solidFill>
                <a:srgbClr val="928264"/>
              </a:solidFill>
              <a:effectLst>
                <a:outerShdw blurRad="38100" dist="38100" dir="2700000" algn="tl">
                  <a:srgbClr val="FFFFFF"/>
                </a:outerShdw>
              </a:effectLst>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The chronicles of Chiang Mai trace the ruling house of Lanna back to </a:t>
            </a:r>
            <a:r>
              <a:rPr lang="en-US" sz="1800" i="1" u="sng">
                <a:solidFill>
                  <a:srgbClr val="D5BC61"/>
                </a:solidFill>
                <a:latin typeface="Verdana" pitchFamily="34" charset="0"/>
              </a:rPr>
              <a:t>Chiang Saen in the Yonok</a:t>
            </a:r>
            <a:r>
              <a:rPr lang="en-US" sz="1800">
                <a:solidFill>
                  <a:srgbClr val="D5BC61"/>
                </a:solidFill>
                <a:latin typeface="Verdana" pitchFamily="34" charset="0"/>
              </a:rPr>
              <a:t> region – </a:t>
            </a:r>
            <a:r>
              <a:rPr lang="en-US" sz="1800" i="1">
                <a:solidFill>
                  <a:srgbClr val="FFFF00"/>
                </a:solidFill>
                <a:latin typeface="Verdana" pitchFamily="34" charset="0"/>
              </a:rPr>
              <a:t>currently Sipsong Panna</a:t>
            </a:r>
            <a:br>
              <a:rPr lang="en-US" sz="1800" i="1">
                <a:solidFill>
                  <a:srgbClr val="FFFF00"/>
                </a:solidFill>
                <a:latin typeface="Verdana" pitchFamily="34" charset="0"/>
              </a:rPr>
            </a:br>
            <a:endParaRPr lang="en-US" sz="1800" i="1">
              <a:solidFill>
                <a:srgbClr val="FFFF00"/>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This is the world of the upper Mekong River, people by folk who called themselves Lao and whose lives were threatened by Vietnam and by Yunnan, that is “Nan-chao”</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FFFF00"/>
                </a:solidFill>
                <a:latin typeface="Verdana" pitchFamily="34" charset="0"/>
              </a:rPr>
              <a:t>The founder of the Lanna kingdom of Chiang Mai, Mangrai was born in 1239 at Chiang Saen, he succeeded his dad as ruler of Chiang Saen in 1259</a:t>
            </a:r>
            <a:br>
              <a:rPr lang="en-US" sz="1800">
                <a:solidFill>
                  <a:srgbClr val="FFFF00"/>
                </a:solidFill>
                <a:latin typeface="Verdana" pitchFamily="34" charset="0"/>
              </a:rPr>
            </a:br>
            <a:endParaRPr lang="en-US" sz="1800">
              <a:solidFill>
                <a:srgbClr val="FFFF00"/>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He had observed that all Tai principalities of the region were fighting among themselves</a:t>
            </a:r>
            <a:br>
              <a:rPr lang="en-US" sz="1800">
                <a:solidFill>
                  <a:srgbClr val="D5BC61"/>
                </a:solidFill>
                <a:latin typeface="Verdana" pitchFamily="34" charset="0"/>
              </a:rPr>
            </a:br>
            <a:endParaRPr lang="en-US" sz="1800">
              <a:solidFill>
                <a:srgbClr val="D5BC61"/>
              </a:solidFill>
              <a:latin typeface="Verdana" pitchFamily="34" charset="0"/>
            </a:endParaRPr>
          </a:p>
          <a:p>
            <a:pPr>
              <a:lnSpc>
                <a:spcPct val="80000"/>
              </a:lnSpc>
              <a:buSzPct val="75000"/>
              <a:buFont typeface="Wingdings" pitchFamily="2" charset="2"/>
              <a:buChar char="q"/>
            </a:pPr>
            <a:r>
              <a:rPr lang="en-US" sz="1800">
                <a:solidFill>
                  <a:srgbClr val="D5BC61"/>
                </a:solidFill>
                <a:latin typeface="Verdana" pitchFamily="34" charset="0"/>
              </a:rPr>
              <a:t>He stemmed from legitimate royal house, graced with the full Indie rites of coronation</a:t>
            </a:r>
            <a:br>
              <a:rPr lang="en-US" sz="1800">
                <a:solidFill>
                  <a:srgbClr val="D5BC61"/>
                </a:solidFill>
                <a:latin typeface="Verdana" pitchFamily="34" charset="0"/>
              </a:rPr>
            </a:br>
            <a:endParaRPr lang="en-US" sz="1800">
              <a:solidFill>
                <a:srgbClr val="D5BC61"/>
              </a:solidFill>
              <a:latin typeface="Verdana" pitchFamily="34" charset="0"/>
            </a:endParaRPr>
          </a:p>
        </p:txBody>
      </p:sp>
      <p:pic>
        <p:nvPicPr>
          <p:cNvPr id="54275" name="Picture 3" descr="LannaThreeTaiKing"/>
          <p:cNvPicPr preferRelativeResize="0">
            <a:picLocks noChangeArrowheads="1"/>
          </p:cNvPicPr>
          <p:nvPr/>
        </p:nvPicPr>
        <p:blipFill>
          <a:blip r:embed="rId2" cstate="print">
            <a:lum bright="36000" contrast="60000"/>
          </a:blip>
          <a:srcRect/>
          <a:stretch>
            <a:fillRect/>
          </a:stretch>
        </p:blipFill>
        <p:spPr bwMode="auto">
          <a:xfrm>
            <a:off x="7235825" y="293688"/>
            <a:ext cx="1439863"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4274">
                                            <p:txEl>
                                              <p:pRg st="1" end="1"/>
                                            </p:txEl>
                                          </p:spTgt>
                                        </p:tgtEl>
                                        <p:attrNameLst>
                                          <p:attrName>style.visibility</p:attrName>
                                        </p:attrNameLst>
                                      </p:cBhvr>
                                      <p:to>
                                        <p:strVal val="visible"/>
                                      </p:to>
                                    </p:set>
                                    <p:anim calcmode="lin" valueType="num">
                                      <p:cBhvr>
                                        <p:cTn id="7" dur="1000" fill="hold"/>
                                        <p:tgtEl>
                                          <p:spTgt spid="54274">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54274">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4274">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4274">
                                            <p:txEl>
                                              <p:pRg st="2" end="2"/>
                                            </p:txEl>
                                          </p:spTgt>
                                        </p:tgtEl>
                                        <p:attrNameLst>
                                          <p:attrName>style.visibility</p:attrName>
                                        </p:attrNameLst>
                                      </p:cBhvr>
                                      <p:to>
                                        <p:strVal val="visible"/>
                                      </p:to>
                                    </p:set>
                                    <p:anim calcmode="lin" valueType="num">
                                      <p:cBhvr>
                                        <p:cTn id="13" dur="1000" fill="hold"/>
                                        <p:tgtEl>
                                          <p:spTgt spid="54274">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54274">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4274">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4274">
                                            <p:txEl>
                                              <p:pRg st="3" end="3"/>
                                            </p:txEl>
                                          </p:spTgt>
                                        </p:tgtEl>
                                        <p:attrNameLst>
                                          <p:attrName>style.visibility</p:attrName>
                                        </p:attrNameLst>
                                      </p:cBhvr>
                                      <p:to>
                                        <p:strVal val="visible"/>
                                      </p:to>
                                    </p:set>
                                    <p:anim calcmode="lin" valueType="num">
                                      <p:cBhvr>
                                        <p:cTn id="19" dur="1000" fill="hold"/>
                                        <p:tgtEl>
                                          <p:spTgt spid="54274">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54274">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4274">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4274">
                                            <p:txEl>
                                              <p:pRg st="4" end="4"/>
                                            </p:txEl>
                                          </p:spTgt>
                                        </p:tgtEl>
                                        <p:attrNameLst>
                                          <p:attrName>style.visibility</p:attrName>
                                        </p:attrNameLst>
                                      </p:cBhvr>
                                      <p:to>
                                        <p:strVal val="visible"/>
                                      </p:to>
                                    </p:set>
                                    <p:anim calcmode="lin" valueType="num">
                                      <p:cBhvr>
                                        <p:cTn id="25" dur="1000" fill="hold"/>
                                        <p:tgtEl>
                                          <p:spTgt spid="54274">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54274">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4274">
                                            <p:txEl>
                                              <p:pRg st="4" end="4"/>
                                            </p:txEl>
                                          </p:spTgt>
                                        </p:tgtEl>
                                      </p:cBhvr>
                                    </p:animEffect>
                                  </p:childTnLst>
                                </p:cTn>
                              </p:par>
                            </p:childTnLst>
                          </p:cTn>
                        </p:par>
                        <p:par>
                          <p:cTn id="28" fill="hold">
                            <p:stCondLst>
                              <p:cond delay="4000"/>
                            </p:stCondLst>
                            <p:childTnLst>
                              <p:par>
                                <p:cTn id="29" presetID="29" presetClass="entr" presetSubtype="0" fill="hold" nodeType="afterEffect">
                                  <p:stCondLst>
                                    <p:cond delay="0"/>
                                  </p:stCondLst>
                                  <p:childTnLst>
                                    <p:set>
                                      <p:cBhvr>
                                        <p:cTn id="30" dur="1" fill="hold">
                                          <p:stCondLst>
                                            <p:cond delay="0"/>
                                          </p:stCondLst>
                                        </p:cTn>
                                        <p:tgtEl>
                                          <p:spTgt spid="54274">
                                            <p:txEl>
                                              <p:pRg st="5" end="5"/>
                                            </p:txEl>
                                          </p:spTgt>
                                        </p:tgtEl>
                                        <p:attrNameLst>
                                          <p:attrName>style.visibility</p:attrName>
                                        </p:attrNameLst>
                                      </p:cBhvr>
                                      <p:to>
                                        <p:strVal val="visible"/>
                                      </p:to>
                                    </p:set>
                                    <p:anim calcmode="lin" valueType="num">
                                      <p:cBhvr>
                                        <p:cTn id="31" dur="1000" fill="hold"/>
                                        <p:tgtEl>
                                          <p:spTgt spid="54274">
                                            <p:txEl>
                                              <p:pRg st="5" end="5"/>
                                            </p:txEl>
                                          </p:spTgt>
                                        </p:tgtEl>
                                        <p:attrNameLst>
                                          <p:attrName>ppt_x</p:attrName>
                                        </p:attrNameLst>
                                      </p:cBhvr>
                                      <p:tavLst>
                                        <p:tav tm="0">
                                          <p:val>
                                            <p:strVal val="#ppt_x-.2"/>
                                          </p:val>
                                        </p:tav>
                                        <p:tav tm="100000">
                                          <p:val>
                                            <p:strVal val="#ppt_x"/>
                                          </p:val>
                                        </p:tav>
                                      </p:tavLst>
                                    </p:anim>
                                    <p:anim calcmode="lin" valueType="num">
                                      <p:cBhvr>
                                        <p:cTn id="32" dur="1000" fill="hold"/>
                                        <p:tgtEl>
                                          <p:spTgt spid="54274">
                                            <p:txEl>
                                              <p:pRg st="5" end="5"/>
                                            </p:txEl>
                                          </p:spTgt>
                                        </p:tgtEl>
                                        <p:attrNameLst>
                                          <p:attrName>ppt_y</p:attrName>
                                        </p:attrNameLst>
                                      </p:cBhvr>
                                      <p:tavLst>
                                        <p:tav tm="0">
                                          <p:val>
                                            <p:strVal val="#ppt_y"/>
                                          </p:val>
                                        </p:tav>
                                        <p:tav tm="100000">
                                          <p:val>
                                            <p:strVal val="#ppt_y"/>
                                          </p:val>
                                        </p:tav>
                                      </p:tavLst>
                                    </p:anim>
                                    <p:animEffect transition="in" filter="wipe(right)" prLst="gradientSize: 0.1">
                                      <p:cBhvr>
                                        <p:cTn id="33" dur="1000"/>
                                        <p:tgtEl>
                                          <p:spTgt spid="5427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5298" name="Rectangle 2"/>
          <p:cNvSpPr>
            <a:spLocks noGrp="1" noChangeArrowheads="1"/>
          </p:cNvSpPr>
          <p:nvPr>
            <p:ph type="body" idx="1"/>
          </p:nvPr>
        </p:nvSpPr>
        <p:spPr bwMode="auto">
          <a:xfrm>
            <a:off x="457200" y="1600200"/>
            <a:ext cx="8229600" cy="5141913"/>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000"/>
              <a:t>	</a:t>
            </a:r>
            <a:r>
              <a:rPr lang="en-US" sz="2000" b="1" u="sng">
                <a:solidFill>
                  <a:srgbClr val="928264"/>
                </a:solidFill>
                <a:effectLst>
                  <a:outerShdw blurRad="38100" dist="38100" dir="2700000" algn="tl">
                    <a:srgbClr val="FFFFFF"/>
                  </a:outerShdw>
                </a:effectLst>
                <a:latin typeface="Verdana" pitchFamily="34" charset="0"/>
              </a:rPr>
              <a:t>Kingdom of Lanna</a:t>
            </a:r>
            <a:br>
              <a:rPr lang="en-US" sz="2000" b="1" u="sng">
                <a:solidFill>
                  <a:srgbClr val="928264"/>
                </a:solidFill>
                <a:effectLst>
                  <a:outerShdw blurRad="38100" dist="38100" dir="2700000" algn="tl">
                    <a:srgbClr val="FFFFFF"/>
                  </a:outerShdw>
                </a:effectLst>
                <a:latin typeface="Verdana" pitchFamily="34" charset="0"/>
              </a:rPr>
            </a:b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FFFF00"/>
                </a:solidFill>
                <a:latin typeface="Verdana" pitchFamily="34" charset="0"/>
              </a:rPr>
              <a:t>He determined to impose his own authority over them, he conquered his neighbors and placed his own officers over them</a:t>
            </a:r>
            <a:br>
              <a:rPr lang="en-US" sz="1800">
                <a:solidFill>
                  <a:srgbClr val="FFFF00"/>
                </a:solidFill>
                <a:latin typeface="Verdana" pitchFamily="34" charset="0"/>
              </a:rPr>
            </a:br>
            <a:r>
              <a:rPr lang="en-US" sz="1600">
                <a:solidFill>
                  <a:srgbClr val="D5BC61"/>
                </a:solidFill>
                <a:latin typeface="Verdana" pitchFamily="34" charset="0"/>
              </a:rPr>
              <a:t>-He started to extend his power to the South</a:t>
            </a:r>
            <a:br>
              <a:rPr lang="en-US" sz="1600">
                <a:solidFill>
                  <a:srgbClr val="D5BC61"/>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The network of relationships linking </a:t>
            </a:r>
            <a:r>
              <a:rPr lang="en-US" sz="1800" b="1" i="1" u="sng">
                <a:solidFill>
                  <a:srgbClr val="FFFF00"/>
                </a:solidFill>
                <a:latin typeface="Verdana" pitchFamily="34" charset="0"/>
              </a:rPr>
              <a:t>Mangrai</a:t>
            </a:r>
            <a:r>
              <a:rPr lang="en-US" sz="1800">
                <a:solidFill>
                  <a:srgbClr val="FFFF00"/>
                </a:solidFill>
                <a:latin typeface="Verdana" pitchFamily="34" charset="0"/>
              </a:rPr>
              <a:t> to neighboring Tai princes was further strengthened when he was called upon to settle a dispute between </a:t>
            </a:r>
            <a:r>
              <a:rPr lang="en-US" sz="1800" b="1" i="1" u="sng">
                <a:solidFill>
                  <a:srgbClr val="FFFF00"/>
                </a:solidFill>
                <a:latin typeface="Verdana" pitchFamily="34" charset="0"/>
              </a:rPr>
              <a:t>Ngam Müang</a:t>
            </a:r>
            <a:r>
              <a:rPr lang="en-US" sz="1800">
                <a:solidFill>
                  <a:srgbClr val="FFFF00"/>
                </a:solidFill>
                <a:latin typeface="Verdana" pitchFamily="34" charset="0"/>
              </a:rPr>
              <a:t> (the King of Phayao) and </a:t>
            </a:r>
            <a:r>
              <a:rPr lang="en-US" sz="1800" b="1" i="1" u="sng">
                <a:solidFill>
                  <a:srgbClr val="FFFF00"/>
                </a:solidFill>
                <a:latin typeface="Verdana" pitchFamily="34" charset="0"/>
              </a:rPr>
              <a:t>Ramkhamhaen</a:t>
            </a:r>
            <a:r>
              <a:rPr lang="en-US" sz="1800">
                <a:solidFill>
                  <a:srgbClr val="FFFF00"/>
                </a:solidFill>
                <a:latin typeface="Verdana" pitchFamily="34" charset="0"/>
              </a:rPr>
              <a:t> of Sukhothai (Ramkhamhean had seduced Ngam Müang’s wife)</a:t>
            </a:r>
            <a:br>
              <a:rPr lang="en-US" sz="1800">
                <a:solidFill>
                  <a:srgbClr val="FFFF00"/>
                </a:solidFill>
                <a:latin typeface="Verdana" pitchFamily="34" charset="0"/>
              </a:rPr>
            </a:br>
            <a:endParaRPr lang="en-US" sz="1600">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Mangrai had Ramkamhaen apologized to Ngam Müang and pay him an indemmity of 990.000 cowrie shells (they reconciled)</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i="1">
                <a:solidFill>
                  <a:srgbClr val="FFFF00"/>
                </a:solidFill>
                <a:latin typeface="Verdana" pitchFamily="34" charset="0"/>
              </a:rPr>
              <a:t>Three rulers swore a pact of </a:t>
            </a:r>
            <a:r>
              <a:rPr lang="en-US" sz="1800" b="1" i="1" u="sng">
                <a:solidFill>
                  <a:srgbClr val="FFFF00"/>
                </a:solidFill>
                <a:latin typeface="Verdana" pitchFamily="34" charset="0"/>
              </a:rPr>
              <a:t>eternal friendship</a:t>
            </a:r>
          </a:p>
          <a:p>
            <a:pPr>
              <a:buSzPct val="75000"/>
              <a:buFont typeface="Wingdings" pitchFamily="2" charset="2"/>
              <a:buNone/>
            </a:pPr>
            <a:endParaRPr lang="en-US" sz="1800">
              <a:solidFill>
                <a:srgbClr val="D5BC61"/>
              </a:solidFill>
              <a:latin typeface="Verdana" pitchFamily="34" charset="0"/>
            </a:endParaRPr>
          </a:p>
        </p:txBody>
      </p:sp>
      <p:pic>
        <p:nvPicPr>
          <p:cNvPr id="55299" name="Picture 3" descr="LannaThreeTaiKing"/>
          <p:cNvPicPr preferRelativeResize="0">
            <a:picLocks noChangeArrowheads="1"/>
          </p:cNvPicPr>
          <p:nvPr/>
        </p:nvPicPr>
        <p:blipFill>
          <a:blip r:embed="rId2" cstate="print">
            <a:lum bright="36000" contrast="60000"/>
          </a:blip>
          <a:srcRect/>
          <a:stretch>
            <a:fillRect/>
          </a:stretch>
        </p:blipFill>
        <p:spPr bwMode="auto">
          <a:xfrm>
            <a:off x="7246938" y="282575"/>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5298">
                                            <p:txEl>
                                              <p:pRg st="1" end="1"/>
                                            </p:txEl>
                                          </p:spTgt>
                                        </p:tgtEl>
                                        <p:attrNameLst>
                                          <p:attrName>style.visibility</p:attrName>
                                        </p:attrNameLst>
                                      </p:cBhvr>
                                      <p:to>
                                        <p:strVal val="visible"/>
                                      </p:to>
                                    </p:set>
                                    <p:anim calcmode="lin" valueType="num">
                                      <p:cBhvr>
                                        <p:cTn id="7" dur="1000" fill="hold"/>
                                        <p:tgtEl>
                                          <p:spTgt spid="55298">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55298">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5298">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anim calcmode="lin" valueType="num">
                                      <p:cBhvr>
                                        <p:cTn id="13" dur="1000" fill="hold"/>
                                        <p:tgtEl>
                                          <p:spTgt spid="55298">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55298">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5298">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5298">
                                            <p:txEl>
                                              <p:pRg st="3" end="3"/>
                                            </p:txEl>
                                          </p:spTgt>
                                        </p:tgtEl>
                                        <p:attrNameLst>
                                          <p:attrName>style.visibility</p:attrName>
                                        </p:attrNameLst>
                                      </p:cBhvr>
                                      <p:to>
                                        <p:strVal val="visible"/>
                                      </p:to>
                                    </p:set>
                                    <p:anim calcmode="lin" valueType="num">
                                      <p:cBhvr>
                                        <p:cTn id="19" dur="1000" fill="hold"/>
                                        <p:tgtEl>
                                          <p:spTgt spid="55298">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55298">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5298">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5298">
                                            <p:txEl>
                                              <p:pRg st="4" end="4"/>
                                            </p:txEl>
                                          </p:spTgt>
                                        </p:tgtEl>
                                        <p:attrNameLst>
                                          <p:attrName>style.visibility</p:attrName>
                                        </p:attrNameLst>
                                      </p:cBhvr>
                                      <p:to>
                                        <p:strVal val="visible"/>
                                      </p:to>
                                    </p:set>
                                    <p:anim calcmode="lin" valueType="num">
                                      <p:cBhvr>
                                        <p:cTn id="25" dur="1000" fill="hold"/>
                                        <p:tgtEl>
                                          <p:spTgt spid="55298">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55298">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529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6322" name="Rectangle 2"/>
          <p:cNvSpPr>
            <a:spLocks noGrp="1" noChangeArrowheads="1"/>
          </p:cNvSpPr>
          <p:nvPr>
            <p:ph type="body" idx="1"/>
          </p:nvPr>
        </p:nvSpPr>
        <p:spPr bwMode="auto">
          <a:xfrm>
            <a:off x="457200" y="1600200"/>
            <a:ext cx="8229600" cy="5141913"/>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000"/>
              <a:t>	</a:t>
            </a:r>
            <a:r>
              <a:rPr lang="en-US" sz="2000" b="1" u="sng">
                <a:solidFill>
                  <a:srgbClr val="928264"/>
                </a:solidFill>
                <a:effectLst>
                  <a:outerShdw blurRad="38100" dist="38100" dir="2700000" algn="tl">
                    <a:srgbClr val="FFFFFF"/>
                  </a:outerShdw>
                </a:effectLst>
                <a:latin typeface="Verdana" pitchFamily="34" charset="0"/>
              </a:rPr>
              <a:t>Kingdom of Lanna</a:t>
            </a:r>
            <a:br>
              <a:rPr lang="en-US" sz="2000" b="1" u="sng">
                <a:solidFill>
                  <a:srgbClr val="928264"/>
                </a:solidFill>
                <a:effectLst>
                  <a:outerShdw blurRad="38100" dist="38100" dir="2700000" algn="tl">
                    <a:srgbClr val="FFFFFF"/>
                  </a:outerShdw>
                </a:effectLst>
                <a:latin typeface="Verdana" pitchFamily="34" charset="0"/>
              </a:rPr>
            </a:br>
            <a:endParaRPr lang="en-US" sz="18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1800">
                <a:solidFill>
                  <a:srgbClr val="FFFF00"/>
                </a:solidFill>
                <a:latin typeface="Verdana" pitchFamily="34" charset="0"/>
              </a:rPr>
              <a:t>The rulers of Chiang Saen, Chiang Rai, and Sukhothai were engaged in ambitious schemes for expansion. However, there were also greater dangers raised by Mongol incursions to Burma and Vietnam and threats against Angkorian Cambodia</a:t>
            </a:r>
            <a:br>
              <a:rPr lang="en-US" sz="1800">
                <a:solidFill>
                  <a:srgbClr val="FFFF00"/>
                </a:solidFill>
                <a:latin typeface="Verdana" pitchFamily="34" charset="0"/>
              </a:rPr>
            </a:br>
            <a:endParaRPr lang="en-US" sz="1600">
              <a:solidFill>
                <a:srgbClr val="D5BC61"/>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Under this uncertain climate, three rulers laid stress upon their </a:t>
            </a:r>
            <a:r>
              <a:rPr lang="en-US" sz="1800" i="1" u="sng">
                <a:solidFill>
                  <a:srgbClr val="D5BC61"/>
                </a:solidFill>
                <a:latin typeface="Verdana" pitchFamily="34" charset="0"/>
              </a:rPr>
              <a:t>mutual ties</a:t>
            </a:r>
            <a:r>
              <a:rPr lang="en-US" sz="1800">
                <a:solidFill>
                  <a:srgbClr val="D5BC61"/>
                </a:solidFill>
                <a:latin typeface="Verdana" pitchFamily="34" charset="0"/>
              </a:rPr>
              <a:t>, with their common identity as</a:t>
            </a:r>
            <a:r>
              <a:rPr lang="en-US" sz="1800">
                <a:solidFill>
                  <a:srgbClr val="FFFF00"/>
                </a:solidFill>
                <a:latin typeface="Verdana" pitchFamily="34" charset="0"/>
              </a:rPr>
              <a:t> </a:t>
            </a:r>
            <a:r>
              <a:rPr lang="en-US" sz="1800" b="1" i="1" u="sng">
                <a:solidFill>
                  <a:srgbClr val="FFFF00"/>
                </a:solidFill>
                <a:latin typeface="Verdana" pitchFamily="34" charset="0"/>
              </a:rPr>
              <a:t>Tai</a:t>
            </a:r>
            <a:br>
              <a:rPr lang="en-US" sz="1800" b="1" i="1" u="sng">
                <a:solidFill>
                  <a:srgbClr val="FFFF00"/>
                </a:solidFill>
                <a:latin typeface="Verdana" pitchFamily="34" charset="0"/>
              </a:rPr>
            </a:br>
            <a:endParaRPr lang="en-US" sz="1600" b="1" i="1" u="sng">
              <a:solidFill>
                <a:srgbClr val="FFFF00"/>
              </a:solidFill>
              <a:latin typeface="Verdana" pitchFamily="34" charset="0"/>
            </a:endParaRPr>
          </a:p>
          <a:p>
            <a:pPr>
              <a:buSzPct val="75000"/>
              <a:buFont typeface="Wingdings" pitchFamily="2" charset="2"/>
              <a:buChar char="q"/>
            </a:pPr>
            <a:r>
              <a:rPr lang="en-US" sz="1800">
                <a:solidFill>
                  <a:srgbClr val="D5BC61"/>
                </a:solidFill>
                <a:latin typeface="Verdana" pitchFamily="34" charset="0"/>
              </a:rPr>
              <a:t>After taking kingdom of Haripunjaya (Lamphun) under his control, he established </a:t>
            </a:r>
            <a:r>
              <a:rPr lang="en-US" sz="1800" b="1">
                <a:solidFill>
                  <a:srgbClr val="FFFF00"/>
                </a:solidFill>
                <a:latin typeface="Verdana" pitchFamily="34" charset="0"/>
              </a:rPr>
              <a:t>“Chiang Mai”</a:t>
            </a:r>
            <a:r>
              <a:rPr lang="en-US" sz="1800">
                <a:solidFill>
                  <a:srgbClr val="D5BC61"/>
                </a:solidFill>
                <a:latin typeface="Verdana" pitchFamily="34" charset="0"/>
              </a:rPr>
              <a:t> as his </a:t>
            </a:r>
            <a:r>
              <a:rPr lang="en-US" sz="1800" i="1" u="sng">
                <a:solidFill>
                  <a:srgbClr val="D5BC61"/>
                </a:solidFill>
                <a:latin typeface="Verdana" pitchFamily="34" charset="0"/>
              </a:rPr>
              <a:t>capital</a:t>
            </a:r>
            <a:r>
              <a:rPr lang="en-US" sz="1800">
                <a:solidFill>
                  <a:srgbClr val="D5BC61"/>
                </a:solidFill>
                <a:latin typeface="Verdana" pitchFamily="34" charset="0"/>
              </a:rPr>
              <a:t> in </a:t>
            </a:r>
            <a:r>
              <a:rPr lang="en-US" sz="1800" i="1" u="sng">
                <a:solidFill>
                  <a:srgbClr val="D5BC61"/>
                </a:solidFill>
                <a:latin typeface="Verdana" pitchFamily="34" charset="0"/>
              </a:rPr>
              <a:t>1292</a:t>
            </a:r>
            <a:r>
              <a:rPr lang="en-US" sz="1800">
                <a:solidFill>
                  <a:srgbClr val="D5BC61"/>
                </a:solidFill>
                <a:latin typeface="Verdana" pitchFamily="34" charset="0"/>
              </a:rPr>
              <a:t/>
            </a:r>
            <a:br>
              <a:rPr lang="en-US" sz="1800">
                <a:solidFill>
                  <a:srgbClr val="D5BC61"/>
                </a:solidFill>
                <a:latin typeface="Verdana" pitchFamily="34" charset="0"/>
              </a:rPr>
            </a:br>
            <a:endParaRPr lang="en-US" sz="1800">
              <a:solidFill>
                <a:srgbClr val="D5BC61"/>
              </a:solidFill>
              <a:latin typeface="Verdana" pitchFamily="34" charset="0"/>
            </a:endParaRPr>
          </a:p>
          <a:p>
            <a:pPr>
              <a:buSzPct val="75000"/>
              <a:buFont typeface="Wingdings" pitchFamily="2" charset="2"/>
              <a:buChar char="q"/>
            </a:pPr>
            <a:r>
              <a:rPr lang="en-US" sz="1800">
                <a:solidFill>
                  <a:srgbClr val="FFFF00"/>
                </a:solidFill>
                <a:latin typeface="Verdana" pitchFamily="34" charset="0"/>
              </a:rPr>
              <a:t>Mangrai’s power was based on a highly diverse population</a:t>
            </a:r>
            <a:br>
              <a:rPr lang="en-US" sz="1800">
                <a:solidFill>
                  <a:srgbClr val="FFFF00"/>
                </a:solidFill>
                <a:latin typeface="Verdana" pitchFamily="34" charset="0"/>
              </a:rPr>
            </a:br>
            <a:r>
              <a:rPr lang="en-US" sz="1800">
                <a:solidFill>
                  <a:srgbClr val="FFFF00"/>
                </a:solidFill>
                <a:latin typeface="Verdana" pitchFamily="34" charset="0"/>
              </a:rPr>
              <a:t>- southern portions, Mon</a:t>
            </a:r>
            <a:br>
              <a:rPr lang="en-US" sz="1800">
                <a:solidFill>
                  <a:srgbClr val="FFFF00"/>
                </a:solidFill>
                <a:latin typeface="Verdana" pitchFamily="34" charset="0"/>
              </a:rPr>
            </a:br>
            <a:r>
              <a:rPr lang="en-US" sz="1800">
                <a:solidFill>
                  <a:srgbClr val="FFFF00"/>
                </a:solidFill>
                <a:latin typeface="Verdana" pitchFamily="34" charset="0"/>
              </a:rPr>
              <a:t>- Lawa, other tribe people, variety of Tai</a:t>
            </a:r>
          </a:p>
        </p:txBody>
      </p:sp>
      <p:pic>
        <p:nvPicPr>
          <p:cNvPr id="56323" name="Picture 3" descr="LannaThreeTaiKing"/>
          <p:cNvPicPr preferRelativeResize="0">
            <a:picLocks noChangeArrowheads="1"/>
          </p:cNvPicPr>
          <p:nvPr/>
        </p:nvPicPr>
        <p:blipFill>
          <a:blip r:embed="rId2" cstate="print">
            <a:lum bright="36000" contrast="60000"/>
          </a:blip>
          <a:srcRect/>
          <a:stretch>
            <a:fillRect/>
          </a:stretch>
        </p:blipFill>
        <p:spPr bwMode="auto">
          <a:xfrm>
            <a:off x="7246938" y="282575"/>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6322">
                                            <p:txEl>
                                              <p:pRg st="1" end="1"/>
                                            </p:txEl>
                                          </p:spTgt>
                                        </p:tgtEl>
                                        <p:attrNameLst>
                                          <p:attrName>style.visibility</p:attrName>
                                        </p:attrNameLst>
                                      </p:cBhvr>
                                      <p:to>
                                        <p:strVal val="visible"/>
                                      </p:to>
                                    </p:set>
                                    <p:anim calcmode="lin" valueType="num">
                                      <p:cBhvr>
                                        <p:cTn id="7" dur="1000" fill="hold"/>
                                        <p:tgtEl>
                                          <p:spTgt spid="56322">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56322">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6322">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6322">
                                            <p:txEl>
                                              <p:pRg st="2" end="2"/>
                                            </p:txEl>
                                          </p:spTgt>
                                        </p:tgtEl>
                                        <p:attrNameLst>
                                          <p:attrName>style.visibility</p:attrName>
                                        </p:attrNameLst>
                                      </p:cBhvr>
                                      <p:to>
                                        <p:strVal val="visible"/>
                                      </p:to>
                                    </p:set>
                                    <p:anim calcmode="lin" valueType="num">
                                      <p:cBhvr>
                                        <p:cTn id="13" dur="1000" fill="hold"/>
                                        <p:tgtEl>
                                          <p:spTgt spid="56322">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56322">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6322">
                                            <p:txEl>
                                              <p:pRg st="2" end="2"/>
                                            </p:txEl>
                                          </p:spTgt>
                                        </p:tgtEl>
                                      </p:cBhvr>
                                    </p:animEffect>
                                  </p:childTnLst>
                                </p:cTn>
                              </p:par>
                            </p:childTnLst>
                          </p:cTn>
                        </p:par>
                        <p:par>
                          <p:cTn id="16" fill="hold">
                            <p:stCondLst>
                              <p:cond delay="2000"/>
                            </p:stCondLst>
                            <p:childTnLst>
                              <p:par>
                                <p:cTn id="17" presetID="29" presetClass="entr" presetSubtype="0" fill="hold" nodeType="afterEffect">
                                  <p:stCondLst>
                                    <p:cond delay="0"/>
                                  </p:stCondLst>
                                  <p:childTnLst>
                                    <p:set>
                                      <p:cBhvr>
                                        <p:cTn id="18" dur="1" fill="hold">
                                          <p:stCondLst>
                                            <p:cond delay="0"/>
                                          </p:stCondLst>
                                        </p:cTn>
                                        <p:tgtEl>
                                          <p:spTgt spid="56322">
                                            <p:txEl>
                                              <p:pRg st="3" end="3"/>
                                            </p:txEl>
                                          </p:spTgt>
                                        </p:tgtEl>
                                        <p:attrNameLst>
                                          <p:attrName>style.visibility</p:attrName>
                                        </p:attrNameLst>
                                      </p:cBhvr>
                                      <p:to>
                                        <p:strVal val="visible"/>
                                      </p:to>
                                    </p:set>
                                    <p:anim calcmode="lin" valueType="num">
                                      <p:cBhvr>
                                        <p:cTn id="19" dur="1000" fill="hold"/>
                                        <p:tgtEl>
                                          <p:spTgt spid="56322">
                                            <p:txEl>
                                              <p:pRg st="3" end="3"/>
                                            </p:txEl>
                                          </p:spTgt>
                                        </p:tgtEl>
                                        <p:attrNameLst>
                                          <p:attrName>ppt_x</p:attrName>
                                        </p:attrNameLst>
                                      </p:cBhvr>
                                      <p:tavLst>
                                        <p:tav tm="0">
                                          <p:val>
                                            <p:strVal val="#ppt_x-.2"/>
                                          </p:val>
                                        </p:tav>
                                        <p:tav tm="100000">
                                          <p:val>
                                            <p:strVal val="#ppt_x"/>
                                          </p:val>
                                        </p:tav>
                                      </p:tavLst>
                                    </p:anim>
                                    <p:anim calcmode="lin" valueType="num">
                                      <p:cBhvr>
                                        <p:cTn id="20" dur="1000" fill="hold"/>
                                        <p:tgtEl>
                                          <p:spTgt spid="56322">
                                            <p:txEl>
                                              <p:pRg st="3" end="3"/>
                                            </p:txEl>
                                          </p:spTgt>
                                        </p:tgtEl>
                                        <p:attrNameLst>
                                          <p:attrName>ppt_y</p:attrName>
                                        </p:attrNameLst>
                                      </p:cBhvr>
                                      <p:tavLst>
                                        <p:tav tm="0">
                                          <p:val>
                                            <p:strVal val="#ppt_y"/>
                                          </p:val>
                                        </p:tav>
                                        <p:tav tm="100000">
                                          <p:val>
                                            <p:strVal val="#ppt_y"/>
                                          </p:val>
                                        </p:tav>
                                      </p:tavLst>
                                    </p:anim>
                                    <p:animEffect transition="in" filter="wipe(right)" prLst="gradientSize: 0.1">
                                      <p:cBhvr>
                                        <p:cTn id="21" dur="1000"/>
                                        <p:tgtEl>
                                          <p:spTgt spid="56322">
                                            <p:txEl>
                                              <p:pRg st="3" end="3"/>
                                            </p:txEl>
                                          </p:spTgt>
                                        </p:tgtEl>
                                      </p:cBhvr>
                                    </p:animEffect>
                                  </p:childTnLst>
                                </p:cTn>
                              </p:par>
                            </p:childTnLst>
                          </p:cTn>
                        </p:par>
                        <p:par>
                          <p:cTn id="22" fill="hold">
                            <p:stCondLst>
                              <p:cond delay="3000"/>
                            </p:stCondLst>
                            <p:childTnLst>
                              <p:par>
                                <p:cTn id="23" presetID="29" presetClass="entr" presetSubtype="0" fill="hold" nodeType="afterEffect">
                                  <p:stCondLst>
                                    <p:cond delay="0"/>
                                  </p:stCondLst>
                                  <p:childTnLst>
                                    <p:set>
                                      <p:cBhvr>
                                        <p:cTn id="24" dur="1" fill="hold">
                                          <p:stCondLst>
                                            <p:cond delay="0"/>
                                          </p:stCondLst>
                                        </p:cTn>
                                        <p:tgtEl>
                                          <p:spTgt spid="56322">
                                            <p:txEl>
                                              <p:pRg st="4" end="4"/>
                                            </p:txEl>
                                          </p:spTgt>
                                        </p:tgtEl>
                                        <p:attrNameLst>
                                          <p:attrName>style.visibility</p:attrName>
                                        </p:attrNameLst>
                                      </p:cBhvr>
                                      <p:to>
                                        <p:strVal val="visible"/>
                                      </p:to>
                                    </p:set>
                                    <p:anim calcmode="lin" valueType="num">
                                      <p:cBhvr>
                                        <p:cTn id="25" dur="1000" fill="hold"/>
                                        <p:tgtEl>
                                          <p:spTgt spid="56322">
                                            <p:txEl>
                                              <p:pRg st="4" end="4"/>
                                            </p:txEl>
                                          </p:spTgt>
                                        </p:tgtEl>
                                        <p:attrNameLst>
                                          <p:attrName>ppt_x</p:attrName>
                                        </p:attrNameLst>
                                      </p:cBhvr>
                                      <p:tavLst>
                                        <p:tav tm="0">
                                          <p:val>
                                            <p:strVal val="#ppt_x-.2"/>
                                          </p:val>
                                        </p:tav>
                                        <p:tav tm="100000">
                                          <p:val>
                                            <p:strVal val="#ppt_x"/>
                                          </p:val>
                                        </p:tav>
                                      </p:tavLst>
                                    </p:anim>
                                    <p:anim calcmode="lin" valueType="num">
                                      <p:cBhvr>
                                        <p:cTn id="26" dur="1000" fill="hold"/>
                                        <p:tgtEl>
                                          <p:spTgt spid="56322">
                                            <p:txEl>
                                              <p:pRg st="4" end="4"/>
                                            </p:txEl>
                                          </p:spTgt>
                                        </p:tgtEl>
                                        <p:attrNameLst>
                                          <p:attrName>ppt_y</p:attrName>
                                        </p:attrNameLst>
                                      </p:cBhvr>
                                      <p:tavLst>
                                        <p:tav tm="0">
                                          <p:val>
                                            <p:strVal val="#ppt_y"/>
                                          </p:val>
                                        </p:tav>
                                        <p:tav tm="100000">
                                          <p:val>
                                            <p:strVal val="#ppt_y"/>
                                          </p:val>
                                        </p:tav>
                                      </p:tavLst>
                                    </p:anim>
                                    <p:animEffect transition="in" filter="wipe(right)" prLst="gradientSize: 0.1">
                                      <p:cBhvr>
                                        <p:cTn id="27" dur="1000"/>
                                        <p:tgtEl>
                                          <p:spTgt spid="563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r>
              <a:rPr lang="en-US"/>
              <a:t>Dr.Wankwan Polachan</a:t>
            </a:r>
            <a:endParaRPr lang="th-TH"/>
          </a:p>
        </p:txBody>
      </p:sp>
      <p:sp>
        <p:nvSpPr>
          <p:cNvPr id="57346" name="Rectangle 2"/>
          <p:cNvSpPr>
            <a:spLocks noGrp="1" noChangeArrowheads="1"/>
          </p:cNvSpPr>
          <p:nvPr>
            <p:ph type="body" idx="1"/>
          </p:nvPr>
        </p:nvSpPr>
        <p:spPr bwMode="auto">
          <a:xfrm>
            <a:off x="457200" y="1600200"/>
            <a:ext cx="8229600" cy="5141913"/>
          </a:xfrm>
          <a:noFill/>
          <a:ln>
            <a:miter lim="800000"/>
            <a:headEnd/>
            <a:tailEnd/>
          </a:ln>
        </p:spPr>
        <p:txBody>
          <a:bodyPr vert="horz" wrap="square" lIns="91440" tIns="45720" rIns="91440" bIns="45720" numCol="1" anchor="t" anchorCtr="0" compatLnSpc="1">
            <a:prstTxWarp prst="textNoShape">
              <a:avLst/>
            </a:prstTxWarp>
          </a:bodyPr>
          <a:lstStyle/>
          <a:p>
            <a:pPr>
              <a:buFontTx/>
              <a:buNone/>
            </a:pPr>
            <a:r>
              <a:rPr lang="en-US" sz="2000"/>
              <a:t>	</a:t>
            </a:r>
            <a:r>
              <a:rPr lang="en-US" sz="2400" b="1" u="sng">
                <a:solidFill>
                  <a:srgbClr val="928264"/>
                </a:solidFill>
                <a:effectLst>
                  <a:outerShdw blurRad="38100" dist="38100" dir="2700000" algn="tl">
                    <a:srgbClr val="FFFFFF"/>
                  </a:outerShdw>
                </a:effectLst>
                <a:latin typeface="Verdana" pitchFamily="34" charset="0"/>
              </a:rPr>
              <a:t>Kingdom of Lanna</a:t>
            </a:r>
            <a:br>
              <a:rPr lang="en-US" sz="2400" b="1" u="sng">
                <a:solidFill>
                  <a:srgbClr val="928264"/>
                </a:solidFill>
                <a:effectLst>
                  <a:outerShdw blurRad="38100" dist="38100" dir="2700000" algn="tl">
                    <a:srgbClr val="FFFFFF"/>
                  </a:outerShdw>
                </a:effectLst>
                <a:latin typeface="Verdana" pitchFamily="34" charset="0"/>
              </a:rPr>
            </a:br>
            <a:endParaRPr lang="en-US" sz="2400" b="1" u="sng">
              <a:solidFill>
                <a:srgbClr val="928264"/>
              </a:solidFill>
              <a:effectLst>
                <a:outerShdw blurRad="38100" dist="38100" dir="2700000" algn="tl">
                  <a:srgbClr val="FFFFFF"/>
                </a:outerShdw>
              </a:effectLst>
              <a:latin typeface="Verdana" pitchFamily="34" charset="0"/>
            </a:endParaRPr>
          </a:p>
          <a:p>
            <a:pPr>
              <a:buSzPct val="75000"/>
              <a:buFont typeface="Wingdings" pitchFamily="2" charset="2"/>
              <a:buChar char="q"/>
            </a:pPr>
            <a:r>
              <a:rPr lang="en-US" sz="2000">
                <a:solidFill>
                  <a:srgbClr val="FFFF00"/>
                </a:solidFill>
                <a:latin typeface="Verdana" pitchFamily="34" charset="0"/>
              </a:rPr>
              <a:t>The core of ruling elite was </a:t>
            </a:r>
            <a:r>
              <a:rPr lang="en-US" sz="2000" b="1" i="1" u="sng">
                <a:solidFill>
                  <a:srgbClr val="FFFF00"/>
                </a:solidFill>
                <a:latin typeface="Verdana" pitchFamily="34" charset="0"/>
              </a:rPr>
              <a:t>Tai</a:t>
            </a:r>
            <a:r>
              <a:rPr lang="en-US" sz="2000">
                <a:solidFill>
                  <a:srgbClr val="FFFF00"/>
                </a:solidFill>
                <a:latin typeface="Verdana" pitchFamily="34" charset="0"/>
              </a:rPr>
              <a:t> through intermarriage with women of older indigenous ruling families and by the recruitment of specialists for royal service</a:t>
            </a:r>
            <a:br>
              <a:rPr lang="en-US" sz="2000">
                <a:solidFill>
                  <a:srgbClr val="FFFF00"/>
                </a:solidFill>
                <a:latin typeface="Verdana" pitchFamily="34" charset="0"/>
              </a:rPr>
            </a:br>
            <a:endParaRPr lang="en-US" sz="2000">
              <a:solidFill>
                <a:srgbClr val="D5BC61"/>
              </a:solidFill>
              <a:latin typeface="Verdana" pitchFamily="34" charset="0"/>
            </a:endParaRPr>
          </a:p>
          <a:p>
            <a:pPr>
              <a:buSzPct val="75000"/>
              <a:buFont typeface="Wingdings" pitchFamily="2" charset="2"/>
              <a:buChar char="q"/>
            </a:pPr>
            <a:r>
              <a:rPr lang="en-US" sz="2000">
                <a:solidFill>
                  <a:srgbClr val="D5BC61"/>
                </a:solidFill>
                <a:latin typeface="Verdana" pitchFamily="34" charset="0"/>
              </a:rPr>
              <a:t>Mangrai also began a legal tradition “The Judgements of King Mangrai”</a:t>
            </a:r>
            <a:endParaRPr lang="en-US" sz="2000" b="1" i="1" u="sng">
              <a:solidFill>
                <a:srgbClr val="FFFF00"/>
              </a:solidFill>
              <a:latin typeface="Verdana" pitchFamily="34" charset="0"/>
            </a:endParaRPr>
          </a:p>
        </p:txBody>
      </p:sp>
      <p:pic>
        <p:nvPicPr>
          <p:cNvPr id="57347" name="Picture 3" descr="LannaThreeTaiKing"/>
          <p:cNvPicPr preferRelativeResize="0">
            <a:picLocks noChangeArrowheads="1"/>
          </p:cNvPicPr>
          <p:nvPr/>
        </p:nvPicPr>
        <p:blipFill>
          <a:blip r:embed="rId2" cstate="print">
            <a:lum bright="36000" contrast="60000"/>
          </a:blip>
          <a:srcRect/>
          <a:stretch>
            <a:fillRect/>
          </a:stretch>
        </p:blipFill>
        <p:spPr bwMode="auto">
          <a:xfrm>
            <a:off x="7246938" y="271463"/>
            <a:ext cx="1439862" cy="1152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57346">
                                            <p:txEl>
                                              <p:pRg st="1" end="1"/>
                                            </p:txEl>
                                          </p:spTgt>
                                        </p:tgtEl>
                                        <p:attrNameLst>
                                          <p:attrName>style.visibility</p:attrName>
                                        </p:attrNameLst>
                                      </p:cBhvr>
                                      <p:to>
                                        <p:strVal val="visible"/>
                                      </p:to>
                                    </p:set>
                                    <p:anim calcmode="lin" valueType="num">
                                      <p:cBhvr>
                                        <p:cTn id="7" dur="1000" fill="hold"/>
                                        <p:tgtEl>
                                          <p:spTgt spid="57346">
                                            <p:txEl>
                                              <p:pRg st="1" end="1"/>
                                            </p:txEl>
                                          </p:spTgt>
                                        </p:tgtEl>
                                        <p:attrNameLst>
                                          <p:attrName>ppt_x</p:attrName>
                                        </p:attrNameLst>
                                      </p:cBhvr>
                                      <p:tavLst>
                                        <p:tav tm="0">
                                          <p:val>
                                            <p:strVal val="#ppt_x-.2"/>
                                          </p:val>
                                        </p:tav>
                                        <p:tav tm="100000">
                                          <p:val>
                                            <p:strVal val="#ppt_x"/>
                                          </p:val>
                                        </p:tav>
                                      </p:tavLst>
                                    </p:anim>
                                    <p:anim calcmode="lin" valueType="num">
                                      <p:cBhvr>
                                        <p:cTn id="8" dur="1000" fill="hold"/>
                                        <p:tgtEl>
                                          <p:spTgt spid="57346">
                                            <p:txEl>
                                              <p:pRg st="1" end="1"/>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57346">
                                            <p:txEl>
                                              <p:pRg st="1" end="1"/>
                                            </p:txEl>
                                          </p:spTgt>
                                        </p:tgtEl>
                                      </p:cBhvr>
                                    </p:animEffect>
                                  </p:childTnLst>
                                </p:cTn>
                              </p:par>
                            </p:childTnLst>
                          </p:cTn>
                        </p:par>
                        <p:par>
                          <p:cTn id="10" fill="hold">
                            <p:stCondLst>
                              <p:cond delay="1000"/>
                            </p:stCondLst>
                            <p:childTnLst>
                              <p:par>
                                <p:cTn id="11" presetID="29" presetClass="entr" presetSubtype="0" fill="hold" nodeType="afterEffect">
                                  <p:stCondLst>
                                    <p:cond delay="0"/>
                                  </p:stCondLst>
                                  <p:childTnLst>
                                    <p:set>
                                      <p:cBhvr>
                                        <p:cTn id="12" dur="1" fill="hold">
                                          <p:stCondLst>
                                            <p:cond delay="0"/>
                                          </p:stCondLst>
                                        </p:cTn>
                                        <p:tgtEl>
                                          <p:spTgt spid="57346">
                                            <p:txEl>
                                              <p:pRg st="2" end="2"/>
                                            </p:txEl>
                                          </p:spTgt>
                                        </p:tgtEl>
                                        <p:attrNameLst>
                                          <p:attrName>style.visibility</p:attrName>
                                        </p:attrNameLst>
                                      </p:cBhvr>
                                      <p:to>
                                        <p:strVal val="visible"/>
                                      </p:to>
                                    </p:set>
                                    <p:anim calcmode="lin" valueType="num">
                                      <p:cBhvr>
                                        <p:cTn id="13" dur="1000" fill="hold"/>
                                        <p:tgtEl>
                                          <p:spTgt spid="57346">
                                            <p:txEl>
                                              <p:pRg st="2" end="2"/>
                                            </p:txEl>
                                          </p:spTgt>
                                        </p:tgtEl>
                                        <p:attrNameLst>
                                          <p:attrName>ppt_x</p:attrName>
                                        </p:attrNameLst>
                                      </p:cBhvr>
                                      <p:tavLst>
                                        <p:tav tm="0">
                                          <p:val>
                                            <p:strVal val="#ppt_x-.2"/>
                                          </p:val>
                                        </p:tav>
                                        <p:tav tm="100000">
                                          <p:val>
                                            <p:strVal val="#ppt_x"/>
                                          </p:val>
                                        </p:tav>
                                      </p:tavLst>
                                    </p:anim>
                                    <p:anim calcmode="lin" valueType="num">
                                      <p:cBhvr>
                                        <p:cTn id="14" dur="1000" fill="hold"/>
                                        <p:tgtEl>
                                          <p:spTgt spid="57346">
                                            <p:txEl>
                                              <p:pRg st="2" end="2"/>
                                            </p:txEl>
                                          </p:spTgt>
                                        </p:tgtEl>
                                        <p:attrNameLst>
                                          <p:attrName>ppt_y</p:attrName>
                                        </p:attrNameLst>
                                      </p:cBhvr>
                                      <p:tavLst>
                                        <p:tav tm="0">
                                          <p:val>
                                            <p:strVal val="#ppt_y"/>
                                          </p:val>
                                        </p:tav>
                                        <p:tav tm="100000">
                                          <p:val>
                                            <p:strVal val="#ppt_y"/>
                                          </p:val>
                                        </p:tav>
                                      </p:tavLst>
                                    </p:anim>
                                    <p:animEffect transition="in" filter="wipe(right)" prLst="gradientSize: 0.1">
                                      <p:cBhvr>
                                        <p:cTn id="15" dur="1000"/>
                                        <p:tgtEl>
                                          <p:spTgt spid="5734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1442" name="Picture 2" descr="phrasamutchedi_old_1"/>
          <p:cNvPicPr>
            <a:picLocks noChangeAspect="1" noChangeArrowheads="1"/>
          </p:cNvPicPr>
          <p:nvPr/>
        </p:nvPicPr>
        <p:blipFill>
          <a:blip r:embed="rId2" cstate="print">
            <a:lum bright="8000" contrast="-60000"/>
          </a:blip>
          <a:srcRect/>
          <a:stretch>
            <a:fillRect/>
          </a:stretch>
        </p:blipFill>
        <p:spPr bwMode="auto">
          <a:xfrm>
            <a:off x="11113" y="2271713"/>
            <a:ext cx="9144000" cy="2847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22225" cap="flat" cmpd="sng" algn="ctr">
          <a:noFill/>
          <a:prstDash val="solid"/>
          <a:round/>
          <a:headEnd type="none" w="med" len="med"/>
          <a:tailEnd type="none" w="med" len="med"/>
        </a:ln>
        <a:effectLst>
          <a:outerShdw dist="85194" dir="1593903" algn="ctr" rotWithShape="0">
            <a:srgbClr val="808080">
              <a:alpha val="50000"/>
            </a:srgbClr>
          </a:outerShdw>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Arial" pitchFamily="34" charset="0"/>
            <a:cs typeface="Angsana New" pitchFamily="18" charset="-34"/>
          </a:defRPr>
        </a:defPPr>
      </a:lstStyle>
    </a:spDef>
    <a:lnDef>
      <a:spPr bwMode="auto">
        <a:xfrm>
          <a:off x="0" y="0"/>
          <a:ext cx="1" cy="1"/>
        </a:xfrm>
        <a:custGeom>
          <a:avLst/>
          <a:gdLst/>
          <a:ahLst/>
          <a:cxnLst/>
          <a:rect l="0" t="0" r="0" b="0"/>
          <a:pathLst/>
        </a:custGeom>
        <a:noFill/>
        <a:ln w="22225" cap="flat" cmpd="sng" algn="ctr">
          <a:noFill/>
          <a:prstDash val="solid"/>
          <a:round/>
          <a:headEnd type="none" w="med" len="med"/>
          <a:tailEnd type="none" w="med" len="med"/>
        </a:ln>
        <a:effectLst>
          <a:outerShdw dist="85194" dir="1593903" algn="ctr" rotWithShape="0">
            <a:srgbClr val="808080">
              <a:alpha val="50000"/>
            </a:srgbClr>
          </a:outerShdw>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th-TH" sz="2800" b="0" i="0" u="none" strike="noStrike" cap="none" normalizeH="0" baseline="0" smtClean="0">
            <a:ln>
              <a:noFill/>
            </a:ln>
            <a:solidFill>
              <a:schemeClr val="tx1"/>
            </a:solidFill>
            <a:effectLst/>
            <a:latin typeface="Arial" pitchFamily="34" charset="0"/>
            <a:cs typeface="Angsana New" pitchFamily="18" charset="-34"/>
          </a:defRPr>
        </a:defPPr>
      </a:lstStyle>
    </a:lnDef>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636</TotalTime>
  <Words>42</Words>
  <Application>Microsoft Office PowerPoint</Application>
  <PresentationFormat>On-screen Show (4:3)</PresentationFormat>
  <Paragraphs>121</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Angsana New</vt:lpstr>
      <vt:lpstr>Verdana</vt:lpstr>
      <vt:lpstr>Arial Unicode MS</vt:lpstr>
      <vt:lpstr>Wingdings</vt:lpstr>
      <vt:lpstr>Tahoma</vt:lpstr>
      <vt:lpstr/>
      <vt:lpstr>1_Default Design</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LT1-C99</dc:creator>
  <cp:lastModifiedBy>Home</cp:lastModifiedBy>
  <cp:revision>10</cp:revision>
  <dcterms:created xsi:type="dcterms:W3CDTF">2007-08-29T03:52:09Z</dcterms:created>
  <dcterms:modified xsi:type="dcterms:W3CDTF">2014-08-12T23:41:59Z</dcterms:modified>
</cp:coreProperties>
</file>