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2"/>
  </p:notesMasterIdLst>
  <p:sldIdLst>
    <p:sldId id="257" r:id="rId2"/>
    <p:sldId id="485" r:id="rId3"/>
    <p:sldId id="490" r:id="rId4"/>
    <p:sldId id="517" r:id="rId5"/>
    <p:sldId id="491" r:id="rId6"/>
    <p:sldId id="492" r:id="rId7"/>
    <p:sldId id="493" r:id="rId8"/>
    <p:sldId id="494" r:id="rId9"/>
    <p:sldId id="495" r:id="rId10"/>
    <p:sldId id="496" r:id="rId11"/>
    <p:sldId id="497" r:id="rId12"/>
    <p:sldId id="498" r:id="rId13"/>
    <p:sldId id="499" r:id="rId14"/>
    <p:sldId id="500" r:id="rId15"/>
    <p:sldId id="518" r:id="rId16"/>
    <p:sldId id="501" r:id="rId17"/>
    <p:sldId id="502" r:id="rId18"/>
    <p:sldId id="503" r:id="rId19"/>
    <p:sldId id="504" r:id="rId20"/>
    <p:sldId id="505" r:id="rId21"/>
    <p:sldId id="506" r:id="rId22"/>
    <p:sldId id="507" r:id="rId23"/>
    <p:sldId id="514" r:id="rId24"/>
    <p:sldId id="508" r:id="rId25"/>
    <p:sldId id="515" r:id="rId26"/>
    <p:sldId id="519" r:id="rId27"/>
    <p:sldId id="509" r:id="rId28"/>
    <p:sldId id="510" r:id="rId29"/>
    <p:sldId id="511" r:id="rId30"/>
    <p:sldId id="47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60131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49930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45642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82855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89949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17347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4742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79276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56271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2298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3017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91540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48419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58569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354162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041610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56586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42624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85937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691542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51832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95487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40222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36814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796238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10024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7/5/2016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7/5/2016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9: Human Resource Management </a:t>
            </a:r>
          </a:p>
          <a:p>
            <a:r>
              <a:rPr lang="en-US" sz="3200" b="1" dirty="0"/>
              <a:t>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Designing the Organization Structure for a Retail Firm</a:t>
            </a:r>
          </a:p>
        </p:txBody>
      </p:sp>
      <p:pic>
        <p:nvPicPr>
          <p:cNvPr id="2" name="Picture 1"/>
          <p:cNvPicPr>
            <a:picLocks noChangeAspect="1"/>
          </p:cNvPicPr>
          <p:nvPr/>
        </p:nvPicPr>
        <p:blipFill>
          <a:blip r:embed="rId2"/>
          <a:stretch>
            <a:fillRect/>
          </a:stretch>
        </p:blipFill>
        <p:spPr>
          <a:xfrm>
            <a:off x="1837415" y="2676899"/>
            <a:ext cx="5257930" cy="3771993"/>
          </a:xfrm>
          <a:prstGeom prst="rect">
            <a:avLst/>
          </a:prstGeom>
        </p:spPr>
      </p:pic>
    </p:spTree>
    <p:extLst>
      <p:ext uri="{BB962C8B-B14F-4D97-AF65-F5344CB8AC3E}">
        <p14:creationId xmlns:p14="http://schemas.microsoft.com/office/powerpoint/2010/main" val="151501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Organization of a National Retail Chain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The management of a retail chain is complex</a:t>
            </a:r>
          </a:p>
          <a:p>
            <a:r>
              <a:rPr lang="en-US">
                <a:latin typeface="Arial" charset="0"/>
                <a:ea typeface="Arial" charset="0"/>
                <a:cs typeface="Arial" charset="0"/>
              </a:rPr>
              <a:t>Managers must supervise units that are geographically diverse</a:t>
            </a:r>
          </a:p>
          <a:p>
            <a:endParaRPr lang="en-US">
              <a:latin typeface="Arial" charset="0"/>
              <a:ea typeface="Arial" charset="0"/>
              <a:cs typeface="Arial" charset="0"/>
            </a:endParaRPr>
          </a:p>
          <a:p>
            <a:r>
              <a:rPr lang="en-US">
                <a:latin typeface="Arial" charset="0"/>
                <a:ea typeface="Arial" charset="0"/>
                <a:cs typeface="Arial" charset="0"/>
              </a:rPr>
              <a:t>Chief executive officer(CEO) is responsible for overseeing the entire organization</a:t>
            </a:r>
          </a:p>
          <a:p>
            <a:r>
              <a:rPr lang="en-US">
                <a:latin typeface="Arial" charset="0"/>
                <a:ea typeface="Arial" charset="0"/>
                <a:cs typeface="Arial" charset="0"/>
              </a:rPr>
              <a:t>Reporting to the CEO are the presidents of global operations, the internet channels, and private-label management and senior vice presidents of merchandising, stores and administration</a:t>
            </a:r>
          </a:p>
        </p:txBody>
      </p:sp>
    </p:spTree>
    <p:extLst>
      <p:ext uri="{BB962C8B-B14F-4D97-AF65-F5344CB8AC3E}">
        <p14:creationId xmlns:p14="http://schemas.microsoft.com/office/powerpoint/2010/main" val="783597897"/>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83629" y="387064"/>
            <a:ext cx="2909341" cy="2054721"/>
          </a:xfrm>
          <a:noFill/>
          <a:ln/>
        </p:spPr>
        <p:txBody>
          <a:bodyPr lIns="90488" tIns="44450" rIns="90488" bIns="44450">
            <a:noAutofit/>
          </a:bodyPr>
          <a:lstStyle/>
          <a:p>
            <a:r>
              <a:rPr lang="en-US" sz="3600" dirty="0">
                <a:solidFill>
                  <a:schemeClr val="hlink"/>
                </a:solidFill>
              </a:rPr>
              <a:t>Organization of a National Retail Chain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2935573" y="158464"/>
            <a:ext cx="5935526" cy="6318536"/>
          </a:xfrm>
        </p:spPr>
      </p:pic>
    </p:spTree>
    <p:extLst>
      <p:ext uri="{BB962C8B-B14F-4D97-AF65-F5344CB8AC3E}">
        <p14:creationId xmlns:p14="http://schemas.microsoft.com/office/powerpoint/2010/main" val="144344173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Merchandising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The senior vice president (SVP) of merchandising works with buyers and planners to develop and coordinate the management of the retailer's merchandise offering and ensure that it is consistent with the firm's strategy</a:t>
            </a:r>
          </a:p>
          <a:p>
            <a:r>
              <a:rPr lang="en-US">
                <a:latin typeface="Arial" charset="0"/>
                <a:ea typeface="Arial" charset="0"/>
                <a:cs typeface="Arial" charset="0"/>
              </a:rPr>
              <a:t>The buyers in the merchandise division are responsible for determining the merchandise assortment, pricing, and managing relationships and negotiating with vendors</a:t>
            </a:r>
          </a:p>
        </p:txBody>
      </p:sp>
      <p:pic>
        <p:nvPicPr>
          <p:cNvPr id="3" name="Picture 2"/>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156554502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Merchandising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The merchandising buyers are responsible for allocating merchandising and tailoring the assortment of several categories for specific stores in a geographic area</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72827346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Stores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417638"/>
            <a:ext cx="7180289" cy="4572000"/>
          </a:xfrm>
        </p:spPr>
        <p:txBody>
          <a:bodyPr/>
          <a:lstStyle/>
          <a:p>
            <a:r>
              <a:rPr lang="en-US">
                <a:latin typeface="Arial" charset="0"/>
                <a:ea typeface="Arial" charset="0"/>
                <a:cs typeface="Arial" charset="0"/>
              </a:rPr>
              <a:t>The senior vice president (SVP) of stores supervises all activities related to stores, including working with regional managers, who supervise district managers, who supervise the individual store managers</a:t>
            </a:r>
          </a:p>
          <a:p>
            <a:r>
              <a:rPr lang="en-US">
                <a:latin typeface="Arial" charset="0"/>
                <a:ea typeface="Arial" charset="0"/>
                <a:cs typeface="Arial" charset="0"/>
              </a:rPr>
              <a:t>Store managers in large stores have several assistant managers who report to them</a:t>
            </a:r>
          </a:p>
          <a:p>
            <a:r>
              <a:rPr lang="en-US">
                <a:latin typeface="Arial" charset="0"/>
                <a:ea typeface="Arial" charset="0"/>
                <a:cs typeface="Arial" charset="0"/>
              </a:rPr>
              <a:t>One assistant manager is responsible for receiving, restocking,and presentation of merchandise in the store; HR activities and store maintenance and store security</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92741871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Stores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773242" y="1676400"/>
            <a:ext cx="7772400" cy="4572000"/>
          </a:xfrm>
        </p:spPr>
        <p:txBody>
          <a:bodyPr/>
          <a:lstStyle/>
          <a:p>
            <a:r>
              <a:rPr lang="en-US">
                <a:latin typeface="Arial" charset="0"/>
                <a:ea typeface="Arial" charset="0"/>
                <a:cs typeface="Arial" charset="0"/>
              </a:rPr>
              <a:t>Each region has regional planners who work as liason between stores in their region and the corporate planners to ensure that the stores have the right merchandise, at the right time, and right quantities</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29513637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Operations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739515" y="1676400"/>
            <a:ext cx="7772400" cy="4572000"/>
          </a:xfrm>
        </p:spPr>
        <p:txBody>
          <a:bodyPr/>
          <a:lstStyle/>
          <a:p>
            <a:r>
              <a:rPr lang="en-US">
                <a:latin typeface="Arial" charset="0"/>
                <a:ea typeface="Arial" charset="0"/>
                <a:cs typeface="Arial" charset="0"/>
              </a:rPr>
              <a:t>The executive vice president (EVP) of operations oversees managers in charge of the management information systems (MISs), supply chain, human resource, and visual merchandising</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25133486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Marketing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826957" y="1547019"/>
            <a:ext cx="7772400" cy="4572000"/>
          </a:xfrm>
        </p:spPr>
        <p:txBody>
          <a:bodyPr/>
          <a:lstStyle/>
          <a:p>
            <a:r>
              <a:rPr lang="en-US">
                <a:latin typeface="Arial" charset="0"/>
                <a:ea typeface="Arial" charset="0"/>
                <a:cs typeface="Arial" charset="0"/>
              </a:rPr>
              <a:t>The chief marketing officer (CMO) works with staff to develop advertising, promotion, social media programs</a:t>
            </a:r>
          </a:p>
          <a:p>
            <a:r>
              <a:rPr lang="en-US">
                <a:latin typeface="Arial" charset="0"/>
                <a:ea typeface="Arial" charset="0"/>
                <a:cs typeface="Arial" charset="0"/>
              </a:rPr>
              <a:t>Managers in charge of public relations, annual events, credit marketing, and cause-related marketing initiatives also report to CMO</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86335329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Finance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The chief finance officer (CFO) works with the CEO on financial issues such as equity</a:t>
            </a:r>
            <a:r>
              <a:rPr lang="th-TH">
                <a:latin typeface="Arial" charset="0"/>
                <a:ea typeface="Arial" charset="0"/>
                <a:cs typeface="Arial" charset="0"/>
              </a:rPr>
              <a:t>-</a:t>
            </a:r>
            <a:r>
              <a:rPr lang="en-US">
                <a:latin typeface="Arial" charset="0"/>
                <a:ea typeface="Arial" charset="0"/>
                <a:cs typeface="Arial" charset="0"/>
              </a:rPr>
              <a:t>debt structure and credit card operations</a:t>
            </a:r>
          </a:p>
          <a:p>
            <a:r>
              <a:rPr lang="en-US">
                <a:latin typeface="Arial" charset="0"/>
                <a:ea typeface="Arial" charset="0"/>
                <a:cs typeface="Arial" charset="0"/>
              </a:rPr>
              <a:t>In addition, the real estate division and general counsel (legal) divisions headed by vice president report to the CFO</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201889081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Private Label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The private-label president is responsible for conceptualization,design,sourcing,quality control, and marketing of private-label and exclusive merchandise</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52669426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24540"/>
            <a:ext cx="7772400" cy="1143000"/>
          </a:xfrm>
          <a:noFill/>
          <a:ln/>
        </p:spPr>
        <p:txBody>
          <a:bodyPr lIns="90488" tIns="44450" rIns="90488" bIns="44450"/>
          <a:lstStyle/>
          <a:p>
            <a:r>
              <a:rPr lang="en-US" dirty="0">
                <a:solidFill>
                  <a:schemeClr val="hlink"/>
                </a:solidFill>
              </a:rPr>
              <a:t>Internet,Mobile,and Catalog, Channels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The president of direct channels is responsible for the selection and pricing of merchandise assortment offered via these channels, the maintenance and design of the retailer's website, customer call centers, and the fulfillment centers that fills orders for individual customers</a:t>
            </a:r>
          </a:p>
          <a:p>
            <a:pPr marL="0" indent="0">
              <a:buNone/>
            </a:pPr>
            <a:endParaRPr lang="en-US">
              <a:latin typeface="Arial" charset="0"/>
              <a:ea typeface="Arial" charset="0"/>
              <a:cs typeface="Arial" charset="0"/>
            </a:endParaRP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99999626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Global</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1772587"/>
            <a:ext cx="7772400" cy="4572000"/>
          </a:xfrm>
        </p:spPr>
        <p:txBody>
          <a:bodyPr/>
          <a:lstStyle/>
          <a:p>
            <a:r>
              <a:rPr lang="en-US">
                <a:latin typeface="Arial" charset="0"/>
                <a:ea typeface="Arial" charset="0"/>
                <a:cs typeface="Arial" charset="0"/>
              </a:rPr>
              <a:t>The global operations president oversees retailing operations outside the home country</a:t>
            </a:r>
          </a:p>
          <a:p>
            <a:endParaRPr lang="en-US">
              <a:latin typeface="Arial" charset="0"/>
              <a:ea typeface="Arial" charset="0"/>
              <a:cs typeface="Arial" charset="0"/>
            </a:endParaRPr>
          </a:p>
          <a:p>
            <a:r>
              <a:rPr lang="en-US">
                <a:latin typeface="Arial" charset="0"/>
                <a:ea typeface="Arial" charset="0"/>
                <a:cs typeface="Arial" charset="0"/>
              </a:rPr>
              <a:t>The global organization typically has merchandising, administration,stores,and operations divisions for each country and region</a:t>
            </a:r>
          </a:p>
        </p:txBody>
      </p:sp>
      <p:pic>
        <p:nvPicPr>
          <p:cNvPr id="6" name="Picture 5"/>
          <p:cNvPicPr>
            <a:picLocks noChangeAspect="1"/>
          </p:cNvPicPr>
          <p:nvPr/>
        </p:nvPicPr>
        <p:blipFill>
          <a:blip r:embed="rId3"/>
          <a:stretch>
            <a:fillRect/>
          </a:stretch>
        </p:blipFill>
        <p:spPr>
          <a:xfrm>
            <a:off x="6929203" y="5282784"/>
            <a:ext cx="1558375" cy="1194216"/>
          </a:xfrm>
          <a:prstGeom prst="rect">
            <a:avLst/>
          </a:prstGeom>
        </p:spPr>
      </p:pic>
    </p:spTree>
    <p:extLst>
      <p:ext uri="{BB962C8B-B14F-4D97-AF65-F5344CB8AC3E}">
        <p14:creationId xmlns:p14="http://schemas.microsoft.com/office/powerpoint/2010/main" val="133284901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83629" y="387064"/>
            <a:ext cx="2909341" cy="2054721"/>
          </a:xfrm>
          <a:noFill/>
          <a:ln/>
        </p:spPr>
        <p:txBody>
          <a:bodyPr lIns="90488" tIns="44450" rIns="90488" bIns="44450">
            <a:noAutofit/>
          </a:bodyPr>
          <a:lstStyle/>
          <a:p>
            <a:r>
              <a:rPr lang="en-US" sz="3600" dirty="0">
                <a:solidFill>
                  <a:schemeClr val="hlink"/>
                </a:solidFill>
              </a:rPr>
              <a:t>Organization of a National Retail Chain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2935573" y="158464"/>
            <a:ext cx="5935526" cy="6318536"/>
          </a:xfrm>
        </p:spPr>
      </p:pic>
    </p:spTree>
    <p:extLst>
      <p:ext uri="{BB962C8B-B14F-4D97-AF65-F5344CB8AC3E}">
        <p14:creationId xmlns:p14="http://schemas.microsoft.com/office/powerpoint/2010/main" val="52901354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Centralization and Coordination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Two important organizational issues are</a:t>
            </a:r>
          </a:p>
          <a:p>
            <a:pPr marL="514350" indent="-514350">
              <a:buAutoNum type="arabicPeriod"/>
            </a:pPr>
            <a:r>
              <a:rPr lang="en-US">
                <a:latin typeface="Arial" charset="0"/>
                <a:ea typeface="Arial" charset="0"/>
                <a:cs typeface="Arial" charset="0"/>
              </a:rPr>
              <a:t>The degree to which decision making is centralized or decentralized</a:t>
            </a:r>
          </a:p>
          <a:p>
            <a:pPr marL="514350" indent="-514350">
              <a:buAutoNum type="arabicPeriod"/>
            </a:pPr>
            <a:r>
              <a:rPr lang="en-US">
                <a:latin typeface="Arial" charset="0"/>
                <a:ea typeface="Arial" charset="0"/>
                <a:cs typeface="Arial" charset="0"/>
              </a:rPr>
              <a:t>The approaches used to coordinate merchandise and store management</a:t>
            </a:r>
          </a:p>
        </p:txBody>
      </p:sp>
    </p:spTree>
    <p:extLst>
      <p:ext uri="{BB962C8B-B14F-4D97-AF65-F5344CB8AC3E}">
        <p14:creationId xmlns:p14="http://schemas.microsoft.com/office/powerpoint/2010/main" val="140096205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Centralization </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Centralization occurs when the authority for retailing decisions is delegated to corporate managers rather than geographically dispersed managers</a:t>
            </a:r>
          </a:p>
          <a:p>
            <a:r>
              <a:rPr lang="en-US">
                <a:solidFill>
                  <a:srgbClr val="FF0000"/>
                </a:solidFill>
                <a:latin typeface="Arial" charset="0"/>
                <a:ea typeface="Arial" charset="0"/>
                <a:cs typeface="Arial" charset="0"/>
              </a:rPr>
              <a:t>Decentralization occurs when authority for decisions are assigned to lower levels in an organization</a:t>
            </a:r>
          </a:p>
        </p:txBody>
      </p:sp>
    </p:spTree>
    <p:extLst>
      <p:ext uri="{BB962C8B-B14F-4D97-AF65-F5344CB8AC3E}">
        <p14:creationId xmlns:p14="http://schemas.microsoft.com/office/powerpoint/2010/main" val="82919359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24540"/>
            <a:ext cx="7772400" cy="1143000"/>
          </a:xfrm>
          <a:noFill/>
          <a:ln/>
        </p:spPr>
        <p:txBody>
          <a:bodyPr lIns="90488" tIns="44450" rIns="90488" bIns="44450"/>
          <a:lstStyle/>
          <a:p>
            <a:r>
              <a:rPr lang="en-US" dirty="0">
                <a:solidFill>
                  <a:schemeClr val="hlink"/>
                </a:solidFill>
              </a:rPr>
              <a:t>Coordinating Merchandise and Store Management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97439"/>
            <a:ext cx="7772400" cy="4572000"/>
          </a:xfrm>
        </p:spPr>
        <p:txBody>
          <a:bodyPr/>
          <a:lstStyle/>
          <a:p>
            <a:r>
              <a:rPr lang="en-US">
                <a:latin typeface="Arial" charset="0"/>
                <a:ea typeface="Arial" charset="0"/>
                <a:cs typeface="Arial" charset="0"/>
              </a:rPr>
              <a:t>Small,independent retailers have little difficulty coordinating their stores' buying and selling activities. Store owners know what their customers want</a:t>
            </a:r>
          </a:p>
          <a:p>
            <a:r>
              <a:rPr lang="en-US">
                <a:latin typeface="Arial" charset="0"/>
                <a:ea typeface="Arial" charset="0"/>
                <a:cs typeface="Arial" charset="0"/>
              </a:rPr>
              <a:t>In contrast, large retail firms organize buying and selling functions into separate divisions</a:t>
            </a:r>
          </a:p>
          <a:p>
            <a:endParaRPr lang="en-US">
              <a:latin typeface="Arial" charset="0"/>
              <a:ea typeface="Arial" charset="0"/>
              <a:cs typeface="Arial" charset="0"/>
            </a:endParaRPr>
          </a:p>
        </p:txBody>
      </p:sp>
    </p:spTree>
    <p:extLst>
      <p:ext uri="{BB962C8B-B14F-4D97-AF65-F5344CB8AC3E}">
        <p14:creationId xmlns:p14="http://schemas.microsoft.com/office/powerpoint/2010/main" val="205108655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Coordinating Merchandise and Store Management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813810"/>
            <a:ext cx="7772400" cy="4572000"/>
          </a:xfrm>
        </p:spPr>
        <p:txBody>
          <a:bodyPr/>
          <a:lstStyle/>
          <a:p>
            <a:r>
              <a:rPr lang="en-US">
                <a:latin typeface="Arial" charset="0"/>
                <a:ea typeface="Arial" charset="0"/>
                <a:cs typeface="Arial" charset="0"/>
              </a:rPr>
              <a:t>Three approaches large retailers use to coordinate buying and selling are</a:t>
            </a:r>
          </a:p>
          <a:p>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Improving buyers' appreciation for store environment</a:t>
            </a:r>
          </a:p>
          <a:p>
            <a:pPr marL="514350" indent="-514350">
              <a:buAutoNum type="arabicPeriod"/>
            </a:pPr>
            <a:r>
              <a:rPr lang="en-US">
                <a:latin typeface="Arial" charset="0"/>
                <a:ea typeface="Arial" charset="0"/>
                <a:cs typeface="Arial" charset="0"/>
              </a:rPr>
              <a:t>Making store visits</a:t>
            </a:r>
          </a:p>
          <a:p>
            <a:pPr marL="514350" indent="-514350">
              <a:buAutoNum type="arabicPeriod"/>
            </a:pPr>
            <a:r>
              <a:rPr lang="en-US">
                <a:latin typeface="Arial" charset="0"/>
                <a:ea typeface="Arial" charset="0"/>
                <a:cs typeface="Arial" charset="0"/>
              </a:rPr>
              <a:t>Assigning employees coordinating roles</a:t>
            </a:r>
          </a:p>
        </p:txBody>
      </p:sp>
    </p:spTree>
    <p:extLst>
      <p:ext uri="{BB962C8B-B14F-4D97-AF65-F5344CB8AC3E}">
        <p14:creationId xmlns:p14="http://schemas.microsoft.com/office/powerpoint/2010/main" val="33154216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Coordinating Merchandise and Store Management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697734" y="1478314"/>
            <a:ext cx="7748531" cy="4998686"/>
          </a:xfrm>
        </p:spPr>
      </p:pic>
    </p:spTree>
    <p:extLst>
      <p:ext uri="{BB962C8B-B14F-4D97-AF65-F5344CB8AC3E}">
        <p14:creationId xmlns:p14="http://schemas.microsoft.com/office/powerpoint/2010/main" val="6935079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Winning the Employee Talent War</a:t>
            </a:r>
          </a:p>
        </p:txBody>
      </p:sp>
      <p:pic>
        <p:nvPicPr>
          <p:cNvPr id="2" name="Picture 1"/>
          <p:cNvPicPr>
            <a:picLocks noChangeAspect="1"/>
          </p:cNvPicPr>
          <p:nvPr/>
        </p:nvPicPr>
        <p:blipFill>
          <a:blip r:embed="rId2"/>
          <a:stretch>
            <a:fillRect/>
          </a:stretch>
        </p:blipFill>
        <p:spPr>
          <a:xfrm>
            <a:off x="1940810" y="2787753"/>
            <a:ext cx="5579256" cy="3495623"/>
          </a:xfrm>
          <a:prstGeom prst="rect">
            <a:avLst/>
          </a:prstGeom>
        </p:spPr>
      </p:pic>
    </p:spTree>
    <p:extLst>
      <p:ext uri="{BB962C8B-B14F-4D97-AF65-F5344CB8AC3E}">
        <p14:creationId xmlns:p14="http://schemas.microsoft.com/office/powerpoint/2010/main" val="12536088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26957" y="0"/>
            <a:ext cx="7772400" cy="1143000"/>
          </a:xfrm>
          <a:noFill/>
          <a:ln/>
        </p:spPr>
        <p:txBody>
          <a:bodyPr lIns="90488" tIns="44450" rIns="90488" bIns="44450"/>
          <a:lstStyle/>
          <a:p>
            <a:r>
              <a:rPr lang="en-US" dirty="0">
                <a:solidFill>
                  <a:schemeClr val="hlink"/>
                </a:solidFill>
              </a:rPr>
              <a:t> Employment Branding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HR departments for Starbucks and Marriott are developing marketing programs to attract and retain the "Best and brightest"employees</a:t>
            </a:r>
          </a:p>
          <a:p>
            <a:r>
              <a:rPr lang="en-US">
                <a:solidFill>
                  <a:srgbClr val="FF0000"/>
                </a:solidFill>
                <a:latin typeface="Arial" charset="0"/>
                <a:ea typeface="Arial" charset="0"/>
                <a:cs typeface="Arial" charset="0"/>
              </a:rPr>
              <a:t>Called employment branding or employment marketing involve in undertaking marketing research to understand what potential and current employees are seeking as well as what they think about retailer;developing value proposition and employment brand image;communicating the brand image to the potential employees;and then fulfilling the brand promise by ensuring that employee experience matches the image created</a:t>
            </a:r>
          </a:p>
        </p:txBody>
      </p:sp>
    </p:spTree>
    <p:extLst>
      <p:ext uri="{BB962C8B-B14F-4D97-AF65-F5344CB8AC3E}">
        <p14:creationId xmlns:p14="http://schemas.microsoft.com/office/powerpoint/2010/main" val="43344740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26957" y="0"/>
            <a:ext cx="7772400" cy="1143000"/>
          </a:xfrm>
          <a:noFill/>
          <a:ln/>
        </p:spPr>
        <p:txBody>
          <a:bodyPr lIns="90488" tIns="44450" rIns="90488" bIns="44450"/>
          <a:lstStyle/>
          <a:p>
            <a:r>
              <a:rPr lang="en-US" dirty="0">
                <a:solidFill>
                  <a:schemeClr val="hlink"/>
                </a:solidFill>
              </a:rPr>
              <a:t> Employment Branding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826957" y="1219200"/>
            <a:ext cx="7772400" cy="5257800"/>
          </a:xfrm>
        </p:spPr>
      </p:pic>
    </p:spTree>
    <p:extLst>
      <p:ext uri="{BB962C8B-B14F-4D97-AF65-F5344CB8AC3E}">
        <p14:creationId xmlns:p14="http://schemas.microsoft.com/office/powerpoint/2010/main" val="59890670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Developing Talent:</a:t>
            </a:r>
          </a:p>
          <a:p>
            <a:r>
              <a:rPr lang="en-US" dirty="0">
                <a:solidFill>
                  <a:schemeClr val="hlink"/>
                </a:solidFill>
              </a:rPr>
              <a:t>Selection and Training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Selective Hiring</a:t>
            </a:r>
          </a:p>
          <a:p>
            <a:r>
              <a:rPr lang="en-US">
                <a:latin typeface="Arial" charset="0"/>
                <a:ea typeface="Arial" charset="0"/>
                <a:cs typeface="Arial" charset="0"/>
              </a:rPr>
              <a:t>Training</a:t>
            </a:r>
          </a:p>
          <a:p>
            <a:pPr marL="0" indent="0">
              <a:buNone/>
            </a:pPr>
            <a:endParaRPr lang="en-US">
              <a:latin typeface="Arial" charset="0"/>
              <a:ea typeface="Arial" charset="0"/>
              <a:cs typeface="Arial" charset="0"/>
            </a:endParaRPr>
          </a:p>
        </p:txBody>
      </p:sp>
      <p:pic>
        <p:nvPicPr>
          <p:cNvPr id="5" name="Picture 4"/>
          <p:cNvPicPr>
            <a:picLocks noChangeAspect="1"/>
          </p:cNvPicPr>
          <p:nvPr/>
        </p:nvPicPr>
        <p:blipFill>
          <a:blip r:embed="rId3"/>
          <a:stretch>
            <a:fillRect/>
          </a:stretch>
        </p:blipFill>
        <p:spPr>
          <a:xfrm>
            <a:off x="3229755" y="2493365"/>
            <a:ext cx="5089786" cy="3656335"/>
          </a:xfrm>
          <a:prstGeom prst="rect">
            <a:avLst/>
          </a:prstGeom>
        </p:spPr>
      </p:pic>
    </p:spTree>
    <p:extLst>
      <p:ext uri="{BB962C8B-B14F-4D97-AF65-F5344CB8AC3E}">
        <p14:creationId xmlns:p14="http://schemas.microsoft.com/office/powerpoint/2010/main" val="129400956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7383" y="1673720"/>
            <a:ext cx="3696930" cy="1143000"/>
          </a:xfrm>
          <a:noFill/>
          <a:ln/>
        </p:spPr>
        <p:txBody>
          <a:bodyPr lIns="90488" tIns="44450" rIns="90488" bIns="44450"/>
          <a:lstStyle/>
          <a:p>
            <a:r>
              <a:rPr lang="en-US" dirty="0">
                <a:solidFill>
                  <a:schemeClr val="hlink"/>
                </a:solidFill>
              </a:rPr>
              <a:t>Developing Talent:</a:t>
            </a:r>
          </a:p>
          <a:p>
            <a:r>
              <a:rPr lang="en-US" dirty="0">
                <a:solidFill>
                  <a:schemeClr val="hlink"/>
                </a:solidFill>
              </a:rPr>
              <a:t>Selection and Training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3874313" y="312295"/>
            <a:ext cx="4744994" cy="6245902"/>
          </a:xfrm>
        </p:spPr>
      </p:pic>
    </p:spTree>
    <p:extLst>
      <p:ext uri="{BB962C8B-B14F-4D97-AF65-F5344CB8AC3E}">
        <p14:creationId xmlns:p14="http://schemas.microsoft.com/office/powerpoint/2010/main" val="160625908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52400" y="2259142"/>
            <a:ext cx="2570814" cy="1143000"/>
          </a:xfrm>
          <a:noFill/>
          <a:ln/>
        </p:spPr>
        <p:txBody>
          <a:bodyPr lIns="90488" tIns="44450" rIns="90488" bIns="44450"/>
          <a:lstStyle/>
          <a:p>
            <a:r>
              <a:rPr lang="en-US" dirty="0">
                <a:solidFill>
                  <a:schemeClr val="hlink"/>
                </a:solidFill>
              </a:rPr>
              <a:t>Developing Talent:</a:t>
            </a:r>
          </a:p>
          <a:p>
            <a:r>
              <a:rPr lang="en-US" dirty="0">
                <a:solidFill>
                  <a:schemeClr val="hlink"/>
                </a:solidFill>
              </a:rPr>
              <a:t>Selection and Training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332095"/>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3044784" y="243590"/>
            <a:ext cx="5786921" cy="6317105"/>
          </a:xfrm>
        </p:spPr>
      </p:pic>
    </p:spTree>
    <p:extLst>
      <p:ext uri="{BB962C8B-B14F-4D97-AF65-F5344CB8AC3E}">
        <p14:creationId xmlns:p14="http://schemas.microsoft.com/office/powerpoint/2010/main" val="107890430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Motivating Talent: Aligning Goals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Policies and supervision – written</a:t>
            </a:r>
          </a:p>
          <a:p>
            <a:r>
              <a:rPr lang="en-US">
                <a:latin typeface="Arial" charset="0"/>
                <a:ea typeface="Arial" charset="0"/>
                <a:cs typeface="Arial" charset="0"/>
              </a:rPr>
              <a:t>Compensation-based incentives- commissions, bonus, profit-sharing</a:t>
            </a:r>
          </a:p>
        </p:txBody>
      </p:sp>
      <p:pic>
        <p:nvPicPr>
          <p:cNvPr id="4" name="Picture 3"/>
          <p:cNvPicPr>
            <a:picLocks noChangeAspect="1"/>
          </p:cNvPicPr>
          <p:nvPr/>
        </p:nvPicPr>
        <p:blipFill>
          <a:blip r:embed="rId3"/>
          <a:stretch>
            <a:fillRect/>
          </a:stretch>
        </p:blipFill>
        <p:spPr>
          <a:xfrm>
            <a:off x="2819400" y="3810000"/>
            <a:ext cx="3505200" cy="2324100"/>
          </a:xfrm>
          <a:prstGeom prst="rect">
            <a:avLst/>
          </a:prstGeom>
        </p:spPr>
      </p:pic>
    </p:spTree>
    <p:extLst>
      <p:ext uri="{BB962C8B-B14F-4D97-AF65-F5344CB8AC3E}">
        <p14:creationId xmlns:p14="http://schemas.microsoft.com/office/powerpoint/2010/main" val="115789019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Organization Culture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An organizational culture is the set of values, traditions, and customs of a firm that guides employee behavior</a:t>
            </a:r>
          </a:p>
        </p:txBody>
      </p:sp>
      <p:pic>
        <p:nvPicPr>
          <p:cNvPr id="3" name="Picture 2"/>
          <p:cNvPicPr>
            <a:picLocks noChangeAspect="1"/>
          </p:cNvPicPr>
          <p:nvPr/>
        </p:nvPicPr>
        <p:blipFill>
          <a:blip r:embed="rId3"/>
          <a:stretch>
            <a:fillRect/>
          </a:stretch>
        </p:blipFill>
        <p:spPr>
          <a:xfrm>
            <a:off x="1258842" y="3089431"/>
            <a:ext cx="7083516" cy="3044669"/>
          </a:xfrm>
          <a:prstGeom prst="rect">
            <a:avLst/>
          </a:prstGeom>
        </p:spPr>
      </p:pic>
    </p:spTree>
    <p:extLst>
      <p:ext uri="{BB962C8B-B14F-4D97-AF65-F5344CB8AC3E}">
        <p14:creationId xmlns:p14="http://schemas.microsoft.com/office/powerpoint/2010/main" val="1465622482"/>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Other Important Goals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Keeping Talent-reduce turnover</a:t>
            </a:r>
          </a:p>
          <a:p>
            <a:r>
              <a:rPr lang="en-US">
                <a:latin typeface="Arial" charset="0"/>
                <a:ea typeface="Arial" charset="0"/>
                <a:cs typeface="Arial" charset="0"/>
              </a:rPr>
              <a:t>Empowering employees</a:t>
            </a:r>
          </a:p>
          <a:p>
            <a:r>
              <a:rPr lang="en-US">
                <a:latin typeface="Arial" charset="0"/>
                <a:ea typeface="Arial" charset="0"/>
                <a:cs typeface="Arial" charset="0"/>
              </a:rPr>
              <a:t>Engaging employees</a:t>
            </a:r>
          </a:p>
          <a:p>
            <a:pPr marL="514350" indent="-514350">
              <a:buAutoNum type="arabicPeriod"/>
            </a:pPr>
            <a:r>
              <a:rPr lang="en-US">
                <a:latin typeface="Arial" charset="0"/>
                <a:ea typeface="Arial" charset="0"/>
                <a:cs typeface="Arial" charset="0"/>
              </a:rPr>
              <a:t>Reduce Status Difference</a:t>
            </a:r>
          </a:p>
          <a:p>
            <a:pPr marL="514350" indent="-514350">
              <a:buAutoNum type="arabicPeriod"/>
            </a:pPr>
            <a:r>
              <a:rPr lang="en-US">
                <a:latin typeface="Arial" charset="0"/>
                <a:ea typeface="Arial" charset="0"/>
                <a:cs typeface="Arial" charset="0"/>
              </a:rPr>
              <a:t>Promote from Within</a:t>
            </a:r>
          </a:p>
          <a:p>
            <a:pPr marL="514350" indent="-514350">
              <a:buAutoNum type="arabicPeriod"/>
            </a:pPr>
            <a:r>
              <a:rPr lang="en-US">
                <a:latin typeface="Arial" charset="0"/>
                <a:ea typeface="Arial" charset="0"/>
                <a:cs typeface="Arial" charset="0"/>
              </a:rPr>
              <a:t>Balance Career and Family-Flexitime</a:t>
            </a:r>
          </a:p>
          <a:p>
            <a:pPr marL="514350" indent="-514350">
              <a:buAutoNum type="arabicPeriod"/>
            </a:pPr>
            <a:r>
              <a:rPr lang="en-US">
                <a:latin typeface="Arial" charset="0"/>
                <a:ea typeface="Arial" charset="0"/>
                <a:cs typeface="Arial" charset="0"/>
              </a:rPr>
              <a:t>Provide Benefits- Health care</a:t>
            </a:r>
          </a:p>
          <a:p>
            <a:pPr marL="514350" indent="-514350">
              <a:buAutoNum type="arabicPeriod"/>
            </a:pPr>
            <a:r>
              <a:rPr lang="en-US">
                <a:latin typeface="Arial" charset="0"/>
                <a:ea typeface="Arial" charset="0"/>
                <a:cs typeface="Arial" charset="0"/>
              </a:rPr>
              <a:t>Use social media- to communicate and engage employees</a:t>
            </a:r>
          </a:p>
          <a:p>
            <a:pPr marL="514350" indent="-514350">
              <a:buAutoNum type="arabicPeriod"/>
            </a:pPr>
            <a:endParaRPr lang="en-US">
              <a:latin typeface="Arial" charset="0"/>
              <a:ea typeface="Arial" charset="0"/>
              <a:cs typeface="Arial" charset="0"/>
            </a:endParaRPr>
          </a:p>
        </p:txBody>
      </p:sp>
    </p:spTree>
    <p:extLst>
      <p:ext uri="{BB962C8B-B14F-4D97-AF65-F5344CB8AC3E}">
        <p14:creationId xmlns:p14="http://schemas.microsoft.com/office/powerpoint/2010/main" val="65107629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1991</TotalTime>
  <Words>837</Words>
  <Application>Microsoft Office PowerPoint</Application>
  <PresentationFormat>On-screen Show (4:3)</PresentationFormat>
  <Paragraphs>110</Paragraphs>
  <Slides>30</Slides>
  <Notes>26</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MK 322 Retail Management Chapter 9: Human Resource Management  Part II </vt:lpstr>
      <vt:lpstr>Designing the Organization Structure for a Retail Firm</vt:lpstr>
      <vt:lpstr>Organization of a National Retail Chain</vt:lpstr>
      <vt:lpstr>Organization of a National Retail Chain</vt:lpstr>
      <vt:lpstr>Merchandising</vt:lpstr>
      <vt:lpstr>Merchandising</vt:lpstr>
      <vt:lpstr>Stores</vt:lpstr>
      <vt:lpstr>Stores</vt:lpstr>
      <vt:lpstr>Operations</vt:lpstr>
      <vt:lpstr>Marketing</vt:lpstr>
      <vt:lpstr>Finance</vt:lpstr>
      <vt:lpstr>Private Label</vt:lpstr>
      <vt:lpstr>Internet,Mobile,and Catalog, Channels</vt:lpstr>
      <vt:lpstr>Global</vt:lpstr>
      <vt:lpstr>Organization of a National Retail Chain</vt:lpstr>
      <vt:lpstr>Centralization and Coordination</vt:lpstr>
      <vt:lpstr>Centralization </vt:lpstr>
      <vt:lpstr>Coordinating Merchandise and Store Management</vt:lpstr>
      <vt:lpstr>Coordinating Merchandise and Store Management</vt:lpstr>
      <vt:lpstr>Coordinating Merchandise and Store Management</vt:lpstr>
      <vt:lpstr>Winning the Employee Talent War</vt:lpstr>
      <vt:lpstr> Employment Branding</vt:lpstr>
      <vt:lpstr> Employment Branding</vt:lpstr>
      <vt:lpstr>Developing Talent: Selection and Training</vt:lpstr>
      <vt:lpstr>Developing Talent: Selection and Training</vt:lpstr>
      <vt:lpstr>Developing Talent: Selection and Training</vt:lpstr>
      <vt:lpstr>Motivating Talent: Aligning Goals</vt:lpstr>
      <vt:lpstr>Organization Culture</vt:lpstr>
      <vt:lpstr>Other Important Goals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1171</cp:revision>
  <dcterms:created xsi:type="dcterms:W3CDTF">2015-02-03T09:41:51Z</dcterms:created>
  <dcterms:modified xsi:type="dcterms:W3CDTF">2016-07-05T06:01:54Z</dcterms:modified>
</cp:coreProperties>
</file>