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7" r:id="rId11"/>
    <p:sldId id="268" r:id="rId12"/>
    <p:sldId id="269" r:id="rId13"/>
    <p:sldId id="266" r:id="rId14"/>
    <p:sldId id="264" r:id="rId15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7B6B5-9B56-4F96-A19F-CF2D446E08BD}" type="datetimeFigureOut">
              <a:rPr lang="th-TH" smtClean="0"/>
              <a:t>24/08/55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DE9E8-32A9-41FB-99C0-8D70FFA4FC43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7B6B5-9B56-4F96-A19F-CF2D446E08BD}" type="datetimeFigureOut">
              <a:rPr lang="th-TH" smtClean="0"/>
              <a:t>24/08/55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DE9E8-32A9-41FB-99C0-8D70FFA4FC43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7B6B5-9B56-4F96-A19F-CF2D446E08BD}" type="datetimeFigureOut">
              <a:rPr lang="th-TH" smtClean="0"/>
              <a:t>24/08/55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DE9E8-32A9-41FB-99C0-8D70FFA4FC43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7B6B5-9B56-4F96-A19F-CF2D446E08BD}" type="datetimeFigureOut">
              <a:rPr lang="th-TH" smtClean="0"/>
              <a:t>24/08/55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DE9E8-32A9-41FB-99C0-8D70FFA4FC43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7B6B5-9B56-4F96-A19F-CF2D446E08BD}" type="datetimeFigureOut">
              <a:rPr lang="th-TH" smtClean="0"/>
              <a:t>24/08/55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DE9E8-32A9-41FB-99C0-8D70FFA4FC43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7B6B5-9B56-4F96-A19F-CF2D446E08BD}" type="datetimeFigureOut">
              <a:rPr lang="th-TH" smtClean="0"/>
              <a:t>24/08/55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DE9E8-32A9-41FB-99C0-8D70FFA4FC43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7B6B5-9B56-4F96-A19F-CF2D446E08BD}" type="datetimeFigureOut">
              <a:rPr lang="th-TH" smtClean="0"/>
              <a:t>24/08/55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DE9E8-32A9-41FB-99C0-8D70FFA4FC43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7B6B5-9B56-4F96-A19F-CF2D446E08BD}" type="datetimeFigureOut">
              <a:rPr lang="th-TH" smtClean="0"/>
              <a:t>24/08/55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DE9E8-32A9-41FB-99C0-8D70FFA4FC43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7B6B5-9B56-4F96-A19F-CF2D446E08BD}" type="datetimeFigureOut">
              <a:rPr lang="th-TH" smtClean="0"/>
              <a:t>24/08/55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DE9E8-32A9-41FB-99C0-8D70FFA4FC43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7B6B5-9B56-4F96-A19F-CF2D446E08BD}" type="datetimeFigureOut">
              <a:rPr lang="th-TH" smtClean="0"/>
              <a:t>24/08/55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DE9E8-32A9-41FB-99C0-8D70FFA4FC43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7B6B5-9B56-4F96-A19F-CF2D446E08BD}" type="datetimeFigureOut">
              <a:rPr lang="th-TH" smtClean="0"/>
              <a:t>24/08/55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DE9E8-32A9-41FB-99C0-8D70FFA4FC43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77B6B5-9B56-4F96-A19F-CF2D446E08BD}" type="datetimeFigureOut">
              <a:rPr lang="th-TH" smtClean="0"/>
              <a:t>24/08/55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4DE9E8-32A9-41FB-99C0-8D70FFA4FC43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hyperlink" Target="http://en.wikipedia.org/wiki/Balance_of_payments" TargetMode="External"/><Relationship Id="rId5" Type="http://schemas.openxmlformats.org/officeDocument/2006/relationships/hyperlink" Target="http://en.wikipedia.org/wiki/Money_supply" TargetMode="External"/><Relationship Id="rId4" Type="http://schemas.openxmlformats.org/officeDocument/2006/relationships/hyperlink" Target="http://en.wikipedia.org/wiki/Central_bank" TargetMode="Externa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To illustrate the role of foreign exchange reserves</a:t>
            </a:r>
            <a:endParaRPr lang="th-TH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Foreign exchange reserves are the corresponding stock variable of balance of payment, reflect the stock of foreign asset or the external wealth. </a:t>
            </a:r>
          </a:p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Foreign exchange reserves are held by the central banks. </a:t>
            </a:r>
          </a:p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When a country experiences balance of payment surplus (net receipt in foreign exchange), an increase in foreign exchange reserves is observed.  </a:t>
            </a:r>
          </a:p>
          <a:p>
            <a:endParaRPr lang="en-US" dirty="0"/>
          </a:p>
          <a:p>
            <a:r>
              <a:rPr lang="en-US" dirty="0" smtClean="0"/>
              <a:t>It means if balance of payment is zero, there would not be any change in foreign exchange reserves.  </a:t>
            </a:r>
          </a:p>
          <a:p>
            <a:endParaRPr lang="en-US" dirty="0"/>
          </a:p>
          <a:p>
            <a:r>
              <a:rPr lang="en-US" dirty="0" smtClean="0"/>
              <a:t>Under what circumstances where balance of payment is zero? </a:t>
            </a:r>
          </a:p>
          <a:p>
            <a:pPr>
              <a:buNone/>
            </a:pPr>
            <a:r>
              <a:rPr lang="en-US" dirty="0" smtClean="0"/>
              <a:t> </a:t>
            </a:r>
            <a:endParaRPr lang="th-TH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Does it mean a country with floating exchange rate regime does not need foreign exchange reserves?</a:t>
            </a:r>
          </a:p>
          <a:p>
            <a:endParaRPr lang="en-US" dirty="0"/>
          </a:p>
          <a:p>
            <a:r>
              <a:rPr lang="en-US" dirty="0" smtClean="0"/>
              <a:t>Definitely, no.  Foreign exchange reserves are need, but less as opposed to a country with non-floating exchange rate regime.</a:t>
            </a:r>
          </a:p>
          <a:p>
            <a:endParaRPr lang="en-US" dirty="0"/>
          </a:p>
          <a:p>
            <a:r>
              <a:rPr lang="en-US" dirty="0" smtClean="0"/>
              <a:t>As mentioned, foreign exchange reserves are foreign asset held by central bank.  What is the central bank’s liability? </a:t>
            </a:r>
            <a:endParaRPr lang="th-TH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Simple Balance Sheet</a:t>
            </a:r>
            <a:endParaRPr lang="th-TH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pPr>
              <a:buNone/>
            </a:pPr>
            <a:r>
              <a:rPr lang="en-US" b="1" i="1" dirty="0" smtClean="0"/>
              <a:t>Asset</a:t>
            </a:r>
            <a:r>
              <a:rPr lang="en-US" dirty="0" smtClean="0"/>
              <a:t>: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Foreign exchange reserves</a:t>
            </a:r>
            <a:endParaRPr lang="th-TH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4499992" y="1600200"/>
            <a:ext cx="4182616" cy="4525963"/>
          </a:xfrm>
          <a:ln>
            <a:solidFill>
              <a:schemeClr val="tx1"/>
            </a:solidFill>
          </a:ln>
        </p:spPr>
        <p:txBody>
          <a:bodyPr/>
          <a:lstStyle/>
          <a:p>
            <a:pPr>
              <a:buNone/>
            </a:pPr>
            <a:r>
              <a:rPr lang="en-US" b="1" i="1" dirty="0" smtClean="0"/>
              <a:t>Liability:</a:t>
            </a:r>
            <a:endParaRPr lang="en-US" b="1" i="1" dirty="0"/>
          </a:p>
          <a:p>
            <a:pPr>
              <a:buNone/>
            </a:pPr>
            <a:endParaRPr lang="en-US" b="1" i="1" dirty="0" smtClean="0"/>
          </a:p>
          <a:p>
            <a:pPr>
              <a:buNone/>
            </a:pPr>
            <a:r>
              <a:rPr lang="en-US" dirty="0" smtClean="0"/>
              <a:t>Printed Money (M1)</a:t>
            </a:r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b="1" i="1" dirty="0" smtClean="0"/>
              <a:t>Equity</a:t>
            </a:r>
            <a:r>
              <a:rPr lang="en-US" dirty="0" smtClean="0"/>
              <a:t>: Profit=0</a:t>
            </a:r>
            <a:endParaRPr lang="th-TH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07504" y="548680"/>
            <a:ext cx="8892480" cy="5577483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Recap: </a:t>
            </a:r>
          </a:p>
          <a:p>
            <a:pPr>
              <a:buNone/>
            </a:pPr>
            <a:r>
              <a:rPr lang="en-US" dirty="0" smtClean="0"/>
              <a:t>M1 = notes, coins, and demand deposits (Outside the central bank)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M2 = M1+ Saving and time deposits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dirty="0" smtClean="0"/>
              <a:t>M1 = Liability of the central bank</a:t>
            </a:r>
          </a:p>
          <a:p>
            <a:pPr marL="0" indent="0">
              <a:buNone/>
            </a:pPr>
            <a:r>
              <a:rPr lang="en-US" dirty="0" smtClean="0"/>
              <a:t>(Paper printed by the bank for medium of exchange!!)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Consider these two circumstances,;</a:t>
            </a:r>
          </a:p>
          <a:p>
            <a:endParaRPr lang="en-US" dirty="0"/>
          </a:p>
          <a:p>
            <a:pPr>
              <a:buNone/>
            </a:pPr>
            <a:r>
              <a:rPr lang="en-US" dirty="0" smtClean="0"/>
              <a:t>Country A : The bank has 20,000$ and prints money to be used for 100,000 local currency (every 5 units of local currency is backed up by 1 $).  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dirty="0" smtClean="0"/>
              <a:t>Country B: The bank has 20,000$ and prints money to be used for 1,000,000 local currency (every 50 units of local currency is backed up by 1$).	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dirty="0" smtClean="0"/>
              <a:t>If you have to choose to hold currency, which one you choose and why?   </a:t>
            </a:r>
            <a:endParaRPr lang="th-TH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The correct answer is ‘depend on what the exchange rate is.</a:t>
            </a:r>
          </a:p>
          <a:p>
            <a:endParaRPr lang="en-US" dirty="0"/>
          </a:p>
          <a:p>
            <a:r>
              <a:rPr lang="en-US" dirty="0" smtClean="0"/>
              <a:t>For a country to fix an exchange rate, say, 35 baht/$, what does it mean?  Assume no creditability problem, people can convert baht for US dollar or vice versa anytime at the given rate. </a:t>
            </a:r>
          </a:p>
          <a:p>
            <a:endParaRPr lang="en-US" dirty="0"/>
          </a:p>
          <a:p>
            <a:r>
              <a:rPr lang="en-US" dirty="0" smtClean="0"/>
              <a:t>If Country A set the exchange rate equals to 5 units of LC/$, do you hold Country A currency?  </a:t>
            </a:r>
            <a:endParaRPr lang="th-TH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r>
              <a:rPr lang="en-US" dirty="0" smtClean="0"/>
              <a:t>If we alter the given exchange rate to 10 units of LC/$, does it change your decision? </a:t>
            </a:r>
          </a:p>
          <a:p>
            <a:endParaRPr lang="en-US" dirty="0"/>
          </a:p>
          <a:p>
            <a:r>
              <a:rPr lang="en-US" dirty="0" smtClean="0"/>
              <a:t>Are Country A’s foreign exchange reserves adequate to cover the printed LC circulated in the economy? </a:t>
            </a:r>
          </a:p>
          <a:p>
            <a:endParaRPr lang="en-US" dirty="0"/>
          </a:p>
          <a:p>
            <a:r>
              <a:rPr lang="en-US" dirty="0" smtClean="0"/>
              <a:t>Similarly, if Country B fix the exchange rate at 5 units of LC/$, do you hold Country B’s currency?  </a:t>
            </a:r>
            <a:endParaRPr lang="th-TH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 reality, there are rooms for discretion.  </a:t>
            </a:r>
            <a:endParaRPr lang="th-TH" dirty="0"/>
          </a:p>
        </p:txBody>
      </p:sp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2267744" y="404664"/>
          <a:ext cx="4298950" cy="973138"/>
        </p:xfrm>
        <a:graphic>
          <a:graphicData uri="http://schemas.openxmlformats.org/presentationml/2006/ole">
            <p:oleObj spid="_x0000_s2050" name="Equation" r:id="rId3" imgW="1739880" imgH="393480" progId="Equation.DSMT4">
              <p:embed/>
            </p:oleObj>
          </a:graphicData>
        </a:graphic>
      </p:graphicFrame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1930" y="2348880"/>
            <a:ext cx="8120850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Thailand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270" y="1340768"/>
            <a:ext cx="8937217" cy="4824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Indonesia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9753" y="1449389"/>
            <a:ext cx="8062687" cy="48599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S. Korea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744" y="1218565"/>
            <a:ext cx="8087241" cy="4874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en-US" dirty="0" smtClean="0"/>
              <a:t>The link between M1 and foreign exchange reserves is more crucial for a country adopting a fixed exchange rate regime.  (Clear commitment).</a:t>
            </a:r>
            <a:endParaRPr lang="en-US" dirty="0"/>
          </a:p>
          <a:p>
            <a:pPr marL="514350" indent="-514350">
              <a:buAutoNum type="arabicPeriod"/>
            </a:pPr>
            <a:r>
              <a:rPr lang="en-US" dirty="0" smtClean="0"/>
              <a:t>There is a strong positive but not one-to-one correlation.</a:t>
            </a:r>
          </a:p>
          <a:p>
            <a:pPr marL="514350" indent="-514350">
              <a:buNone/>
            </a:pPr>
            <a:endParaRPr lang="en-US" dirty="0" smtClean="0"/>
          </a:p>
          <a:p>
            <a:pPr marL="514350" indent="-514350">
              <a:buAutoNum type="arabicPeriod"/>
            </a:pPr>
            <a:endParaRPr lang="en-US" dirty="0"/>
          </a:p>
          <a:p>
            <a:pPr marL="514350" indent="-514350">
              <a:buAutoNum type="arabicPeriod"/>
            </a:pPr>
            <a:endParaRPr lang="th-TH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2195736" y="3933056"/>
          <a:ext cx="4176465" cy="866814"/>
        </p:xfrm>
        <a:graphic>
          <a:graphicData uri="http://schemas.openxmlformats.org/presentationml/2006/ole">
            <p:oleObj spid="_x0000_s6146" name="Equation" r:id="rId3" imgW="1346040" imgH="279360" progId="Equation.DSMT4">
              <p:embed/>
            </p:oleObj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95536" y="5013176"/>
            <a:ext cx="85324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Sterilization= the </a:t>
            </a:r>
            <a:r>
              <a:rPr lang="en-US" dirty="0"/>
              <a:t>actions taken by a country's </a:t>
            </a:r>
            <a:r>
              <a:rPr lang="en-US" dirty="0">
                <a:hlinkClick r:id="rId4" tooltip="Central bank"/>
              </a:rPr>
              <a:t>central bank</a:t>
            </a:r>
            <a:r>
              <a:rPr lang="en-US" dirty="0"/>
              <a:t> to counter the effects on the </a:t>
            </a:r>
            <a:r>
              <a:rPr lang="en-US" dirty="0">
                <a:hlinkClick r:id="rId5" tooltip="Money supply"/>
              </a:rPr>
              <a:t>money supply</a:t>
            </a:r>
            <a:r>
              <a:rPr lang="en-US" dirty="0"/>
              <a:t> caused by a </a:t>
            </a:r>
            <a:r>
              <a:rPr lang="en-US" dirty="0">
                <a:hlinkClick r:id="rId6" tooltip="Balance of payments"/>
              </a:rPr>
              <a:t>balance of payments</a:t>
            </a:r>
            <a:r>
              <a:rPr lang="en-US" dirty="0"/>
              <a:t> surplus or deficit.</a:t>
            </a:r>
            <a:endParaRPr lang="th-TH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Reserve Adequacy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/>
          </a:bodyPr>
          <a:lstStyle/>
          <a:p>
            <a:r>
              <a:rPr lang="en-US" dirty="0" smtClean="0"/>
              <a:t>In practice, the reserve adequacy is measured with foreign exchange expenses or liability.</a:t>
            </a:r>
            <a:endParaRPr lang="en-US" dirty="0"/>
          </a:p>
          <a:p>
            <a:r>
              <a:rPr lang="en-US" dirty="0" smtClean="0"/>
              <a:t>Foreign exchange expenses</a:t>
            </a:r>
            <a:r>
              <a:rPr lang="en-US" dirty="0"/>
              <a:t> </a:t>
            </a:r>
            <a:r>
              <a:rPr lang="en-US" dirty="0" smtClean="0"/>
              <a:t>are largely referred to import (how long (months) foreign exchange reserves would cover import expenses)</a:t>
            </a:r>
          </a:p>
          <a:p>
            <a:r>
              <a:rPr lang="en-US" dirty="0" smtClean="0"/>
              <a:t>Short-term capital flows (‘Hot’ Money) are used as proxy for foreign exchange liability.</a:t>
            </a:r>
          </a:p>
          <a:p>
            <a:pPr>
              <a:buNone/>
            </a:pPr>
            <a:r>
              <a:rPr lang="en-US" dirty="0" smtClean="0"/>
              <a:t>Reference: Athukorala and Warr (2002) 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539</Words>
  <Application>Microsoft Office PowerPoint</Application>
  <PresentationFormat>On-screen Show (4:3)</PresentationFormat>
  <Paragraphs>62</Paragraphs>
  <Slides>14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6" baseType="lpstr">
      <vt:lpstr>Office Theme</vt:lpstr>
      <vt:lpstr>MathType 6.0 Equation</vt:lpstr>
      <vt:lpstr>To illustrate the role of foreign exchange reserves</vt:lpstr>
      <vt:lpstr>Slide 2</vt:lpstr>
      <vt:lpstr>Slide 3</vt:lpstr>
      <vt:lpstr>Simple Balance Sheet</vt:lpstr>
      <vt:lpstr>Slide 5</vt:lpstr>
      <vt:lpstr>Slide 6</vt:lpstr>
      <vt:lpstr>Slide 7</vt:lpstr>
      <vt:lpstr>Slide 8</vt:lpstr>
      <vt:lpstr>Slide 9</vt:lpstr>
      <vt:lpstr>Thailand</vt:lpstr>
      <vt:lpstr>Indonesia</vt:lpstr>
      <vt:lpstr>S. Korea</vt:lpstr>
      <vt:lpstr>Slide 13</vt:lpstr>
      <vt:lpstr>Reserve Adequacy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 illustrate the role of foreign exchange reserves</dc:title>
  <dc:creator>user</dc:creator>
  <cp:lastModifiedBy>user</cp:lastModifiedBy>
  <cp:revision>3</cp:revision>
  <dcterms:created xsi:type="dcterms:W3CDTF">2012-08-23T23:35:21Z</dcterms:created>
  <dcterms:modified xsi:type="dcterms:W3CDTF">2012-08-24T01:07:29Z</dcterms:modified>
</cp:coreProperties>
</file>