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0" r:id="rId5"/>
    <p:sldId id="261" r:id="rId6"/>
    <p:sldId id="265" r:id="rId7"/>
    <p:sldId id="262" r:id="rId8"/>
    <p:sldId id="263" r:id="rId9"/>
    <p:sldId id="264" r:id="rId10"/>
    <p:sldId id="266" r:id="rId11"/>
    <p:sldId id="259" r:id="rId1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4" d="100"/>
          <a:sy n="74" d="100"/>
        </p:scale>
        <p:origin x="-126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2868-C389-4A2B-9B62-43C0185E3CBD}" type="datetimeFigureOut">
              <a:rPr lang="fr-FR" smtClean="0"/>
              <a:t>30/11/2015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B14BF-D130-4DBA-A540-C1EC8E946E5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8591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2868-C389-4A2B-9B62-43C0185E3CBD}" type="datetimeFigureOut">
              <a:rPr lang="fr-FR" smtClean="0"/>
              <a:t>30/11/2015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B14BF-D130-4DBA-A540-C1EC8E946E5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98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2868-C389-4A2B-9B62-43C0185E3CBD}" type="datetimeFigureOut">
              <a:rPr lang="fr-FR" smtClean="0"/>
              <a:t>30/11/2015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B14BF-D130-4DBA-A540-C1EC8E946E5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5803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2868-C389-4A2B-9B62-43C0185E3CBD}" type="datetimeFigureOut">
              <a:rPr lang="fr-FR" smtClean="0"/>
              <a:t>30/11/2015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B14BF-D130-4DBA-A540-C1EC8E946E5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954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2868-C389-4A2B-9B62-43C0185E3CBD}" type="datetimeFigureOut">
              <a:rPr lang="fr-FR" smtClean="0"/>
              <a:t>30/11/2015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B14BF-D130-4DBA-A540-C1EC8E946E5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3432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2868-C389-4A2B-9B62-43C0185E3CBD}" type="datetimeFigureOut">
              <a:rPr lang="fr-FR" smtClean="0"/>
              <a:t>30/11/2015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B14BF-D130-4DBA-A540-C1EC8E946E5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389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2868-C389-4A2B-9B62-43C0185E3CBD}" type="datetimeFigureOut">
              <a:rPr lang="fr-FR" smtClean="0"/>
              <a:t>30/11/2015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B14BF-D130-4DBA-A540-C1EC8E946E5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03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2868-C389-4A2B-9B62-43C0185E3CBD}" type="datetimeFigureOut">
              <a:rPr lang="fr-FR" smtClean="0"/>
              <a:t>30/11/2015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B14BF-D130-4DBA-A540-C1EC8E946E5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951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2868-C389-4A2B-9B62-43C0185E3CBD}" type="datetimeFigureOut">
              <a:rPr lang="fr-FR" smtClean="0"/>
              <a:t>30/11/2015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B14BF-D130-4DBA-A540-C1EC8E946E5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4993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2868-C389-4A2B-9B62-43C0185E3CBD}" type="datetimeFigureOut">
              <a:rPr lang="fr-FR" smtClean="0"/>
              <a:t>30/11/2015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B14BF-D130-4DBA-A540-C1EC8E946E5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002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2868-C389-4A2B-9B62-43C0185E3CBD}" type="datetimeFigureOut">
              <a:rPr lang="fr-FR" smtClean="0"/>
              <a:t>30/11/2015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B14BF-D130-4DBA-A540-C1EC8E946E5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4099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alpha val="6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B2868-C389-4A2B-9B62-43C0185E3CBD}" type="datetimeFigureOut">
              <a:rPr lang="fr-FR" smtClean="0"/>
              <a:t>30/11/2015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B14BF-D130-4DBA-A540-C1EC8E946E5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440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jpg"/><Relationship Id="rId5" Type="http://schemas.openxmlformats.org/officeDocument/2006/relationships/image" Target="../media/image9.jpg"/><Relationship Id="rId10" Type="http://schemas.openxmlformats.org/officeDocument/2006/relationships/image" Target="../media/image14.jpeg"/><Relationship Id="rId4" Type="http://schemas.openxmlformats.org/officeDocument/2006/relationships/image" Target="../media/image8.jpg"/><Relationship Id="rId9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List_of_World_Heritage_Sites_in_France" TargetMode="External"/><Relationship Id="rId3" Type="http://schemas.openxmlformats.org/officeDocument/2006/relationships/hyperlink" Target="http://www.entreprises.gouv.fr/etudes-et-statistiques/chiffres-cles-tourisme" TargetMode="External"/><Relationship Id="rId7" Type="http://schemas.openxmlformats.org/officeDocument/2006/relationships/hyperlink" Target="http://www2.unwto.org/content/why-tourism" TargetMode="External"/><Relationship Id="rId2" Type="http://schemas.openxmlformats.org/officeDocument/2006/relationships/hyperlink" Target="http://www.wttc.org/-/media/files/reports/economic%20impact%20research/country%20reports/france2014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wikipedia.org/wiki/Tourism_in_France" TargetMode="External"/><Relationship Id="rId5" Type="http://schemas.openxmlformats.org/officeDocument/2006/relationships/hyperlink" Target="http://dtxtq4w60xqpw.cloudfront.net/sites/all/files/pdf/unwto_annual_report_2014.pdf" TargetMode="External"/><Relationship Id="rId4" Type="http://schemas.openxmlformats.org/officeDocument/2006/relationships/hyperlink" Target="http://data.worldbank.org/region/EU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31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04016" y="404664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fr-FR" sz="5400" dirty="0" smtClean="0">
                <a:solidFill>
                  <a:schemeClr val="tx2">
                    <a:lumMod val="50000"/>
                  </a:schemeClr>
                </a:solidFill>
              </a:rPr>
              <a:t>TOURISM IN FRANCE</a:t>
            </a:r>
            <a:endParaRPr lang="fr-FR" sz="54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053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FRANCE</a:t>
            </a:r>
            <a:endParaRPr lang="fr-FR" u="sng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82" b="16742"/>
          <a:stretch/>
        </p:blipFill>
        <p:spPr>
          <a:xfrm>
            <a:off x="6542484" y="620688"/>
            <a:ext cx="2088232" cy="1388169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295527"/>
            <a:ext cx="3861048" cy="3861048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79512" y="1556792"/>
            <a:ext cx="4608512" cy="50321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>
              <a:buFont typeface="Wingdings" panose="05000000000000000000" pitchFamily="2" charset="2"/>
              <a:buChar char="§"/>
            </a:pPr>
            <a:r>
              <a:rPr lang="fr-FR" sz="2800" b="1" dirty="0" smtClean="0">
                <a:solidFill>
                  <a:schemeClr val="tx2">
                    <a:lumMod val="50000"/>
                  </a:schemeClr>
                </a:solidFill>
              </a:rPr>
              <a:t>67 million people </a:t>
            </a:r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(13,1% of EU)</a:t>
            </a:r>
          </a:p>
          <a:p>
            <a:pPr marL="265113" indent="-265113"/>
            <a:endParaRPr lang="fr-FR" sz="12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265113" indent="-265113">
              <a:buFont typeface="Wingdings" panose="05000000000000000000" pitchFamily="2" charset="2"/>
              <a:buChar char="§"/>
            </a:pPr>
            <a:r>
              <a:rPr lang="fr-FR" sz="2800" b="1" dirty="0" smtClean="0">
                <a:solidFill>
                  <a:schemeClr val="tx2">
                    <a:lumMod val="50000"/>
                  </a:schemeClr>
                </a:solidFill>
              </a:rPr>
              <a:t>674 843 km² </a:t>
            </a:r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(the </a:t>
            </a:r>
            <a:r>
              <a:rPr lang="fr-FR" sz="2800" dirty="0" err="1" smtClean="0">
                <a:solidFill>
                  <a:schemeClr val="tx2">
                    <a:lumMod val="50000"/>
                  </a:schemeClr>
                </a:solidFill>
              </a:rPr>
              <a:t>largest</a:t>
            </a:r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 EU country)</a:t>
            </a:r>
          </a:p>
          <a:p>
            <a:pPr marL="265113" indent="-265113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2800" dirty="0" err="1" smtClean="0">
                <a:solidFill>
                  <a:schemeClr val="tx2">
                    <a:lumMod val="50000"/>
                  </a:schemeClr>
                </a:solidFill>
              </a:rPr>
              <a:t>Constitutional</a:t>
            </a:r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fr-FR" sz="2800" dirty="0" err="1" smtClean="0">
                <a:solidFill>
                  <a:schemeClr val="tx2">
                    <a:lumMod val="50000"/>
                  </a:schemeClr>
                </a:solidFill>
              </a:rPr>
              <a:t>Republic</a:t>
            </a:r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fr-FR" sz="10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265113" indent="-265113">
              <a:buFont typeface="Wingdings" panose="05000000000000000000" pitchFamily="2" charset="2"/>
              <a:buChar char="§"/>
            </a:pPr>
            <a:r>
              <a:rPr lang="fr-FR" sz="2800" b="1" dirty="0" smtClean="0">
                <a:solidFill>
                  <a:schemeClr val="tx2">
                    <a:lumMod val="50000"/>
                  </a:schemeClr>
                </a:solidFill>
              </a:rPr>
              <a:t>GDP $ 2,847 billion  </a:t>
            </a:r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(15,4% of EU)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fr-FR" sz="28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058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WORLD TOURISM</a:t>
            </a:r>
            <a:endParaRPr lang="fr-FR" u="sng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7504" y="1772816"/>
            <a:ext cx="5400600" cy="45174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</a:rPr>
              <a:t>1,135 million tourists </a:t>
            </a:r>
            <a:r>
              <a:rPr lang="en-US" sz="2800" dirty="0" smtClean="0">
                <a:solidFill>
                  <a:schemeClr val="tx2">
                    <a:lumMod val="50000"/>
                  </a:schemeClr>
                </a:solidFill>
              </a:rPr>
              <a:t>in 2014 (4,4% increase from 2013 to 2014)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</a:rPr>
              <a:t>4</a:t>
            </a:r>
            <a:r>
              <a:rPr lang="en-US" sz="2800" b="1" baseline="30000" dirty="0" smtClean="0">
                <a:solidFill>
                  <a:schemeClr val="tx2">
                    <a:lumMod val="50000"/>
                  </a:schemeClr>
                </a:solidFill>
              </a:rPr>
              <a:t>th</a:t>
            </a: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</a:rPr>
              <a:t> export earnings </a:t>
            </a:r>
            <a:r>
              <a:rPr lang="en-US" sz="2800" dirty="0" smtClean="0">
                <a:solidFill>
                  <a:schemeClr val="tx2">
                    <a:lumMod val="50000"/>
                  </a:schemeClr>
                </a:solidFill>
              </a:rPr>
              <a:t>category ($ 1,5 trillion in 2014 = 6% of world’s exports)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schemeClr val="tx2">
                    <a:lumMod val="50000"/>
                  </a:schemeClr>
                </a:solidFill>
              </a:rPr>
              <a:t>10% of global GDP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</a:rPr>
              <a:t>1/11 jobs </a:t>
            </a:r>
            <a:r>
              <a:rPr lang="en-US" sz="2800" dirty="0" smtClean="0">
                <a:solidFill>
                  <a:schemeClr val="tx2">
                    <a:lumMod val="50000"/>
                  </a:schemeClr>
                </a:solidFill>
              </a:rPr>
              <a:t>worldwide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 smtClean="0">
              <a:solidFill>
                <a:schemeClr val="tx2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dirty="0">
              <a:solidFill>
                <a:schemeClr val="tx2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412774"/>
            <a:ext cx="3505689" cy="4877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018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TOURISM IN FRANCE – Key </a:t>
            </a:r>
            <a:r>
              <a:rPr lang="fr-FR" u="sng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facts</a:t>
            </a:r>
            <a:endParaRPr lang="fr-FR" u="sng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1520" y="1700808"/>
            <a:ext cx="8640960" cy="4853136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</a:rPr>
              <a:t>84,7 million tourists </a:t>
            </a:r>
            <a:r>
              <a:rPr lang="en-US" sz="2800" dirty="0" smtClean="0">
                <a:solidFill>
                  <a:schemeClr val="tx2">
                    <a:lumMod val="50000"/>
                  </a:schemeClr>
                </a:solidFill>
              </a:rPr>
              <a:t>in 2013 -&gt; most popular tourist destination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schemeClr val="tx2">
                    <a:lumMod val="50000"/>
                  </a:schemeClr>
                </a:solidFill>
              </a:rPr>
              <a:t>$ 51,25 billion of receipts (3</a:t>
            </a:r>
            <a:r>
              <a:rPr lang="en-US" sz="2800" baseline="30000" dirty="0" smtClean="0">
                <a:solidFill>
                  <a:schemeClr val="tx2">
                    <a:lumMod val="50000"/>
                  </a:schemeClr>
                </a:solidFill>
              </a:rPr>
              <a:t>rd</a:t>
            </a:r>
            <a:r>
              <a:rPr lang="en-US" sz="2800" dirty="0" smtClean="0">
                <a:solidFill>
                  <a:schemeClr val="tx2">
                    <a:lumMod val="50000"/>
                  </a:schemeClr>
                </a:solidFill>
              </a:rPr>
              <a:t> in income)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</a:rPr>
              <a:t>3,9% of GDP </a:t>
            </a:r>
            <a:r>
              <a:rPr lang="en-US" sz="2800" dirty="0" smtClean="0">
                <a:solidFill>
                  <a:schemeClr val="tx2">
                    <a:lumMod val="50000"/>
                  </a:schemeClr>
                </a:solidFill>
              </a:rPr>
              <a:t>direct contribution in 2013 ($ 95,3 billion)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schemeClr val="tx2">
                    <a:lumMod val="50000"/>
                  </a:schemeClr>
                </a:solidFill>
              </a:rPr>
              <a:t>Directly supported </a:t>
            </a: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</a:rPr>
              <a:t>1,195,500 jobs </a:t>
            </a:r>
            <a:r>
              <a:rPr lang="en-US" sz="2800" dirty="0" smtClean="0">
                <a:solidFill>
                  <a:schemeClr val="tx2">
                    <a:lumMod val="50000"/>
                  </a:schemeClr>
                </a:solidFill>
              </a:rPr>
              <a:t>(4,4% of total employment)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</a:rPr>
              <a:t>$ 17,6 billion </a:t>
            </a:r>
            <a:r>
              <a:rPr lang="en-US" sz="2800" dirty="0" smtClean="0">
                <a:solidFill>
                  <a:schemeClr val="tx2">
                    <a:lumMod val="50000"/>
                  </a:schemeClr>
                </a:solidFill>
              </a:rPr>
              <a:t>investment (3,7% of total investment)</a:t>
            </a:r>
            <a:endParaRPr lang="en-US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417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u="sng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TOURISM CONTRIBUTION ON FRENCH ECONOMY</a:t>
            </a:r>
            <a:endParaRPr lang="fr-FR" u="sng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9" r="4517"/>
          <a:stretch/>
        </p:blipFill>
        <p:spPr>
          <a:xfrm>
            <a:off x="1" y="1700807"/>
            <a:ext cx="9144000" cy="4877035"/>
          </a:xfrm>
        </p:spPr>
      </p:pic>
    </p:spTree>
    <p:extLst>
      <p:ext uri="{BB962C8B-B14F-4D97-AF65-F5344CB8AC3E}">
        <p14:creationId xmlns:p14="http://schemas.microsoft.com/office/powerpoint/2010/main" val="217141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TENDANCIES</a:t>
            </a:r>
            <a:endParaRPr lang="fr-FR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 smtClean="0">
                <a:solidFill>
                  <a:srgbClr val="002060"/>
                </a:solidFill>
              </a:rPr>
              <a:t>Since</a:t>
            </a:r>
            <a:r>
              <a:rPr lang="fr-FR" dirty="0" smtClean="0">
                <a:solidFill>
                  <a:srgbClr val="002060"/>
                </a:solidFill>
              </a:rPr>
              <a:t> 2012, </a:t>
            </a:r>
            <a:r>
              <a:rPr lang="fr-FR" dirty="0" err="1" smtClean="0">
                <a:solidFill>
                  <a:srgbClr val="002060"/>
                </a:solidFill>
              </a:rPr>
              <a:t>sharp</a:t>
            </a:r>
            <a:r>
              <a:rPr lang="fr-FR" dirty="0" smtClean="0">
                <a:solidFill>
                  <a:srgbClr val="002060"/>
                </a:solidFill>
              </a:rPr>
              <a:t> </a:t>
            </a:r>
            <a:r>
              <a:rPr lang="fr-FR" dirty="0" err="1" smtClean="0">
                <a:solidFill>
                  <a:srgbClr val="002060"/>
                </a:solidFill>
              </a:rPr>
              <a:t>increase</a:t>
            </a:r>
            <a:r>
              <a:rPr lang="fr-FR" dirty="0" smtClean="0">
                <a:solidFill>
                  <a:srgbClr val="002060"/>
                </a:solidFill>
              </a:rPr>
              <a:t> of </a:t>
            </a:r>
            <a:r>
              <a:rPr lang="fr-FR" dirty="0" err="1" smtClean="0">
                <a:solidFill>
                  <a:srgbClr val="002060"/>
                </a:solidFill>
              </a:rPr>
              <a:t>tourists</a:t>
            </a:r>
            <a:r>
              <a:rPr lang="fr-FR" dirty="0" smtClean="0">
                <a:solidFill>
                  <a:srgbClr val="002060"/>
                </a:solidFill>
              </a:rPr>
              <a:t> </a:t>
            </a:r>
            <a:r>
              <a:rPr lang="fr-FR" dirty="0" err="1" smtClean="0">
                <a:solidFill>
                  <a:srgbClr val="002060"/>
                </a:solidFill>
              </a:rPr>
              <a:t>from</a:t>
            </a:r>
            <a:r>
              <a:rPr lang="fr-FR" dirty="0" smtClean="0">
                <a:solidFill>
                  <a:srgbClr val="002060"/>
                </a:solidFill>
              </a:rPr>
              <a:t> China, Near &amp; Middle East, USA, Central &amp; South </a:t>
            </a:r>
            <a:r>
              <a:rPr lang="fr-FR" dirty="0" err="1" smtClean="0">
                <a:solidFill>
                  <a:srgbClr val="002060"/>
                </a:solidFill>
              </a:rPr>
              <a:t>America</a:t>
            </a:r>
            <a:endParaRPr lang="fr-FR" dirty="0" smtClean="0">
              <a:solidFill>
                <a:srgbClr val="002060"/>
              </a:solidFill>
            </a:endParaRPr>
          </a:p>
          <a:p>
            <a:r>
              <a:rPr lang="fr-FR" dirty="0" smtClean="0">
                <a:solidFill>
                  <a:srgbClr val="002060"/>
                </a:solidFill>
              </a:rPr>
              <a:t>But, in 2012, 83,4% of </a:t>
            </a:r>
            <a:r>
              <a:rPr lang="fr-FR" dirty="0" err="1" smtClean="0">
                <a:solidFill>
                  <a:srgbClr val="002060"/>
                </a:solidFill>
              </a:rPr>
              <a:t>tourists</a:t>
            </a:r>
            <a:r>
              <a:rPr lang="fr-FR" dirty="0" smtClean="0">
                <a:solidFill>
                  <a:srgbClr val="002060"/>
                </a:solidFill>
              </a:rPr>
              <a:t> </a:t>
            </a:r>
            <a:r>
              <a:rPr lang="fr-FR" dirty="0" err="1" smtClean="0">
                <a:solidFill>
                  <a:srgbClr val="002060"/>
                </a:solidFill>
              </a:rPr>
              <a:t>were</a:t>
            </a:r>
            <a:r>
              <a:rPr lang="fr-FR" dirty="0" smtClean="0">
                <a:solidFill>
                  <a:srgbClr val="002060"/>
                </a:solidFill>
              </a:rPr>
              <a:t> </a:t>
            </a:r>
            <a:r>
              <a:rPr lang="fr-FR" dirty="0" err="1" smtClean="0">
                <a:solidFill>
                  <a:srgbClr val="002060"/>
                </a:solidFill>
              </a:rPr>
              <a:t>from</a:t>
            </a:r>
            <a:r>
              <a:rPr lang="fr-FR" dirty="0" smtClean="0">
                <a:solidFill>
                  <a:srgbClr val="002060"/>
                </a:solidFill>
              </a:rPr>
              <a:t> Europe</a:t>
            </a:r>
          </a:p>
          <a:p>
            <a:r>
              <a:rPr lang="fr-FR" dirty="0" smtClean="0">
                <a:solidFill>
                  <a:srgbClr val="002060"/>
                </a:solidFill>
              </a:rPr>
              <a:t>Paris, 1</a:t>
            </a:r>
            <a:r>
              <a:rPr lang="fr-FR" baseline="30000" dirty="0" smtClean="0">
                <a:solidFill>
                  <a:srgbClr val="002060"/>
                </a:solidFill>
              </a:rPr>
              <a:t>st</a:t>
            </a:r>
            <a:r>
              <a:rPr lang="fr-FR" dirty="0" smtClean="0">
                <a:solidFill>
                  <a:srgbClr val="002060"/>
                </a:solidFill>
              </a:rPr>
              <a:t> destination but </a:t>
            </a:r>
            <a:r>
              <a:rPr lang="fr-FR" dirty="0" err="1" smtClean="0">
                <a:solidFill>
                  <a:srgbClr val="002060"/>
                </a:solidFill>
              </a:rPr>
              <a:t>many</a:t>
            </a:r>
            <a:r>
              <a:rPr lang="fr-FR" dirty="0" smtClean="0">
                <a:solidFill>
                  <a:srgbClr val="002060"/>
                </a:solidFill>
              </a:rPr>
              <a:t> </a:t>
            </a:r>
            <a:r>
              <a:rPr lang="fr-FR" dirty="0" err="1" smtClean="0">
                <a:solidFill>
                  <a:srgbClr val="002060"/>
                </a:solidFill>
              </a:rPr>
              <a:t>critics</a:t>
            </a:r>
            <a:r>
              <a:rPr lang="fr-FR" dirty="0" smtClean="0">
                <a:solidFill>
                  <a:srgbClr val="002060"/>
                </a:solidFill>
              </a:rPr>
              <a:t> !</a:t>
            </a:r>
            <a:endParaRPr lang="fr-FR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242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u="sng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RICH &amp; DIVERSE HERITAGE</a:t>
            </a:r>
            <a:endParaRPr lang="fr-FR" u="sng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781128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fr-FR" b="1" dirty="0" smtClean="0">
                <a:solidFill>
                  <a:schemeClr val="tx2">
                    <a:lumMod val="50000"/>
                  </a:schemeClr>
                </a:solidFill>
              </a:rPr>
              <a:t>37 sites  in </a:t>
            </a:r>
            <a:r>
              <a:rPr lang="fr-FR" b="1" dirty="0" err="1" smtClean="0">
                <a:solidFill>
                  <a:schemeClr val="tx2">
                    <a:lumMod val="50000"/>
                  </a:schemeClr>
                </a:solidFill>
              </a:rPr>
              <a:t>UNESCO’s</a:t>
            </a:r>
            <a:r>
              <a:rPr lang="fr-FR" b="1" dirty="0" smtClean="0">
                <a:solidFill>
                  <a:schemeClr val="tx2">
                    <a:lumMod val="50000"/>
                  </a:schemeClr>
                </a:solidFill>
              </a:rPr>
              <a:t> World </a:t>
            </a:r>
            <a:r>
              <a:rPr lang="fr-FR" b="1" dirty="0" err="1" smtClean="0">
                <a:solidFill>
                  <a:schemeClr val="tx2">
                    <a:lumMod val="50000"/>
                  </a:schemeClr>
                </a:solidFill>
              </a:rPr>
              <a:t>Heritage</a:t>
            </a:r>
            <a:r>
              <a:rPr lang="fr-FR" b="1" dirty="0" smtClean="0">
                <a:solidFill>
                  <a:schemeClr val="tx2">
                    <a:lumMod val="50000"/>
                  </a:schemeClr>
                </a:solidFill>
              </a:rPr>
              <a:t> List </a:t>
            </a:r>
            <a:r>
              <a:rPr lang="fr-FR" dirty="0" smtClean="0">
                <a:solidFill>
                  <a:schemeClr val="tx2">
                    <a:lumMod val="50000"/>
                  </a:schemeClr>
                </a:solidFill>
              </a:rPr>
              <a:t>(Mont Saint-Michel, Palace of Fontainebleau, Palace of Versailles, Banks of the Seine, Place Stanislas, Champagne </a:t>
            </a:r>
            <a:r>
              <a:rPr lang="fr-FR" dirty="0" err="1" smtClean="0">
                <a:solidFill>
                  <a:schemeClr val="tx2">
                    <a:lumMod val="50000"/>
                  </a:schemeClr>
                </a:solidFill>
              </a:rPr>
              <a:t>Hillsides</a:t>
            </a:r>
            <a:r>
              <a:rPr lang="fr-FR" dirty="0" smtClean="0">
                <a:solidFill>
                  <a:schemeClr val="tx2">
                    <a:lumMod val="50000"/>
                  </a:schemeClr>
                </a:solidFill>
              </a:rPr>
              <a:t> etc.)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dirty="0" smtClean="0">
                <a:solidFill>
                  <a:schemeClr val="tx2">
                    <a:lumMod val="50000"/>
                  </a:schemeClr>
                </a:solidFill>
              </a:rPr>
              <a:t>High </a:t>
            </a:r>
            <a:r>
              <a:rPr lang="fr-FR" b="1" dirty="0" smtClean="0">
                <a:solidFill>
                  <a:schemeClr val="tx2">
                    <a:lumMod val="50000"/>
                  </a:schemeClr>
                </a:solidFill>
              </a:rPr>
              <a:t>cultural </a:t>
            </a:r>
            <a:r>
              <a:rPr lang="fr-FR" b="1" dirty="0" err="1" smtClean="0">
                <a:solidFill>
                  <a:schemeClr val="tx2">
                    <a:lumMod val="50000"/>
                  </a:schemeClr>
                </a:solidFill>
              </a:rPr>
              <a:t>interest</a:t>
            </a:r>
            <a:r>
              <a:rPr lang="fr-FR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fr-FR" b="1" dirty="0" err="1" smtClean="0">
                <a:solidFill>
                  <a:schemeClr val="tx2">
                    <a:lumMod val="50000"/>
                  </a:schemeClr>
                </a:solidFill>
              </a:rPr>
              <a:t>cities</a:t>
            </a:r>
            <a:r>
              <a:rPr lang="fr-FR" dirty="0" smtClean="0">
                <a:solidFill>
                  <a:schemeClr val="tx2">
                    <a:lumMod val="50000"/>
                  </a:schemeClr>
                </a:solidFill>
              </a:rPr>
              <a:t> (Paris, Lyon, Strasbourg, Bordeaux etc.)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dirty="0" err="1" smtClean="0">
                <a:solidFill>
                  <a:schemeClr val="tx2">
                    <a:lumMod val="50000"/>
                  </a:schemeClr>
                </a:solidFill>
              </a:rPr>
              <a:t>Beaches</a:t>
            </a:r>
            <a:r>
              <a:rPr lang="fr-FR" dirty="0" smtClean="0">
                <a:solidFill>
                  <a:schemeClr val="tx2">
                    <a:lumMod val="50000"/>
                  </a:schemeClr>
                </a:solidFill>
              </a:rPr>
              <a:t> &amp; </a:t>
            </a:r>
            <a:r>
              <a:rPr lang="fr-FR" dirty="0" err="1" smtClean="0">
                <a:solidFill>
                  <a:schemeClr val="tx2">
                    <a:lumMod val="50000"/>
                  </a:schemeClr>
                </a:solidFill>
              </a:rPr>
              <a:t>seaside</a:t>
            </a:r>
            <a:r>
              <a:rPr lang="fr-FR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fr-FR" dirty="0" err="1" smtClean="0">
                <a:solidFill>
                  <a:schemeClr val="tx2">
                    <a:lumMod val="50000"/>
                  </a:schemeClr>
                </a:solidFill>
              </a:rPr>
              <a:t>resorts</a:t>
            </a:r>
            <a:endParaRPr lang="fr-FR" dirty="0" smtClean="0">
              <a:solidFill>
                <a:schemeClr val="tx2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fr-FR" dirty="0" smtClean="0">
                <a:solidFill>
                  <a:schemeClr val="tx2">
                    <a:lumMod val="50000"/>
                  </a:schemeClr>
                </a:solidFill>
              </a:rPr>
              <a:t>Ski </a:t>
            </a:r>
            <a:r>
              <a:rPr lang="fr-FR" dirty="0" err="1" smtClean="0">
                <a:solidFill>
                  <a:schemeClr val="tx2">
                    <a:lumMod val="50000"/>
                  </a:schemeClr>
                </a:solidFill>
              </a:rPr>
              <a:t>resorts</a:t>
            </a:r>
            <a:endParaRPr lang="fr-FR" dirty="0" smtClean="0">
              <a:solidFill>
                <a:schemeClr val="tx2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fr-FR" dirty="0" smtClean="0">
                <a:solidFill>
                  <a:schemeClr val="tx2">
                    <a:lumMod val="50000"/>
                  </a:schemeClr>
                </a:solidFill>
              </a:rPr>
              <a:t>Rural </a:t>
            </a:r>
            <a:r>
              <a:rPr lang="fr-FR" dirty="0" err="1" smtClean="0">
                <a:solidFill>
                  <a:schemeClr val="tx2">
                    <a:lumMod val="50000"/>
                  </a:schemeClr>
                </a:solidFill>
              </a:rPr>
              <a:t>regions</a:t>
            </a:r>
            <a:endParaRPr lang="fr-FR" dirty="0" smtClean="0">
              <a:solidFill>
                <a:schemeClr val="tx2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endParaRPr lang="fr-FR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37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78" y="445917"/>
            <a:ext cx="1512168" cy="998031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34165"/>
            <a:ext cx="2438400" cy="162153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48989"/>
            <a:ext cx="2286000" cy="156667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56" y="4443171"/>
            <a:ext cx="2690986" cy="201824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514" y="219479"/>
            <a:ext cx="1900922" cy="1425692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632" y="3645024"/>
            <a:ext cx="2709591" cy="152414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8036" y="5404488"/>
            <a:ext cx="2438400" cy="1237488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224" y="2331355"/>
            <a:ext cx="2636720" cy="378904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428" y="1827320"/>
            <a:ext cx="2617912" cy="1636195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72" y="2105236"/>
            <a:ext cx="2760570" cy="1971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09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fr-FR" u="sng" dirty="0" smtClean="0">
                <a:solidFill>
                  <a:srgbClr val="002060"/>
                </a:solidFill>
              </a:rPr>
              <a:t>PARIS &amp; ITS MONUMENTS</a:t>
            </a:r>
            <a:endParaRPr lang="fr-FR" u="sng" dirty="0">
              <a:solidFill>
                <a:srgbClr val="00206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r>
              <a:rPr lang="fr-FR" dirty="0" smtClean="0">
                <a:solidFill>
                  <a:srgbClr val="002060"/>
                </a:solidFill>
              </a:rPr>
              <a:t>Cathédrale Notre Dame de Paris, Basilique du Sacré-Cœur of Montmartre, Louvre Museum, Eiffel Tour, Centre Pompidou</a:t>
            </a:r>
            <a:endParaRPr lang="fr-FR" dirty="0">
              <a:solidFill>
                <a:srgbClr val="002060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5013176"/>
            <a:ext cx="4224312" cy="16223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693144"/>
            <a:ext cx="2601011" cy="3428999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" t="3414" r="2000" b="6047"/>
          <a:stretch/>
        </p:blipFill>
        <p:spPr>
          <a:xfrm>
            <a:off x="467544" y="2942742"/>
            <a:ext cx="4896544" cy="1944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973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MarieM\Documents\ICN\ICN2\CESURE\BKK\Thai Economy\carte paris tourisme.gi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04664"/>
            <a:ext cx="7272808" cy="5829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4263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REFERENCES</a:t>
            </a:r>
            <a:endParaRPr lang="fr-FR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000" dirty="0" smtClean="0">
                <a:hlinkClick r:id="rId2"/>
              </a:rPr>
              <a:t>http://www.wttc.org/-/media/files/reports/economic%20impact%20research/country%20reports/france2014.pdf</a:t>
            </a:r>
            <a:r>
              <a:rPr lang="fr-FR" sz="2000" dirty="0" smtClean="0"/>
              <a:t> </a:t>
            </a:r>
          </a:p>
          <a:p>
            <a:r>
              <a:rPr lang="fr-FR" sz="2000" dirty="0" smtClean="0">
                <a:hlinkClick r:id="rId3"/>
              </a:rPr>
              <a:t>http://www.entreprises.gouv.fr/etudes-et-statistiques/chiffres-cles-tourisme</a:t>
            </a:r>
            <a:endParaRPr lang="fr-FR" sz="2000" dirty="0" smtClean="0"/>
          </a:p>
          <a:p>
            <a:r>
              <a:rPr lang="fr-FR" sz="2000" dirty="0" smtClean="0">
                <a:hlinkClick r:id="rId4"/>
              </a:rPr>
              <a:t>http://data.worldbank.org/region/EUU</a:t>
            </a:r>
            <a:r>
              <a:rPr lang="fr-FR" sz="2000" dirty="0" smtClean="0"/>
              <a:t> </a:t>
            </a:r>
          </a:p>
          <a:p>
            <a:r>
              <a:rPr lang="fr-FR" sz="2000" dirty="0" smtClean="0">
                <a:hlinkClick r:id="rId5"/>
              </a:rPr>
              <a:t>http://dtxtq4w60xqpw.cloudfront.net/sites/all/files/pdf/unwto_annual_report_2014.pdf</a:t>
            </a:r>
            <a:r>
              <a:rPr lang="fr-FR" sz="2000" dirty="0" smtClean="0"/>
              <a:t> </a:t>
            </a:r>
          </a:p>
          <a:p>
            <a:r>
              <a:rPr lang="fr-FR" sz="2000" dirty="0" smtClean="0">
                <a:hlinkClick r:id="rId6"/>
              </a:rPr>
              <a:t>https://en.wikipedia.org/wiki/Tourism_in_France</a:t>
            </a:r>
            <a:r>
              <a:rPr lang="fr-FR" sz="2000" dirty="0" smtClean="0"/>
              <a:t> </a:t>
            </a:r>
          </a:p>
          <a:p>
            <a:r>
              <a:rPr lang="fr-FR" sz="2000" dirty="0" smtClean="0">
                <a:hlinkClick r:id="rId7"/>
              </a:rPr>
              <a:t>http://www2.unwto.org/content/why-tourism</a:t>
            </a:r>
            <a:r>
              <a:rPr lang="fr-FR" sz="2000" dirty="0" smtClean="0"/>
              <a:t> </a:t>
            </a:r>
          </a:p>
          <a:p>
            <a:r>
              <a:rPr lang="fr-FR" sz="2000" dirty="0" smtClean="0">
                <a:hlinkClick r:id="rId8"/>
              </a:rPr>
              <a:t>https</a:t>
            </a:r>
            <a:r>
              <a:rPr lang="fr-FR" sz="2000" smtClean="0">
                <a:hlinkClick r:id="rId8"/>
              </a:rPr>
              <a:t>://en.wikipedia.org/wiki/List_of_World_Heritage_Sites_in_France</a:t>
            </a:r>
            <a:r>
              <a:rPr lang="fr-FR" sz="2000" smtClean="0"/>
              <a:t> </a:t>
            </a: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1422280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10723</TotalTime>
  <Words>286</Words>
  <Application>Microsoft Office PowerPoint</Application>
  <PresentationFormat>On-screen Show (4:3)</PresentationFormat>
  <Paragraphs>42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Thème Office</vt:lpstr>
      <vt:lpstr>TOURISM IN FRANCE</vt:lpstr>
      <vt:lpstr>FRANCE</vt:lpstr>
      <vt:lpstr>WORLD TOURISM</vt:lpstr>
      <vt:lpstr>TOURISM IN FRANCE – Key facts</vt:lpstr>
      <vt:lpstr>TOURISM CONTRIBUTION ON FRENCH ECONOMY</vt:lpstr>
      <vt:lpstr>TENDANCIES</vt:lpstr>
      <vt:lpstr>RICH &amp; DIVERSE HERITAGE</vt:lpstr>
      <vt:lpstr>PowerPoint Presentation</vt:lpstr>
      <vt:lpstr>PARIS &amp; ITS MONUMENTS</vt:lpstr>
      <vt:lpstr>PowerPoint Presentation</vt:lpstr>
      <vt:lpstr>REFERENCES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Tourism in france</dc:title>
  <dc:creator>MarieM</dc:creator>
  <cp:lastModifiedBy>samsung</cp:lastModifiedBy>
  <cp:revision>22</cp:revision>
  <dcterms:created xsi:type="dcterms:W3CDTF">2015-09-22T08:53:36Z</dcterms:created>
  <dcterms:modified xsi:type="dcterms:W3CDTF">2015-11-30T12:26:31Z</dcterms:modified>
</cp:coreProperties>
</file>