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42"/>
  </p:notesMasterIdLst>
  <p:sldIdLst>
    <p:sldId id="256" r:id="rId2"/>
    <p:sldId id="259" r:id="rId3"/>
    <p:sldId id="260" r:id="rId4"/>
    <p:sldId id="261" r:id="rId5"/>
    <p:sldId id="258" r:id="rId6"/>
    <p:sldId id="296" r:id="rId7"/>
    <p:sldId id="262" r:id="rId8"/>
    <p:sldId id="297" r:id="rId9"/>
    <p:sldId id="298" r:id="rId10"/>
    <p:sldId id="299" r:id="rId11"/>
    <p:sldId id="300" r:id="rId12"/>
    <p:sldId id="301" r:id="rId13"/>
    <p:sldId id="302" r:id="rId14"/>
    <p:sldId id="303" r:id="rId15"/>
    <p:sldId id="304" r:id="rId16"/>
    <p:sldId id="305" r:id="rId17"/>
    <p:sldId id="306" r:id="rId18"/>
    <p:sldId id="307" r:id="rId19"/>
    <p:sldId id="308" r:id="rId20"/>
    <p:sldId id="312" r:id="rId21"/>
    <p:sldId id="311" r:id="rId22"/>
    <p:sldId id="309" r:id="rId23"/>
    <p:sldId id="321" r:id="rId24"/>
    <p:sldId id="263" r:id="rId25"/>
    <p:sldId id="264" r:id="rId26"/>
    <p:sldId id="265" r:id="rId27"/>
    <p:sldId id="266" r:id="rId28"/>
    <p:sldId id="267" r:id="rId29"/>
    <p:sldId id="268" r:id="rId30"/>
    <p:sldId id="269" r:id="rId31"/>
    <p:sldId id="270" r:id="rId32"/>
    <p:sldId id="271" r:id="rId33"/>
    <p:sldId id="272" r:id="rId34"/>
    <p:sldId id="273" r:id="rId35"/>
    <p:sldId id="274" r:id="rId36"/>
    <p:sldId id="275" r:id="rId37"/>
    <p:sldId id="276" r:id="rId38"/>
    <p:sldId id="277" r:id="rId39"/>
    <p:sldId id="278" r:id="rId40"/>
    <p:sldId id="320" r:id="rId4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1" d="100"/>
          <a:sy n="91" d="100"/>
        </p:scale>
        <p:origin x="1368" y="4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908366533864542"/>
          <c:y val="8.1589958158995821E-2"/>
          <c:w val="0.68326693227091628"/>
          <c:h val="0.75523012552301261"/>
        </c:manualLayout>
      </c:layout>
      <c:barChart>
        <c:barDir val="col"/>
        <c:grouping val="clustered"/>
        <c:varyColors val="1"/>
        <c:ser>
          <c:idx val="0"/>
          <c:order val="0"/>
          <c:tx>
            <c:strRef>
              <c:f>Sheet1!$A$2</c:f>
              <c:strCache>
                <c:ptCount val="1"/>
                <c:pt idx="0">
                  <c:v>Savings</c:v>
                </c:pt>
              </c:strCache>
            </c:strRef>
          </c:tx>
          <c:invertIfNegative val="0"/>
          <c:dPt>
            <c:idx val="0"/>
            <c:invertIfNegative val="0"/>
            <c:bubble3D val="0"/>
            <c:spPr>
              <a:solidFill>
                <a:schemeClr val="accent1"/>
              </a:solidFill>
              <a:ln>
                <a:noFill/>
              </a:ln>
              <a:effectLst/>
              <a:scene3d>
                <a:camera prst="orthographicFront">
                  <a:rot lat="0" lon="0" rev="0"/>
                </a:camera>
                <a:lightRig rig="brightRoom" dir="tl">
                  <a:rot lat="0" lon="0" rev="1800000"/>
                </a:lightRig>
              </a:scene3d>
              <a:sp3d contourW="10160" prstMaterial="dkEdge">
                <a:bevelT w="38100" h="50800" prst="angle"/>
                <a:contourClr>
                  <a:scrgbClr r="0" g="0" b="0">
                    <a:shade val="40000"/>
                    <a:satMod val="150000"/>
                  </a:scrgbClr>
                </a:contourClr>
              </a:sp3d>
            </c:spPr>
          </c:dPt>
          <c:dPt>
            <c:idx val="1"/>
            <c:invertIfNegative val="0"/>
            <c:bubble3D val="0"/>
            <c:spPr>
              <a:solidFill>
                <a:schemeClr val="accent2"/>
              </a:solidFill>
              <a:ln>
                <a:noFill/>
              </a:ln>
              <a:effectLst/>
              <a:scene3d>
                <a:camera prst="orthographicFront">
                  <a:rot lat="0" lon="0" rev="0"/>
                </a:camera>
                <a:lightRig rig="brightRoom" dir="tl">
                  <a:rot lat="0" lon="0" rev="1800000"/>
                </a:lightRig>
              </a:scene3d>
              <a:sp3d contourW="10160" prstMaterial="dkEdge">
                <a:bevelT w="38100" h="50800" prst="angle"/>
                <a:contourClr>
                  <a:scrgbClr r="0" g="0" b="0">
                    <a:shade val="40000"/>
                    <a:satMod val="150000"/>
                  </a:scrgbClr>
                </a:contourClr>
              </a:sp3d>
            </c:spPr>
          </c:dPt>
          <c:dLbls>
            <c:spPr>
              <a:noFill/>
              <a:ln>
                <a:noFill/>
              </a:ln>
              <a:effectLst/>
            </c:spPr>
            <c:txPr>
              <a:bodyPr rot="-2700000" spcFirstLastPara="1" vertOverflow="ellipsis" wrap="square" anchor="ctr" anchorCtr="1"/>
              <a:lstStyle/>
              <a:p>
                <a:pPr>
                  <a:defRPr sz="1197" b="0" i="0" u="none" strike="noStrike" kern="1200" baseline="0">
                    <a:ln>
                      <a:solidFill>
                        <a:sysClr val="windowText" lastClr="000000"/>
                      </a:solidFill>
                    </a:ln>
                    <a:solidFill>
                      <a:schemeClr val="lt1">
                        <a:lumMod val="85000"/>
                      </a:schemeClr>
                    </a:solidFill>
                    <a:latin typeface="+mn-lt"/>
                    <a:ea typeface="+mn-ea"/>
                    <a:cs typeface="+mn-cs"/>
                  </a:defRPr>
                </a:pPr>
                <a:endParaRPr lang="th-TH"/>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errBars>
            <c:errBarType val="minus"/>
            <c:errValType val="fixedVal"/>
            <c:noEndCap val="0"/>
            <c:val val="0"/>
            <c:spPr>
              <a:noFill/>
              <a:ln w="9525" cap="flat" cmpd="sng" algn="ctr">
                <a:solidFill>
                  <a:schemeClr val="lt1">
                    <a:lumMod val="95000"/>
                  </a:schemeClr>
                </a:solidFill>
                <a:round/>
              </a:ln>
              <a:effectLst/>
            </c:spPr>
          </c:errBars>
          <c:cat>
            <c:strRef>
              <c:f>Sheet1!$B$1:$C$1</c:f>
              <c:strCache>
                <c:ptCount val="2"/>
                <c:pt idx="0">
                  <c:v>Selma</c:v>
                </c:pt>
                <c:pt idx="1">
                  <c:v>Patty</c:v>
                </c:pt>
              </c:strCache>
            </c:strRef>
          </c:cat>
          <c:val>
            <c:numRef>
              <c:f>Sheet1!$B$2:$C$2</c:f>
              <c:numCache>
                <c:formatCode>"$"#,##0</c:formatCode>
                <c:ptCount val="2"/>
                <c:pt idx="0" formatCode="&quot;$&quot;#,##0_);[Red]\(&quot;$&quot;#,##0\)">
                  <c:v>198422</c:v>
                </c:pt>
                <c:pt idx="1">
                  <c:v>146212</c:v>
                </c:pt>
              </c:numCache>
            </c:numRef>
          </c:val>
        </c:ser>
        <c:dLbls>
          <c:dLblPos val="inEnd"/>
          <c:showLegendKey val="0"/>
          <c:showVal val="1"/>
          <c:showCatName val="0"/>
          <c:showSerName val="0"/>
          <c:showPercent val="0"/>
          <c:showBubbleSize val="0"/>
        </c:dLbls>
        <c:gapWidth val="100"/>
        <c:overlap val="-24"/>
        <c:axId val="-49742832"/>
        <c:axId val="-49742288"/>
      </c:barChart>
      <c:catAx>
        <c:axId val="-49742832"/>
        <c:scaling>
          <c:orientation val="minMax"/>
        </c:scaling>
        <c:delete val="0"/>
        <c:axPos val="b"/>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0" spcFirstLastPara="1" vertOverflow="ellipsis" wrap="square" anchor="ctr" anchorCtr="1"/>
          <a:lstStyle/>
          <a:p>
            <a:pPr>
              <a:defRPr sz="1197" b="0" i="0" u="none" strike="noStrike" kern="1200" baseline="0">
                <a:ln>
                  <a:solidFill>
                    <a:sysClr val="windowText" lastClr="000000"/>
                  </a:solidFill>
                </a:ln>
                <a:solidFill>
                  <a:schemeClr val="lt1">
                    <a:lumMod val="85000"/>
                  </a:schemeClr>
                </a:solidFill>
                <a:latin typeface="+mn-lt"/>
                <a:ea typeface="+mn-ea"/>
                <a:cs typeface="+mn-cs"/>
              </a:defRPr>
            </a:pPr>
            <a:endParaRPr lang="th-TH"/>
          </a:p>
        </c:txPr>
        <c:crossAx val="-49742288"/>
        <c:crosses val="autoZero"/>
        <c:auto val="1"/>
        <c:lblAlgn val="ctr"/>
        <c:lblOffset val="100"/>
        <c:tickLblSkip val="1"/>
        <c:tickMarkSkip val="1"/>
        <c:noMultiLvlLbl val="0"/>
      </c:catAx>
      <c:valAx>
        <c:axId val="-49742288"/>
        <c:scaling>
          <c:orientation val="minMax"/>
          <c:max val="200000"/>
        </c:scaling>
        <c:delete val="0"/>
        <c:axPos val="l"/>
        <c:majorGridlines>
          <c:spPr>
            <a:ln w="9525" cap="flat" cmpd="sng" algn="ctr">
              <a:solidFill>
                <a:schemeClr val="lt1">
                  <a:lumMod val="95000"/>
                  <a:alpha val="10000"/>
                </a:schemeClr>
              </a:solidFill>
              <a:round/>
            </a:ln>
            <a:effectLst/>
          </c:spPr>
        </c:majorGridlines>
        <c:numFmt formatCode="&quot;$&quot;#,##0_);[Red]\(&quot;$&quot;#,##0\)" sourceLinked="1"/>
        <c:majorTickMark val="none"/>
        <c:minorTickMark val="none"/>
        <c:tickLblPos val="nextTo"/>
        <c:spPr>
          <a:noFill/>
          <a:ln>
            <a:noFill/>
          </a:ln>
          <a:effectLst/>
        </c:spPr>
        <c:txPr>
          <a:bodyPr rot="0" spcFirstLastPara="1" vertOverflow="ellipsis" wrap="square" anchor="ctr" anchorCtr="1"/>
          <a:lstStyle/>
          <a:p>
            <a:pPr>
              <a:defRPr sz="1197" b="0" i="0" u="none" strike="noStrike" kern="1200" baseline="0">
                <a:ln>
                  <a:solidFill>
                    <a:sysClr val="windowText" lastClr="000000"/>
                  </a:solidFill>
                </a:ln>
                <a:solidFill>
                  <a:schemeClr val="lt1">
                    <a:lumMod val="85000"/>
                  </a:schemeClr>
                </a:solidFill>
                <a:latin typeface="+mn-lt"/>
                <a:ea typeface="+mn-ea"/>
                <a:cs typeface="+mn-cs"/>
              </a:defRPr>
            </a:pPr>
            <a:endParaRPr lang="th-TH"/>
          </a:p>
        </c:txPr>
        <c:crossAx val="-49742832"/>
        <c:crosses val="autoZero"/>
        <c:crossBetween val="between"/>
        <c:majorUnit val="50000"/>
        <c:minorUnit val="10000"/>
      </c:valAx>
      <c:spPr>
        <a:noFill/>
        <a:ln>
          <a:noFill/>
        </a:ln>
        <a:effectLst/>
      </c:spPr>
    </c:plotArea>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ln>
            <a:solidFill>
              <a:sysClr val="windowText" lastClr="000000"/>
            </a:solidFill>
          </a:ln>
        </a:defRPr>
      </a:pPr>
      <a:endParaRPr lang="th-TH"/>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9">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lt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lt1"/>
    </cs:fontRef>
    <cs:spPr>
      <a:ln w="9525">
        <a:solidFill>
          <a:schemeClr val="lt1">
            <a:lumMod val="95000"/>
            <a:alpha val="54000"/>
          </a:schemeClr>
        </a:solidFill>
        <a:prstDash val="dash"/>
      </a:ln>
    </cs:spPr>
  </cs:dropLine>
  <cs:errorBar>
    <cs:lnRef idx="0"/>
    <cs:fillRef idx="0"/>
    <cs:effectRef idx="0"/>
    <cs:fontRef idx="minor">
      <a:schemeClr val="lt1"/>
    </cs:fontRef>
    <cs:spPr>
      <a:ln w="9525" cap="flat" cmpd="sng" algn="ctr">
        <a:solidFill>
          <a:schemeClr val="lt1">
            <a:lumMod val="95000"/>
          </a:schemeClr>
        </a:solidFill>
        <a:round/>
      </a:ln>
    </cs:spPr>
  </cs:errorBar>
  <cs:floor>
    <cs:lnRef idx="0"/>
    <cs:fillRef idx="0"/>
    <cs:effectRef idx="0"/>
    <cs:fontRef idx="minor">
      <a:schemeClr val="lt1"/>
    </cs:fontRef>
  </cs:floor>
  <cs:gridlineMajor>
    <cs:lnRef idx="0"/>
    <cs:fillRef idx="0"/>
    <cs:effectRef idx="0"/>
    <cs:fontRef idx="minor">
      <a:schemeClr val="lt1"/>
    </cs:fontRef>
    <cs:spPr>
      <a:ln w="9525" cap="flat" cmpd="sng" algn="ctr">
        <a:solidFill>
          <a:schemeClr val="lt1">
            <a:lumMod val="95000"/>
            <a:alpha val="10000"/>
          </a:schemeClr>
        </a:solidFill>
        <a:round/>
      </a:ln>
    </cs:spPr>
  </cs:gridlineMajor>
  <cs:gridlineMinor>
    <cs:lnRef idx="0"/>
    <cs:fillRef idx="0"/>
    <cs:effectRef idx="0"/>
    <cs:fontRef idx="minor">
      <a:schemeClr val="lt1"/>
    </cs:fontRef>
    <cs:spPr>
      <a:ln>
        <a:solidFill>
          <a:schemeClr val="lt1">
            <a:lumMod val="95000"/>
            <a:alpha val="5000"/>
          </a:schemeClr>
        </a:solidFill>
      </a:ln>
    </cs:spPr>
  </cs:gridlineMinor>
  <cs:hiLoLine>
    <cs:lnRef idx="0"/>
    <cs:fillRef idx="0"/>
    <cs:effectRef idx="0"/>
    <cs:fontRef idx="minor">
      <a:schemeClr val="lt1"/>
    </cs:fontRef>
    <cs:spPr>
      <a:ln w="9525">
        <a:solidFill>
          <a:schemeClr val="lt1">
            <a:lumMod val="95000"/>
            <a:alpha val="54000"/>
          </a:schemeClr>
        </a:solidFill>
        <a:prstDash val="dash"/>
      </a:ln>
    </cs:spPr>
  </cs:hiLoLine>
  <cs:leaderLine>
    <cs:lnRef idx="0"/>
    <cs:fillRef idx="0"/>
    <cs:effectRef idx="0"/>
    <cs:fontRef idx="minor">
      <a:schemeClr val="lt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lt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lt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1/2/2015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F65097B3-C1B6-4468-B554-69E32C22EF59}" type="slidenum">
              <a:rPr lang="en-US" smtClean="0"/>
              <a:t>1</a:t>
            </a:fld>
            <a:endParaRPr lang="en-US"/>
          </a:p>
        </p:txBody>
      </p:sp>
    </p:spTree>
    <p:extLst>
      <p:ext uri="{BB962C8B-B14F-4D97-AF65-F5344CB8AC3E}">
        <p14:creationId xmlns:p14="http://schemas.microsoft.com/office/powerpoint/2010/main" val="1125670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Rot="1" noChangeAspect="1" noChangeArrowheads="1" noTextEdit="1"/>
          </p:cNvSpPr>
          <p:nvPr>
            <p:ph type="sldImg"/>
          </p:nvPr>
        </p:nvSpPr>
        <p:spPr>
          <a:xfrm>
            <a:off x="1150938" y="692150"/>
            <a:ext cx="4556125" cy="3416300"/>
          </a:xfrm>
          <a:ln cap="flat"/>
        </p:spPr>
      </p:sp>
      <p:sp>
        <p:nvSpPr>
          <p:cNvPr id="512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1618304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spect="1" noChangeArrowheads="1" noTextEdit="1"/>
          </p:cNvSpPr>
          <p:nvPr>
            <p:ph type="sldImg"/>
          </p:nvPr>
        </p:nvSpPr>
        <p:spPr>
          <a:xfrm>
            <a:off x="1150938" y="692150"/>
            <a:ext cx="4556125" cy="3416300"/>
          </a:xfrm>
          <a:ln cap="flat"/>
        </p:spPr>
      </p:sp>
      <p:sp>
        <p:nvSpPr>
          <p:cNvPr id="71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2726132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spect="1" noChangeArrowheads="1" noTextEdit="1"/>
          </p:cNvSpPr>
          <p:nvPr>
            <p:ph type="sldImg"/>
          </p:nvPr>
        </p:nvSpPr>
        <p:spPr>
          <a:xfrm>
            <a:off x="1150938" y="692150"/>
            <a:ext cx="4556125" cy="3416300"/>
          </a:xfrm>
          <a:ln cap="flat"/>
        </p:spPr>
      </p:sp>
      <p:sp>
        <p:nvSpPr>
          <p:cNvPr id="92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000255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spect="1" noChangeArrowheads="1" noTextEdit="1"/>
          </p:cNvSpPr>
          <p:nvPr>
            <p:ph type="sldImg"/>
          </p:nvPr>
        </p:nvSpPr>
        <p:spPr>
          <a:xfrm>
            <a:off x="1150938" y="692150"/>
            <a:ext cx="4556125" cy="3416300"/>
          </a:xfrm>
          <a:ln cap="flat"/>
        </p:spPr>
      </p:sp>
      <p:sp>
        <p:nvSpPr>
          <p:cNvPr id="112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2005030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spect="1" noChangeArrowheads="1" noTextEdit="1"/>
          </p:cNvSpPr>
          <p:nvPr>
            <p:ph type="sldImg"/>
          </p:nvPr>
        </p:nvSpPr>
        <p:spPr>
          <a:xfrm>
            <a:off x="1150938" y="692150"/>
            <a:ext cx="4556125" cy="3416300"/>
          </a:xfrm>
          <a:ln cap="flat"/>
        </p:spPr>
      </p:sp>
      <p:sp>
        <p:nvSpPr>
          <p:cNvPr id="133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2067253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Rot="1" noChangeAspect="1" noChangeArrowheads="1" noTextEdit="1"/>
          </p:cNvSpPr>
          <p:nvPr>
            <p:ph type="sldImg"/>
          </p:nvPr>
        </p:nvSpPr>
        <p:spPr>
          <a:xfrm>
            <a:off x="1150938" y="692150"/>
            <a:ext cx="4556125" cy="3416300"/>
          </a:xfrm>
          <a:ln cap="flat"/>
        </p:spPr>
      </p:sp>
      <p:sp>
        <p:nvSpPr>
          <p:cNvPr id="153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9677303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ChangeArrowheads="1" noTextEdit="1"/>
          </p:cNvSpPr>
          <p:nvPr>
            <p:ph type="sldImg"/>
          </p:nvPr>
        </p:nvSpPr>
        <p:spPr>
          <a:xfrm>
            <a:off x="1150938" y="692150"/>
            <a:ext cx="4556125" cy="3416300"/>
          </a:xfrm>
          <a:ln cap="flat"/>
        </p:spPr>
      </p:sp>
      <p:sp>
        <p:nvSpPr>
          <p:cNvPr id="174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0557871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xfrm>
            <a:off x="1150938" y="692150"/>
            <a:ext cx="4556125" cy="3416300"/>
          </a:xfrm>
          <a:ln cap="flat"/>
        </p:spPr>
      </p:sp>
      <p:sp>
        <p:nvSpPr>
          <p:cNvPr id="2355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54808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Rot="1" noChangeAspect="1" noChangeArrowheads="1" noTextEdit="1"/>
          </p:cNvSpPr>
          <p:nvPr>
            <p:ph type="sldImg"/>
          </p:nvPr>
        </p:nvSpPr>
        <p:spPr>
          <a:xfrm>
            <a:off x="1150938" y="692150"/>
            <a:ext cx="4556125" cy="3416300"/>
          </a:xfrm>
          <a:ln cap="flat"/>
        </p:spPr>
      </p:sp>
      <p:sp>
        <p:nvSpPr>
          <p:cNvPr id="2560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9103332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xfrm>
            <a:off x="1150938" y="692150"/>
            <a:ext cx="4556125" cy="3416300"/>
          </a:xfrm>
          <a:ln cap="flat"/>
        </p:spPr>
      </p:sp>
      <p:sp>
        <p:nvSpPr>
          <p:cNvPr id="2765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7618116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spect="1" noChangeArrowheads="1" noTextEdit="1"/>
          </p:cNvSpPr>
          <p:nvPr>
            <p:ph type="sldImg"/>
          </p:nvPr>
        </p:nvSpPr>
        <p:spPr>
          <a:xfrm>
            <a:off x="1150938" y="692150"/>
            <a:ext cx="4556125" cy="3416300"/>
          </a:xfrm>
          <a:ln cap="flat"/>
        </p:spPr>
      </p:sp>
      <p:sp>
        <p:nvSpPr>
          <p:cNvPr id="2969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7616252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xfrm>
            <a:off x="1150938" y="692150"/>
            <a:ext cx="4556125" cy="3416300"/>
          </a:xfrm>
          <a:ln cap="flat"/>
        </p:spPr>
      </p:sp>
      <p:sp>
        <p:nvSpPr>
          <p:cNvPr id="3174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227078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AF57483-D356-4CD3-9B9B-C7FD8523D51A}" type="datetime1">
              <a:rPr lang="en-US" smtClean="0"/>
              <a:t>1/2/2015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D676645-499D-471B-9EF7-C519FA5785B6}" type="datetime1">
              <a:rPr lang="en-US" smtClean="0"/>
              <a:t>1/2/2015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A6CA98F-937F-486A-9CB9-B719B898D5BE}" type="datetime1">
              <a:rPr lang="en-US" smtClean="0"/>
              <a:t>1/2/2015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B1CFF74-FCDC-42A1-A2C2-0E783CD99A2E}" type="datetime1">
              <a:rPr lang="en-US" smtClean="0"/>
              <a:t>1/2/2015</a:t>
            </a:fld>
            <a:endParaRPr lang="en-US"/>
          </a:p>
        </p:txBody>
      </p:sp>
      <p:sp>
        <p:nvSpPr>
          <p:cNvPr id="6" name="Footer Placeholder 5"/>
          <p:cNvSpPr>
            <a:spLocks noGrp="1"/>
          </p:cNvSpPr>
          <p:nvPr>
            <p:ph type="ftr" sz="quarter" idx="11"/>
          </p:nvPr>
        </p:nvSpPr>
        <p:spPr/>
        <p:txBody>
          <a:bodyPr/>
          <a:lstStyle/>
          <a:p>
            <a:r>
              <a:rPr lang="en-US" smtClean="0"/>
              <a:t>FN 281: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19D9562-A222-418E-A419-44DEC6AEF334}" type="datetime1">
              <a:rPr lang="en-US" smtClean="0"/>
              <a:t>1/2/2015</a:t>
            </a:fld>
            <a:endParaRPr lang="en-US"/>
          </a:p>
        </p:txBody>
      </p:sp>
      <p:sp>
        <p:nvSpPr>
          <p:cNvPr id="8" name="Footer Placeholder 7"/>
          <p:cNvSpPr>
            <a:spLocks noGrp="1"/>
          </p:cNvSpPr>
          <p:nvPr>
            <p:ph type="ftr" sz="quarter" idx="11"/>
          </p:nvPr>
        </p:nvSpPr>
        <p:spPr/>
        <p:txBody>
          <a:bodyPr/>
          <a:lstStyle/>
          <a:p>
            <a:r>
              <a:rPr lang="en-US" smtClean="0"/>
              <a:t>FN 281: Personal Finance</a:t>
            </a:r>
            <a:endParaRPr lang="en-US"/>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E54BE0E-A3EA-4A90-9AD2-2BD0F2F05816}" type="datetime1">
              <a:rPr lang="en-US" smtClean="0"/>
              <a:t>1/2/2015</a:t>
            </a:fld>
            <a:endParaRPr lang="en-US"/>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EDA55B4-6F04-4F05-ABE6-AA0F585E44DD}" type="datetime1">
              <a:rPr lang="en-US" smtClean="0"/>
              <a:t>1/2/2015</a:t>
            </a:fld>
            <a:endParaRPr lang="en-US"/>
          </a:p>
        </p:txBody>
      </p:sp>
      <p:sp>
        <p:nvSpPr>
          <p:cNvPr id="3" name="Footer Placeholder 2"/>
          <p:cNvSpPr>
            <a:spLocks noGrp="1"/>
          </p:cNvSpPr>
          <p:nvPr>
            <p:ph type="ftr" sz="quarter" idx="11"/>
          </p:nvPr>
        </p:nvSpPr>
        <p:spPr/>
        <p:txBody>
          <a:bodyPr/>
          <a:lstStyle/>
          <a:p>
            <a:r>
              <a:rPr lang="en-US" smtClean="0"/>
              <a:t>FN 281: Personal Finance</a:t>
            </a:r>
            <a:endParaRPr lang="en-US"/>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E1A4374-EC2F-4721-ADE0-348A722CFFA0}" type="datetime1">
              <a:rPr lang="en-US" smtClean="0"/>
              <a:t>1/2/2015</a:t>
            </a:fld>
            <a:endParaRPr lang="en-US"/>
          </a:p>
        </p:txBody>
      </p:sp>
      <p:sp>
        <p:nvSpPr>
          <p:cNvPr id="6" name="Footer Placeholder 5"/>
          <p:cNvSpPr>
            <a:spLocks noGrp="1"/>
          </p:cNvSpPr>
          <p:nvPr>
            <p:ph type="ftr" sz="quarter" idx="11"/>
          </p:nvPr>
        </p:nvSpPr>
        <p:spPr/>
        <p:txBody>
          <a:bodyPr/>
          <a:lstStyle/>
          <a:p>
            <a:r>
              <a:rPr lang="en-US" smtClean="0"/>
              <a:t>FN 281: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24CC620B-AAB4-4D8E-8F5B-03864623C263}" type="datetime1">
              <a:rPr lang="en-US" smtClean="0"/>
              <a:t>1/2/2015</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smtClean="0"/>
              <a:t>FN 281: Personal Finance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2412B33-ECC5-42C7-B67A-6B6366C5830A}" type="datetime1">
              <a:rPr lang="en-US" smtClean="0"/>
              <a:t>1/2/2015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49DB4CA-91EE-4CDA-9276-C4A814079F43}" type="datetime1">
              <a:rPr lang="en-US" smtClean="0"/>
              <a:t>1/2/2015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ClipArt Placeholder 2"/>
          <p:cNvSpPr>
            <a:spLocks noGrp="1"/>
          </p:cNvSpPr>
          <p:nvPr>
            <p:ph type="clipArt" sz="half" idx="1"/>
          </p:nvPr>
        </p:nvSpPr>
        <p:spPr>
          <a:xfrm>
            <a:off x="990600" y="1676400"/>
            <a:ext cx="3787775" cy="4114800"/>
          </a:xfrm>
        </p:spPr>
        <p:txBody>
          <a:bodyPr/>
          <a:lstStyle/>
          <a:p>
            <a:endParaRPr lang="en-US"/>
          </a:p>
        </p:txBody>
      </p:sp>
      <p:sp>
        <p:nvSpPr>
          <p:cNvPr id="4" name="Text Placeholder 3"/>
          <p:cNvSpPr>
            <a:spLocks noGrp="1"/>
          </p:cNvSpPr>
          <p:nvPr>
            <p:ph type="body" sz="half" idx="2"/>
          </p:nvPr>
        </p:nvSpPr>
        <p:spPr>
          <a:xfrm>
            <a:off x="4930775"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452992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90600"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930775" y="1676400"/>
            <a:ext cx="3787775" cy="4114800"/>
          </a:xfrm>
        </p:spPr>
        <p:txBody>
          <a:bodyPr/>
          <a:lstStyle/>
          <a:p>
            <a:endParaRPr lang="en-US"/>
          </a:p>
        </p:txBody>
      </p:sp>
    </p:spTree>
    <p:extLst>
      <p:ext uri="{BB962C8B-B14F-4D97-AF65-F5344CB8AC3E}">
        <p14:creationId xmlns:p14="http://schemas.microsoft.com/office/powerpoint/2010/main" val="3865185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AndTx">
  <p:cSld name="Title, Ch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Chart Placeholder 2"/>
          <p:cNvSpPr>
            <a:spLocks noGrp="1"/>
          </p:cNvSpPr>
          <p:nvPr>
            <p:ph type="chart" sz="half" idx="1"/>
          </p:nvPr>
        </p:nvSpPr>
        <p:spPr>
          <a:xfrm>
            <a:off x="990600" y="1676400"/>
            <a:ext cx="3787775" cy="4114800"/>
          </a:xfrm>
        </p:spPr>
        <p:txBody>
          <a:bodyPr/>
          <a:lstStyle/>
          <a:p>
            <a:endParaRPr lang="en-US"/>
          </a:p>
        </p:txBody>
      </p:sp>
      <p:sp>
        <p:nvSpPr>
          <p:cNvPr id="4" name="Text Placeholder 3"/>
          <p:cNvSpPr>
            <a:spLocks noGrp="1"/>
          </p:cNvSpPr>
          <p:nvPr>
            <p:ph type="body" sz="half" idx="2"/>
          </p:nvPr>
        </p:nvSpPr>
        <p:spPr>
          <a:xfrm>
            <a:off x="4930775"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1344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smtClean="0"/>
              <a:t>FN 281: Personal Finance</a:t>
            </a:r>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53602EBD-F190-4C75-A11C-810FE9455722}" type="datetime1">
              <a:rPr lang="en-US" smtClean="0"/>
              <a:t>1/2/2015</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 id="2147483794" r:id="rId14"/>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FN </a:t>
            </a:r>
            <a:r>
              <a:rPr lang="en-US" dirty="0" smtClean="0"/>
              <a:t>281</a:t>
            </a:r>
            <a:r>
              <a:rPr lang="en-US" dirty="0" smtClean="0"/>
              <a:t>: Personal Finance</a:t>
            </a:r>
            <a:endParaRPr lang="en-US" dirty="0"/>
          </a:p>
        </p:txBody>
      </p:sp>
      <p:sp>
        <p:nvSpPr>
          <p:cNvPr id="3" name="Subtitle 2"/>
          <p:cNvSpPr>
            <a:spLocks noGrp="1"/>
          </p:cNvSpPr>
          <p:nvPr>
            <p:ph type="subTitle" idx="1"/>
          </p:nvPr>
        </p:nvSpPr>
        <p:spPr/>
        <p:txBody>
          <a:bodyPr/>
          <a:lstStyle/>
          <a:p>
            <a:r>
              <a:rPr lang="en-US" dirty="0" smtClean="0"/>
              <a:t>Thanachote </a:t>
            </a:r>
            <a:r>
              <a:rPr lang="en-US" dirty="0" err="1" smtClean="0"/>
              <a:t>Rungsitivat</a:t>
            </a:r>
            <a:r>
              <a:rPr lang="en-US" dirty="0" smtClean="0"/>
              <a:t>, CFA, FRM</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lstStyle/>
          <a:p>
            <a:r>
              <a:rPr lang="en-US" dirty="0" smtClean="0"/>
              <a:t>FVP, Corporate Client Solutions, CIMB Bank</a:t>
            </a:r>
          </a:p>
          <a:p>
            <a:r>
              <a:rPr lang="en-US" dirty="0" smtClean="0"/>
              <a:t>VP </a:t>
            </a:r>
            <a:r>
              <a:rPr lang="en-US" dirty="0"/>
              <a:t>Credit Analysis, Financial Institutions, Standard Chartered Bank</a:t>
            </a:r>
          </a:p>
          <a:p>
            <a:r>
              <a:rPr lang="en-US" dirty="0" smtClean="0"/>
              <a:t>MIF at </a:t>
            </a:r>
            <a:r>
              <a:rPr lang="en-US" dirty="0" err="1" smtClean="0"/>
              <a:t>Thammasat</a:t>
            </a:r>
            <a:r>
              <a:rPr lang="en-US" dirty="0" smtClean="0"/>
              <a:t> Business School</a:t>
            </a:r>
          </a:p>
          <a:p>
            <a:r>
              <a:rPr lang="en-US" dirty="0" smtClean="0"/>
              <a:t>BE </a:t>
            </a:r>
            <a:r>
              <a:rPr lang="en-US" dirty="0"/>
              <a:t>Alumni</a:t>
            </a:r>
          </a:p>
          <a:p>
            <a:endParaRPr lang="en-US" dirty="0" smtClean="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spTree>
    <p:extLst>
      <p:ext uri="{BB962C8B-B14F-4D97-AF65-F5344CB8AC3E}">
        <p14:creationId xmlns:p14="http://schemas.microsoft.com/office/powerpoint/2010/main" val="26183850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Textbook</a:t>
            </a:r>
            <a:endParaRPr lang="en-US" dirty="0"/>
          </a:p>
        </p:txBody>
      </p:sp>
      <p:sp>
        <p:nvSpPr>
          <p:cNvPr id="3" name="Content Placeholder 2"/>
          <p:cNvSpPr>
            <a:spLocks noGrp="1"/>
          </p:cNvSpPr>
          <p:nvPr>
            <p:ph idx="1"/>
          </p:nvPr>
        </p:nvSpPr>
        <p:spPr>
          <a:xfrm>
            <a:off x="4038600" y="1676400"/>
            <a:ext cx="4648200" cy="4449763"/>
          </a:xfrm>
        </p:spPr>
        <p:txBody>
          <a:bodyPr/>
          <a:lstStyle/>
          <a:p>
            <a:r>
              <a:rPr lang="en-US" dirty="0" smtClean="0"/>
              <a:t>Personal Finance, 10</a:t>
            </a:r>
            <a:r>
              <a:rPr lang="en-US" baseline="30000" dirty="0" smtClean="0"/>
              <a:t>th</a:t>
            </a:r>
            <a:r>
              <a:rPr lang="en-US" dirty="0" smtClean="0"/>
              <a:t> Edition by </a:t>
            </a:r>
            <a:r>
              <a:rPr lang="en-US" dirty="0" err="1" smtClean="0"/>
              <a:t>Kapoor</a:t>
            </a:r>
            <a:r>
              <a:rPr lang="en-US" dirty="0" smtClean="0"/>
              <a:t>, </a:t>
            </a:r>
            <a:r>
              <a:rPr lang="en-US" dirty="0" err="1" smtClean="0"/>
              <a:t>Dlabay</a:t>
            </a:r>
            <a:r>
              <a:rPr lang="en-US" dirty="0" smtClean="0"/>
              <a:t> and Hughes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a:t>
            </a:fld>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828800"/>
            <a:ext cx="3106424" cy="3995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81560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Grading</a:t>
            </a:r>
            <a:endParaRPr lang="en-US" dirty="0"/>
          </a:p>
        </p:txBody>
      </p:sp>
      <p:sp>
        <p:nvSpPr>
          <p:cNvPr id="3" name="Content Placeholder 2"/>
          <p:cNvSpPr>
            <a:spLocks noGrp="1"/>
          </p:cNvSpPr>
          <p:nvPr>
            <p:ph idx="1"/>
          </p:nvPr>
        </p:nvSpPr>
        <p:spPr/>
        <p:txBody>
          <a:bodyPr>
            <a:normAutofit/>
          </a:bodyPr>
          <a:lstStyle/>
          <a:p>
            <a:r>
              <a:rPr lang="en-US" b="1" dirty="0" smtClean="0"/>
              <a:t>Class Participation and Quizzes 			</a:t>
            </a:r>
            <a:r>
              <a:rPr lang="en-US" b="1" dirty="0" smtClean="0"/>
              <a:t>15</a:t>
            </a:r>
            <a:r>
              <a:rPr lang="en-US" b="1" dirty="0" smtClean="0"/>
              <a:t>%</a:t>
            </a:r>
            <a:endParaRPr lang="en-US" b="1" dirty="0" smtClean="0"/>
          </a:p>
          <a:p>
            <a:pPr lvl="1"/>
            <a:r>
              <a:rPr lang="en-US" dirty="0" smtClean="0"/>
              <a:t>Active Class participation</a:t>
            </a:r>
          </a:p>
          <a:p>
            <a:pPr lvl="2"/>
            <a:r>
              <a:rPr lang="en-US" dirty="0" smtClean="0"/>
              <a:t>If I call your name and you are not in the class, points will be deducted.</a:t>
            </a:r>
          </a:p>
          <a:p>
            <a:pPr lvl="2"/>
            <a:r>
              <a:rPr lang="en-US" dirty="0" smtClean="0"/>
              <a:t>Encourage to ask questions during the class</a:t>
            </a:r>
          </a:p>
          <a:p>
            <a:pPr lvl="1"/>
            <a:r>
              <a:rPr lang="en-US" dirty="0" smtClean="0"/>
              <a:t>Scheduled and Unscheduled quizzes</a:t>
            </a:r>
          </a:p>
          <a:p>
            <a:r>
              <a:rPr lang="en-US" b="1" dirty="0" smtClean="0"/>
              <a:t>Individual Assignments				</a:t>
            </a:r>
            <a:r>
              <a:rPr lang="en-US" b="1" dirty="0" smtClean="0"/>
              <a:t>20%</a:t>
            </a:r>
            <a:endParaRPr lang="en-US" b="1" dirty="0" smtClean="0"/>
          </a:p>
          <a:p>
            <a:pPr lvl="1"/>
            <a:r>
              <a:rPr lang="en-US" dirty="0" smtClean="0"/>
              <a:t>Hand in the assignments to the office/in class on a timely manner</a:t>
            </a:r>
          </a:p>
          <a:p>
            <a:r>
              <a:rPr lang="en-US" b="1" dirty="0" smtClean="0"/>
              <a:t>Group Assignments					30%</a:t>
            </a:r>
          </a:p>
          <a:p>
            <a:pPr lvl="1"/>
            <a:r>
              <a:rPr lang="en-US" dirty="0" smtClean="0"/>
              <a:t>Group Activities in class</a:t>
            </a:r>
          </a:p>
          <a:p>
            <a:pPr lvl="1"/>
            <a:r>
              <a:rPr lang="en-US" dirty="0" smtClean="0"/>
              <a:t>Case study for presentation</a:t>
            </a:r>
          </a:p>
          <a:p>
            <a:r>
              <a:rPr lang="en-US" b="1" dirty="0" smtClean="0"/>
              <a:t>Final Exam						</a:t>
            </a:r>
            <a:r>
              <a:rPr lang="en-US" b="1" dirty="0" smtClean="0"/>
              <a:t>35</a:t>
            </a:r>
            <a:r>
              <a:rPr lang="en-US" b="1" dirty="0" smtClean="0"/>
              <a:t>%</a:t>
            </a:r>
            <a:endParaRPr lang="en-US" b="1" dirty="0" smtClean="0"/>
          </a:p>
          <a:p>
            <a:pPr lvl="1"/>
            <a:r>
              <a:rPr lang="en-US" dirty="0" smtClean="0"/>
              <a:t>Covers </a:t>
            </a:r>
            <a:r>
              <a:rPr lang="en-US" b="1" u="sng" dirty="0" smtClean="0"/>
              <a:t>ALL</a:t>
            </a:r>
            <a:r>
              <a:rPr lang="en-US" dirty="0" smtClean="0"/>
              <a:t> Materials including presentations and class discussion </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27802148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Personal Finance</a:t>
            </a:r>
            <a:endParaRPr lang="en-US" dirty="0"/>
          </a:p>
        </p:txBody>
      </p:sp>
      <p:sp>
        <p:nvSpPr>
          <p:cNvPr id="3" name="Content Placeholder 2"/>
          <p:cNvSpPr>
            <a:spLocks noGrp="1"/>
          </p:cNvSpPr>
          <p:nvPr>
            <p:ph idx="1"/>
          </p:nvPr>
        </p:nvSpPr>
        <p:spPr/>
        <p:txBody>
          <a:bodyPr/>
          <a:lstStyle/>
          <a:p>
            <a:r>
              <a:rPr lang="en-US" dirty="0" smtClean="0"/>
              <a:t>Personal Finance</a:t>
            </a:r>
          </a:p>
          <a:p>
            <a:pPr lvl="1"/>
            <a:r>
              <a:rPr lang="en-US" dirty="0" smtClean="0"/>
              <a:t>What is it?</a:t>
            </a:r>
          </a:p>
          <a:p>
            <a:r>
              <a:rPr lang="en-US" dirty="0" smtClean="0"/>
              <a:t>What can you expect from this course?</a:t>
            </a:r>
          </a:p>
          <a:p>
            <a:r>
              <a:rPr lang="en-US" dirty="0" smtClean="0"/>
              <a:t>What do I expect from you?</a:t>
            </a:r>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a:t>
            </a:fld>
            <a:endParaRPr lang="en-US"/>
          </a:p>
        </p:txBody>
      </p:sp>
    </p:spTree>
    <p:extLst>
      <p:ext uri="{BB962C8B-B14F-4D97-AF65-F5344CB8AC3E}">
        <p14:creationId xmlns:p14="http://schemas.microsoft.com/office/powerpoint/2010/main" val="5898145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Personal Finance</a:t>
            </a:r>
            <a:endParaRPr lang="en-US" dirty="0"/>
          </a:p>
        </p:txBody>
      </p:sp>
      <p:sp>
        <p:nvSpPr>
          <p:cNvPr id="3" name="Content Placeholder 2"/>
          <p:cNvSpPr>
            <a:spLocks noGrp="1"/>
          </p:cNvSpPr>
          <p:nvPr>
            <p:ph idx="1"/>
          </p:nvPr>
        </p:nvSpPr>
        <p:spPr/>
        <p:txBody>
          <a:bodyPr/>
          <a:lstStyle/>
          <a:p>
            <a:pPr marL="114300" indent="0">
              <a:buNone/>
            </a:pPr>
            <a:endParaRPr lang="en-US" dirty="0"/>
          </a:p>
          <a:p>
            <a:pPr marL="114300" indent="0">
              <a:buNone/>
            </a:pPr>
            <a:endParaRPr lang="en-US" dirty="0" smtClean="0"/>
          </a:p>
          <a:p>
            <a:pPr marL="114300" indent="0">
              <a:buNone/>
            </a:pPr>
            <a:endParaRPr lang="en-US" dirty="0"/>
          </a:p>
          <a:p>
            <a:pPr marL="114300" indent="0">
              <a:buNone/>
            </a:pPr>
            <a:r>
              <a:rPr lang="en-US" dirty="0" smtClean="0"/>
              <a:t>Throughout </a:t>
            </a:r>
            <a:r>
              <a:rPr lang="en-US" dirty="0"/>
              <a:t>life, our needs usually can be satisfied with the intelligent use of </a:t>
            </a:r>
            <a:r>
              <a:rPr lang="en-US" dirty="0" smtClean="0"/>
              <a:t>financial resources</a:t>
            </a:r>
            <a:r>
              <a:rPr lang="en-US" dirty="0"/>
              <a:t>. Financial planning involves deciding how to obtain, protect, and use </a:t>
            </a:r>
            <a:r>
              <a:rPr lang="en-US" dirty="0" smtClean="0"/>
              <a:t>those resources</a:t>
            </a:r>
            <a:r>
              <a:rPr lang="en-US" dirty="0"/>
              <a:t>.</a:t>
            </a:r>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a:t>
            </a:fld>
            <a:endParaRPr lang="en-US"/>
          </a:p>
        </p:txBody>
      </p:sp>
    </p:spTree>
    <p:extLst>
      <p:ext uri="{BB962C8B-B14F-4D97-AF65-F5344CB8AC3E}">
        <p14:creationId xmlns:p14="http://schemas.microsoft.com/office/powerpoint/2010/main" val="32099102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Personal Financial Planning</a:t>
            </a:r>
            <a:endParaRPr lang="en-US" dirty="0"/>
          </a:p>
        </p:txBody>
      </p:sp>
      <p:sp>
        <p:nvSpPr>
          <p:cNvPr id="3" name="Content Placeholder 2"/>
          <p:cNvSpPr>
            <a:spLocks noGrp="1"/>
          </p:cNvSpPr>
          <p:nvPr>
            <p:ph idx="1"/>
          </p:nvPr>
        </p:nvSpPr>
        <p:spPr/>
        <p:txBody>
          <a:bodyPr>
            <a:normAutofit fontScale="92500" lnSpcReduction="10000"/>
          </a:bodyPr>
          <a:lstStyle/>
          <a:p>
            <a:r>
              <a:rPr lang="en-US" b="1" dirty="0"/>
              <a:t>Personal financial planning </a:t>
            </a:r>
            <a:r>
              <a:rPr lang="en-US" dirty="0"/>
              <a:t>is the process of managing your money to achieve </a:t>
            </a:r>
            <a:r>
              <a:rPr lang="en-US" dirty="0" smtClean="0"/>
              <a:t>personal economic satisfaction.</a:t>
            </a:r>
          </a:p>
          <a:p>
            <a:r>
              <a:rPr lang="en-US" dirty="0"/>
              <a:t>A comprehensive financial plan can enhance the quality of your life and </a:t>
            </a:r>
            <a:r>
              <a:rPr lang="en-US" dirty="0" smtClean="0"/>
              <a:t>increase your </a:t>
            </a:r>
            <a:r>
              <a:rPr lang="en-US" dirty="0"/>
              <a:t>satisfaction by reducing uncertainty about your future needs and resources. </a:t>
            </a:r>
            <a:endParaRPr lang="en-US" dirty="0" smtClean="0"/>
          </a:p>
          <a:p>
            <a:endParaRPr lang="en-US" dirty="0"/>
          </a:p>
          <a:p>
            <a:pPr marL="114300" indent="0">
              <a:buNone/>
            </a:pPr>
            <a:r>
              <a:rPr lang="en-US" dirty="0" smtClean="0"/>
              <a:t>• </a:t>
            </a:r>
            <a:r>
              <a:rPr lang="en-US" dirty="0"/>
              <a:t>Increased effectiveness in obtaining, using, and protecting your </a:t>
            </a:r>
            <a:r>
              <a:rPr lang="en-US" dirty="0" smtClean="0"/>
              <a:t>financial resources </a:t>
            </a:r>
            <a:r>
              <a:rPr lang="en-US" dirty="0"/>
              <a:t>throughout your lifetime.</a:t>
            </a:r>
          </a:p>
          <a:p>
            <a:pPr marL="114300" indent="0">
              <a:buNone/>
            </a:pPr>
            <a:r>
              <a:rPr lang="en-US" dirty="0" smtClean="0"/>
              <a:t>• </a:t>
            </a:r>
            <a:r>
              <a:rPr lang="en-US" dirty="0"/>
              <a:t>Increased control of your financial affairs by avoiding excessive debt, </a:t>
            </a:r>
            <a:r>
              <a:rPr lang="en-US" dirty="0" smtClean="0"/>
              <a:t>bankruptcy, and </a:t>
            </a:r>
            <a:r>
              <a:rPr lang="en-US" dirty="0"/>
              <a:t>dependence on others for economic security.</a:t>
            </a:r>
          </a:p>
          <a:p>
            <a:pPr marL="114300" indent="0">
              <a:buNone/>
            </a:pPr>
            <a:r>
              <a:rPr lang="en-US" dirty="0"/>
              <a:t>• Improved personal relationships resulting from well-planned and </a:t>
            </a:r>
            <a:r>
              <a:rPr lang="en-US" dirty="0" smtClean="0"/>
              <a:t>effectively communicated </a:t>
            </a:r>
            <a:r>
              <a:rPr lang="en-US" dirty="0"/>
              <a:t>financial decisions</a:t>
            </a:r>
            <a:r>
              <a:rPr lang="en-US" dirty="0" smtClean="0"/>
              <a:t>.</a:t>
            </a:r>
          </a:p>
          <a:p>
            <a:pPr marL="114300" indent="0">
              <a:buNone/>
            </a:pPr>
            <a:r>
              <a:rPr lang="en-US" dirty="0" smtClean="0"/>
              <a:t>• </a:t>
            </a:r>
            <a:r>
              <a:rPr lang="en-US" dirty="0"/>
              <a:t>A sense of freedom from financial worries obtained by looking to the </a:t>
            </a:r>
            <a:r>
              <a:rPr lang="en-US" dirty="0" smtClean="0"/>
              <a:t>future, anticipating </a:t>
            </a:r>
            <a:r>
              <a:rPr lang="en-US" dirty="0"/>
              <a:t>expenses, and achieving your personal economic goals.</a:t>
            </a:r>
          </a:p>
          <a:p>
            <a:endParaRPr lang="en-US" b="1"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189377560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Financial Planning Process</a:t>
            </a:r>
            <a:endParaRPr lang="en-US" dirty="0"/>
          </a:p>
        </p:txBody>
      </p:sp>
      <p:sp>
        <p:nvSpPr>
          <p:cNvPr id="3" name="Content Placeholder 2"/>
          <p:cNvSpPr>
            <a:spLocks noGrp="1"/>
          </p:cNvSpPr>
          <p:nvPr>
            <p:ph idx="1"/>
          </p:nvPr>
        </p:nvSpPr>
        <p:spPr/>
        <p:txBody>
          <a:bodyPr/>
          <a:lstStyle/>
          <a:p>
            <a:r>
              <a:rPr lang="en-US" dirty="0" smtClean="0"/>
              <a:t>Step 1. Determine Current Financial Position</a:t>
            </a:r>
          </a:p>
          <a:p>
            <a:r>
              <a:rPr lang="en-US" dirty="0" smtClean="0"/>
              <a:t>Step 2. Develop Your Financial Goals</a:t>
            </a:r>
          </a:p>
          <a:p>
            <a:r>
              <a:rPr lang="en-US" dirty="0" smtClean="0"/>
              <a:t>Step 3. Identify Alternative Courses of Action</a:t>
            </a:r>
          </a:p>
          <a:p>
            <a:r>
              <a:rPr lang="en-US" dirty="0" smtClean="0"/>
              <a:t>Step 4. Evaluate Your Alternatives</a:t>
            </a:r>
          </a:p>
          <a:p>
            <a:r>
              <a:rPr lang="en-US" dirty="0" smtClean="0"/>
              <a:t>Step 5. Create and Implement your Financial Action Plan</a:t>
            </a:r>
          </a:p>
          <a:p>
            <a:r>
              <a:rPr lang="en-US" dirty="0" smtClean="0"/>
              <a:t>Step 6. Review and Revise your Financial Plan</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8</a:t>
            </a:fld>
            <a:endParaRPr lang="en-US"/>
          </a:p>
        </p:txBody>
      </p:sp>
    </p:spTree>
    <p:extLst>
      <p:ext uri="{BB962C8B-B14F-4D97-AF65-F5344CB8AC3E}">
        <p14:creationId xmlns:p14="http://schemas.microsoft.com/office/powerpoint/2010/main" val="37466698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of Situation </a:t>
            </a:r>
            <a:br>
              <a:rPr lang="en-US" dirty="0" smtClean="0"/>
            </a:br>
            <a:r>
              <a:rPr lang="en-US" dirty="0" smtClean="0"/>
              <a:t>(from textbook)</a:t>
            </a:r>
            <a:endParaRPr lang="en-US" dirty="0"/>
          </a:p>
        </p:txBody>
      </p:sp>
      <p:sp>
        <p:nvSpPr>
          <p:cNvPr id="3" name="Content Placeholder 2"/>
          <p:cNvSpPr>
            <a:spLocks noGrp="1"/>
          </p:cNvSpPr>
          <p:nvPr>
            <p:ph idx="1"/>
          </p:nvPr>
        </p:nvSpPr>
        <p:spPr/>
        <p:txBody>
          <a:bodyPr/>
          <a:lstStyle/>
          <a:p>
            <a:r>
              <a:rPr lang="en-US" dirty="0" smtClean="0"/>
              <a:t>Jane Smith is a college senior who is majoring in marketing. She has realized she is near graduation and needs to make several decisions about her future. She wants to be financially secure and understands she needs to plan for her financial future.</a:t>
            </a:r>
          </a:p>
          <a:p>
            <a:endParaRPr lang="en-US" dirty="0"/>
          </a:p>
          <a:p>
            <a:r>
              <a:rPr lang="en-US" dirty="0" smtClean="0"/>
              <a:t>She wants to use the financial planning process to ensure she will make better financial decisions.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9</a:t>
            </a:fld>
            <a:endParaRPr lang="en-US"/>
          </a:p>
        </p:txBody>
      </p:sp>
    </p:spTree>
    <p:extLst>
      <p:ext uri="{BB962C8B-B14F-4D97-AF65-F5344CB8AC3E}">
        <p14:creationId xmlns:p14="http://schemas.microsoft.com/office/powerpoint/2010/main" val="5457140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1. Determine Current Financial Position</a:t>
            </a:r>
          </a:p>
        </p:txBody>
      </p:sp>
      <p:sp>
        <p:nvSpPr>
          <p:cNvPr id="3" name="Content Placeholder 2"/>
          <p:cNvSpPr>
            <a:spLocks noGrp="1"/>
          </p:cNvSpPr>
          <p:nvPr>
            <p:ph idx="1"/>
          </p:nvPr>
        </p:nvSpPr>
        <p:spPr/>
        <p:txBody>
          <a:bodyPr/>
          <a:lstStyle/>
          <a:p>
            <a:r>
              <a:rPr lang="en-US" dirty="0" smtClean="0"/>
              <a:t>Jane has the following:</a:t>
            </a:r>
          </a:p>
          <a:p>
            <a:pPr lvl="1"/>
            <a:r>
              <a:rPr lang="en-US" dirty="0" smtClean="0"/>
              <a:t>$6,000 in student loans and $2,500 in credit card debt</a:t>
            </a:r>
          </a:p>
          <a:p>
            <a:pPr lvl="1"/>
            <a:r>
              <a:rPr lang="en-US" dirty="0" smtClean="0"/>
              <a:t>A savings account with $1,000 in it and a checking (current) account with $300 in it.</a:t>
            </a:r>
          </a:p>
          <a:p>
            <a:pPr lvl="1"/>
            <a:r>
              <a:rPr lang="en-US" dirty="0" smtClean="0"/>
              <a:t>A part time job with a local department store where she earns about $750 per month. She also receives money from her parents to help with rent and other necessities of $500.</a:t>
            </a:r>
          </a:p>
          <a:p>
            <a:pPr lvl="1"/>
            <a:r>
              <a:rPr lang="en-US" dirty="0" smtClean="0"/>
              <a:t>Her expenditures each month total $1,300 for rent, food, clothing, and other items.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27237395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2. Develop Your Financial Goals</a:t>
            </a:r>
          </a:p>
        </p:txBody>
      </p:sp>
      <p:sp>
        <p:nvSpPr>
          <p:cNvPr id="3" name="Content Placeholder 2"/>
          <p:cNvSpPr>
            <a:spLocks noGrp="1"/>
          </p:cNvSpPr>
          <p:nvPr>
            <p:ph idx="1"/>
          </p:nvPr>
        </p:nvSpPr>
        <p:spPr/>
        <p:txBody>
          <a:bodyPr/>
          <a:lstStyle/>
          <a:p>
            <a:r>
              <a:rPr lang="en-US" dirty="0" smtClean="0"/>
              <a:t>Jane needs a new suit to use for interviews.</a:t>
            </a:r>
          </a:p>
          <a:p>
            <a:r>
              <a:rPr lang="en-US" dirty="0" smtClean="0"/>
              <a:t>Jane wants to reduce her expenditures so that she can build up her savings account.</a:t>
            </a:r>
          </a:p>
          <a:p>
            <a:r>
              <a:rPr lang="en-US" dirty="0" smtClean="0"/>
              <a:t>Jane wants to work to pay off her student loan and reduce her credit card debt.</a:t>
            </a:r>
          </a:p>
          <a:p>
            <a:r>
              <a:rPr lang="en-US" dirty="0" smtClean="0"/>
              <a:t>Jane expects to purchase a car in one year’s time.</a:t>
            </a:r>
          </a:p>
          <a:p>
            <a:r>
              <a:rPr lang="en-US" dirty="0" smtClean="0"/>
              <a:t>Jane wants a job with a large marketing company after she graduates.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11</a:t>
            </a:fld>
            <a:endParaRPr lang="en-US"/>
          </a:p>
        </p:txBody>
      </p:sp>
    </p:spTree>
    <p:extLst>
      <p:ext uri="{BB962C8B-B14F-4D97-AF65-F5344CB8AC3E}">
        <p14:creationId xmlns:p14="http://schemas.microsoft.com/office/powerpoint/2010/main" val="36708270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3. Identify Alternative Courses of Action</a:t>
            </a:r>
          </a:p>
        </p:txBody>
      </p:sp>
      <p:sp>
        <p:nvSpPr>
          <p:cNvPr id="3" name="Content Placeholder 2"/>
          <p:cNvSpPr>
            <a:spLocks noGrp="1"/>
          </p:cNvSpPr>
          <p:nvPr>
            <p:ph idx="1"/>
          </p:nvPr>
        </p:nvSpPr>
        <p:spPr/>
        <p:txBody>
          <a:bodyPr/>
          <a:lstStyle/>
          <a:p>
            <a:r>
              <a:rPr lang="en-US" dirty="0" smtClean="0"/>
              <a:t>Jane could use her credit card or money from her savings account to purchase the suit.</a:t>
            </a:r>
          </a:p>
          <a:p>
            <a:r>
              <a:rPr lang="en-US" dirty="0" smtClean="0"/>
              <a:t>Jane could use her employee discount, shop at the local mall, or go to the outlet mall.</a:t>
            </a:r>
          </a:p>
          <a:p>
            <a:r>
              <a:rPr lang="en-US" dirty="0" smtClean="0"/>
              <a:t>Jane could fully explore the clothes in her closet to see if she already has a suitable outfit to wear for interviews.</a:t>
            </a:r>
          </a:p>
          <a:p>
            <a:r>
              <a:rPr lang="en-US" dirty="0" smtClean="0"/>
              <a:t>Jane could borrow a suit from a friend or relative.</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13860730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4. Evaluate Your Alternatives</a:t>
            </a:r>
          </a:p>
        </p:txBody>
      </p:sp>
      <p:sp>
        <p:nvSpPr>
          <p:cNvPr id="3" name="Content Placeholder 2"/>
          <p:cNvSpPr>
            <a:spLocks noGrp="1"/>
          </p:cNvSpPr>
          <p:nvPr>
            <p:ph idx="1"/>
          </p:nvPr>
        </p:nvSpPr>
        <p:spPr/>
        <p:txBody>
          <a:bodyPr/>
          <a:lstStyle/>
          <a:p>
            <a:r>
              <a:rPr lang="en-US" dirty="0" smtClean="0"/>
              <a:t>A new suit will help Jane look her best in interviews.</a:t>
            </a:r>
          </a:p>
          <a:p>
            <a:r>
              <a:rPr lang="en-US" dirty="0" smtClean="0"/>
              <a:t>A new suit will make it harder for Jane to reduce expenditures and credit card debt and build her savings account.</a:t>
            </a:r>
          </a:p>
          <a:p>
            <a:r>
              <a:rPr lang="en-US" dirty="0" smtClean="0"/>
              <a:t>It may take considerable time to find an appropriate suit.</a:t>
            </a:r>
          </a:p>
          <a:p>
            <a:r>
              <a:rPr lang="en-US" dirty="0" smtClean="0"/>
              <a:t>Jane has been shopping with her employee discount and may already have a professional suit.</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362553640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5. Create and Implement your Financial Action Plan</a:t>
            </a:r>
          </a:p>
        </p:txBody>
      </p:sp>
      <p:sp>
        <p:nvSpPr>
          <p:cNvPr id="3" name="Content Placeholder 2"/>
          <p:cNvSpPr>
            <a:spLocks noGrp="1"/>
          </p:cNvSpPr>
          <p:nvPr>
            <p:ph idx="1"/>
          </p:nvPr>
        </p:nvSpPr>
        <p:spPr/>
        <p:txBody>
          <a:bodyPr/>
          <a:lstStyle/>
          <a:p>
            <a:r>
              <a:rPr lang="en-US" dirty="0" smtClean="0"/>
              <a:t>Jane has decided to see if she has something suitable in her closet for her interviews.</a:t>
            </a:r>
          </a:p>
          <a:p>
            <a:r>
              <a:rPr lang="en-US" dirty="0" smtClean="0"/>
              <a:t>She is determined to decrease her spending by 10%. She is going to evaluate her spending patterns to determine the best way to decrease her spending.</a:t>
            </a:r>
          </a:p>
          <a:p>
            <a:r>
              <a:rPr lang="en-US" dirty="0" smtClean="0"/>
              <a:t>This will allow her to save %70 per month.</a:t>
            </a:r>
          </a:p>
          <a:p>
            <a:r>
              <a:rPr lang="en-US" dirty="0" smtClean="0"/>
              <a:t>She plans to use this to reduce her credit card debt.</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14</a:t>
            </a:fld>
            <a:endParaRPr lang="en-US"/>
          </a:p>
        </p:txBody>
      </p:sp>
    </p:spTree>
    <p:extLst>
      <p:ext uri="{BB962C8B-B14F-4D97-AF65-F5344CB8AC3E}">
        <p14:creationId xmlns:p14="http://schemas.microsoft.com/office/powerpoint/2010/main" val="307639772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7620000" cy="1143000"/>
          </a:xfrm>
        </p:spPr>
        <p:txBody>
          <a:bodyPr/>
          <a:lstStyle/>
          <a:p>
            <a:r>
              <a:rPr lang="en-US" dirty="0"/>
              <a:t>Step 6. Review and Revise your Financial Plan</a:t>
            </a:r>
            <a:br>
              <a:rPr lang="en-US" dirty="0"/>
            </a:br>
            <a:endParaRPr lang="en-US" dirty="0"/>
          </a:p>
        </p:txBody>
      </p:sp>
      <p:sp>
        <p:nvSpPr>
          <p:cNvPr id="3" name="Content Placeholder 2"/>
          <p:cNvSpPr>
            <a:spLocks noGrp="1"/>
          </p:cNvSpPr>
          <p:nvPr>
            <p:ph idx="1"/>
          </p:nvPr>
        </p:nvSpPr>
        <p:spPr/>
        <p:txBody>
          <a:bodyPr/>
          <a:lstStyle/>
          <a:p>
            <a:r>
              <a:rPr lang="en-US" dirty="0" smtClean="0"/>
              <a:t>Jane has been successful in reducing her credit card debt.</a:t>
            </a:r>
          </a:p>
          <a:p>
            <a:r>
              <a:rPr lang="en-US" dirty="0" smtClean="0"/>
              <a:t>Jane is now six months closer to the time where she needs to pay for the car.</a:t>
            </a:r>
          </a:p>
          <a:p>
            <a:r>
              <a:rPr lang="en-US" dirty="0" smtClean="0"/>
              <a:t>She realizes that she needs an entire professional wardrobe for her new job.</a:t>
            </a:r>
          </a:p>
          <a:p>
            <a:r>
              <a:rPr lang="en-US" dirty="0" smtClean="0"/>
              <a:t>She also wants to start saving for a condominium near her work place.</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68360998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Timing of Goals</a:t>
            </a:r>
            <a:endParaRPr lang="en-US" dirty="0"/>
          </a:p>
        </p:txBody>
      </p:sp>
      <p:sp>
        <p:nvSpPr>
          <p:cNvPr id="3" name="Content Placeholder 2"/>
          <p:cNvSpPr>
            <a:spLocks noGrp="1"/>
          </p:cNvSpPr>
          <p:nvPr>
            <p:ph idx="1"/>
          </p:nvPr>
        </p:nvSpPr>
        <p:spPr/>
        <p:txBody>
          <a:bodyPr/>
          <a:lstStyle/>
          <a:p>
            <a:r>
              <a:rPr lang="en-US" dirty="0" smtClean="0"/>
              <a:t>Short-term goals – to be achieved within the next year</a:t>
            </a:r>
          </a:p>
          <a:p>
            <a:endParaRPr lang="en-US" dirty="0"/>
          </a:p>
          <a:p>
            <a:r>
              <a:rPr lang="en-US" dirty="0" smtClean="0"/>
              <a:t>Intermediate goals – to be achieved from one to five years</a:t>
            </a:r>
          </a:p>
          <a:p>
            <a:endParaRPr lang="en-US" dirty="0"/>
          </a:p>
          <a:p>
            <a:r>
              <a:rPr lang="en-US" dirty="0" smtClean="0"/>
              <a:t>Long-term goals – to be achieved beyond five years.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16</a:t>
            </a:fld>
            <a:endParaRPr lang="en-US"/>
          </a:p>
        </p:txBody>
      </p:sp>
      <p:pic>
        <p:nvPicPr>
          <p:cNvPr id="7" name="Picture 18" descr="3 boxes with heade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3660775"/>
            <a:ext cx="7331075"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19"/>
          <p:cNvSpPr>
            <a:spLocks noChangeArrowheads="1"/>
          </p:cNvSpPr>
          <p:nvPr/>
        </p:nvSpPr>
        <p:spPr bwMode="auto">
          <a:xfrm>
            <a:off x="838200" y="3825875"/>
            <a:ext cx="2024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2000" b="1" dirty="0">
                <a:solidFill>
                  <a:srgbClr val="CD0000"/>
                </a:solidFill>
              </a:rPr>
              <a:t>Short-Term Goals</a:t>
            </a:r>
          </a:p>
        </p:txBody>
      </p:sp>
      <p:sp>
        <p:nvSpPr>
          <p:cNvPr id="9" name="Rectangle 20"/>
          <p:cNvSpPr>
            <a:spLocks noChangeArrowheads="1"/>
          </p:cNvSpPr>
          <p:nvPr/>
        </p:nvSpPr>
        <p:spPr bwMode="auto">
          <a:xfrm>
            <a:off x="3276600" y="3825875"/>
            <a:ext cx="2024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2000" b="1">
                <a:solidFill>
                  <a:srgbClr val="CD0000"/>
                </a:solidFill>
              </a:rPr>
              <a:t>Intermediate Goals</a:t>
            </a:r>
          </a:p>
        </p:txBody>
      </p:sp>
      <p:sp>
        <p:nvSpPr>
          <p:cNvPr id="10" name="Rectangle 21"/>
          <p:cNvSpPr>
            <a:spLocks noChangeArrowheads="1"/>
          </p:cNvSpPr>
          <p:nvPr/>
        </p:nvSpPr>
        <p:spPr bwMode="auto">
          <a:xfrm>
            <a:off x="5791200" y="3825875"/>
            <a:ext cx="2024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2000" b="1">
                <a:solidFill>
                  <a:srgbClr val="CD0000"/>
                </a:solidFill>
              </a:rPr>
              <a:t>Long-Term Goals</a:t>
            </a:r>
          </a:p>
        </p:txBody>
      </p:sp>
      <p:sp>
        <p:nvSpPr>
          <p:cNvPr id="11" name="Rectangle 22"/>
          <p:cNvSpPr>
            <a:spLocks noChangeArrowheads="1"/>
          </p:cNvSpPr>
          <p:nvPr/>
        </p:nvSpPr>
        <p:spPr bwMode="auto">
          <a:xfrm>
            <a:off x="838200" y="5032375"/>
            <a:ext cx="2024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2000" b="1" dirty="0">
                <a:solidFill>
                  <a:srgbClr val="393939"/>
                </a:solidFill>
              </a:rPr>
              <a:t>One year or less</a:t>
            </a:r>
          </a:p>
        </p:txBody>
      </p:sp>
      <p:sp>
        <p:nvSpPr>
          <p:cNvPr id="12" name="Rectangle 23"/>
          <p:cNvSpPr>
            <a:spLocks noChangeArrowheads="1"/>
          </p:cNvSpPr>
          <p:nvPr/>
        </p:nvSpPr>
        <p:spPr bwMode="auto">
          <a:xfrm>
            <a:off x="3276600" y="5032375"/>
            <a:ext cx="2024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2000" b="1">
                <a:solidFill>
                  <a:srgbClr val="393939"/>
                </a:solidFill>
              </a:rPr>
              <a:t>Two to five years</a:t>
            </a:r>
          </a:p>
        </p:txBody>
      </p:sp>
      <p:sp>
        <p:nvSpPr>
          <p:cNvPr id="13" name="Rectangle 24"/>
          <p:cNvSpPr>
            <a:spLocks noChangeArrowheads="1"/>
          </p:cNvSpPr>
          <p:nvPr/>
        </p:nvSpPr>
        <p:spPr bwMode="auto">
          <a:xfrm>
            <a:off x="5791200" y="5032375"/>
            <a:ext cx="2024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2000" b="1">
                <a:solidFill>
                  <a:srgbClr val="393939"/>
                </a:solidFill>
              </a:rPr>
              <a:t>More than five years</a:t>
            </a:r>
          </a:p>
        </p:txBody>
      </p:sp>
    </p:spTree>
    <p:extLst>
      <p:ext uri="{BB962C8B-B14F-4D97-AF65-F5344CB8AC3E}">
        <p14:creationId xmlns:p14="http://schemas.microsoft.com/office/powerpoint/2010/main" val="403813417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Goal-Setting Guidelines</a:t>
            </a:r>
            <a:endParaRPr lang="en-US" dirty="0"/>
          </a:p>
        </p:txBody>
      </p:sp>
      <p:sp>
        <p:nvSpPr>
          <p:cNvPr id="3" name="Content Placeholder 2"/>
          <p:cNvSpPr>
            <a:spLocks noGrp="1"/>
          </p:cNvSpPr>
          <p:nvPr>
            <p:ph idx="1"/>
          </p:nvPr>
        </p:nvSpPr>
        <p:spPr/>
        <p:txBody>
          <a:bodyPr/>
          <a:lstStyle/>
          <a:p>
            <a:r>
              <a:rPr lang="en-US" b="1" dirty="0" smtClean="0"/>
              <a:t>S</a:t>
            </a:r>
            <a:r>
              <a:rPr lang="en-US" dirty="0" smtClean="0"/>
              <a:t>	specific</a:t>
            </a:r>
          </a:p>
          <a:p>
            <a:endParaRPr lang="en-US" b="1" dirty="0" smtClean="0"/>
          </a:p>
          <a:p>
            <a:r>
              <a:rPr lang="en-US" b="1" dirty="0" smtClean="0"/>
              <a:t>M</a:t>
            </a:r>
            <a:r>
              <a:rPr lang="en-US" dirty="0" smtClean="0"/>
              <a:t>	measurable</a:t>
            </a:r>
          </a:p>
          <a:p>
            <a:endParaRPr lang="en-US" b="1" dirty="0" smtClean="0"/>
          </a:p>
          <a:p>
            <a:r>
              <a:rPr lang="en-US" b="1" dirty="0" smtClean="0"/>
              <a:t>A</a:t>
            </a:r>
            <a:r>
              <a:rPr lang="en-US" dirty="0" smtClean="0"/>
              <a:t>	action-oriented</a:t>
            </a:r>
          </a:p>
          <a:p>
            <a:endParaRPr lang="en-US" b="1" dirty="0" smtClean="0"/>
          </a:p>
          <a:p>
            <a:r>
              <a:rPr lang="en-US" b="1" dirty="0" smtClean="0"/>
              <a:t>R</a:t>
            </a:r>
            <a:r>
              <a:rPr lang="en-US" dirty="0" smtClean="0"/>
              <a:t>	realistic</a:t>
            </a:r>
          </a:p>
          <a:p>
            <a:endParaRPr lang="en-US" b="1" dirty="0" smtClean="0"/>
          </a:p>
          <a:p>
            <a:r>
              <a:rPr lang="en-US" b="1" dirty="0" smtClean="0"/>
              <a:t>T</a:t>
            </a:r>
            <a:r>
              <a:rPr lang="en-US" dirty="0" smtClean="0"/>
              <a:t>	time-based</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17</a:t>
            </a:fld>
            <a:endParaRPr lang="en-US"/>
          </a:p>
        </p:txBody>
      </p:sp>
    </p:spTree>
    <p:extLst>
      <p:ext uri="{BB962C8B-B14F-4D97-AF65-F5344CB8AC3E}">
        <p14:creationId xmlns:p14="http://schemas.microsoft.com/office/powerpoint/2010/main" val="180966880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Influences on Financial Planning</a:t>
            </a:r>
            <a:endParaRPr lang="en-US" dirty="0"/>
          </a:p>
        </p:txBody>
      </p:sp>
      <p:sp>
        <p:nvSpPr>
          <p:cNvPr id="3" name="Content Placeholder 2"/>
          <p:cNvSpPr>
            <a:spLocks noGrp="1"/>
          </p:cNvSpPr>
          <p:nvPr>
            <p:ph idx="1"/>
          </p:nvPr>
        </p:nvSpPr>
        <p:spPr/>
        <p:txBody>
          <a:bodyPr/>
          <a:lstStyle/>
          <a:p>
            <a:r>
              <a:rPr lang="en-US" dirty="0" smtClean="0"/>
              <a:t>Life Situation and Personal Values</a:t>
            </a:r>
          </a:p>
          <a:p>
            <a:pPr lvl="1"/>
            <a:r>
              <a:rPr lang="en-US" dirty="0" smtClean="0"/>
              <a:t>College Senior</a:t>
            </a:r>
          </a:p>
          <a:p>
            <a:pPr lvl="1"/>
            <a:r>
              <a:rPr lang="en-US" dirty="0" smtClean="0"/>
              <a:t>Near Graduation</a:t>
            </a:r>
          </a:p>
          <a:p>
            <a:pPr lvl="1"/>
            <a:r>
              <a:rPr lang="en-US" dirty="0" smtClean="0"/>
              <a:t>Wants to be financially secure (will talk about this in detail towards the end of the course)</a:t>
            </a:r>
          </a:p>
          <a:p>
            <a:pPr lvl="1"/>
            <a:endParaRPr lang="en-US" dirty="0"/>
          </a:p>
          <a:p>
            <a:r>
              <a:rPr lang="en-US" dirty="0" smtClean="0"/>
              <a:t>Economic Factors</a:t>
            </a:r>
          </a:p>
          <a:p>
            <a:pPr lvl="1"/>
            <a:r>
              <a:rPr lang="en-US" dirty="0" smtClean="0"/>
              <a:t>Inflation</a:t>
            </a:r>
          </a:p>
          <a:p>
            <a:pPr lvl="1"/>
            <a:r>
              <a:rPr lang="en-US" dirty="0" smtClean="0"/>
              <a:t>Consumer Spending</a:t>
            </a:r>
          </a:p>
          <a:p>
            <a:pPr lvl="1"/>
            <a:r>
              <a:rPr lang="en-US" dirty="0" smtClean="0"/>
              <a:t>Interest Rates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8419925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about YOU?</a:t>
            </a:r>
            <a:endParaRPr lang="en-US" dirty="0"/>
          </a:p>
        </p:txBody>
      </p:sp>
      <p:sp>
        <p:nvSpPr>
          <p:cNvPr id="3" name="Content Placeholder 2"/>
          <p:cNvSpPr>
            <a:spLocks noGrp="1"/>
          </p:cNvSpPr>
          <p:nvPr>
            <p:ph idx="1"/>
          </p:nvPr>
        </p:nvSpPr>
        <p:spPr/>
        <p:txBody>
          <a:bodyPr/>
          <a:lstStyle/>
          <a:p>
            <a:r>
              <a:rPr lang="en-US" dirty="0" smtClean="0"/>
              <a:t>Come up with your own Goals</a:t>
            </a:r>
          </a:p>
          <a:p>
            <a:endParaRPr lang="en-US" dirty="0"/>
          </a:p>
          <a:p>
            <a:endParaRPr lang="en-US" dirty="0" smtClean="0"/>
          </a:p>
          <a:p>
            <a:r>
              <a:rPr lang="en-US" dirty="0" smtClean="0"/>
              <a:t>You will need to understand your current situation as well</a:t>
            </a:r>
          </a:p>
          <a:p>
            <a:pPr marL="114300" indent="0">
              <a:buNone/>
            </a:pPr>
            <a:endParaRPr lang="en-US" dirty="0" smtClean="0"/>
          </a:p>
          <a:p>
            <a:pPr marL="114300" indent="0">
              <a:buNone/>
            </a:pPr>
            <a:endParaRPr lang="en-US" dirty="0" smtClean="0"/>
          </a:p>
          <a:p>
            <a:pPr marL="114300" indent="0">
              <a:buNone/>
            </a:pPr>
            <a:endParaRPr lang="en-US" dirty="0"/>
          </a:p>
          <a:p>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19</a:t>
            </a:fld>
            <a:endParaRPr lang="en-US"/>
          </a:p>
        </p:txBody>
      </p:sp>
    </p:spTree>
    <p:extLst>
      <p:ext uri="{BB962C8B-B14F-4D97-AF65-F5344CB8AC3E}">
        <p14:creationId xmlns:p14="http://schemas.microsoft.com/office/powerpoint/2010/main" val="200031605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Personal Goals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20</a:t>
            </a:fld>
            <a:endParaRPr lang="en-US"/>
          </a:p>
        </p:txBody>
      </p:sp>
      <p:sp>
        <p:nvSpPr>
          <p:cNvPr id="6" name="Rectangle 3"/>
          <p:cNvSpPr txBox="1">
            <a:spLocks noChangeArrowheads="1"/>
          </p:cNvSpPr>
          <p:nvPr/>
        </p:nvSpPr>
        <p:spPr>
          <a:xfrm>
            <a:off x="914400" y="1600200"/>
            <a:ext cx="7620000" cy="5638800"/>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pPr lvl="3" indent="-400050">
              <a:lnSpc>
                <a:spcPct val="90000"/>
              </a:lnSpc>
              <a:buFontTx/>
              <a:buNone/>
            </a:pPr>
            <a:r>
              <a:rPr lang="en-US" smtClean="0">
                <a:cs typeface="Arial" panose="020B0604020202020204" pitchFamily="34" charset="0"/>
              </a:rPr>
              <a:t>I bargained with Life for a Penny, </a:t>
            </a:r>
          </a:p>
          <a:p>
            <a:pPr lvl="3" indent="-400050">
              <a:lnSpc>
                <a:spcPct val="90000"/>
              </a:lnSpc>
              <a:buFontTx/>
              <a:buNone/>
            </a:pPr>
            <a:r>
              <a:rPr lang="en-US" smtClean="0">
                <a:cs typeface="Arial" panose="020B0604020202020204" pitchFamily="34" charset="0"/>
              </a:rPr>
              <a:t>  and Life would pay no more,</a:t>
            </a:r>
          </a:p>
          <a:p>
            <a:pPr lvl="3" indent="-400050">
              <a:lnSpc>
                <a:spcPct val="90000"/>
              </a:lnSpc>
              <a:buFontTx/>
              <a:buNone/>
            </a:pPr>
            <a:r>
              <a:rPr lang="en-US" smtClean="0">
                <a:cs typeface="Arial" panose="020B0604020202020204" pitchFamily="34" charset="0"/>
              </a:rPr>
              <a:t>However I begged at evening, </a:t>
            </a:r>
          </a:p>
          <a:p>
            <a:pPr lvl="3" indent="-400050">
              <a:lnSpc>
                <a:spcPct val="90000"/>
              </a:lnSpc>
              <a:buFontTx/>
              <a:buNone/>
            </a:pPr>
            <a:r>
              <a:rPr lang="en-US" smtClean="0">
                <a:cs typeface="Arial" panose="020B0604020202020204" pitchFamily="34" charset="0"/>
              </a:rPr>
              <a:t>  When I counted my scanty store.</a:t>
            </a:r>
          </a:p>
          <a:p>
            <a:pPr lvl="3" indent="-400050">
              <a:lnSpc>
                <a:spcPct val="90000"/>
              </a:lnSpc>
              <a:buFontTx/>
              <a:buNone/>
            </a:pPr>
            <a:r>
              <a:rPr lang="en-US" smtClean="0">
                <a:cs typeface="Arial" panose="020B0604020202020204" pitchFamily="34" charset="0"/>
              </a:rPr>
              <a:t>For Life is a just employer, </a:t>
            </a:r>
          </a:p>
          <a:p>
            <a:pPr lvl="3" indent="-400050">
              <a:lnSpc>
                <a:spcPct val="90000"/>
              </a:lnSpc>
              <a:buFontTx/>
              <a:buNone/>
            </a:pPr>
            <a:r>
              <a:rPr lang="en-US" smtClean="0">
                <a:cs typeface="Arial" panose="020B0604020202020204" pitchFamily="34" charset="0"/>
              </a:rPr>
              <a:t>  He will give you what you ask,</a:t>
            </a:r>
          </a:p>
          <a:p>
            <a:pPr lvl="3" indent="-400050">
              <a:lnSpc>
                <a:spcPct val="90000"/>
              </a:lnSpc>
              <a:buFontTx/>
              <a:buNone/>
            </a:pPr>
            <a:r>
              <a:rPr lang="en-US" smtClean="0">
                <a:cs typeface="Arial" panose="020B0604020202020204" pitchFamily="34" charset="0"/>
              </a:rPr>
              <a:t>But once you have set the wages, </a:t>
            </a:r>
          </a:p>
          <a:p>
            <a:pPr lvl="3" indent="-400050">
              <a:lnSpc>
                <a:spcPct val="90000"/>
              </a:lnSpc>
              <a:buFontTx/>
              <a:buNone/>
            </a:pPr>
            <a:r>
              <a:rPr lang="en-US" smtClean="0">
                <a:cs typeface="Arial" panose="020B0604020202020204" pitchFamily="34" charset="0"/>
              </a:rPr>
              <a:t>  Why, you must bear the task.</a:t>
            </a:r>
          </a:p>
          <a:p>
            <a:pPr lvl="3" indent="-400050">
              <a:lnSpc>
                <a:spcPct val="90000"/>
              </a:lnSpc>
              <a:buFontTx/>
              <a:buNone/>
            </a:pPr>
            <a:r>
              <a:rPr lang="en-US" smtClean="0">
                <a:cs typeface="Arial" panose="020B0604020202020204" pitchFamily="34" charset="0"/>
              </a:rPr>
              <a:t>I worked for a menial's hire, </a:t>
            </a:r>
          </a:p>
          <a:p>
            <a:pPr lvl="3" indent="-400050">
              <a:lnSpc>
                <a:spcPct val="90000"/>
              </a:lnSpc>
              <a:buFontTx/>
              <a:buNone/>
            </a:pPr>
            <a:r>
              <a:rPr lang="en-US" smtClean="0">
                <a:cs typeface="Arial" panose="020B0604020202020204" pitchFamily="34" charset="0"/>
              </a:rPr>
              <a:t>  Only to learn, dismayed,</a:t>
            </a:r>
          </a:p>
          <a:p>
            <a:pPr lvl="3" indent="-400050">
              <a:lnSpc>
                <a:spcPct val="90000"/>
              </a:lnSpc>
              <a:buFontTx/>
              <a:buNone/>
            </a:pPr>
            <a:r>
              <a:rPr lang="en-US" smtClean="0">
                <a:cs typeface="Times New Roman" panose="02020603050405020304" pitchFamily="18" charset="0"/>
              </a:rPr>
              <a:t>That any wage I had asked of Life, </a:t>
            </a:r>
          </a:p>
          <a:p>
            <a:pPr lvl="3" indent="-400050">
              <a:lnSpc>
                <a:spcPct val="90000"/>
              </a:lnSpc>
              <a:buFontTx/>
              <a:buNone/>
            </a:pPr>
            <a:r>
              <a:rPr lang="en-US" smtClean="0">
                <a:cs typeface="Times New Roman" panose="02020603050405020304" pitchFamily="18" charset="0"/>
              </a:rPr>
              <a:t>  Life would have willingly paid</a:t>
            </a:r>
            <a:r>
              <a:rPr lang="en-US" smtClean="0">
                <a:cs typeface="Arial" panose="020B0604020202020204" pitchFamily="34" charset="0"/>
              </a:rPr>
              <a:t>. </a:t>
            </a:r>
          </a:p>
          <a:p>
            <a:pPr algn="ctr">
              <a:lnSpc>
                <a:spcPct val="90000"/>
              </a:lnSpc>
              <a:buFontTx/>
              <a:buNone/>
            </a:pPr>
            <a:r>
              <a:rPr lang="en-US" sz="1400" smtClean="0"/>
              <a:t>(Jessie Rittenhouse, from Napoleon Hill, </a:t>
            </a:r>
            <a:r>
              <a:rPr lang="en-US" sz="1400" i="1" smtClean="0"/>
              <a:t>Think and Grow Rich</a:t>
            </a:r>
            <a:r>
              <a:rPr lang="en-US" sz="1400" smtClean="0"/>
              <a:t>, Ralston Society, 1937,  p.40)</a:t>
            </a:r>
            <a:r>
              <a:rPr lang="en-US" sz="2000" smtClean="0"/>
              <a:t> </a:t>
            </a:r>
            <a:endParaRPr lang="en-US" sz="1800" smtClean="0">
              <a:cs typeface="Arial" panose="020B0604020202020204" pitchFamily="34" charset="0"/>
            </a:endParaRPr>
          </a:p>
          <a:p>
            <a:pPr lvl="1" algn="r">
              <a:lnSpc>
                <a:spcPct val="90000"/>
              </a:lnSpc>
              <a:buFontTx/>
              <a:buNone/>
            </a:pPr>
            <a:r>
              <a:rPr lang="en-US" i="1" smtClean="0"/>
              <a:t> </a:t>
            </a:r>
            <a:r>
              <a:rPr lang="en-US" smtClean="0"/>
              <a:t>  </a:t>
            </a:r>
            <a:endParaRPr lang="en-US" dirty="0" smtClean="0"/>
          </a:p>
        </p:txBody>
      </p:sp>
    </p:spTree>
    <p:extLst>
      <p:ext uri="{BB962C8B-B14F-4D97-AF65-F5344CB8AC3E}">
        <p14:creationId xmlns:p14="http://schemas.microsoft.com/office/powerpoint/2010/main" val="3466150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checkerboard(across)">
                                      <p:cBhvr>
                                        <p:cTn id="7" dur="500"/>
                                        <p:tgtEl>
                                          <p:spTgt spid="6">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checkerboard(across)">
                                      <p:cBhvr>
                                        <p:cTn id="10" dur="500"/>
                                        <p:tgtEl>
                                          <p:spTgt spid="6">
                                            <p:txEl>
                                              <p:pRg st="1" end="1"/>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Effect transition="in" filter="checkerboard(across)">
                                      <p:cBhvr>
                                        <p:cTn id="13" dur="500"/>
                                        <p:tgtEl>
                                          <p:spTgt spid="6">
                                            <p:txEl>
                                              <p:pRg st="2" end="2"/>
                                            </p:txEl>
                                          </p:spTgt>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6">
                                            <p:txEl>
                                              <p:pRg st="3" end="3"/>
                                            </p:txEl>
                                          </p:spTgt>
                                        </p:tgtEl>
                                        <p:attrNameLst>
                                          <p:attrName>style.visibility</p:attrName>
                                        </p:attrNameLst>
                                      </p:cBhvr>
                                      <p:to>
                                        <p:strVal val="visible"/>
                                      </p:to>
                                    </p:set>
                                    <p:animEffect transition="in" filter="checkerboard(across)">
                                      <p:cBhvr>
                                        <p:cTn id="16" dur="500"/>
                                        <p:tgtEl>
                                          <p:spTgt spid="6">
                                            <p:txEl>
                                              <p:pRg st="3" end="3"/>
                                            </p:txEl>
                                          </p:spTgt>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Effect transition="in" filter="checkerboard(across)">
                                      <p:cBhvr>
                                        <p:cTn id="19" dur="500"/>
                                        <p:tgtEl>
                                          <p:spTgt spid="6">
                                            <p:txEl>
                                              <p:pRg st="4" end="4"/>
                                            </p:txEl>
                                          </p:spTgt>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6">
                                            <p:txEl>
                                              <p:pRg st="5" end="5"/>
                                            </p:txEl>
                                          </p:spTgt>
                                        </p:tgtEl>
                                        <p:attrNameLst>
                                          <p:attrName>style.visibility</p:attrName>
                                        </p:attrNameLst>
                                      </p:cBhvr>
                                      <p:to>
                                        <p:strVal val="visible"/>
                                      </p:to>
                                    </p:set>
                                    <p:animEffect transition="in" filter="checkerboard(across)">
                                      <p:cBhvr>
                                        <p:cTn id="22" dur="500"/>
                                        <p:tgtEl>
                                          <p:spTgt spid="6">
                                            <p:txEl>
                                              <p:pRg st="5" end="5"/>
                                            </p:txEl>
                                          </p:spTgt>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6">
                                            <p:txEl>
                                              <p:pRg st="6" end="6"/>
                                            </p:txEl>
                                          </p:spTgt>
                                        </p:tgtEl>
                                        <p:attrNameLst>
                                          <p:attrName>style.visibility</p:attrName>
                                        </p:attrNameLst>
                                      </p:cBhvr>
                                      <p:to>
                                        <p:strVal val="visible"/>
                                      </p:to>
                                    </p:set>
                                    <p:animEffect transition="in" filter="checkerboard(across)">
                                      <p:cBhvr>
                                        <p:cTn id="25" dur="500"/>
                                        <p:tgtEl>
                                          <p:spTgt spid="6">
                                            <p:txEl>
                                              <p:pRg st="6" end="6"/>
                                            </p:txEl>
                                          </p:spTgt>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6">
                                            <p:txEl>
                                              <p:pRg st="7" end="7"/>
                                            </p:txEl>
                                          </p:spTgt>
                                        </p:tgtEl>
                                        <p:attrNameLst>
                                          <p:attrName>style.visibility</p:attrName>
                                        </p:attrNameLst>
                                      </p:cBhvr>
                                      <p:to>
                                        <p:strVal val="visible"/>
                                      </p:to>
                                    </p:set>
                                    <p:animEffect transition="in" filter="checkerboard(across)">
                                      <p:cBhvr>
                                        <p:cTn id="28" dur="500"/>
                                        <p:tgtEl>
                                          <p:spTgt spid="6">
                                            <p:txEl>
                                              <p:pRg st="7" end="7"/>
                                            </p:txEl>
                                          </p:spTgt>
                                        </p:tgtEl>
                                      </p:cBhvr>
                                    </p:animEffect>
                                  </p:childTnLst>
                                </p:cTn>
                              </p:par>
                              <p:par>
                                <p:cTn id="29" presetID="5" presetClass="entr" presetSubtype="10" fill="hold" grpId="0" nodeType="withEffect">
                                  <p:stCondLst>
                                    <p:cond delay="0"/>
                                  </p:stCondLst>
                                  <p:childTnLst>
                                    <p:set>
                                      <p:cBhvr>
                                        <p:cTn id="30" dur="1" fill="hold">
                                          <p:stCondLst>
                                            <p:cond delay="0"/>
                                          </p:stCondLst>
                                        </p:cTn>
                                        <p:tgtEl>
                                          <p:spTgt spid="6">
                                            <p:txEl>
                                              <p:pRg st="8" end="8"/>
                                            </p:txEl>
                                          </p:spTgt>
                                        </p:tgtEl>
                                        <p:attrNameLst>
                                          <p:attrName>style.visibility</p:attrName>
                                        </p:attrNameLst>
                                      </p:cBhvr>
                                      <p:to>
                                        <p:strVal val="visible"/>
                                      </p:to>
                                    </p:set>
                                    <p:animEffect transition="in" filter="checkerboard(across)">
                                      <p:cBhvr>
                                        <p:cTn id="31" dur="500"/>
                                        <p:tgtEl>
                                          <p:spTgt spid="6">
                                            <p:txEl>
                                              <p:pRg st="8" end="8"/>
                                            </p:txEl>
                                          </p:spTgt>
                                        </p:tgtEl>
                                      </p:cBhvr>
                                    </p:animEffect>
                                  </p:childTnLst>
                                </p:cTn>
                              </p:par>
                              <p:par>
                                <p:cTn id="32" presetID="5" presetClass="entr" presetSubtype="10" fill="hold" grpId="0" nodeType="withEffect">
                                  <p:stCondLst>
                                    <p:cond delay="0"/>
                                  </p:stCondLst>
                                  <p:childTnLst>
                                    <p:set>
                                      <p:cBhvr>
                                        <p:cTn id="33" dur="1" fill="hold">
                                          <p:stCondLst>
                                            <p:cond delay="0"/>
                                          </p:stCondLst>
                                        </p:cTn>
                                        <p:tgtEl>
                                          <p:spTgt spid="6">
                                            <p:txEl>
                                              <p:pRg st="9" end="9"/>
                                            </p:txEl>
                                          </p:spTgt>
                                        </p:tgtEl>
                                        <p:attrNameLst>
                                          <p:attrName>style.visibility</p:attrName>
                                        </p:attrNameLst>
                                      </p:cBhvr>
                                      <p:to>
                                        <p:strVal val="visible"/>
                                      </p:to>
                                    </p:set>
                                    <p:animEffect transition="in" filter="checkerboard(across)">
                                      <p:cBhvr>
                                        <p:cTn id="34" dur="500"/>
                                        <p:tgtEl>
                                          <p:spTgt spid="6">
                                            <p:txEl>
                                              <p:pRg st="9" end="9"/>
                                            </p:txEl>
                                          </p:spTgt>
                                        </p:tgtEl>
                                      </p:cBhvr>
                                    </p:animEffect>
                                  </p:childTnLst>
                                </p:cTn>
                              </p:par>
                              <p:par>
                                <p:cTn id="35" presetID="5" presetClass="entr" presetSubtype="10" fill="hold" grpId="0" nodeType="withEffect">
                                  <p:stCondLst>
                                    <p:cond delay="0"/>
                                  </p:stCondLst>
                                  <p:childTnLst>
                                    <p:set>
                                      <p:cBhvr>
                                        <p:cTn id="36" dur="1" fill="hold">
                                          <p:stCondLst>
                                            <p:cond delay="0"/>
                                          </p:stCondLst>
                                        </p:cTn>
                                        <p:tgtEl>
                                          <p:spTgt spid="6">
                                            <p:txEl>
                                              <p:pRg st="10" end="10"/>
                                            </p:txEl>
                                          </p:spTgt>
                                        </p:tgtEl>
                                        <p:attrNameLst>
                                          <p:attrName>style.visibility</p:attrName>
                                        </p:attrNameLst>
                                      </p:cBhvr>
                                      <p:to>
                                        <p:strVal val="visible"/>
                                      </p:to>
                                    </p:set>
                                    <p:animEffect transition="in" filter="checkerboard(across)">
                                      <p:cBhvr>
                                        <p:cTn id="37" dur="500"/>
                                        <p:tgtEl>
                                          <p:spTgt spid="6">
                                            <p:txEl>
                                              <p:pRg st="10" end="10"/>
                                            </p:txEl>
                                          </p:spTgt>
                                        </p:tgtEl>
                                      </p:cBhvr>
                                    </p:animEffect>
                                  </p:childTnLst>
                                </p:cTn>
                              </p:par>
                              <p:par>
                                <p:cTn id="38" presetID="5" presetClass="entr" presetSubtype="10" fill="hold" grpId="0" nodeType="withEffect">
                                  <p:stCondLst>
                                    <p:cond delay="0"/>
                                  </p:stCondLst>
                                  <p:childTnLst>
                                    <p:set>
                                      <p:cBhvr>
                                        <p:cTn id="39" dur="1" fill="hold">
                                          <p:stCondLst>
                                            <p:cond delay="0"/>
                                          </p:stCondLst>
                                        </p:cTn>
                                        <p:tgtEl>
                                          <p:spTgt spid="6">
                                            <p:txEl>
                                              <p:pRg st="11" end="11"/>
                                            </p:txEl>
                                          </p:spTgt>
                                        </p:tgtEl>
                                        <p:attrNameLst>
                                          <p:attrName>style.visibility</p:attrName>
                                        </p:attrNameLst>
                                      </p:cBhvr>
                                      <p:to>
                                        <p:strVal val="visible"/>
                                      </p:to>
                                    </p:set>
                                    <p:animEffect transition="in" filter="checkerboard(across)">
                                      <p:cBhvr>
                                        <p:cTn id="40" dur="500"/>
                                        <p:tgtEl>
                                          <p:spTgt spid="6">
                                            <p:txEl>
                                              <p:pRg st="11" end="11"/>
                                            </p:txEl>
                                          </p:spTgt>
                                        </p:tgtEl>
                                      </p:cBhvr>
                                    </p:animEffect>
                                  </p:childTnLst>
                                </p:cTn>
                              </p:par>
                              <p:par>
                                <p:cTn id="41" presetID="5" presetClass="entr" presetSubtype="10" fill="hold" grpId="0" nodeType="withEffect">
                                  <p:stCondLst>
                                    <p:cond delay="0"/>
                                  </p:stCondLst>
                                  <p:childTnLst>
                                    <p:set>
                                      <p:cBhvr>
                                        <p:cTn id="42" dur="1" fill="hold">
                                          <p:stCondLst>
                                            <p:cond delay="0"/>
                                          </p:stCondLst>
                                        </p:cTn>
                                        <p:tgtEl>
                                          <p:spTgt spid="6">
                                            <p:txEl>
                                              <p:pRg st="12" end="12"/>
                                            </p:txEl>
                                          </p:spTgt>
                                        </p:tgtEl>
                                        <p:attrNameLst>
                                          <p:attrName>style.visibility</p:attrName>
                                        </p:attrNameLst>
                                      </p:cBhvr>
                                      <p:to>
                                        <p:strVal val="visible"/>
                                      </p:to>
                                    </p:set>
                                    <p:animEffect transition="in" filter="checkerboard(across)">
                                      <p:cBhvr>
                                        <p:cTn id="43" dur="500"/>
                                        <p:tgtEl>
                                          <p:spTgt spid="6">
                                            <p:txEl>
                                              <p:pRg st="12" end="12"/>
                                            </p:txEl>
                                          </p:spTgt>
                                        </p:tgtEl>
                                      </p:cBhvr>
                                    </p:animEffect>
                                  </p:childTnLst>
                                </p:cTn>
                              </p:par>
                              <p:par>
                                <p:cTn id="44" presetID="5" presetClass="entr" presetSubtype="10" fill="hold" grpId="0" nodeType="withEffect">
                                  <p:stCondLst>
                                    <p:cond delay="0"/>
                                  </p:stCondLst>
                                  <p:childTnLst>
                                    <p:set>
                                      <p:cBhvr>
                                        <p:cTn id="45" dur="1" fill="hold">
                                          <p:stCondLst>
                                            <p:cond delay="0"/>
                                          </p:stCondLst>
                                        </p:cTn>
                                        <p:tgtEl>
                                          <p:spTgt spid="6">
                                            <p:txEl>
                                              <p:pRg st="13" end="13"/>
                                            </p:txEl>
                                          </p:spTgt>
                                        </p:tgtEl>
                                        <p:attrNameLst>
                                          <p:attrName>style.visibility</p:attrName>
                                        </p:attrNameLst>
                                      </p:cBhvr>
                                      <p:to>
                                        <p:strVal val="visible"/>
                                      </p:to>
                                    </p:set>
                                    <p:animEffect transition="in" filter="checkerboard(across)">
                                      <p:cBhvr>
                                        <p:cTn id="46" dur="500"/>
                                        <p:tgtEl>
                                          <p:spTgt spid="6">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Assignment 1</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21</a:t>
            </a:fld>
            <a:endParaRPr lang="en-US"/>
          </a:p>
        </p:txBody>
      </p:sp>
      <p:pic>
        <p:nvPicPr>
          <p:cNvPr id="4097"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143000"/>
            <a:ext cx="6753225" cy="5544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4833047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Assignment 1</a:t>
            </a:r>
            <a:endParaRPr lang="en-US" dirty="0"/>
          </a:p>
        </p:txBody>
      </p:sp>
      <p:sp>
        <p:nvSpPr>
          <p:cNvPr id="3" name="Content Placeholder 2"/>
          <p:cNvSpPr>
            <a:spLocks noGrp="1"/>
          </p:cNvSpPr>
          <p:nvPr>
            <p:ph idx="1"/>
          </p:nvPr>
        </p:nvSpPr>
        <p:spPr/>
        <p:txBody>
          <a:bodyPr/>
          <a:lstStyle/>
          <a:p>
            <a:r>
              <a:rPr lang="en-US" dirty="0" smtClean="0"/>
              <a:t>Encourage you to fill it everyday. </a:t>
            </a:r>
          </a:p>
          <a:p>
            <a:r>
              <a:rPr lang="en-US" dirty="0" smtClean="0"/>
              <a:t>Do not make up the data. Try to fill up as much as possible and do it everyday for at least the next 4 months of this course.</a:t>
            </a:r>
          </a:p>
          <a:p>
            <a:r>
              <a:rPr lang="en-US" dirty="0" smtClean="0"/>
              <a:t>In the notes column, you can list what you think about what you see the figures you input.</a:t>
            </a:r>
          </a:p>
          <a:p>
            <a:r>
              <a:rPr lang="en-US" dirty="0" smtClean="0"/>
              <a:t>At the end of the course, write down </a:t>
            </a:r>
            <a:r>
              <a:rPr lang="en-US" dirty="0" smtClean="0"/>
              <a:t>1 </a:t>
            </a:r>
            <a:r>
              <a:rPr lang="en-US" dirty="0" smtClean="0"/>
              <a:t>page on what you learn (individual) from this exercise.</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35642493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Assignment </a:t>
            </a:r>
            <a:r>
              <a:rPr lang="en-US" dirty="0" smtClean="0"/>
              <a:t>2</a:t>
            </a:r>
            <a:endParaRPr lang="en-US" dirty="0"/>
          </a:p>
        </p:txBody>
      </p:sp>
      <p:sp>
        <p:nvSpPr>
          <p:cNvPr id="3" name="Content Placeholder 2"/>
          <p:cNvSpPr>
            <a:spLocks noGrp="1"/>
          </p:cNvSpPr>
          <p:nvPr>
            <p:ph idx="1"/>
          </p:nvPr>
        </p:nvSpPr>
        <p:spPr/>
        <p:txBody>
          <a:bodyPr/>
          <a:lstStyle/>
          <a:p>
            <a:r>
              <a:rPr lang="en-US" dirty="0" smtClean="0"/>
              <a:t>Due Next Class</a:t>
            </a:r>
            <a:endParaRPr lang="en-US" dirty="0" smtClean="0"/>
          </a:p>
          <a:p>
            <a:r>
              <a:rPr lang="en-US" dirty="0" smtClean="0"/>
              <a:t>Come up with your own Financial Goal</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373013395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304800" y="1828800"/>
            <a:ext cx="7772400" cy="1143000"/>
          </a:xfrm>
          <a:noFill/>
          <a:ln/>
        </p:spPr>
        <p:txBody>
          <a:bodyPr anchor="ctr"/>
          <a:lstStyle/>
          <a:p>
            <a:pPr algn="ctr"/>
            <a:r>
              <a:rPr lang="en-US" sz="4000" dirty="0" smtClean="0"/>
              <a:t>Opportunity Cost and Time Value of Money</a:t>
            </a:r>
            <a:endParaRPr lang="en-US" sz="4000" dirty="0"/>
          </a:p>
        </p:txBody>
      </p:sp>
      <p:sp>
        <p:nvSpPr>
          <p:cNvPr id="2" name="Subtitle 1"/>
          <p:cNvSpPr>
            <a:spLocks noGrp="1"/>
          </p:cNvSpPr>
          <p:nvPr>
            <p:ph type="subTitle" idx="1"/>
          </p:nvPr>
        </p:nvSpPr>
        <p:spPr/>
        <p:txBody>
          <a:bodyPr/>
          <a:lstStyle/>
          <a:p>
            <a:endParaRPr lang="en-US"/>
          </a:p>
        </p:txBody>
      </p:sp>
      <p:sp>
        <p:nvSpPr>
          <p:cNvPr id="3" name="Footer Placeholder 2"/>
          <p:cNvSpPr>
            <a:spLocks noGrp="1"/>
          </p:cNvSpPr>
          <p:nvPr>
            <p:ph type="ftr" sz="quarter" idx="11"/>
          </p:nvPr>
        </p:nvSpPr>
        <p:spPr/>
        <p:txBody>
          <a:bodyPr/>
          <a:lstStyle/>
          <a:p>
            <a:r>
              <a:rPr lang="en-US" smtClean="0"/>
              <a:t>FN 281: Personal Finance</a:t>
            </a:r>
            <a:endParaRPr lang="en-US"/>
          </a:p>
        </p:txBody>
      </p:sp>
      <p:sp>
        <p:nvSpPr>
          <p:cNvPr id="4" name="Slide Number Placeholder 3"/>
          <p:cNvSpPr>
            <a:spLocks noGrp="1"/>
          </p:cNvSpPr>
          <p:nvPr>
            <p:ph type="sldNum" sz="quarter" idx="12"/>
          </p:nvPr>
        </p:nvSpPr>
        <p:spPr/>
        <p:txBody>
          <a:bodyPr/>
          <a:lstStyle/>
          <a:p>
            <a:fld id="{304EA3A7-80BF-408A-9BAF-2337D606B151}" type="slidenum">
              <a:rPr lang="en-US" smtClean="0"/>
              <a:t>24</a:t>
            </a:fld>
            <a:endParaRPr lang="en-US"/>
          </a:p>
        </p:txBody>
      </p:sp>
    </p:spTree>
    <p:extLst>
      <p:ext uri="{BB962C8B-B14F-4D97-AF65-F5344CB8AC3E}">
        <p14:creationId xmlns:p14="http://schemas.microsoft.com/office/powerpoint/2010/main" val="2705483969"/>
      </p:ext>
    </p:extLst>
  </p:cSld>
  <p:clrMapOvr>
    <a:masterClrMapping/>
  </p:clrMapOvr>
  <p:transition>
    <p:cu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noFill/>
          <a:ln/>
        </p:spPr>
        <p:txBody>
          <a:bodyPr/>
          <a:lstStyle/>
          <a:p>
            <a:r>
              <a:rPr lang="en-US"/>
              <a:t>Time Value of Money</a:t>
            </a:r>
          </a:p>
        </p:txBody>
      </p:sp>
      <p:sp>
        <p:nvSpPr>
          <p:cNvPr id="6147" name="Rectangle 3"/>
          <p:cNvSpPr>
            <a:spLocks noGrp="1" noChangeArrowheads="1"/>
          </p:cNvSpPr>
          <p:nvPr>
            <p:ph type="body" sz="half" idx="2"/>
          </p:nvPr>
        </p:nvSpPr>
        <p:spPr>
          <a:xfrm>
            <a:off x="228600" y="1689100"/>
            <a:ext cx="3787775" cy="4114800"/>
          </a:xfrm>
          <a:noFill/>
          <a:ln/>
        </p:spPr>
        <p:txBody>
          <a:bodyPr/>
          <a:lstStyle/>
          <a:p>
            <a:pPr>
              <a:lnSpc>
                <a:spcPct val="90000"/>
              </a:lnSpc>
            </a:pPr>
            <a:r>
              <a:rPr lang="en-US" sz="2800" dirty="0"/>
              <a:t>A dollar received today is worth more than a dollar received in the future.</a:t>
            </a:r>
          </a:p>
          <a:p>
            <a:pPr>
              <a:lnSpc>
                <a:spcPct val="90000"/>
              </a:lnSpc>
            </a:pPr>
            <a:r>
              <a:rPr lang="en-US" sz="2800" dirty="0"/>
              <a:t>The sooner your money can earn interest, the faster the interest can earn interest.</a:t>
            </a:r>
          </a:p>
        </p:txBody>
      </p:sp>
      <p:pic>
        <p:nvPicPr>
          <p:cNvPr id="5122" name="Picture 2" descr="C:\Users\Thanachote\AppData\Local\Microsoft\Windows\INetCache\IE\NR7TT9BA\MC910217191[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81600" y="1524000"/>
            <a:ext cx="3103418" cy="3657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1316243"/>
      </p:ext>
    </p:extLst>
  </p:cSld>
  <p:clrMapOvr>
    <a:masterClrMapping/>
  </p:clrMapOvr>
  <p:transition>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noFill/>
          <a:ln/>
        </p:spPr>
        <p:txBody>
          <a:bodyPr/>
          <a:lstStyle/>
          <a:p>
            <a:r>
              <a:rPr lang="en-US"/>
              <a:t>Interest and Compound Interest</a:t>
            </a:r>
          </a:p>
        </p:txBody>
      </p:sp>
      <p:sp>
        <p:nvSpPr>
          <p:cNvPr id="8195" name="Rectangle 3"/>
          <p:cNvSpPr>
            <a:spLocks noGrp="1" noChangeArrowheads="1"/>
          </p:cNvSpPr>
          <p:nvPr>
            <p:ph type="body" idx="1"/>
          </p:nvPr>
        </p:nvSpPr>
        <p:spPr>
          <a:noFill/>
          <a:ln/>
        </p:spPr>
        <p:txBody>
          <a:bodyPr/>
          <a:lstStyle/>
          <a:p>
            <a:r>
              <a:rPr lang="en-US" dirty="0"/>
              <a:t>Interest :</a:t>
            </a:r>
            <a:r>
              <a:rPr lang="en-US" dirty="0" smtClean="0"/>
              <a:t> </a:t>
            </a:r>
            <a:r>
              <a:rPr lang="en-US" dirty="0"/>
              <a:t>is the return you receive for investing your money.</a:t>
            </a:r>
          </a:p>
          <a:p>
            <a:r>
              <a:rPr lang="en-US" dirty="0"/>
              <a:t>Compound interest :</a:t>
            </a:r>
            <a:r>
              <a:rPr lang="en-US" dirty="0" smtClean="0"/>
              <a:t> </a:t>
            </a:r>
            <a:r>
              <a:rPr lang="en-US" dirty="0"/>
              <a:t>is the interest that your investment earns on the interest that your investment previously earned.</a:t>
            </a:r>
          </a:p>
        </p:txBody>
      </p:sp>
      <p:pic>
        <p:nvPicPr>
          <p:cNvPr id="6146" name="Picture 2" descr="C:\Users\Thanachote\AppData\Local\Microsoft\Windows\INetCache\IE\G5CO1S3H\dglxasset[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3276600"/>
            <a:ext cx="3657600" cy="2609088"/>
          </a:xfrm>
          <a:prstGeom prst="rect">
            <a:avLst/>
          </a:prstGeom>
          <a:noFill/>
          <a:extLst>
            <a:ext uri="{909E8E84-426E-40DD-AFC4-6F175D3DCCD1}">
              <a14:hiddenFill xmlns:a14="http://schemas.microsoft.com/office/drawing/2010/main">
                <a:solidFill>
                  <a:srgbClr val="FFFFFF"/>
                </a:solidFill>
              </a14:hiddenFill>
            </a:ext>
          </a:extLst>
        </p:spPr>
      </p:pic>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878362659"/>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 calcmode="lin" valueType="num">
                                      <p:cBhvr additive="base">
                                        <p:cTn id="7" dur="500" fill="hold"/>
                                        <p:tgtEl>
                                          <p:spTgt spid="819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95">
                                            <p:txEl>
                                              <p:pRg st="0" end="0"/>
                                            </p:txEl>
                                          </p:spTgt>
                                        </p:tgtEl>
                                        <p:attrNameLst>
                                          <p:attrName>ppt_y</p:attrName>
                                        </p:attrNameLst>
                                      </p:cBhvr>
                                      <p:tavLst>
                                        <p:tav tm="0">
                                          <p:val>
                                            <p:strVal val="1+#ppt_h/2"/>
                                          </p:val>
                                        </p:tav>
                                        <p:tav tm="100000">
                                          <p:val>
                                            <p:strVal val="#ppt_y"/>
                                          </p:val>
                                        </p:tav>
                                      </p:tavLst>
                                    </p:anim>
                                  </p:childTnLst>
                                  <p:subTnLst>
                                    <p:animClr clrSpc="rgb" dir="cw">
                                      <p:cBhvr override="childStyle">
                                        <p:cTn dur="1" fill="hold" display="0" masterRel="nextClick" afterEffect="1"/>
                                        <p:tgtEl>
                                          <p:spTgt spid="8195">
                                            <p:txEl>
                                              <p:pRg st="0" end="0"/>
                                            </p:txEl>
                                          </p:spTgt>
                                        </p:tgtEl>
                                        <p:attrNameLst>
                                          <p:attrName>ppt_c</p:attrName>
                                        </p:attrNameLst>
                                      </p:cBhvr>
                                      <p:to>
                                        <a:schemeClr val="folHlink"/>
                                      </p:to>
                                    </p:animClr>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195">
                                            <p:txEl>
                                              <p:pRg st="1" end="1"/>
                                            </p:txEl>
                                          </p:spTgt>
                                        </p:tgtEl>
                                        <p:attrNameLst>
                                          <p:attrName>style.visibility</p:attrName>
                                        </p:attrNameLst>
                                      </p:cBhvr>
                                      <p:to>
                                        <p:strVal val="visible"/>
                                      </p:to>
                                    </p:set>
                                    <p:anim calcmode="lin" valueType="num">
                                      <p:cBhvr additive="base">
                                        <p:cTn id="13" dur="500" fill="hold"/>
                                        <p:tgtEl>
                                          <p:spTgt spid="819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195">
                                            <p:txEl>
                                              <p:pRg st="1" end="1"/>
                                            </p:txEl>
                                          </p:spTgt>
                                        </p:tgtEl>
                                        <p:attrNameLst>
                                          <p:attrName>ppt_y</p:attrName>
                                        </p:attrNameLst>
                                      </p:cBhvr>
                                      <p:tavLst>
                                        <p:tav tm="0">
                                          <p:val>
                                            <p:strVal val="1+#ppt_h/2"/>
                                          </p:val>
                                        </p:tav>
                                        <p:tav tm="100000">
                                          <p:val>
                                            <p:strVal val="#ppt_y"/>
                                          </p:val>
                                        </p:tav>
                                      </p:tavLst>
                                    </p:anim>
                                  </p:childTnLst>
                                  <p:subTnLst>
                                    <p:animClr clrSpc="rgb" dir="cw">
                                      <p:cBhvr override="childStyle">
                                        <p:cTn dur="1" fill="hold" display="0" masterRel="nextClick" afterEffect="1"/>
                                        <p:tgtEl>
                                          <p:spTgt spid="8195">
                                            <p:txEl>
                                              <p:pRg st="1" end="1"/>
                                            </p:txEl>
                                          </p:spTgt>
                                        </p:tgtEl>
                                        <p:attrNameLst>
                                          <p:attrName>ppt_c</p:attrName>
                                        </p:attrNameLst>
                                      </p:cBhvr>
                                      <p:to>
                                        <a:schemeClr val="folHlink"/>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noFill/>
          <a:ln/>
        </p:spPr>
        <p:txBody>
          <a:bodyPr/>
          <a:lstStyle/>
          <a:p>
            <a:r>
              <a:rPr lang="en-US"/>
              <a:t>Future Value Equation</a:t>
            </a:r>
          </a:p>
        </p:txBody>
      </p:sp>
      <p:sp>
        <p:nvSpPr>
          <p:cNvPr id="10243" name="Rectangle 3"/>
          <p:cNvSpPr>
            <a:spLocks noGrp="1" noChangeArrowheads="1"/>
          </p:cNvSpPr>
          <p:nvPr>
            <p:ph type="body" idx="1"/>
          </p:nvPr>
        </p:nvSpPr>
        <p:spPr>
          <a:noFill/>
          <a:ln/>
        </p:spPr>
        <p:txBody>
          <a:bodyPr/>
          <a:lstStyle/>
          <a:p>
            <a:r>
              <a:rPr lang="en-US" sz="2800"/>
              <a:t>FV</a:t>
            </a:r>
            <a:r>
              <a:rPr lang="en-US" sz="2800" baseline="-25000"/>
              <a:t>n</a:t>
            </a:r>
            <a:r>
              <a:rPr lang="en-US" sz="2800"/>
              <a:t> = PV(1 + i)</a:t>
            </a:r>
            <a:r>
              <a:rPr lang="en-US" sz="2800" baseline="30000"/>
              <a:t>n</a:t>
            </a:r>
            <a:endParaRPr lang="en-US" sz="2800"/>
          </a:p>
          <a:p>
            <a:pPr lvl="1">
              <a:buSzPct val="75000"/>
            </a:pPr>
            <a:r>
              <a:rPr lang="en-US" sz="2400"/>
              <a:t>FV = the future value of the investment at the end of n year</a:t>
            </a:r>
          </a:p>
          <a:p>
            <a:pPr lvl="1">
              <a:buSzPct val="75000"/>
            </a:pPr>
            <a:r>
              <a:rPr lang="en-US" sz="2400"/>
              <a:t>i = the annual interest (or discount) rate</a:t>
            </a:r>
          </a:p>
          <a:p>
            <a:pPr lvl="1">
              <a:buSzPct val="75000"/>
            </a:pPr>
            <a:r>
              <a:rPr lang="en-US" sz="2400"/>
              <a:t>PV = the present value, in today’s dollars, of a sum of money</a:t>
            </a:r>
          </a:p>
          <a:p>
            <a:r>
              <a:rPr lang="en-US" sz="2800"/>
              <a:t>This equation is used to determine the value of an investment at some point in the future. </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27</a:t>
            </a:fld>
            <a:endParaRPr lang="en-US"/>
          </a:p>
        </p:txBody>
      </p:sp>
    </p:spTree>
    <p:extLst>
      <p:ext uri="{BB962C8B-B14F-4D97-AF65-F5344CB8AC3E}">
        <p14:creationId xmlns:p14="http://schemas.microsoft.com/office/powerpoint/2010/main" val="1775005277"/>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 calcmode="lin" valueType="num">
                                      <p:cBhvr additive="base">
                                        <p:cTn id="7" dur="500" fill="hold"/>
                                        <p:tgtEl>
                                          <p:spTgt spid="1024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43">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43">
                                            <p:txEl>
                                              <p:pRg st="1" end="1"/>
                                            </p:txEl>
                                          </p:spTgt>
                                        </p:tgtEl>
                                        <p:attrNameLst>
                                          <p:attrName>style.visibility</p:attrName>
                                        </p:attrNameLst>
                                      </p:cBhvr>
                                      <p:to>
                                        <p:strVal val="visible"/>
                                      </p:to>
                                    </p:set>
                                    <p:anim calcmode="lin" valueType="num">
                                      <p:cBhvr additive="base">
                                        <p:cTn id="11" dur="500" fill="hold"/>
                                        <p:tgtEl>
                                          <p:spTgt spid="1024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43">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43">
                                            <p:txEl>
                                              <p:pRg st="2" end="2"/>
                                            </p:txEl>
                                          </p:spTgt>
                                        </p:tgtEl>
                                        <p:attrNameLst>
                                          <p:attrName>style.visibility</p:attrName>
                                        </p:attrNameLst>
                                      </p:cBhvr>
                                      <p:to>
                                        <p:strVal val="visible"/>
                                      </p:to>
                                    </p:set>
                                    <p:anim calcmode="lin" valueType="num">
                                      <p:cBhvr additive="base">
                                        <p:cTn id="15" dur="500" fill="hold"/>
                                        <p:tgtEl>
                                          <p:spTgt spid="10243">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43">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43">
                                            <p:txEl>
                                              <p:pRg st="3" end="3"/>
                                            </p:txEl>
                                          </p:spTgt>
                                        </p:tgtEl>
                                        <p:attrNameLst>
                                          <p:attrName>style.visibility</p:attrName>
                                        </p:attrNameLst>
                                      </p:cBhvr>
                                      <p:to>
                                        <p:strVal val="visible"/>
                                      </p:to>
                                    </p:set>
                                    <p:anim calcmode="lin" valueType="num">
                                      <p:cBhvr additive="base">
                                        <p:cTn id="19" dur="500" fill="hold"/>
                                        <p:tgtEl>
                                          <p:spTgt spid="10243">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4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0243">
                                            <p:txEl>
                                              <p:pRg st="4" end="4"/>
                                            </p:txEl>
                                          </p:spTgt>
                                        </p:tgtEl>
                                        <p:attrNameLst>
                                          <p:attrName>style.visibility</p:attrName>
                                        </p:attrNameLst>
                                      </p:cBhvr>
                                      <p:to>
                                        <p:strVal val="visible"/>
                                      </p:to>
                                    </p:set>
                                    <p:anim calcmode="lin" valueType="num">
                                      <p:cBhvr additive="base">
                                        <p:cTn id="25" dur="500" fill="hold"/>
                                        <p:tgtEl>
                                          <p:spTgt spid="10243">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024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noFill/>
          <a:ln/>
        </p:spPr>
        <p:txBody>
          <a:bodyPr/>
          <a:lstStyle/>
          <a:p>
            <a:r>
              <a:rPr lang="en-US"/>
              <a:t>Compounding Period</a:t>
            </a:r>
          </a:p>
        </p:txBody>
      </p:sp>
      <p:sp>
        <p:nvSpPr>
          <p:cNvPr id="12291" name="Rectangle 3"/>
          <p:cNvSpPr>
            <a:spLocks noGrp="1" noChangeArrowheads="1"/>
          </p:cNvSpPr>
          <p:nvPr>
            <p:ph type="body" idx="1"/>
          </p:nvPr>
        </p:nvSpPr>
        <p:spPr>
          <a:noFill/>
          <a:ln/>
        </p:spPr>
        <p:txBody>
          <a:bodyPr/>
          <a:lstStyle/>
          <a:p>
            <a:r>
              <a:rPr lang="en-US" dirty="0"/>
              <a:t>Definition :</a:t>
            </a:r>
            <a:r>
              <a:rPr lang="en-US" dirty="0" smtClean="0"/>
              <a:t> </a:t>
            </a:r>
            <a:r>
              <a:rPr lang="en-US" dirty="0"/>
              <a:t>is the frequency that interest is applied to the investment </a:t>
            </a:r>
          </a:p>
          <a:p>
            <a:r>
              <a:rPr lang="en-US" dirty="0"/>
              <a:t>Examples :</a:t>
            </a:r>
            <a:r>
              <a:rPr lang="en-US" dirty="0" smtClean="0"/>
              <a:t> </a:t>
            </a:r>
            <a:r>
              <a:rPr lang="en-US" dirty="0"/>
              <a:t>daily, monthly, or annually</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16680345"/>
      </p:ext>
    </p:extLst>
  </p:cSld>
  <p:clrMapOvr>
    <a:masterClrMapping/>
  </p:clrMapOvr>
  <p:transition>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noFill/>
          <a:ln/>
        </p:spPr>
        <p:txBody>
          <a:bodyPr/>
          <a:lstStyle/>
          <a:p>
            <a:r>
              <a:rPr lang="en-US" dirty="0"/>
              <a:t>Reinvesting </a:t>
            </a:r>
            <a:r>
              <a:rPr lang="en-US" dirty="0" smtClean="0"/>
              <a:t>: How </a:t>
            </a:r>
            <a:r>
              <a:rPr lang="en-US" dirty="0"/>
              <a:t>to Earn Interest on Interest</a:t>
            </a:r>
          </a:p>
        </p:txBody>
      </p:sp>
      <p:sp>
        <p:nvSpPr>
          <p:cNvPr id="14339" name="Rectangle 3"/>
          <p:cNvSpPr>
            <a:spLocks noGrp="1" noChangeArrowheads="1"/>
          </p:cNvSpPr>
          <p:nvPr>
            <p:ph type="body" idx="1"/>
          </p:nvPr>
        </p:nvSpPr>
        <p:spPr>
          <a:noFill/>
          <a:ln/>
        </p:spPr>
        <p:txBody>
          <a:bodyPr/>
          <a:lstStyle/>
          <a:p>
            <a:r>
              <a:rPr lang="en-US" dirty="0"/>
              <a:t>Future-value interest factor (</a:t>
            </a:r>
            <a:r>
              <a:rPr lang="en-US" dirty="0" err="1"/>
              <a:t>FVIF</a:t>
            </a:r>
            <a:r>
              <a:rPr lang="en-US" baseline="-25000" dirty="0" err="1"/>
              <a:t>i,n</a:t>
            </a:r>
            <a:r>
              <a:rPr lang="en-US" dirty="0"/>
              <a:t>) is a value used as a multiplier to calculate an amount’s future value, and substitutes for the (1 + </a:t>
            </a:r>
            <a:r>
              <a:rPr lang="en-US" dirty="0" err="1"/>
              <a:t>i</a:t>
            </a:r>
            <a:r>
              <a:rPr lang="en-US" dirty="0"/>
              <a:t>)</a:t>
            </a:r>
            <a:r>
              <a:rPr lang="en-US" baseline="30000" dirty="0"/>
              <a:t>n</a:t>
            </a:r>
            <a:r>
              <a:rPr lang="en-US" dirty="0"/>
              <a:t> part of the equation.</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29</a:t>
            </a:fld>
            <a:endParaRPr lang="en-US"/>
          </a:p>
        </p:txBody>
      </p:sp>
    </p:spTree>
    <p:extLst>
      <p:ext uri="{BB962C8B-B14F-4D97-AF65-F5344CB8AC3E}">
        <p14:creationId xmlns:p14="http://schemas.microsoft.com/office/powerpoint/2010/main" val="1879487623"/>
      </p:ext>
    </p:extLst>
  </p:cSld>
  <p:clrMapOvr>
    <a:masterClrMapping/>
  </p:clrMapOvr>
  <p:transition>
    <p:cu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r>
              <a:rPr lang="en-US" dirty="0"/>
              <a:t>The Future Value of a </a:t>
            </a:r>
            <a:r>
              <a:rPr lang="en-US" dirty="0" smtClean="0"/>
              <a:t>Bike</a:t>
            </a:r>
            <a:endParaRPr lang="en-US" dirty="0"/>
          </a:p>
        </p:txBody>
      </p:sp>
      <p:sp>
        <p:nvSpPr>
          <p:cNvPr id="59395" name="Rectangle 3"/>
          <p:cNvSpPr>
            <a:spLocks noGrp="1" noChangeArrowheads="1"/>
          </p:cNvSpPr>
          <p:nvPr>
            <p:ph type="body" sz="half" idx="1"/>
          </p:nvPr>
        </p:nvSpPr>
        <p:spPr/>
        <p:txBody>
          <a:bodyPr>
            <a:normAutofit/>
          </a:bodyPr>
          <a:lstStyle/>
          <a:p>
            <a:pPr marL="0" indent="0">
              <a:lnSpc>
                <a:spcPct val="90000"/>
              </a:lnSpc>
              <a:buFont typeface="Wingdings" pitchFamily="2" charset="2"/>
              <a:buNone/>
              <a:tabLst>
                <a:tab pos="571500" algn="l"/>
              </a:tabLst>
            </a:pPr>
            <a:r>
              <a:rPr lang="en-US" sz="2400" dirty="0">
                <a:cs typeface="Times New Roman" pitchFamily="18" charset="0"/>
              </a:rPr>
              <a:t>In </a:t>
            </a:r>
            <a:r>
              <a:rPr lang="en-US" sz="2400" dirty="0" smtClean="0">
                <a:cs typeface="Times New Roman" pitchFamily="18" charset="0"/>
              </a:rPr>
              <a:t>2012 </a:t>
            </a:r>
            <a:r>
              <a:rPr lang="en-US" sz="2400" dirty="0">
                <a:cs typeface="Times New Roman" pitchFamily="18" charset="0"/>
              </a:rPr>
              <a:t>the average </a:t>
            </a:r>
            <a:r>
              <a:rPr lang="en-US" sz="2400" dirty="0" smtClean="0">
                <a:cs typeface="Times New Roman" pitchFamily="18" charset="0"/>
              </a:rPr>
              <a:t>motorbike costs </a:t>
            </a:r>
            <a:r>
              <a:rPr lang="en-US" sz="2400" dirty="0">
                <a:cs typeface="Times New Roman" pitchFamily="18" charset="0"/>
              </a:rPr>
              <a:t>$19,104. Assuming 4% inflation, what will it cost in </a:t>
            </a:r>
            <a:r>
              <a:rPr lang="en-US" sz="2400" dirty="0" smtClean="0">
                <a:cs typeface="Times New Roman" pitchFamily="18" charset="0"/>
              </a:rPr>
              <a:t>2042?</a:t>
            </a:r>
            <a:endParaRPr lang="en-US" sz="2400" dirty="0">
              <a:cs typeface="Times New Roman" pitchFamily="18" charset="0"/>
            </a:endParaRPr>
          </a:p>
          <a:p>
            <a:pPr marL="0" indent="0">
              <a:lnSpc>
                <a:spcPct val="90000"/>
              </a:lnSpc>
              <a:tabLst>
                <a:tab pos="571500" algn="l"/>
              </a:tabLst>
            </a:pPr>
            <a:endParaRPr lang="en-US" sz="2400" dirty="0">
              <a:cs typeface="Times New Roman" pitchFamily="18" charset="0"/>
            </a:endParaRPr>
          </a:p>
          <a:p>
            <a:pPr marL="0" indent="0">
              <a:lnSpc>
                <a:spcPct val="90000"/>
              </a:lnSpc>
              <a:buFont typeface="Wingdings" pitchFamily="2" charset="2"/>
              <a:buNone/>
              <a:tabLst>
                <a:tab pos="571500" algn="l"/>
              </a:tabLst>
            </a:pPr>
            <a:r>
              <a:rPr lang="en-US" sz="2400" dirty="0" err="1">
                <a:cs typeface="Times New Roman" pitchFamily="18" charset="0"/>
              </a:rPr>
              <a:t>FV</a:t>
            </a:r>
            <a:r>
              <a:rPr lang="en-US" sz="2400" baseline="-30000" dirty="0" err="1">
                <a:cs typeface="Times New Roman" pitchFamily="18" charset="0"/>
              </a:rPr>
              <a:t>n</a:t>
            </a:r>
            <a:r>
              <a:rPr lang="en-US" sz="2400" baseline="-30000" dirty="0">
                <a:cs typeface="Times New Roman" pitchFamily="18" charset="0"/>
              </a:rPr>
              <a:t>		</a:t>
            </a:r>
            <a:r>
              <a:rPr lang="en-US" sz="2400" dirty="0">
                <a:cs typeface="Times New Roman" pitchFamily="18" charset="0"/>
              </a:rPr>
              <a:t>= PV (</a:t>
            </a:r>
            <a:r>
              <a:rPr lang="en-US" sz="2400" dirty="0" err="1">
                <a:cs typeface="Times New Roman" pitchFamily="18" charset="0"/>
              </a:rPr>
              <a:t>FVIF</a:t>
            </a:r>
            <a:r>
              <a:rPr lang="en-US" sz="2400" baseline="-30000" dirty="0" err="1">
                <a:cs typeface="Times New Roman" pitchFamily="18" charset="0"/>
              </a:rPr>
              <a:t>i</a:t>
            </a:r>
            <a:r>
              <a:rPr lang="en-US" sz="2400" dirty="0" err="1">
                <a:cs typeface="Times New Roman" pitchFamily="18" charset="0"/>
              </a:rPr>
              <a:t>,</a:t>
            </a:r>
            <a:r>
              <a:rPr lang="en-US" sz="2400" baseline="-30000" dirty="0" err="1">
                <a:cs typeface="Times New Roman" pitchFamily="18" charset="0"/>
              </a:rPr>
              <a:t>n</a:t>
            </a:r>
            <a:r>
              <a:rPr lang="en-US" sz="2400" dirty="0">
                <a:cs typeface="Times New Roman" pitchFamily="18" charset="0"/>
              </a:rPr>
              <a:t>)</a:t>
            </a:r>
          </a:p>
          <a:p>
            <a:pPr marL="0" indent="0">
              <a:lnSpc>
                <a:spcPct val="90000"/>
              </a:lnSpc>
              <a:buFont typeface="Wingdings" pitchFamily="2" charset="2"/>
              <a:buNone/>
              <a:tabLst>
                <a:tab pos="571500" algn="l"/>
              </a:tabLst>
            </a:pPr>
            <a:r>
              <a:rPr lang="en-US" sz="2400" dirty="0" err="1">
                <a:cs typeface="Times New Roman" pitchFamily="18" charset="0"/>
              </a:rPr>
              <a:t>FV</a:t>
            </a:r>
            <a:r>
              <a:rPr lang="en-US" sz="2400" baseline="-30000" dirty="0" err="1">
                <a:cs typeface="Times New Roman" pitchFamily="18" charset="0"/>
              </a:rPr>
              <a:t>n</a:t>
            </a:r>
            <a:r>
              <a:rPr lang="en-US" sz="2400" baseline="-30000" dirty="0">
                <a:cs typeface="Times New Roman" pitchFamily="18" charset="0"/>
              </a:rPr>
              <a:t>		</a:t>
            </a:r>
            <a:r>
              <a:rPr lang="en-US" sz="2400" dirty="0">
                <a:cs typeface="Times New Roman" pitchFamily="18" charset="0"/>
              </a:rPr>
              <a:t>= PV (1 + </a:t>
            </a:r>
            <a:r>
              <a:rPr lang="en-US" sz="2400" dirty="0" err="1">
                <a:cs typeface="Times New Roman" pitchFamily="18" charset="0"/>
              </a:rPr>
              <a:t>i</a:t>
            </a:r>
            <a:r>
              <a:rPr lang="en-US" sz="2400" dirty="0">
                <a:cs typeface="Times New Roman" pitchFamily="18" charset="0"/>
              </a:rPr>
              <a:t>)</a:t>
            </a:r>
            <a:r>
              <a:rPr lang="en-US" sz="2400" baseline="30000" dirty="0">
                <a:cs typeface="Times New Roman" pitchFamily="18" charset="0"/>
              </a:rPr>
              <a:t>n</a:t>
            </a:r>
            <a:endParaRPr lang="en-US" sz="2400" dirty="0">
              <a:cs typeface="Times New Roman" pitchFamily="18" charset="0"/>
            </a:endParaRPr>
          </a:p>
          <a:p>
            <a:pPr marL="0" indent="0">
              <a:lnSpc>
                <a:spcPct val="90000"/>
              </a:lnSpc>
              <a:buFont typeface="Wingdings" pitchFamily="2" charset="2"/>
              <a:buNone/>
              <a:tabLst>
                <a:tab pos="571500" algn="l"/>
              </a:tabLst>
            </a:pPr>
            <a:r>
              <a:rPr lang="en-US" sz="2400" dirty="0">
                <a:cs typeface="Times New Roman" pitchFamily="18" charset="0"/>
              </a:rPr>
              <a:t>FV</a:t>
            </a:r>
            <a:r>
              <a:rPr lang="en-US" sz="2400" baseline="-30000" dirty="0">
                <a:cs typeface="Times New Roman" pitchFamily="18" charset="0"/>
              </a:rPr>
              <a:t>30	</a:t>
            </a:r>
            <a:r>
              <a:rPr lang="en-US" sz="2400" dirty="0">
                <a:cs typeface="Times New Roman" pitchFamily="18" charset="0"/>
              </a:rPr>
              <a:t>= PV (1 + 0.04)</a:t>
            </a:r>
            <a:r>
              <a:rPr lang="en-US" sz="2400" baseline="30000" dirty="0">
                <a:cs typeface="Times New Roman" pitchFamily="18" charset="0"/>
              </a:rPr>
              <a:t>30</a:t>
            </a:r>
            <a:endParaRPr lang="en-US" sz="2400" dirty="0">
              <a:cs typeface="Times New Roman" pitchFamily="18" charset="0"/>
            </a:endParaRPr>
          </a:p>
          <a:p>
            <a:pPr marL="0" indent="0">
              <a:lnSpc>
                <a:spcPct val="90000"/>
              </a:lnSpc>
              <a:buFont typeface="Wingdings" pitchFamily="2" charset="2"/>
              <a:buNone/>
              <a:tabLst>
                <a:tab pos="571500" algn="l"/>
              </a:tabLst>
            </a:pPr>
            <a:r>
              <a:rPr lang="en-US" sz="2400" dirty="0">
                <a:cs typeface="Times New Roman" pitchFamily="18" charset="0"/>
              </a:rPr>
              <a:t>FV</a:t>
            </a:r>
            <a:r>
              <a:rPr lang="en-US" sz="2400" baseline="-30000" dirty="0">
                <a:cs typeface="Times New Roman" pitchFamily="18" charset="0"/>
              </a:rPr>
              <a:t>30	</a:t>
            </a:r>
            <a:r>
              <a:rPr lang="en-US" sz="2400" dirty="0">
                <a:cs typeface="Times New Roman" pitchFamily="18" charset="0"/>
              </a:rPr>
              <a:t>= $19,104 (3.243)</a:t>
            </a:r>
          </a:p>
          <a:p>
            <a:pPr marL="0" indent="0">
              <a:lnSpc>
                <a:spcPct val="90000"/>
              </a:lnSpc>
              <a:buFont typeface="Wingdings" pitchFamily="2" charset="2"/>
              <a:buNone/>
              <a:tabLst>
                <a:tab pos="571500" algn="l"/>
              </a:tabLst>
            </a:pPr>
            <a:r>
              <a:rPr lang="en-US" sz="2400" dirty="0">
                <a:cs typeface="Times New Roman" pitchFamily="18" charset="0"/>
              </a:rPr>
              <a:t>FV</a:t>
            </a:r>
            <a:r>
              <a:rPr lang="en-US" sz="2400" baseline="-30000" dirty="0">
                <a:cs typeface="Times New Roman" pitchFamily="18" charset="0"/>
              </a:rPr>
              <a:t>30	</a:t>
            </a:r>
            <a:r>
              <a:rPr lang="en-US" sz="2400" dirty="0">
                <a:cs typeface="Times New Roman" pitchFamily="18" charset="0"/>
              </a:rPr>
              <a:t>= $61,954.27 </a:t>
            </a:r>
            <a:r>
              <a:rPr lang="en-US" sz="2400" dirty="0"/>
              <a:t> </a:t>
            </a:r>
          </a:p>
        </p:txBody>
      </p:sp>
      <p:pic>
        <p:nvPicPr>
          <p:cNvPr id="7170" name="Picture 2" descr="C:\Users\Thanachote\AppData\Local\Microsoft\Windows\INetCache\IE\OHOZA1N1\dglxasset[1].aspx"/>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53000" y="2590800"/>
            <a:ext cx="3346314" cy="205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338212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noFill/>
          <a:ln/>
        </p:spPr>
        <p:txBody>
          <a:bodyPr/>
          <a:lstStyle/>
          <a:p>
            <a:r>
              <a:rPr lang="en-US"/>
              <a:t>The Rule of 72</a:t>
            </a:r>
          </a:p>
        </p:txBody>
      </p:sp>
      <p:sp>
        <p:nvSpPr>
          <p:cNvPr id="16387" name="Rectangle 3"/>
          <p:cNvSpPr>
            <a:spLocks noGrp="1" noChangeArrowheads="1"/>
          </p:cNvSpPr>
          <p:nvPr>
            <p:ph type="body" idx="1"/>
          </p:nvPr>
        </p:nvSpPr>
        <p:spPr>
          <a:noFill/>
          <a:ln/>
        </p:spPr>
        <p:txBody>
          <a:bodyPr/>
          <a:lstStyle/>
          <a:p>
            <a:r>
              <a:rPr lang="en-US" dirty="0"/>
              <a:t>Estimates how many years an investment will take to double in value</a:t>
            </a:r>
          </a:p>
          <a:p>
            <a:r>
              <a:rPr lang="en-US" dirty="0"/>
              <a:t>Number of years to double  =  </a:t>
            </a:r>
          </a:p>
          <a:p>
            <a:pPr>
              <a:buFont typeface="Wingdings" pitchFamily="2" charset="2"/>
              <a:buNone/>
            </a:pPr>
            <a:r>
              <a:rPr lang="en-US" dirty="0"/>
              <a:t>   72 / annual compound growth rate</a:t>
            </a:r>
          </a:p>
          <a:p>
            <a:r>
              <a:rPr lang="en-US" dirty="0"/>
              <a:t>Example :</a:t>
            </a:r>
            <a:r>
              <a:rPr lang="en-US" dirty="0" smtClean="0"/>
              <a:t>  </a:t>
            </a:r>
            <a:r>
              <a:rPr lang="en-US" dirty="0"/>
              <a:t>72 / </a:t>
            </a:r>
            <a:r>
              <a:rPr lang="en-US" dirty="0" smtClean="0"/>
              <a:t>4 </a:t>
            </a:r>
            <a:r>
              <a:rPr lang="en-US" dirty="0"/>
              <a:t>= </a:t>
            </a:r>
            <a:r>
              <a:rPr lang="en-US" dirty="0" smtClean="0"/>
              <a:t>18    </a:t>
            </a:r>
            <a:r>
              <a:rPr lang="en-US" dirty="0"/>
              <a:t>therefore, it will take </a:t>
            </a:r>
            <a:r>
              <a:rPr lang="en-US" dirty="0" smtClean="0"/>
              <a:t>18 </a:t>
            </a:r>
            <a:r>
              <a:rPr lang="en-US" dirty="0"/>
              <a:t>years for an investment to double in value if it earns 4</a:t>
            </a:r>
            <a:r>
              <a:rPr lang="en-US" dirty="0" smtClean="0"/>
              <a:t>% </a:t>
            </a:r>
            <a:r>
              <a:rPr lang="en-US" dirty="0"/>
              <a:t>annually</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1595166039"/>
      </p:ext>
    </p:extLst>
  </p:cSld>
  <p:clrMapOvr>
    <a:masterClrMapping/>
  </p:clrMapOvr>
  <p:transition>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1026"/>
          <p:cNvSpPr>
            <a:spLocks noGrp="1" noChangeArrowheads="1"/>
          </p:cNvSpPr>
          <p:nvPr>
            <p:ph type="title"/>
          </p:nvPr>
        </p:nvSpPr>
        <p:spPr/>
        <p:txBody>
          <a:bodyPr/>
          <a:lstStyle/>
          <a:p>
            <a:r>
              <a:rPr lang="en-US"/>
              <a:t>Compound Interest With Nonannual Periods</a:t>
            </a:r>
          </a:p>
        </p:txBody>
      </p:sp>
      <p:sp>
        <p:nvSpPr>
          <p:cNvPr id="64515" name="Rectangle 1027"/>
          <p:cNvSpPr>
            <a:spLocks noGrp="1" noChangeArrowheads="1"/>
          </p:cNvSpPr>
          <p:nvPr>
            <p:ph type="body" sz="half" idx="1"/>
          </p:nvPr>
        </p:nvSpPr>
        <p:spPr/>
        <p:txBody>
          <a:bodyPr/>
          <a:lstStyle/>
          <a:p>
            <a:pPr marL="0" indent="0">
              <a:buFont typeface="Wingdings" pitchFamily="2" charset="2"/>
              <a:buNone/>
            </a:pPr>
            <a:r>
              <a:rPr lang="en-US" sz="2800"/>
              <a:t>The length of the compounding period and the effective annual interest rate are inversely related; therefore, the shorter the compounding period, the quicker the investment grows.</a:t>
            </a:r>
          </a:p>
          <a:p>
            <a:pPr marL="0" indent="0"/>
            <a:endParaRPr lang="en-US" sz="2800"/>
          </a:p>
        </p:txBody>
      </p:sp>
      <p:pic>
        <p:nvPicPr>
          <p:cNvPr id="64518" name="Picture 1030" descr="E:\PFiles\MSOffice\Clipart\standard\stddir2\bs00602_.wmf"/>
          <p:cNvPicPr>
            <a:picLocks noGrp="1" noChangeAspect="1" noChangeArrowheads="1"/>
          </p:cNvPicPr>
          <p:nvPr>
            <p:ph type="clipArt" sz="half" idx="2"/>
          </p:nvPr>
        </p:nvPicPr>
        <p:blipFill>
          <a:blip r:embed="rId2" cstate="print">
            <a:extLst>
              <a:ext uri="{28A0092B-C50C-407E-A947-70E740481C1C}">
                <a14:useLocalDpi xmlns:a14="http://schemas.microsoft.com/office/drawing/2010/main" val="0"/>
              </a:ext>
            </a:extLst>
          </a:blip>
          <a:srcRect/>
          <a:stretch>
            <a:fillRect/>
          </a:stretch>
        </p:blipFill>
        <p:spPr>
          <a:xfrm>
            <a:off x="4724400" y="3048000"/>
            <a:ext cx="3787775" cy="32908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29487723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1026"/>
          <p:cNvSpPr>
            <a:spLocks noGrp="1" noChangeArrowheads="1"/>
          </p:cNvSpPr>
          <p:nvPr>
            <p:ph type="title"/>
          </p:nvPr>
        </p:nvSpPr>
        <p:spPr/>
        <p:txBody>
          <a:bodyPr/>
          <a:lstStyle/>
          <a:p>
            <a:r>
              <a:rPr lang="en-US"/>
              <a:t>Compound Interest With Nonannual Periods </a:t>
            </a:r>
            <a:r>
              <a:rPr lang="en-US" sz="4000"/>
              <a:t>(cont’d)</a:t>
            </a:r>
          </a:p>
        </p:txBody>
      </p:sp>
      <p:sp>
        <p:nvSpPr>
          <p:cNvPr id="63491" name="Rectangle 1027"/>
          <p:cNvSpPr>
            <a:spLocks noGrp="1" noChangeArrowheads="1"/>
          </p:cNvSpPr>
          <p:nvPr>
            <p:ph type="body" idx="1"/>
          </p:nvPr>
        </p:nvSpPr>
        <p:spPr/>
        <p:txBody>
          <a:bodyPr/>
          <a:lstStyle/>
          <a:p>
            <a:r>
              <a:rPr lang="en-US" dirty="0"/>
              <a:t>Effective annual interest rate  =  </a:t>
            </a:r>
          </a:p>
          <a:p>
            <a:pPr>
              <a:buFont typeface="Wingdings" pitchFamily="2" charset="2"/>
              <a:buNone/>
            </a:pPr>
            <a:endParaRPr lang="en-US" dirty="0"/>
          </a:p>
          <a:p>
            <a:pPr>
              <a:buFont typeface="Wingdings" pitchFamily="2" charset="2"/>
              <a:buNone/>
            </a:pPr>
            <a:r>
              <a:rPr lang="en-US" sz="2800" dirty="0"/>
              <a:t>	</a:t>
            </a:r>
            <a:r>
              <a:rPr lang="en-US" sz="2800" u="sng" dirty="0"/>
              <a:t>amount of annual interest earned</a:t>
            </a:r>
            <a:r>
              <a:rPr lang="en-US" sz="2800" dirty="0"/>
              <a:t> </a:t>
            </a:r>
          </a:p>
          <a:p>
            <a:pPr>
              <a:buFont typeface="Wingdings" pitchFamily="2" charset="2"/>
              <a:buNone/>
            </a:pPr>
            <a:r>
              <a:rPr lang="en-US" sz="2800" dirty="0"/>
              <a:t>	     amount of money invested</a:t>
            </a:r>
          </a:p>
          <a:p>
            <a:pPr>
              <a:buFont typeface="Wingdings" pitchFamily="2" charset="2"/>
              <a:buNone/>
            </a:pPr>
            <a:endParaRPr lang="en-US" sz="2800" dirty="0"/>
          </a:p>
          <a:p>
            <a:r>
              <a:rPr lang="en-US" dirty="0"/>
              <a:t>Examples :</a:t>
            </a:r>
            <a:r>
              <a:rPr lang="en-US" dirty="0" smtClean="0"/>
              <a:t> </a:t>
            </a:r>
            <a:r>
              <a:rPr lang="en-US" dirty="0"/>
              <a:t>daily, weekly, monthly, and semi-annually</a:t>
            </a:r>
          </a:p>
          <a:p>
            <a:endParaRPr lang="en-US" dirty="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33</a:t>
            </a:fld>
            <a:endParaRPr lang="en-US"/>
          </a:p>
        </p:txBody>
      </p:sp>
    </p:spTree>
    <p:extLst>
      <p:ext uri="{BB962C8B-B14F-4D97-AF65-F5344CB8AC3E}">
        <p14:creationId xmlns:p14="http://schemas.microsoft.com/office/powerpoint/2010/main" val="112367589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noFill/>
          <a:ln/>
        </p:spPr>
        <p:txBody>
          <a:bodyPr/>
          <a:lstStyle/>
          <a:p>
            <a:r>
              <a:rPr lang="en-US"/>
              <a:t>The Time Value of a Financial Calculator</a:t>
            </a:r>
          </a:p>
        </p:txBody>
      </p:sp>
      <p:sp>
        <p:nvSpPr>
          <p:cNvPr id="22531" name="Rectangle 3"/>
          <p:cNvSpPr>
            <a:spLocks noGrp="1" noChangeArrowheads="1"/>
          </p:cNvSpPr>
          <p:nvPr>
            <p:ph type="body" idx="1"/>
          </p:nvPr>
        </p:nvSpPr>
        <p:spPr>
          <a:noFill/>
          <a:ln/>
        </p:spPr>
        <p:txBody>
          <a:bodyPr/>
          <a:lstStyle/>
          <a:p>
            <a:r>
              <a:rPr lang="en-US" sz="2800"/>
              <a:t>The TI BAII Plus financial calculator keys</a:t>
            </a:r>
          </a:p>
          <a:p>
            <a:pPr lvl="1">
              <a:buSzPct val="75000"/>
            </a:pPr>
            <a:r>
              <a:rPr lang="en-US" sz="2400"/>
              <a:t>N = stores the total number of payments</a:t>
            </a:r>
          </a:p>
          <a:p>
            <a:pPr lvl="1">
              <a:buSzPct val="75000"/>
            </a:pPr>
            <a:r>
              <a:rPr lang="en-US" sz="2400"/>
              <a:t>I/Y = stores the interest or discount rate</a:t>
            </a:r>
          </a:p>
          <a:p>
            <a:pPr lvl="1">
              <a:buSzPct val="75000"/>
            </a:pPr>
            <a:r>
              <a:rPr lang="en-US" sz="2400"/>
              <a:t>PV = stores the present value</a:t>
            </a:r>
          </a:p>
          <a:p>
            <a:pPr lvl="1">
              <a:buSzPct val="75000"/>
            </a:pPr>
            <a:r>
              <a:rPr lang="en-US" sz="2400"/>
              <a:t>FV = stores the future value</a:t>
            </a:r>
          </a:p>
          <a:p>
            <a:pPr lvl="1">
              <a:buSzPct val="75000"/>
            </a:pPr>
            <a:r>
              <a:rPr lang="en-US" sz="2400"/>
              <a:t>PMT = stores the dollar amount of each annuity payment</a:t>
            </a:r>
          </a:p>
          <a:p>
            <a:pPr lvl="1">
              <a:buSzPct val="75000"/>
            </a:pPr>
            <a:r>
              <a:rPr lang="en-US" sz="2400"/>
              <a:t>CPT = is the compute key</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2181221654"/>
      </p:ext>
    </p:extLst>
  </p:cSld>
  <p:clrMapOvr>
    <a:masterClrMapping/>
  </p:clrMapOvr>
  <p:transition>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noFill/>
          <a:ln/>
        </p:spPr>
        <p:txBody>
          <a:bodyPr/>
          <a:lstStyle/>
          <a:p>
            <a:r>
              <a:rPr lang="en-US" dirty="0"/>
              <a:t>The Time Value of a Financial </a:t>
            </a:r>
            <a:r>
              <a:rPr lang="en-US" dirty="0" smtClean="0"/>
              <a:t>Calculator</a:t>
            </a:r>
            <a:endParaRPr lang="en-US" sz="4000" dirty="0"/>
          </a:p>
        </p:txBody>
      </p:sp>
      <p:sp>
        <p:nvSpPr>
          <p:cNvPr id="24579" name="Rectangle 3"/>
          <p:cNvSpPr>
            <a:spLocks noGrp="1" noChangeArrowheads="1"/>
          </p:cNvSpPr>
          <p:nvPr>
            <p:ph type="body" idx="1"/>
          </p:nvPr>
        </p:nvSpPr>
        <p:spPr>
          <a:noFill/>
          <a:ln/>
        </p:spPr>
        <p:txBody>
          <a:bodyPr/>
          <a:lstStyle/>
          <a:p>
            <a:r>
              <a:rPr lang="en-US" dirty="0"/>
              <a:t>Step 1 :</a:t>
            </a:r>
            <a:r>
              <a:rPr lang="en-US" dirty="0" smtClean="0"/>
              <a:t> </a:t>
            </a:r>
            <a:r>
              <a:rPr lang="en-US" dirty="0"/>
              <a:t>input the values of the known variables.</a:t>
            </a:r>
          </a:p>
          <a:p>
            <a:r>
              <a:rPr lang="en-US" dirty="0"/>
              <a:t>Step 2 :</a:t>
            </a:r>
            <a:r>
              <a:rPr lang="en-US" dirty="0" smtClean="0"/>
              <a:t> </a:t>
            </a:r>
            <a:r>
              <a:rPr lang="en-US" dirty="0"/>
              <a:t>calculate the value of the remaining unknown variable.</a:t>
            </a:r>
          </a:p>
          <a:p>
            <a:r>
              <a:rPr lang="en-US" dirty="0"/>
              <a:t>Note: be sure to set your calculator to “end of year”  and “one payment per year” modes unless otherwise directed</a:t>
            </a:r>
            <a:r>
              <a:rPr lang="en-US" dirty="0" smtClean="0"/>
              <a:t>.</a:t>
            </a:r>
          </a:p>
          <a:p>
            <a:r>
              <a:rPr lang="en-US" dirty="0" smtClean="0"/>
              <a:t>Always make sure you clear and input all your known variables before computing the result</a:t>
            </a:r>
            <a:endParaRPr lang="en-US" dirty="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3212108541"/>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anim calcmode="lin" valueType="num">
                                      <p:cBhvr additive="base">
                                        <p:cTn id="7" dur="500" fill="hold"/>
                                        <p:tgtEl>
                                          <p:spTgt spid="2457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579">
                                            <p:txEl>
                                              <p:pRg st="0" end="0"/>
                                            </p:txEl>
                                          </p:spTgt>
                                        </p:tgtEl>
                                        <p:attrNameLst>
                                          <p:attrName>ppt_y</p:attrName>
                                        </p:attrNameLst>
                                      </p:cBhvr>
                                      <p:tavLst>
                                        <p:tav tm="0">
                                          <p:val>
                                            <p:strVal val="0-#ppt_h/2"/>
                                          </p:val>
                                        </p:tav>
                                        <p:tav tm="100000">
                                          <p:val>
                                            <p:strVal val="#ppt_y"/>
                                          </p:val>
                                        </p:tav>
                                      </p:tavLst>
                                    </p:anim>
                                  </p:childTnLst>
                                  <p:subTnLst>
                                    <p:animClr clrSpc="rgb" dir="cw">
                                      <p:cBhvr override="childStyle">
                                        <p:cTn dur="1" fill="hold" display="0" masterRel="nextClick" afterEffect="1"/>
                                        <p:tgtEl>
                                          <p:spTgt spid="24579">
                                            <p:txEl>
                                              <p:pRg st="0" end="0"/>
                                            </p:txEl>
                                          </p:spTgt>
                                        </p:tgtEl>
                                        <p:attrNameLst>
                                          <p:attrName>ppt_c</p:attrName>
                                        </p:attrNameLst>
                                      </p:cBhvr>
                                      <p:to>
                                        <a:schemeClr val="folHlink"/>
                                      </p:to>
                                    </p:animClr>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24579">
                                            <p:txEl>
                                              <p:pRg st="1" end="1"/>
                                            </p:txEl>
                                          </p:spTgt>
                                        </p:tgtEl>
                                        <p:attrNameLst>
                                          <p:attrName>style.visibility</p:attrName>
                                        </p:attrNameLst>
                                      </p:cBhvr>
                                      <p:to>
                                        <p:strVal val="visible"/>
                                      </p:to>
                                    </p:set>
                                    <p:anim calcmode="lin" valueType="num">
                                      <p:cBhvr additive="base">
                                        <p:cTn id="13" dur="500" fill="hold"/>
                                        <p:tgtEl>
                                          <p:spTgt spid="2457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4579">
                                            <p:txEl>
                                              <p:pRg st="1" end="1"/>
                                            </p:txEl>
                                          </p:spTgt>
                                        </p:tgtEl>
                                        <p:attrNameLst>
                                          <p:attrName>ppt_y</p:attrName>
                                        </p:attrNameLst>
                                      </p:cBhvr>
                                      <p:tavLst>
                                        <p:tav tm="0">
                                          <p:val>
                                            <p:strVal val="0-#ppt_h/2"/>
                                          </p:val>
                                        </p:tav>
                                        <p:tav tm="100000">
                                          <p:val>
                                            <p:strVal val="#ppt_y"/>
                                          </p:val>
                                        </p:tav>
                                      </p:tavLst>
                                    </p:anim>
                                  </p:childTnLst>
                                  <p:subTnLst>
                                    <p:animClr clrSpc="rgb" dir="cw">
                                      <p:cBhvr override="childStyle">
                                        <p:cTn dur="1" fill="hold" display="0" masterRel="nextClick" afterEffect="1"/>
                                        <p:tgtEl>
                                          <p:spTgt spid="24579">
                                            <p:txEl>
                                              <p:pRg st="1" end="1"/>
                                            </p:txEl>
                                          </p:spTgt>
                                        </p:tgtEl>
                                        <p:attrNameLst>
                                          <p:attrName>ppt_c</p:attrName>
                                        </p:attrNameLst>
                                      </p:cBhvr>
                                      <p:to>
                                        <a:schemeClr val="folHlink"/>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24579">
                                            <p:txEl>
                                              <p:pRg st="2" end="2"/>
                                            </p:txEl>
                                          </p:spTgt>
                                        </p:tgtEl>
                                        <p:attrNameLst>
                                          <p:attrName>style.visibility</p:attrName>
                                        </p:attrNameLst>
                                      </p:cBhvr>
                                      <p:to>
                                        <p:strVal val="visible"/>
                                      </p:to>
                                    </p:set>
                                    <p:anim calcmode="lin" valueType="num">
                                      <p:cBhvr additive="base">
                                        <p:cTn id="19" dur="500" fill="hold"/>
                                        <p:tgtEl>
                                          <p:spTgt spid="2457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4579">
                                            <p:txEl>
                                              <p:pRg st="2" end="2"/>
                                            </p:txEl>
                                          </p:spTgt>
                                        </p:tgtEl>
                                        <p:attrNameLst>
                                          <p:attrName>ppt_y</p:attrName>
                                        </p:attrNameLst>
                                      </p:cBhvr>
                                      <p:tavLst>
                                        <p:tav tm="0">
                                          <p:val>
                                            <p:strVal val="0-#ppt_h/2"/>
                                          </p:val>
                                        </p:tav>
                                        <p:tav tm="100000">
                                          <p:val>
                                            <p:strVal val="#ppt_y"/>
                                          </p:val>
                                        </p:tav>
                                      </p:tavLst>
                                    </p:anim>
                                  </p:childTnLst>
                                  <p:subTnLst>
                                    <p:animClr clrSpc="rgb" dir="cw">
                                      <p:cBhvr override="childStyle">
                                        <p:cTn dur="1" fill="hold" display="0" masterRel="nextClick" afterEffect="1"/>
                                        <p:tgtEl>
                                          <p:spTgt spid="24579">
                                            <p:txEl>
                                              <p:pRg st="2" end="2"/>
                                            </p:txEl>
                                          </p:spTgt>
                                        </p:tgtEl>
                                        <p:attrNameLst>
                                          <p:attrName>ppt_c</p:attrName>
                                        </p:attrNameLst>
                                      </p:cBhvr>
                                      <p:to>
                                        <a:schemeClr val="folHlink"/>
                                      </p:to>
                                    </p:animClr>
                                  </p:subTnLst>
                                </p:cTn>
                              </p:par>
                            </p:childTnLst>
                          </p:cTn>
                        </p:par>
                      </p:childTnLst>
                    </p:cTn>
                  </p:par>
                  <p:par>
                    <p:cTn id="21" fill="hold">
                      <p:stCondLst>
                        <p:cond delay="indefinite"/>
                      </p:stCondLst>
                      <p:childTnLst>
                        <p:par>
                          <p:cTn id="22" fill="hold">
                            <p:stCondLst>
                              <p:cond delay="0"/>
                            </p:stCondLst>
                            <p:childTnLst>
                              <p:par>
                                <p:cTn id="23" presetID="2" presetClass="entr" presetSubtype="1" fill="hold" grpId="0" nodeType="clickEffect">
                                  <p:stCondLst>
                                    <p:cond delay="0"/>
                                  </p:stCondLst>
                                  <p:childTnLst>
                                    <p:set>
                                      <p:cBhvr>
                                        <p:cTn id="24" dur="1" fill="hold">
                                          <p:stCondLst>
                                            <p:cond delay="0"/>
                                          </p:stCondLst>
                                        </p:cTn>
                                        <p:tgtEl>
                                          <p:spTgt spid="24579">
                                            <p:txEl>
                                              <p:pRg st="3" end="3"/>
                                            </p:txEl>
                                          </p:spTgt>
                                        </p:tgtEl>
                                        <p:attrNameLst>
                                          <p:attrName>style.visibility</p:attrName>
                                        </p:attrNameLst>
                                      </p:cBhvr>
                                      <p:to>
                                        <p:strVal val="visible"/>
                                      </p:to>
                                    </p:set>
                                    <p:anim calcmode="lin" valueType="num">
                                      <p:cBhvr additive="base">
                                        <p:cTn id="25" dur="500" fill="hold"/>
                                        <p:tgtEl>
                                          <p:spTgt spid="2457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4579">
                                            <p:txEl>
                                              <p:pRg st="3" end="3"/>
                                            </p:txEl>
                                          </p:spTgt>
                                        </p:tgtEl>
                                        <p:attrNameLst>
                                          <p:attrName>ppt_y</p:attrName>
                                        </p:attrNameLst>
                                      </p:cBhvr>
                                      <p:tavLst>
                                        <p:tav tm="0">
                                          <p:val>
                                            <p:strVal val="0-#ppt_h/2"/>
                                          </p:val>
                                        </p:tav>
                                        <p:tav tm="100000">
                                          <p:val>
                                            <p:strVal val="#ppt_y"/>
                                          </p:val>
                                        </p:tav>
                                      </p:tavLst>
                                    </p:anim>
                                  </p:childTnLst>
                                  <p:subTnLst>
                                    <p:animClr clrSpc="rgb" dir="cw">
                                      <p:cBhvr override="childStyle">
                                        <p:cTn dur="1" fill="hold" display="0" masterRel="nextClick" afterEffect="1"/>
                                        <p:tgtEl>
                                          <p:spTgt spid="24579">
                                            <p:txEl>
                                              <p:pRg st="3" end="3"/>
                                            </p:txEl>
                                          </p:spTgt>
                                        </p:tgtEl>
                                        <p:attrNameLst>
                                          <p:attrName>ppt_c</p:attrName>
                                        </p:attrNameLst>
                                      </p:cBhvr>
                                      <p:to>
                                        <a:schemeClr val="folHlink"/>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31" name="Rectangle 7"/>
          <p:cNvSpPr>
            <a:spLocks noGrp="1" noChangeArrowheads="1"/>
          </p:cNvSpPr>
          <p:nvPr>
            <p:ph type="title"/>
          </p:nvPr>
        </p:nvSpPr>
        <p:spPr/>
        <p:txBody>
          <a:bodyPr/>
          <a:lstStyle/>
          <a:p>
            <a:r>
              <a:rPr lang="en-US"/>
              <a:t>Tables Versus Calculator </a:t>
            </a:r>
          </a:p>
        </p:txBody>
      </p:sp>
      <p:sp>
        <p:nvSpPr>
          <p:cNvPr id="26632" name="Rectangle 8"/>
          <p:cNvSpPr>
            <a:spLocks noGrp="1" noChangeArrowheads="1"/>
          </p:cNvSpPr>
          <p:nvPr>
            <p:ph type="body" sz="half" idx="1"/>
          </p:nvPr>
        </p:nvSpPr>
        <p:spPr/>
        <p:txBody>
          <a:bodyPr/>
          <a:lstStyle/>
          <a:p>
            <a:r>
              <a:rPr lang="en-US" sz="2800" dirty="0"/>
              <a:t>REMEMBER -- The tables have a discrepancy due to rounding error; therefore, the calculator is more accurate.</a:t>
            </a:r>
          </a:p>
        </p:txBody>
      </p:sp>
      <p:pic>
        <p:nvPicPr>
          <p:cNvPr id="8194" name="Picture 2" descr="C:\Users\Thanachote\AppData\Local\Microsoft\Windows\INetCache\IE\G5CO1S3H\dglxasset[1].aspx"/>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29200" y="1981200"/>
            <a:ext cx="3255699" cy="2362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7668533"/>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noFill/>
          <a:ln/>
        </p:spPr>
        <p:txBody>
          <a:bodyPr/>
          <a:lstStyle/>
          <a:p>
            <a:r>
              <a:rPr lang="en-US"/>
              <a:t>Compounding and the Power of Time</a:t>
            </a:r>
          </a:p>
        </p:txBody>
      </p:sp>
      <p:sp>
        <p:nvSpPr>
          <p:cNvPr id="28675" name="Rectangle 3"/>
          <p:cNvSpPr>
            <a:spLocks noGrp="1" noChangeArrowheads="1"/>
          </p:cNvSpPr>
          <p:nvPr>
            <p:ph type="body" idx="1"/>
          </p:nvPr>
        </p:nvSpPr>
        <p:spPr>
          <a:noFill/>
          <a:ln/>
        </p:spPr>
        <p:txBody>
          <a:bodyPr/>
          <a:lstStyle/>
          <a:p>
            <a:r>
              <a:rPr lang="en-US"/>
              <a:t>In the long run, money saved now is much more valuable than money saved later.</a:t>
            </a:r>
          </a:p>
          <a:p>
            <a:r>
              <a:rPr lang="en-US"/>
              <a:t>Don’t ignore the bottom line, but also consider the average annual return.</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37</a:t>
            </a:fld>
            <a:endParaRPr lang="en-US"/>
          </a:p>
        </p:txBody>
      </p:sp>
    </p:spTree>
    <p:extLst>
      <p:ext uri="{BB962C8B-B14F-4D97-AF65-F5344CB8AC3E}">
        <p14:creationId xmlns:p14="http://schemas.microsoft.com/office/powerpoint/2010/main" val="3774625166"/>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r>
              <a:rPr lang="en-US"/>
              <a:t>The Power of Time in Compounding Over 35 Years</a:t>
            </a:r>
          </a:p>
        </p:txBody>
      </p:sp>
      <p:graphicFrame>
        <p:nvGraphicFramePr>
          <p:cNvPr id="2" name="Object 3"/>
          <p:cNvGraphicFramePr>
            <a:graphicFrameLocks noGrp="1" noChangeAspect="1"/>
          </p:cNvGraphicFramePr>
          <p:nvPr>
            <p:ph type="chart" sz="half" idx="1"/>
            <p:extLst>
              <p:ext uri="{D42A27DB-BD31-4B8C-83A1-F6EECF244321}">
                <p14:modId xmlns:p14="http://schemas.microsoft.com/office/powerpoint/2010/main" val="2308594389"/>
              </p:ext>
            </p:extLst>
          </p:nvPr>
        </p:nvGraphicFramePr>
        <p:xfrm>
          <a:off x="588963" y="1728788"/>
          <a:ext cx="4694237" cy="4141787"/>
        </p:xfrm>
        <a:graphic>
          <a:graphicData uri="http://schemas.openxmlformats.org/drawingml/2006/chart">
            <c:chart xmlns:c="http://schemas.openxmlformats.org/drawingml/2006/chart" xmlns:r="http://schemas.openxmlformats.org/officeDocument/2006/relationships" r:id="rId2"/>
          </a:graphicData>
        </a:graphic>
      </p:graphicFrame>
      <p:sp>
        <p:nvSpPr>
          <p:cNvPr id="66564" name="Rectangle 4"/>
          <p:cNvSpPr>
            <a:spLocks noGrp="1" noChangeArrowheads="1"/>
          </p:cNvSpPr>
          <p:nvPr>
            <p:ph type="body" sz="half" idx="2"/>
          </p:nvPr>
        </p:nvSpPr>
        <p:spPr>
          <a:xfrm>
            <a:off x="5562600" y="1676400"/>
            <a:ext cx="3155950" cy="4114800"/>
          </a:xfrm>
        </p:spPr>
        <p:txBody>
          <a:bodyPr/>
          <a:lstStyle/>
          <a:p>
            <a:pPr>
              <a:lnSpc>
                <a:spcPct val="90000"/>
              </a:lnSpc>
            </a:pPr>
            <a:r>
              <a:rPr lang="en-US" sz="2400"/>
              <a:t>Selma contributed $2,000 per year in years 1 – 10, or 10 years.</a:t>
            </a:r>
          </a:p>
          <a:p>
            <a:pPr>
              <a:lnSpc>
                <a:spcPct val="90000"/>
              </a:lnSpc>
            </a:pPr>
            <a:r>
              <a:rPr lang="en-US" sz="2400"/>
              <a:t>Patty contributed $2,000 per year in years 11 – 35, or 25 years.</a:t>
            </a:r>
          </a:p>
          <a:p>
            <a:pPr>
              <a:lnSpc>
                <a:spcPct val="90000"/>
              </a:lnSpc>
            </a:pPr>
            <a:r>
              <a:rPr lang="en-US" sz="2400"/>
              <a:t>Both earned 8% average annual return.</a:t>
            </a:r>
          </a:p>
        </p:txBody>
      </p:sp>
    </p:spTree>
    <p:extLst>
      <p:ext uri="{BB962C8B-B14F-4D97-AF65-F5344CB8AC3E}">
        <p14:creationId xmlns:p14="http://schemas.microsoft.com/office/powerpoint/2010/main" val="36398698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noFill/>
          <a:ln/>
        </p:spPr>
        <p:txBody>
          <a:bodyPr/>
          <a:lstStyle/>
          <a:p>
            <a:r>
              <a:rPr lang="en-US"/>
              <a:t>The Importance of the Interest Rate in Compounding</a:t>
            </a:r>
          </a:p>
        </p:txBody>
      </p:sp>
      <p:sp>
        <p:nvSpPr>
          <p:cNvPr id="30723" name="Rectangle 3"/>
          <p:cNvSpPr>
            <a:spLocks noGrp="1" noChangeArrowheads="1"/>
          </p:cNvSpPr>
          <p:nvPr>
            <p:ph type="body" idx="1"/>
          </p:nvPr>
        </p:nvSpPr>
        <p:spPr>
          <a:noFill/>
          <a:ln/>
        </p:spPr>
        <p:txBody>
          <a:bodyPr/>
          <a:lstStyle/>
          <a:p>
            <a:r>
              <a:rPr lang="en-US" dirty="0"/>
              <a:t>From 1926-1998 the compound growth rate of stocks was approximately 11.2%, whereas long-term corporate bonds only returned 5.8%. </a:t>
            </a:r>
          </a:p>
          <a:p>
            <a:r>
              <a:rPr lang="en-US" dirty="0"/>
              <a:t>The “Daily Double” :</a:t>
            </a:r>
            <a:r>
              <a:rPr lang="en-US" dirty="0" smtClean="0"/>
              <a:t> </a:t>
            </a:r>
            <a:r>
              <a:rPr lang="en-US" dirty="0"/>
              <a:t>states that you are earning a 100% return compounded on a daily basis.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3085135698"/>
      </p:ext>
    </p:extLst>
  </p:cSld>
  <p:clrMapOvr>
    <a:masterClrMapping/>
  </p:clrMapOvr>
  <p:transition>
    <p:cu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Thank you</a:t>
            </a:r>
            <a:endParaRPr lang="en-US" dirty="0"/>
          </a:p>
        </p:txBody>
      </p:sp>
      <p:sp>
        <p:nvSpPr>
          <p:cNvPr id="3" name="Content Placeholder 2"/>
          <p:cNvSpPr>
            <a:spLocks noGrp="1"/>
          </p:cNvSpPr>
          <p:nvPr>
            <p:ph idx="1"/>
          </p:nvPr>
        </p:nvSpPr>
        <p:spPr/>
        <p:txBody>
          <a:bodyPr/>
          <a:lstStyle/>
          <a:p>
            <a:endParaRPr lang="en-US"/>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23654944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213</TotalTime>
  <Words>1972</Words>
  <Application>Microsoft Office PowerPoint</Application>
  <PresentationFormat>On-screen Show (4:3)</PresentationFormat>
  <Paragraphs>283</Paragraphs>
  <Slides>40</Slides>
  <Notes>13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ＭＳ Ｐゴシック</vt:lpstr>
      <vt:lpstr>Arial</vt:lpstr>
      <vt:lpstr>Calibri</vt:lpstr>
      <vt:lpstr>Cambria</vt:lpstr>
      <vt:lpstr>Cordia New</vt:lpstr>
      <vt:lpstr>Times New Roman</vt:lpstr>
      <vt:lpstr>Wingdings</vt:lpstr>
      <vt:lpstr>Adjacency</vt:lpstr>
      <vt:lpstr>FN 281: Personal Finance</vt:lpstr>
      <vt:lpstr>Introduction</vt:lpstr>
      <vt:lpstr>Textbook</vt:lpstr>
      <vt:lpstr>Grading</vt:lpstr>
      <vt:lpstr>Personal Finance</vt:lpstr>
      <vt:lpstr>Personal Finance</vt:lpstr>
      <vt:lpstr>Personal Financial Planning</vt:lpstr>
      <vt:lpstr>Financial Planning Process</vt:lpstr>
      <vt:lpstr>Example of Situation  (from textbook)</vt:lpstr>
      <vt:lpstr>Step 1. Determine Current Financial Position</vt:lpstr>
      <vt:lpstr>Step 2. Develop Your Financial Goals</vt:lpstr>
      <vt:lpstr>Step 3. Identify Alternative Courses of Action</vt:lpstr>
      <vt:lpstr>Step 4. Evaluate Your Alternatives</vt:lpstr>
      <vt:lpstr>Step 5. Create and Implement your Financial Action Plan</vt:lpstr>
      <vt:lpstr>Step 6. Review and Revise your Financial Plan </vt:lpstr>
      <vt:lpstr>Timing of Goals</vt:lpstr>
      <vt:lpstr>Goal-Setting Guidelines</vt:lpstr>
      <vt:lpstr>Influences on Financial Planning</vt:lpstr>
      <vt:lpstr>What about YOU?</vt:lpstr>
      <vt:lpstr>Personal Goals</vt:lpstr>
      <vt:lpstr>Assignment 1</vt:lpstr>
      <vt:lpstr>Assignment 1</vt:lpstr>
      <vt:lpstr>Assignment 2</vt:lpstr>
      <vt:lpstr>Opportunity Cost and Time Value of Money</vt:lpstr>
      <vt:lpstr>Time Value of Money</vt:lpstr>
      <vt:lpstr>Interest and Compound Interest</vt:lpstr>
      <vt:lpstr>Future Value Equation</vt:lpstr>
      <vt:lpstr>Compounding Period</vt:lpstr>
      <vt:lpstr>Reinvesting : How to Earn Interest on Interest</vt:lpstr>
      <vt:lpstr>The Future Value of a Bike</vt:lpstr>
      <vt:lpstr>The Rule of 72</vt:lpstr>
      <vt:lpstr>Compound Interest With Nonannual Periods</vt:lpstr>
      <vt:lpstr>Compound Interest With Nonannual Periods (cont’d)</vt:lpstr>
      <vt:lpstr>The Time Value of a Financial Calculator</vt:lpstr>
      <vt:lpstr>The Time Value of a Financial Calculator</vt:lpstr>
      <vt:lpstr>Tables Versus Calculator </vt:lpstr>
      <vt:lpstr>Compounding and the Power of Time</vt:lpstr>
      <vt:lpstr>The Power of Time in Compounding Over 35 Years</vt:lpstr>
      <vt:lpstr>The Importance of the Interest Rate in Compounding</vt:lpstr>
      <vt:lpstr>Thank you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Finance</dc:title>
  <dc:creator>Thanachote CFA,FRM</dc:creator>
  <cp:keywords>Class 1</cp:keywords>
  <cp:lastModifiedBy>Thanachote R</cp:lastModifiedBy>
  <cp:revision>28</cp:revision>
  <dcterms:created xsi:type="dcterms:W3CDTF">2013-11-23T06:38:33Z</dcterms:created>
  <dcterms:modified xsi:type="dcterms:W3CDTF">2015-01-02T04:40:42Z</dcterms:modified>
</cp:coreProperties>
</file>