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9" r:id="rId1"/>
  </p:sldMasterIdLst>
  <p:notesMasterIdLst>
    <p:notesMasterId r:id="rId36"/>
  </p:notesMasterIdLst>
  <p:sldIdLst>
    <p:sldId id="438" r:id="rId2"/>
    <p:sldId id="258" r:id="rId3"/>
    <p:sldId id="437" r:id="rId4"/>
    <p:sldId id="403" r:id="rId5"/>
    <p:sldId id="417" r:id="rId6"/>
    <p:sldId id="404" r:id="rId7"/>
    <p:sldId id="418" r:id="rId8"/>
    <p:sldId id="419" r:id="rId9"/>
    <p:sldId id="420" r:id="rId10"/>
    <p:sldId id="421" r:id="rId11"/>
    <p:sldId id="422" r:id="rId12"/>
    <p:sldId id="405" r:id="rId13"/>
    <p:sldId id="406" r:id="rId14"/>
    <p:sldId id="423" r:id="rId15"/>
    <p:sldId id="424" r:id="rId16"/>
    <p:sldId id="425" r:id="rId17"/>
    <p:sldId id="427" r:id="rId18"/>
    <p:sldId id="407" r:id="rId19"/>
    <p:sldId id="428" r:id="rId20"/>
    <p:sldId id="408" r:id="rId21"/>
    <p:sldId id="409" r:id="rId22"/>
    <p:sldId id="410" r:id="rId23"/>
    <p:sldId id="411" r:id="rId24"/>
    <p:sldId id="412" r:id="rId25"/>
    <p:sldId id="413" r:id="rId26"/>
    <p:sldId id="429" r:id="rId27"/>
    <p:sldId id="430" r:id="rId28"/>
    <p:sldId id="431" r:id="rId29"/>
    <p:sldId id="432" r:id="rId30"/>
    <p:sldId id="433" r:id="rId31"/>
    <p:sldId id="434" r:id="rId32"/>
    <p:sldId id="435" r:id="rId33"/>
    <p:sldId id="436" r:id="rId34"/>
    <p:sldId id="414" r:id="rId3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ngsana New" charset="0"/>
      </a:defRPr>
    </a:lvl1pPr>
    <a:lvl2pPr marL="457200" algn="l" rtl="0" fontAlgn="base">
      <a:spcBef>
        <a:spcPct val="0"/>
      </a:spcBef>
      <a:spcAft>
        <a:spcPct val="0"/>
      </a:spcAft>
      <a:defRPr kern="1200">
        <a:solidFill>
          <a:schemeClr val="tx1"/>
        </a:solidFill>
        <a:latin typeface="Arial" charset="0"/>
        <a:ea typeface="+mn-ea"/>
        <a:cs typeface="Angsana New" charset="0"/>
      </a:defRPr>
    </a:lvl2pPr>
    <a:lvl3pPr marL="914400" algn="l" rtl="0" fontAlgn="base">
      <a:spcBef>
        <a:spcPct val="0"/>
      </a:spcBef>
      <a:spcAft>
        <a:spcPct val="0"/>
      </a:spcAft>
      <a:defRPr kern="1200">
        <a:solidFill>
          <a:schemeClr val="tx1"/>
        </a:solidFill>
        <a:latin typeface="Arial" charset="0"/>
        <a:ea typeface="+mn-ea"/>
        <a:cs typeface="Angsana New" charset="0"/>
      </a:defRPr>
    </a:lvl3pPr>
    <a:lvl4pPr marL="1371600" algn="l" rtl="0" fontAlgn="base">
      <a:spcBef>
        <a:spcPct val="0"/>
      </a:spcBef>
      <a:spcAft>
        <a:spcPct val="0"/>
      </a:spcAft>
      <a:defRPr kern="1200">
        <a:solidFill>
          <a:schemeClr val="tx1"/>
        </a:solidFill>
        <a:latin typeface="Arial" charset="0"/>
        <a:ea typeface="+mn-ea"/>
        <a:cs typeface="Angsana New" charset="0"/>
      </a:defRPr>
    </a:lvl4pPr>
    <a:lvl5pPr marL="1828800" algn="l" rtl="0" fontAlgn="base">
      <a:spcBef>
        <a:spcPct val="0"/>
      </a:spcBef>
      <a:spcAft>
        <a:spcPct val="0"/>
      </a:spcAft>
      <a:defRPr kern="1200">
        <a:solidFill>
          <a:schemeClr val="tx1"/>
        </a:solidFill>
        <a:latin typeface="Arial" charset="0"/>
        <a:ea typeface="+mn-ea"/>
        <a:cs typeface="Angsana New" charset="0"/>
      </a:defRPr>
    </a:lvl5pPr>
    <a:lvl6pPr marL="2286000" algn="l" defTabSz="914400" rtl="0" eaLnBrk="1" latinLnBrk="0" hangingPunct="1">
      <a:defRPr kern="1200">
        <a:solidFill>
          <a:schemeClr val="tx1"/>
        </a:solidFill>
        <a:latin typeface="Arial" charset="0"/>
        <a:ea typeface="+mn-ea"/>
        <a:cs typeface="Angsana New" charset="0"/>
      </a:defRPr>
    </a:lvl6pPr>
    <a:lvl7pPr marL="2743200" algn="l" defTabSz="914400" rtl="0" eaLnBrk="1" latinLnBrk="0" hangingPunct="1">
      <a:defRPr kern="1200">
        <a:solidFill>
          <a:schemeClr val="tx1"/>
        </a:solidFill>
        <a:latin typeface="Arial" charset="0"/>
        <a:ea typeface="+mn-ea"/>
        <a:cs typeface="Angsana New" charset="0"/>
      </a:defRPr>
    </a:lvl7pPr>
    <a:lvl8pPr marL="3200400" algn="l" defTabSz="914400" rtl="0" eaLnBrk="1" latinLnBrk="0" hangingPunct="1">
      <a:defRPr kern="1200">
        <a:solidFill>
          <a:schemeClr val="tx1"/>
        </a:solidFill>
        <a:latin typeface="Arial" charset="0"/>
        <a:ea typeface="+mn-ea"/>
        <a:cs typeface="Angsana New" charset="0"/>
      </a:defRPr>
    </a:lvl8pPr>
    <a:lvl9pPr marL="3657600" algn="l" defTabSz="914400" rtl="0" eaLnBrk="1" latinLnBrk="0" hangingPunct="1">
      <a:defRPr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varScale="1">
        <p:scale>
          <a:sx n="74" d="100"/>
          <a:sy n="74" d="100"/>
        </p:scale>
        <p:origin x="396"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_rels/viewProps.xml.rels><?xml version="1.0" encoding="UTF-8" standalone="yes"?>
<Relationships xmlns="http://schemas.openxmlformats.org/package/2006/relationships"><Relationship Id="rId8" Type="http://schemas.openxmlformats.org/officeDocument/2006/relationships/slide" Target="slides/slide21.xml"/><Relationship Id="rId13" Type="http://schemas.openxmlformats.org/officeDocument/2006/relationships/slide" Target="slides/slide34.xml"/><Relationship Id="rId3" Type="http://schemas.openxmlformats.org/officeDocument/2006/relationships/slide" Target="slides/slide6.xml"/><Relationship Id="rId7" Type="http://schemas.openxmlformats.org/officeDocument/2006/relationships/slide" Target="slides/slide20.xml"/><Relationship Id="rId12" Type="http://schemas.openxmlformats.org/officeDocument/2006/relationships/slide" Target="slides/slide25.xml"/><Relationship Id="rId2" Type="http://schemas.openxmlformats.org/officeDocument/2006/relationships/slide" Target="slides/slide4.xml"/><Relationship Id="rId1" Type="http://schemas.openxmlformats.org/officeDocument/2006/relationships/slide" Target="slides/slide2.xml"/><Relationship Id="rId6" Type="http://schemas.openxmlformats.org/officeDocument/2006/relationships/slide" Target="slides/slide18.xml"/><Relationship Id="rId11" Type="http://schemas.openxmlformats.org/officeDocument/2006/relationships/slide" Target="slides/slide24.xml"/><Relationship Id="rId5" Type="http://schemas.openxmlformats.org/officeDocument/2006/relationships/slide" Target="slides/slide13.xml"/><Relationship Id="rId10" Type="http://schemas.openxmlformats.org/officeDocument/2006/relationships/slide" Target="slides/slide23.xml"/><Relationship Id="rId4" Type="http://schemas.openxmlformats.org/officeDocument/2006/relationships/slide" Target="slides/slide12.xml"/><Relationship Id="rId9" Type="http://schemas.openxmlformats.org/officeDocument/2006/relationships/slide" Target="slides/slide2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09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440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09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209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09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34754CE6-9C5A-7844-84C9-19F133BB6241}" type="slidenum">
              <a:rPr lang="en-US" altLang="en-US"/>
              <a:pPr/>
              <a:t>‹#›</a:t>
            </a:fld>
            <a:endParaRPr lang="th-TH" altLang="en-US"/>
          </a:p>
        </p:txBody>
      </p:sp>
    </p:spTree>
    <p:extLst>
      <p:ext uri="{BB962C8B-B14F-4D97-AF65-F5344CB8AC3E}">
        <p14:creationId xmlns:p14="http://schemas.microsoft.com/office/powerpoint/2010/main" val="4596182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1EABC99A-85D2-C744-BCF6-2A1A8449AD2C}" type="slidenum">
              <a:rPr lang="en-US" altLang="en-US"/>
              <a:pPr/>
              <a:t>‹#›</a:t>
            </a:fld>
            <a:endParaRPr lang="th-TH" altLang="en-US">
              <a:cs typeface="LilyUPC" charset="0"/>
            </a:endParaRPr>
          </a:p>
        </p:txBody>
      </p:sp>
    </p:spTree>
    <p:extLst>
      <p:ext uri="{BB962C8B-B14F-4D97-AF65-F5344CB8AC3E}">
        <p14:creationId xmlns:p14="http://schemas.microsoft.com/office/powerpoint/2010/main" val="125559067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9DF683E8-9278-2C42-BA93-F6176EE1D85A}" type="slidenum">
              <a:rPr lang="en-US" altLang="en-US"/>
              <a:pPr/>
              <a:t>‹#›</a:t>
            </a:fld>
            <a:endParaRPr lang="th-TH" altLang="en-US">
              <a:cs typeface="LilyUPC" charset="0"/>
            </a:endParaRPr>
          </a:p>
        </p:txBody>
      </p:sp>
    </p:spTree>
    <p:extLst>
      <p:ext uri="{BB962C8B-B14F-4D97-AF65-F5344CB8AC3E}">
        <p14:creationId xmlns:p14="http://schemas.microsoft.com/office/powerpoint/2010/main" val="305383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7E094D8E-5DBA-874A-996E-285084D38BE6}" type="slidenum">
              <a:rPr lang="en-US" altLang="en-US"/>
              <a:pPr/>
              <a:t>‹#›</a:t>
            </a:fld>
            <a:endParaRPr lang="th-TH" altLang="en-US">
              <a:cs typeface="LilyUPC" charset="0"/>
            </a:endParaRPr>
          </a:p>
        </p:txBody>
      </p:sp>
    </p:spTree>
    <p:extLst>
      <p:ext uri="{BB962C8B-B14F-4D97-AF65-F5344CB8AC3E}">
        <p14:creationId xmlns:p14="http://schemas.microsoft.com/office/powerpoint/2010/main" val="153820972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82969116-E08B-7848-AFE1-26831A57DEC8}" type="slidenum">
              <a:rPr lang="en-US" altLang="en-US"/>
              <a:pPr/>
              <a:t>‹#›</a:t>
            </a:fld>
            <a:endParaRPr lang="th-TH" altLang="en-US">
              <a:cs typeface="LilyUPC" charset="0"/>
            </a:endParaRPr>
          </a:p>
        </p:txBody>
      </p:sp>
    </p:spTree>
    <p:extLst>
      <p:ext uri="{BB962C8B-B14F-4D97-AF65-F5344CB8AC3E}">
        <p14:creationId xmlns:p14="http://schemas.microsoft.com/office/powerpoint/2010/main" val="102080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07672DE2-D249-324E-BBBD-3992651DE67B}" type="slidenum">
              <a:rPr lang="en-US" altLang="en-US"/>
              <a:pPr/>
              <a:t>‹#›</a:t>
            </a:fld>
            <a:endParaRPr lang="th-TH" altLang="en-US">
              <a:cs typeface="LilyUPC" charset="0"/>
            </a:endParaRPr>
          </a:p>
        </p:txBody>
      </p:sp>
    </p:spTree>
    <p:extLst>
      <p:ext uri="{BB962C8B-B14F-4D97-AF65-F5344CB8AC3E}">
        <p14:creationId xmlns:p14="http://schemas.microsoft.com/office/powerpoint/2010/main" val="1981719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2B6AF172-050D-A74E-97B0-0E5FC9F9CFB9}" type="slidenum">
              <a:rPr lang="en-US" altLang="en-US"/>
              <a:pPr/>
              <a:t>‹#›</a:t>
            </a:fld>
            <a:endParaRPr lang="th-TH" altLang="en-US">
              <a:cs typeface="LilyUPC" charset="0"/>
            </a:endParaRPr>
          </a:p>
        </p:txBody>
      </p:sp>
    </p:spTree>
    <p:extLst>
      <p:ext uri="{BB962C8B-B14F-4D97-AF65-F5344CB8AC3E}">
        <p14:creationId xmlns:p14="http://schemas.microsoft.com/office/powerpoint/2010/main" val="1430494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C1F4072D-40B6-3B42-B287-59F933A08048}" type="slidenum">
              <a:rPr lang="en-US" altLang="en-US"/>
              <a:pPr/>
              <a:t>‹#›</a:t>
            </a:fld>
            <a:endParaRPr lang="th-TH" altLang="en-US">
              <a:cs typeface="LilyUPC" charset="0"/>
            </a:endParaRPr>
          </a:p>
        </p:txBody>
      </p:sp>
    </p:spTree>
    <p:extLst>
      <p:ext uri="{BB962C8B-B14F-4D97-AF65-F5344CB8AC3E}">
        <p14:creationId xmlns:p14="http://schemas.microsoft.com/office/powerpoint/2010/main" val="1243078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E9129A64-243C-C449-B95A-30E7B6F6D9CC}" type="slidenum">
              <a:rPr lang="en-US" altLang="en-US"/>
              <a:pPr/>
              <a:t>‹#›</a:t>
            </a:fld>
            <a:endParaRPr lang="th-TH" altLang="en-US">
              <a:cs typeface="LilyUPC" charset="0"/>
            </a:endParaRPr>
          </a:p>
        </p:txBody>
      </p:sp>
    </p:spTree>
    <p:extLst>
      <p:ext uri="{BB962C8B-B14F-4D97-AF65-F5344CB8AC3E}">
        <p14:creationId xmlns:p14="http://schemas.microsoft.com/office/powerpoint/2010/main" val="1282688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26436AA0-9A1C-8045-AAA4-FB3FCA734C77}" type="slidenum">
              <a:rPr lang="en-US" altLang="en-US"/>
              <a:pPr/>
              <a:t>‹#›</a:t>
            </a:fld>
            <a:endParaRPr lang="th-TH" altLang="en-US">
              <a:cs typeface="LilyUPC" charset="0"/>
            </a:endParaRPr>
          </a:p>
        </p:txBody>
      </p:sp>
    </p:spTree>
    <p:extLst>
      <p:ext uri="{BB962C8B-B14F-4D97-AF65-F5344CB8AC3E}">
        <p14:creationId xmlns:p14="http://schemas.microsoft.com/office/powerpoint/2010/main" val="1707829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D9ABAFC0-0858-2A44-89CF-6DE6A8AFEF67}" type="slidenum">
              <a:rPr lang="en-US" altLang="en-US"/>
              <a:pPr/>
              <a:t>‹#›</a:t>
            </a:fld>
            <a:endParaRPr lang="th-TH" altLang="en-US">
              <a:cs typeface="LilyUPC" charset="0"/>
            </a:endParaRPr>
          </a:p>
        </p:txBody>
      </p:sp>
    </p:spTree>
    <p:extLst>
      <p:ext uri="{BB962C8B-B14F-4D97-AF65-F5344CB8AC3E}">
        <p14:creationId xmlns:p14="http://schemas.microsoft.com/office/powerpoint/2010/main" val="1703414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A0912581-76FC-394C-BBEB-EFA0889475CD}" type="slidenum">
              <a:rPr lang="en-US" altLang="en-US"/>
              <a:pPr/>
              <a:t>‹#›</a:t>
            </a:fld>
            <a:endParaRPr lang="th-TH" altLang="en-US">
              <a:cs typeface="LilyUPC" charset="0"/>
            </a:endParaRPr>
          </a:p>
        </p:txBody>
      </p:sp>
    </p:spTree>
    <p:extLst>
      <p:ext uri="{BB962C8B-B14F-4D97-AF65-F5344CB8AC3E}">
        <p14:creationId xmlns:p14="http://schemas.microsoft.com/office/powerpoint/2010/main" val="11870874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781E09FC-0026-8449-ACF0-F51F163D9CF8}" type="slidenum">
              <a:rPr lang="en-US" altLang="en-US"/>
              <a:pPr/>
              <a:t>‹#›</a:t>
            </a:fld>
            <a:endParaRPr lang="th-TH" altLang="en-US">
              <a:cs typeface="LilyUPC" charset="0"/>
            </a:endParaRPr>
          </a:p>
        </p:txBody>
      </p:sp>
    </p:spTree>
    <p:extLst>
      <p:ext uri="{BB962C8B-B14F-4D97-AF65-F5344CB8AC3E}">
        <p14:creationId xmlns:p14="http://schemas.microsoft.com/office/powerpoint/2010/main" val="228821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1C52CD37-F736-5847-8635-E256DBE30A47}"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756" r:id="rId1"/>
    <p:sldLayoutId id="2147483749" r:id="rId2"/>
    <p:sldLayoutId id="2147483757" r:id="rId3"/>
    <p:sldLayoutId id="2147483750" r:id="rId4"/>
    <p:sldLayoutId id="2147483751" r:id="rId5"/>
    <p:sldLayoutId id="2147483752" r:id="rId6"/>
    <p:sldLayoutId id="2147483753" r:id="rId7"/>
    <p:sldLayoutId id="2147483758" r:id="rId8"/>
    <p:sldLayoutId id="2147483759" r:id="rId9"/>
    <p:sldLayoutId id="2147483754" r:id="rId10"/>
    <p:sldLayoutId id="2147483755" r:id="rId11"/>
    <p:sldLayoutId id="2147483760" r:id="rId12"/>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charset="0"/>
        </a:defRPr>
      </a:lvl2pPr>
      <a:lvl3pPr algn="l" rtl="0" fontAlgn="base">
        <a:spcBef>
          <a:spcPct val="0"/>
        </a:spcBef>
        <a:spcAft>
          <a:spcPct val="0"/>
        </a:spcAft>
        <a:defRPr sz="4000">
          <a:solidFill>
            <a:schemeClr val="tx2"/>
          </a:solidFill>
          <a:latin typeface="Franklin Gothic Book" charset="0"/>
        </a:defRPr>
      </a:lvl3pPr>
      <a:lvl4pPr algn="l" rtl="0" fontAlgn="base">
        <a:spcBef>
          <a:spcPct val="0"/>
        </a:spcBef>
        <a:spcAft>
          <a:spcPct val="0"/>
        </a:spcAft>
        <a:defRPr sz="4000">
          <a:solidFill>
            <a:schemeClr val="tx2"/>
          </a:solidFill>
          <a:latin typeface="Franklin Gothic Book" charset="0"/>
        </a:defRPr>
      </a:lvl4pPr>
      <a:lvl5pPr algn="l" rtl="0" fontAlgn="base">
        <a:spcBef>
          <a:spcPct val="0"/>
        </a:spcBef>
        <a:spcAft>
          <a:spcPct val="0"/>
        </a:spcAft>
        <a:defRPr sz="4000">
          <a:solidFill>
            <a:schemeClr val="tx2"/>
          </a:solidFill>
          <a:latin typeface="Franklin Gothic Book" charset="0"/>
        </a:defRPr>
      </a:lvl5pPr>
      <a:lvl6pPr marL="457200" algn="l" rtl="0" fontAlgn="base">
        <a:spcBef>
          <a:spcPct val="0"/>
        </a:spcBef>
        <a:spcAft>
          <a:spcPct val="0"/>
        </a:spcAft>
        <a:defRPr sz="4000">
          <a:solidFill>
            <a:schemeClr val="tx2"/>
          </a:solidFill>
          <a:latin typeface="Franklin Gothic Book" charset="0"/>
        </a:defRPr>
      </a:lvl6pPr>
      <a:lvl7pPr marL="914400" algn="l" rtl="0" fontAlgn="base">
        <a:spcBef>
          <a:spcPct val="0"/>
        </a:spcBef>
        <a:spcAft>
          <a:spcPct val="0"/>
        </a:spcAft>
        <a:defRPr sz="4000">
          <a:solidFill>
            <a:schemeClr val="tx2"/>
          </a:solidFill>
          <a:latin typeface="Franklin Gothic Book" charset="0"/>
        </a:defRPr>
      </a:lvl7pPr>
      <a:lvl8pPr marL="1371600" algn="l" rtl="0" fontAlgn="base">
        <a:spcBef>
          <a:spcPct val="0"/>
        </a:spcBef>
        <a:spcAft>
          <a:spcPct val="0"/>
        </a:spcAft>
        <a:defRPr sz="4000">
          <a:solidFill>
            <a:schemeClr val="tx2"/>
          </a:solidFill>
          <a:latin typeface="Franklin Gothic Book" charset="0"/>
        </a:defRPr>
      </a:lvl8pPr>
      <a:lvl9pPr marL="1828800" algn="l" rtl="0" fontAlgn="base">
        <a:spcBef>
          <a:spcPct val="0"/>
        </a:spcBef>
        <a:spcAft>
          <a:spcPct val="0"/>
        </a:spcAft>
        <a:defRPr sz="4000">
          <a:solidFill>
            <a:schemeClr val="tx2"/>
          </a:solidFill>
          <a:latin typeface="Franklin Gothic Book" charset="0"/>
        </a:defRPr>
      </a:lvl9pPr>
    </p:titleStyle>
    <p:bodyStyle>
      <a:lvl1pPr marL="273050" indent="-273050" algn="l" rtl="0" fontAlgn="base">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8.wmf"/><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19.wmf"/></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9219" name="Rectangle 7"/>
          <p:cNvSpPr>
            <a:spLocks noChangeArrowheads="1"/>
          </p:cNvSpPr>
          <p:nvPr/>
        </p:nvSpPr>
        <p:spPr bwMode="auto">
          <a:xfrm>
            <a:off x="642938" y="3500438"/>
            <a:ext cx="7929562" cy="227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4000"/>
              <a:t>MK 312 Marketing Planning</a:t>
            </a:r>
          </a:p>
          <a:p>
            <a:pPr algn="ctr" eaLnBrk="1" hangingPunct="1"/>
            <a:r>
              <a:rPr lang="en-US" altLang="en-US" sz="4000"/>
              <a:t>By </a:t>
            </a:r>
          </a:p>
          <a:p>
            <a:pPr algn="ctr" eaLnBrk="1" hangingPunct="1"/>
            <a:r>
              <a:rPr lang="en-US" altLang="en-US" sz="4000"/>
              <a:t>Ajarn Suwalya K.</a:t>
            </a:r>
            <a:endParaRPr lang="en-US" altLang="en-US" sz="3600"/>
          </a:p>
          <a:p>
            <a:pPr algn="ctr" eaLnBrk="1" hangingPunct="1">
              <a:lnSpc>
                <a:spcPct val="70000"/>
              </a:lnSpc>
              <a:spcBef>
                <a:spcPct val="50000"/>
              </a:spcBef>
            </a:pPr>
            <a:endParaRPr lang="en-US" altLang="en-US" b="1"/>
          </a:p>
        </p:txBody>
      </p:sp>
      <p:pic>
        <p:nvPicPr>
          <p:cNvPr id="922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154" y="184332"/>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857500" y="1500188"/>
            <a:ext cx="5857875" cy="1508125"/>
          </a:xfrm>
          <a:prstGeom prst="rect">
            <a:avLst/>
          </a:prstGeom>
        </p:spPr>
        <p:txBody>
          <a:bodyPr>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11</a:t>
            </a:r>
          </a:p>
          <a:p>
            <a:pPr>
              <a:defRPr/>
            </a:pPr>
            <a:r>
              <a:rPr lang="en-US" sz="1400" dirty="0">
                <a:solidFill>
                  <a:schemeClr val="bg1"/>
                </a:solidFill>
                <a:latin typeface="Arial" pitchFamily="34" charset="0"/>
                <a:cs typeface="Angsana New" pitchFamily="18" charset="-34"/>
              </a:rPr>
              <a:t>DEVELOPING AND MANAGING </a:t>
            </a:r>
          </a:p>
          <a:p>
            <a:pPr>
              <a:defRPr/>
            </a:pPr>
            <a:r>
              <a:rPr lang="en-US" sz="1400" dirty="0">
                <a:solidFill>
                  <a:schemeClr val="bg1"/>
                </a:solidFill>
                <a:latin typeface="Arial" pitchFamily="34" charset="0"/>
                <a:cs typeface="Angsana New" pitchFamily="18" charset="-34"/>
              </a:rPr>
              <a:t>CUSTOMER RELATIONSHIPS</a:t>
            </a:r>
            <a:endParaRPr lang="th-TH" sz="1400" dirty="0">
              <a:solidFill>
                <a:schemeClr val="bg1"/>
              </a:solidFill>
              <a:latin typeface="Arial" pitchFamily="34" charset="0"/>
              <a:cs typeface="Angsana New" pitchFamily="18" charset="-34"/>
            </a:endParaRPr>
          </a:p>
          <a:p>
            <a:pPr>
              <a:defRPr/>
            </a:pPr>
            <a:endParaRPr lang="th-TH" sz="2000" b="1" dirty="0">
              <a:solidFill>
                <a:schemeClr val="bg1"/>
              </a:solidFill>
              <a:latin typeface="+mj-lt"/>
              <a:cs typeface="Angsana New" pitchFamily="18" charset="-34"/>
            </a:endParaRPr>
          </a:p>
        </p:txBody>
      </p:sp>
      <p:pic>
        <p:nvPicPr>
          <p:cNvPr id="8" name="Picture 7" descr="BE image.png"/>
          <p:cNvPicPr>
            <a:picLocks noChangeAspect="1"/>
          </p:cNvPicPr>
          <p:nvPr/>
        </p:nvPicPr>
        <p:blipFill>
          <a:blip r:embed="rId3" cstate="print"/>
          <a:stretch>
            <a:fillRect/>
          </a:stretch>
        </p:blipFill>
        <p:spPr>
          <a:xfrm>
            <a:off x="7669968" y="174573"/>
            <a:ext cx="1067632" cy="104912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95400" y="228600"/>
            <a:ext cx="6858000" cy="762000"/>
          </a:xfrm>
        </p:spPr>
        <p:txBody>
          <a:bodyPr/>
          <a:lstStyle/>
          <a:p>
            <a:r>
              <a:rPr lang="en-GB" altLang="en-US" sz="3500"/>
              <a:t>Ch. 11 - Learning objectives</a:t>
            </a:r>
            <a:endParaRPr lang="en-US" altLang="en-US" sz="3500"/>
          </a:p>
        </p:txBody>
      </p:sp>
      <p:sp>
        <p:nvSpPr>
          <p:cNvPr id="6160" name="Rectangle 16"/>
          <p:cNvSpPr>
            <a:spLocks noChangeArrowheads="1"/>
          </p:cNvSpPr>
          <p:nvPr/>
        </p:nvSpPr>
        <p:spPr bwMode="auto">
          <a:xfrm>
            <a:off x="214313" y="1285875"/>
            <a:ext cx="8610600" cy="6194425"/>
          </a:xfrm>
          <a:prstGeom prst="rect">
            <a:avLst/>
          </a:prstGeom>
          <a:noFill/>
          <a:ln w="9525">
            <a:noFill/>
            <a:miter lim="800000"/>
            <a:headEnd/>
            <a:tailEnd/>
          </a:ln>
          <a:effectLst/>
        </p:spPr>
        <p:txBody>
          <a:bodyPr>
            <a:spAutoFit/>
          </a:bodyPr>
          <a:lstStyle/>
          <a:p>
            <a:pPr eaLnBrk="0" hangingPunct="0">
              <a:spcBef>
                <a:spcPct val="50000"/>
              </a:spcBef>
              <a:defRPr/>
            </a:pPr>
            <a:r>
              <a:rPr lang="en-US" sz="2800" b="1" i="1" dirty="0">
                <a:solidFill>
                  <a:srgbClr val="FF0000"/>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2800" dirty="0">
                <a:solidFill>
                  <a:srgbClr val="000000"/>
                </a:solidFill>
                <a:ea typeface="Arial" charset="0"/>
                <a:cs typeface="Arial" charset="0"/>
              </a:rPr>
              <a:t>■</a:t>
            </a:r>
            <a:r>
              <a:rPr lang="da-DK" sz="2800" dirty="0">
                <a:solidFill>
                  <a:srgbClr val="000000"/>
                </a:solidFill>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discuss loyalty, satisfaction and perception of</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value as determinants for development of the</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Customer Relationship Management (CRM)</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strategy</a:t>
            </a:r>
          </a:p>
          <a:p>
            <a:pPr eaLnBrk="0" hangingPunct="0">
              <a:spcBef>
                <a:spcPct val="50000"/>
              </a:spcBef>
              <a:defRPr/>
            </a:pPr>
            <a:r>
              <a:rPr lang="en-US" sz="2800" b="1" dirty="0">
                <a:solidFill>
                  <a:schemeClr val="hlink"/>
                </a:solidFill>
                <a:effectLst>
                  <a:outerShdw blurRad="38100" dist="38100" dir="2700000" algn="tl">
                    <a:srgbClr val="C0C0C0"/>
                  </a:outerShdw>
                </a:effectLst>
                <a:ea typeface="Arial" charset="0"/>
                <a:cs typeface="Arial" charset="0"/>
              </a:rPr>
              <a:t>■ understand how CRM, one-to-one marketing</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and GAM (Global Account Management)</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differ from each other</a:t>
            </a:r>
          </a:p>
          <a:p>
            <a:pPr eaLnBrk="0" hangingPunct="0">
              <a:spcBef>
                <a:spcPct val="50000"/>
              </a:spcBef>
              <a:defRPr/>
            </a:pPr>
            <a:r>
              <a:rPr lang="en-US" sz="2800" b="1" dirty="0">
                <a:solidFill>
                  <a:schemeClr val="hlink"/>
                </a:solidFill>
                <a:effectLst>
                  <a:outerShdw blurRad="38100" dist="38100" dir="2700000" algn="tl">
                    <a:srgbClr val="C0C0C0"/>
                  </a:outerShdw>
                </a:effectLst>
                <a:ea typeface="Arial" charset="0"/>
                <a:cs typeface="Arial" charset="0"/>
              </a:rPr>
              <a:t>■ explain how customer lifetime value can be</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measured.</a:t>
            </a:r>
          </a:p>
          <a:p>
            <a:pPr eaLnBrk="0" hangingPunct="0">
              <a:spcBef>
                <a:spcPct val="50000"/>
              </a:spcBef>
              <a:defRPr/>
            </a:pPr>
            <a:endParaRPr lang="en-US" sz="2800" b="1" dirty="0">
              <a:solidFill>
                <a:schemeClr val="hlink"/>
              </a:solidFill>
              <a:effectLst>
                <a:outerShdw blurRad="38100" dist="38100" dir="2700000" algn="tl">
                  <a:srgbClr val="C0C0C0"/>
                </a:outerShdw>
              </a:effectLst>
              <a:ea typeface="Arial" charset="0"/>
              <a:cs typeface="Arial" charset="0"/>
            </a:endParaRPr>
          </a:p>
          <a:p>
            <a:pPr eaLnBrk="0" hangingPunct="0">
              <a:spcBef>
                <a:spcPct val="50000"/>
              </a:spcBef>
              <a:defRPr/>
            </a:pPr>
            <a:endParaRPr lang="en-US" sz="2400" b="1" dirty="0">
              <a:solidFill>
                <a:schemeClr val="hlink"/>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68313" y="324787"/>
            <a:ext cx="7543800" cy="1295400"/>
          </a:xfrm>
        </p:spPr>
        <p:txBody>
          <a:bodyPr>
            <a:normAutofit fontScale="90000"/>
          </a:bodyPr>
          <a:lstStyle/>
          <a:p>
            <a:pPr fontAlgn="auto">
              <a:spcAft>
                <a:spcPts val="0"/>
              </a:spcAft>
              <a:defRPr/>
            </a:pPr>
            <a:r>
              <a:rPr lang="en-US" smtClean="0"/>
              <a:t>Factor that determine the shape of the CRM Strategy</a:t>
            </a:r>
            <a:endParaRPr lang="th-TH" smtClean="0"/>
          </a:p>
        </p:txBody>
      </p:sp>
      <p:sp>
        <p:nvSpPr>
          <p:cNvPr id="239619" name="Rectangle 3"/>
          <p:cNvSpPr>
            <a:spLocks noGrp="1" noChangeArrowheads="1"/>
          </p:cNvSpPr>
          <p:nvPr>
            <p:ph type="body" sz="half" idx="1"/>
          </p:nvPr>
        </p:nvSpPr>
        <p:spPr>
          <a:xfrm>
            <a:off x="468313" y="2276475"/>
            <a:ext cx="4038600" cy="4411663"/>
          </a:xfrm>
        </p:spPr>
        <p:txBody>
          <a:bodyPr>
            <a:normAutofit/>
          </a:bodyPr>
          <a:lstStyle/>
          <a:p>
            <a:pPr marL="274320" indent="-274320" fontAlgn="auto">
              <a:spcBef>
                <a:spcPts val="580"/>
              </a:spcBef>
              <a:spcAft>
                <a:spcPts val="0"/>
              </a:spcAft>
              <a:buFont typeface="Wingdings 2"/>
              <a:buChar char=""/>
              <a:defRPr/>
            </a:pPr>
            <a:r>
              <a:rPr lang="en-US" b="1" dirty="0">
                <a:solidFill>
                  <a:srgbClr val="FF0000"/>
                </a:solidFill>
                <a:effectLst>
                  <a:outerShdw blurRad="38100" dist="38100" dir="2700000" algn="tl">
                    <a:srgbClr val="C0C0C0"/>
                  </a:outerShdw>
                </a:effectLst>
                <a:latin typeface="Arial" charset="0"/>
                <a:ea typeface="Arial" charset="0"/>
                <a:cs typeface="Arial" charset="0"/>
              </a:rPr>
              <a:t>Customer loyalty</a:t>
            </a:r>
          </a:p>
          <a:p>
            <a:pPr marL="274320" indent="-274320" fontAlgn="auto">
              <a:spcBef>
                <a:spcPts val="580"/>
              </a:spcBef>
              <a:spcAft>
                <a:spcPts val="0"/>
              </a:spcAft>
              <a:buFont typeface="Wingdings 2"/>
              <a:buChar char=""/>
              <a:defRPr/>
            </a:pPr>
            <a:r>
              <a:rPr lang="en-US" b="1" dirty="0">
                <a:solidFill>
                  <a:srgbClr val="FF0000"/>
                </a:solidFill>
                <a:effectLst>
                  <a:outerShdw blurRad="38100" dist="38100" dir="2700000" algn="tl">
                    <a:srgbClr val="C0C0C0"/>
                  </a:outerShdw>
                </a:effectLst>
                <a:latin typeface="Arial" charset="0"/>
                <a:ea typeface="Arial" charset="0"/>
                <a:cs typeface="Arial" charset="0"/>
              </a:rPr>
              <a:t>Customer satisfaction</a:t>
            </a:r>
          </a:p>
          <a:p>
            <a:pPr marL="274320" indent="-274320" fontAlgn="auto">
              <a:spcBef>
                <a:spcPts val="580"/>
              </a:spcBef>
              <a:spcAft>
                <a:spcPts val="0"/>
              </a:spcAft>
              <a:buFont typeface="Wingdings 2"/>
              <a:buChar char=""/>
              <a:defRPr/>
            </a:pPr>
            <a:r>
              <a:rPr lang="en-US" b="1" dirty="0">
                <a:solidFill>
                  <a:srgbClr val="FF0000"/>
                </a:solidFill>
                <a:effectLst>
                  <a:outerShdw blurRad="38100" dist="38100" dir="2700000" algn="tl">
                    <a:srgbClr val="C0C0C0"/>
                  </a:outerShdw>
                </a:effectLst>
                <a:latin typeface="Arial" charset="0"/>
                <a:ea typeface="Arial" charset="0"/>
                <a:cs typeface="Arial" charset="0"/>
              </a:rPr>
              <a:t>Customer perception</a:t>
            </a:r>
            <a:endParaRPr lang="th-TH" b="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1268" name="Picture 4" descr="picja2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5110163" y="1719263"/>
            <a:ext cx="3114675" cy="4411662"/>
          </a:xfr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68313" y="-385372"/>
            <a:ext cx="7543800" cy="1295400"/>
          </a:xfrm>
        </p:spPr>
        <p:txBody>
          <a:bodyPr/>
          <a:lstStyle/>
          <a:p>
            <a:r>
              <a:rPr lang="en-GB" altLang="en-US" sz="3000">
                <a:solidFill>
                  <a:srgbClr val="7B9899"/>
                </a:solidFill>
              </a:rPr>
              <a:t>Customer relationships</a:t>
            </a:r>
          </a:p>
        </p:txBody>
      </p:sp>
      <p:sp>
        <p:nvSpPr>
          <p:cNvPr id="192515" name="Rectangle 3" descr="ผืนผ้าใบ"/>
          <p:cNvSpPr>
            <a:spLocks noChangeArrowheads="1"/>
          </p:cNvSpPr>
          <p:nvPr/>
        </p:nvSpPr>
        <p:spPr bwMode="auto">
          <a:xfrm>
            <a:off x="983912" y="1350287"/>
            <a:ext cx="7028201" cy="4339650"/>
          </a:xfrm>
          <a:prstGeom prst="rect">
            <a:avLst/>
          </a:prstGeom>
          <a:blipFill dpi="0" rotWithShape="1">
            <a:blip r:embed="rId2">
              <a:alphaModFix amt="32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spcBef>
                <a:spcPct val="50000"/>
              </a:spcBef>
              <a:defRPr/>
            </a:pPr>
            <a:r>
              <a:rPr lang="en-GB" sz="2400" b="1" u="sng" dirty="0">
                <a:solidFill>
                  <a:schemeClr val="hlink"/>
                </a:solidFill>
                <a:effectLst>
                  <a:outerShdw blurRad="38100" dist="38100" dir="2700000" algn="tl">
                    <a:srgbClr val="000000"/>
                  </a:outerShdw>
                </a:effectLst>
                <a:ea typeface="Arial" charset="0"/>
                <a:cs typeface="Arial" charset="0"/>
              </a:rPr>
              <a:t>Long-standing customer relationships</a:t>
            </a:r>
            <a:r>
              <a:rPr lang="en-GB" sz="2400" b="1" dirty="0">
                <a:solidFill>
                  <a:srgbClr val="FF0000"/>
                </a:solidFill>
                <a:effectLst>
                  <a:outerShdw blurRad="38100" dist="38100" dir="2700000" algn="tl">
                    <a:srgbClr val="000000"/>
                  </a:outerShdw>
                </a:effectLst>
                <a:ea typeface="Arial" charset="0"/>
                <a:cs typeface="Arial" charset="0"/>
              </a:rPr>
              <a:t> represent a company’s most valuable assets, assets that will pay dividends well into the future. </a:t>
            </a:r>
          </a:p>
          <a:p>
            <a:pPr eaLnBrk="0" hangingPunct="0">
              <a:spcBef>
                <a:spcPct val="50000"/>
              </a:spcBef>
              <a:defRPr/>
            </a:pPr>
            <a:r>
              <a:rPr lang="en-GB" sz="2400" b="1" dirty="0">
                <a:solidFill>
                  <a:srgbClr val="FF0000"/>
                </a:solidFill>
                <a:effectLst>
                  <a:outerShdw blurRad="38100" dist="38100" dir="2700000" algn="tl">
                    <a:srgbClr val="000000"/>
                  </a:outerShdw>
                </a:effectLst>
                <a:ea typeface="Arial" charset="0"/>
                <a:cs typeface="Arial" charset="0"/>
              </a:rPr>
              <a:t>By knowing how much equity really resides in its customer relationships, a company can have a very good </a:t>
            </a:r>
            <a:r>
              <a:rPr lang="en-GB" sz="2400" b="1" u="sng" dirty="0">
                <a:solidFill>
                  <a:schemeClr val="hlink"/>
                </a:solidFill>
                <a:effectLst>
                  <a:outerShdw blurRad="38100" dist="38100" dir="2700000" algn="tl">
                    <a:srgbClr val="000000"/>
                  </a:outerShdw>
                </a:effectLst>
                <a:ea typeface="Arial" charset="0"/>
                <a:cs typeface="Arial" charset="0"/>
              </a:rPr>
              <a:t>understanding</a:t>
            </a:r>
            <a:r>
              <a:rPr lang="en-GB" sz="2400" b="1" dirty="0">
                <a:solidFill>
                  <a:srgbClr val="FF0000"/>
                </a:solidFill>
                <a:effectLst>
                  <a:outerShdw blurRad="38100" dist="38100" dir="2700000" algn="tl">
                    <a:srgbClr val="000000"/>
                  </a:outerShdw>
                </a:effectLst>
                <a:ea typeface="Arial" charset="0"/>
                <a:cs typeface="Arial" charset="0"/>
              </a:rPr>
              <a:t> of how these relationships will pay returns to shareholders in the future through their contribution to a stream of revenue on which the company can rely.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23850" y="-315913"/>
            <a:ext cx="7543800" cy="1295401"/>
          </a:xfrm>
        </p:spPr>
        <p:txBody>
          <a:bodyPr/>
          <a:lstStyle/>
          <a:p>
            <a:r>
              <a:rPr lang="en-US" altLang="en-US"/>
              <a:t>Loyalty</a:t>
            </a:r>
            <a:endParaRPr lang="th-TH" altLang="en-US"/>
          </a:p>
        </p:txBody>
      </p:sp>
      <p:sp>
        <p:nvSpPr>
          <p:cNvPr id="217091" name="Rectangle 3" descr="ผืนผ้าใบ"/>
          <p:cNvSpPr>
            <a:spLocks noGrp="1" noChangeArrowheads="1"/>
          </p:cNvSpPr>
          <p:nvPr>
            <p:ph type="body" sz="half" idx="1"/>
          </p:nvPr>
        </p:nvSpPr>
        <p:spPr>
          <a:xfrm>
            <a:off x="1148309" y="1775164"/>
            <a:ext cx="7133757" cy="3034180"/>
          </a:xfrm>
          <a:blipFill dpi="0" rotWithShape="1">
            <a:blip r:embed="rId2">
              <a:alphaModFix amt="48000"/>
            </a:blip>
            <a:srcRect/>
            <a:tile tx="0" ty="0" sx="100000" sy="100000" flip="none" algn="tl"/>
          </a:blipFill>
          <a:ln w="57150" cmpd="thickThin">
            <a:solidFill>
              <a:srgbClr val="FF9900"/>
            </a:solidFill>
            <a:miter lim="800000"/>
            <a:headEnd/>
            <a:tailEnd/>
          </a:ln>
        </p:spPr>
        <p:txBody>
          <a:bodyPr/>
          <a:lstStyle/>
          <a:p>
            <a:pPr>
              <a:lnSpc>
                <a:spcPct val="90000"/>
              </a:lnSpc>
            </a:pPr>
            <a:r>
              <a:rPr lang="en-US" altLang="en-US" sz="2000" b="1">
                <a:solidFill>
                  <a:srgbClr val="333399"/>
                </a:solidFill>
                <a:effectLst>
                  <a:outerShdw blurRad="38100" dist="38100" dir="2700000" algn="tl">
                    <a:srgbClr val="C0C0C0"/>
                  </a:outerShdw>
                </a:effectLst>
                <a:latin typeface="Arial" charset="0"/>
                <a:ea typeface="Arial" charset="0"/>
                <a:cs typeface="Arial" charset="0"/>
              </a:rPr>
              <a:t>Loyalty, like so many other concepts that we encounter when discussing consumer psychology and marketing, is a state of mind.</a:t>
            </a:r>
          </a:p>
          <a:p>
            <a:pPr>
              <a:lnSpc>
                <a:spcPct val="90000"/>
              </a:lnSpc>
            </a:pPr>
            <a:endParaRPr lang="en-US" altLang="en-US" sz="2000" b="1">
              <a:solidFill>
                <a:srgbClr val="333399"/>
              </a:solidFill>
              <a:effectLst>
                <a:outerShdw blurRad="38100" dist="38100" dir="2700000" algn="tl">
                  <a:srgbClr val="C0C0C0"/>
                </a:outerShdw>
              </a:effectLst>
              <a:latin typeface="Arial" charset="0"/>
              <a:ea typeface="Arial" charset="0"/>
              <a:cs typeface="Arial" charset="0"/>
            </a:endParaRPr>
          </a:p>
          <a:p>
            <a:pPr>
              <a:lnSpc>
                <a:spcPct val="90000"/>
              </a:lnSpc>
            </a:pPr>
            <a:r>
              <a:rPr lang="en-US" altLang="en-US" sz="2000" b="1">
                <a:solidFill>
                  <a:srgbClr val="333399"/>
                </a:solidFill>
                <a:effectLst>
                  <a:outerShdw blurRad="38100" dist="38100" dir="2700000" algn="tl">
                    <a:srgbClr val="C0C0C0"/>
                  </a:outerShdw>
                </a:effectLst>
                <a:latin typeface="Arial" charset="0"/>
                <a:ea typeface="Arial" charset="0"/>
                <a:cs typeface="Arial" charset="0"/>
              </a:rPr>
              <a:t>As implied above, </a:t>
            </a:r>
            <a:r>
              <a:rPr lang="en-US" altLang="en-US" sz="2000" b="1">
                <a:solidFill>
                  <a:srgbClr val="FF0000"/>
                </a:solidFill>
                <a:effectLst>
                  <a:outerShdw blurRad="38100" dist="38100" dir="2700000" algn="tl">
                    <a:srgbClr val="C0C0C0"/>
                  </a:outerShdw>
                </a:effectLst>
                <a:latin typeface="Arial" charset="0"/>
                <a:ea typeface="Arial" charset="0"/>
                <a:cs typeface="Arial" charset="0"/>
              </a:rPr>
              <a:t>loyalty is a subjective concept, one that is best defined by customers themselves.</a:t>
            </a:r>
            <a:r>
              <a:rPr lang="en-US" altLang="en-US" sz="2000" b="1">
                <a:solidFill>
                  <a:srgbClr val="333399"/>
                </a:solidFill>
                <a:effectLst>
                  <a:outerShdw blurRad="38100" dist="38100" dir="2700000" algn="tl">
                    <a:srgbClr val="C0C0C0"/>
                  </a:outerShdw>
                </a:effectLst>
                <a:latin typeface="Arial" charset="0"/>
                <a:ea typeface="Arial" charset="0"/>
                <a:cs typeface="Arial" charset="0"/>
              </a:rPr>
              <a:t> There are degrees of loyalty: some customers are more loyal than others, and customers are very loyal to some companies and less loyal to others.</a:t>
            </a:r>
            <a:endParaRPr lang="th-TH" altLang="en-US" sz="2000" b="1">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r>
              <a:rPr lang="en-GB" altLang="en-US" sz="3000"/>
              <a:t>Structure of Chapter 11</a:t>
            </a: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762000"/>
            <a:ext cx="533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00792" y="0"/>
            <a:ext cx="8163440" cy="1295400"/>
          </a:xfrm>
        </p:spPr>
        <p:txBody>
          <a:bodyPr>
            <a:normAutofit fontScale="90000"/>
          </a:bodyPr>
          <a:lstStyle/>
          <a:p>
            <a:pPr fontAlgn="auto">
              <a:spcAft>
                <a:spcPts val="0"/>
              </a:spcAft>
              <a:defRPr/>
            </a:pPr>
            <a:r>
              <a:rPr lang="en-US" smtClean="0"/>
              <a:t>Satisfaction of customers and employees</a:t>
            </a:r>
            <a:endParaRPr lang="th-TH" smtClean="0"/>
          </a:p>
        </p:txBody>
      </p:sp>
      <p:sp>
        <p:nvSpPr>
          <p:cNvPr id="218115" name="Rectangle 3"/>
          <p:cNvSpPr>
            <a:spLocks noGrp="1" noChangeArrowheads="1"/>
          </p:cNvSpPr>
          <p:nvPr>
            <p:ph type="body" sz="half" idx="1"/>
          </p:nvPr>
        </p:nvSpPr>
        <p:spPr>
          <a:xfrm>
            <a:off x="300792" y="1994128"/>
            <a:ext cx="5761038" cy="4411662"/>
          </a:xfrm>
          <a:solidFill>
            <a:schemeClr val="bg1">
              <a:alpha val="42000"/>
            </a:schemeClr>
          </a:solidFill>
        </p:spPr>
        <p:txBody>
          <a:bodyPr>
            <a:normAutofit/>
          </a:bodyPr>
          <a:lstStyle/>
          <a:p>
            <a:pPr marL="274320" indent="-274320" fontAlgn="auto">
              <a:lnSpc>
                <a:spcPct val="90000"/>
              </a:lnSpc>
              <a:spcBef>
                <a:spcPts val="580"/>
              </a:spcBef>
              <a:spcAft>
                <a:spcPts val="0"/>
              </a:spcAft>
              <a:buFont typeface="Wingdings 2"/>
              <a:buChar char=""/>
              <a:defRPr/>
            </a:pPr>
            <a:r>
              <a:rPr lang="en-US" sz="1800" b="1" dirty="0">
                <a:effectLst>
                  <a:outerShdw blurRad="38100" dist="38100" dir="2700000" algn="tl">
                    <a:srgbClr val="C0C0C0"/>
                  </a:outerShdw>
                </a:effectLst>
                <a:latin typeface="Arial" charset="0"/>
                <a:ea typeface="Arial" charset="0"/>
                <a:cs typeface="Arial" charset="0"/>
              </a:rPr>
              <a:t>Achieving the </a:t>
            </a:r>
            <a:r>
              <a:rPr lang="en-US" sz="2400" b="1" dirty="0">
                <a:solidFill>
                  <a:srgbClr val="FF0000"/>
                </a:solidFill>
                <a:effectLst>
                  <a:outerShdw blurRad="38100" dist="38100" dir="2700000" algn="tl">
                    <a:srgbClr val="C0C0C0"/>
                  </a:outerShdw>
                </a:effectLst>
                <a:latin typeface="Arial" charset="0"/>
                <a:ea typeface="Arial" charset="0"/>
                <a:cs typeface="Arial" charset="0"/>
              </a:rPr>
              <a:t>highest possible level of customer satisfaction is the ultimate goal of marketing.</a:t>
            </a:r>
            <a:r>
              <a:rPr lang="en-US" sz="1800" b="1" dirty="0">
                <a:effectLst>
                  <a:outerShdw blurRad="38100" dist="38100" dir="2700000" algn="tl">
                    <a:srgbClr val="C0C0C0"/>
                  </a:outerShdw>
                </a:effectLst>
                <a:latin typeface="Arial" charset="0"/>
                <a:ea typeface="Arial" charset="0"/>
                <a:cs typeface="Arial" charset="0"/>
              </a:rPr>
              <a:t>  In fact, much attention has been paid recently to the concept of </a:t>
            </a:r>
            <a:r>
              <a:rPr lang="en-US" sz="3200" b="1" dirty="0">
                <a:solidFill>
                  <a:srgbClr val="FF0000"/>
                </a:solidFill>
                <a:effectLst>
                  <a:outerShdw blurRad="38100" dist="38100" dir="2700000" algn="tl">
                    <a:srgbClr val="C0C0C0"/>
                  </a:outerShdw>
                </a:effectLst>
                <a:latin typeface="Arial" charset="0"/>
                <a:ea typeface="Arial" charset="0"/>
                <a:cs typeface="Arial" charset="0"/>
              </a:rPr>
              <a:t>‘total satisfaction</a:t>
            </a:r>
            <a:r>
              <a:rPr lang="en-US" sz="1800" b="1" dirty="0">
                <a:effectLst>
                  <a:outerShdw blurRad="38100" dist="38100" dir="2700000" algn="tl">
                    <a:srgbClr val="C0C0C0"/>
                  </a:outerShdw>
                </a:effectLst>
                <a:latin typeface="Arial" charset="0"/>
                <a:ea typeface="Arial" charset="0"/>
                <a:cs typeface="Arial" charset="0"/>
              </a:rPr>
              <a:t>’, the implication being that achieving the partial satisfaction is not sufficient to drive customer loyalty and retention. </a:t>
            </a:r>
            <a:r>
              <a:rPr lang="en-US" sz="1800" b="1" dirty="0">
                <a:solidFill>
                  <a:srgbClr val="333399"/>
                </a:solidFill>
                <a:effectLst>
                  <a:outerShdw blurRad="38100" dist="38100" dir="2700000" algn="tl">
                    <a:srgbClr val="C0C0C0"/>
                  </a:outerShdw>
                </a:effectLst>
                <a:latin typeface="Arial" charset="0"/>
                <a:ea typeface="Arial" charset="0"/>
                <a:cs typeface="Arial" charset="0"/>
              </a:rPr>
              <a:t>When customers are satisfied with how they have been handled during the purchase and how the product and service has performed, they are much more likely to come back to make additional purchases and say good things to their friends and family members.</a:t>
            </a:r>
            <a:endParaRPr lang="th-TH" sz="1800" b="1" dirty="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18116" name="Picture 4" descr="uni04"/>
          <p:cNvPicPr>
            <a:picLocks noGrp="1" noChangeAspect="1" noChangeArrowheads="1"/>
          </p:cNvPicPr>
          <p:nvPr>
            <p:ph sz="half" idx="2"/>
          </p:nvPr>
        </p:nvPicPr>
        <p:blipFill>
          <a:blip r:embed="rId2" cstate="print"/>
          <a:srcRect/>
          <a:stretch>
            <a:fillRect/>
          </a:stretch>
        </p:blipFill>
        <p:spPr>
          <a:xfrm rot="20940313">
            <a:off x="6475171" y="2167426"/>
            <a:ext cx="1991320" cy="1808148"/>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pPr fontAlgn="auto">
              <a:spcAft>
                <a:spcPts val="0"/>
              </a:spcAft>
              <a:defRPr/>
            </a:pPr>
            <a:r>
              <a:rPr lang="en-US" smtClean="0"/>
              <a:t>Satisfaction of customers and employees</a:t>
            </a:r>
            <a:endParaRPr lang="th-TH" smtClean="0"/>
          </a:p>
        </p:txBody>
      </p:sp>
      <p:sp>
        <p:nvSpPr>
          <p:cNvPr id="219139" name="Rectangle 3" descr="ผืนผ้าใบ"/>
          <p:cNvSpPr>
            <a:spLocks noGrp="1" noChangeArrowheads="1"/>
          </p:cNvSpPr>
          <p:nvPr>
            <p:ph type="body" sz="half" idx="1"/>
          </p:nvPr>
        </p:nvSpPr>
        <p:spPr>
          <a:xfrm>
            <a:off x="500063" y="3286125"/>
            <a:ext cx="7991475" cy="3167063"/>
          </a:xfrm>
          <a:blipFill dpi="0" rotWithShape="1">
            <a:blip r:embed="rId2">
              <a:alphaModFix amt="44000"/>
            </a:blip>
            <a:srcRect/>
            <a:tile tx="0" ty="0" sx="100000" sy="100000" flip="none" algn="tl"/>
          </a:blipFill>
        </p:spPr>
        <p:txBody>
          <a:bodyPr/>
          <a:lstStyle/>
          <a:p>
            <a:r>
              <a:rPr lang="en-US" altLang="en-US" sz="2000">
                <a:effectLst>
                  <a:outerShdw blurRad="38100" dist="38100" dir="2700000" algn="tl">
                    <a:srgbClr val="C0C0C0"/>
                  </a:outerShdw>
                </a:effectLst>
                <a:latin typeface="Arial" charset="0"/>
                <a:ea typeface="Arial" charset="0"/>
                <a:cs typeface="Arial" charset="0"/>
              </a:rPr>
              <a:t>In this representation, customer satisfaction is </a:t>
            </a:r>
            <a:r>
              <a:rPr lang="en-US" altLang="en-US" sz="2400">
                <a:solidFill>
                  <a:srgbClr val="FF0000"/>
                </a:solidFill>
                <a:effectLst>
                  <a:outerShdw blurRad="38100" dist="38100" dir="2700000" algn="tl">
                    <a:srgbClr val="C0C0C0"/>
                  </a:outerShdw>
                </a:effectLst>
                <a:latin typeface="Arial" charset="0"/>
                <a:ea typeface="Arial" charset="0"/>
                <a:cs typeface="Arial" charset="0"/>
              </a:rPr>
              <a:t>seen to be a function of the value created for the customer through the quality of service provided by a firm and its employees</a:t>
            </a:r>
            <a:r>
              <a:rPr lang="en-US" altLang="en-US" sz="2000">
                <a:effectLst>
                  <a:outerShdw blurRad="38100" dist="38100" dir="2700000" algn="tl">
                    <a:srgbClr val="C0C0C0"/>
                  </a:outerShdw>
                </a:effectLst>
                <a:latin typeface="Arial" charset="0"/>
                <a:ea typeface="Arial" charset="0"/>
                <a:cs typeface="Arial" charset="0"/>
              </a:rPr>
              <a:t>.  This satisfaction is seen as a major contributor to customer retention and by extension, profitability.</a:t>
            </a:r>
          </a:p>
          <a:p>
            <a:r>
              <a:rPr lang="en-US" altLang="en-US" sz="2000">
                <a:solidFill>
                  <a:srgbClr val="FF0000"/>
                </a:solidFill>
                <a:effectLst>
                  <a:outerShdw blurRad="38100" dist="38100" dir="2700000" algn="tl">
                    <a:srgbClr val="C0C0C0"/>
                  </a:outerShdw>
                </a:effectLst>
                <a:latin typeface="Arial" charset="0"/>
                <a:ea typeface="Arial" charset="0"/>
                <a:cs typeface="Arial" charset="0"/>
              </a:rPr>
              <a:t>Satisfied employees are more likely to provide superior levels of service;</a:t>
            </a:r>
            <a:r>
              <a:rPr lang="en-US" altLang="en-US" sz="2000">
                <a:effectLst>
                  <a:outerShdw blurRad="38100" dist="38100" dir="2700000" algn="tl">
                    <a:srgbClr val="C0C0C0"/>
                  </a:outerShdw>
                </a:effectLst>
                <a:latin typeface="Arial" charset="0"/>
                <a:ea typeface="Arial" charset="0"/>
                <a:cs typeface="Arial" charset="0"/>
              </a:rPr>
              <a:t> they stay longer with the firm and have a greater sense of commitment to the company and its customers.</a:t>
            </a:r>
            <a:endParaRPr lang="th-TH" altLang="en-US" sz="2000">
              <a:effectLst>
                <a:outerShdw blurRad="38100" dist="38100" dir="2700000" algn="tl">
                  <a:srgbClr val="C0C0C0"/>
                </a:outerShdw>
              </a:effectLst>
              <a:latin typeface="Arial" charset="0"/>
              <a:ea typeface="Arial" charset="0"/>
              <a:cs typeface="Arial" charset="0"/>
            </a:endParaRPr>
          </a:p>
        </p:txBody>
      </p:sp>
      <p:pic>
        <p:nvPicPr>
          <p:cNvPr id="219140" name="Picture 4" descr="p'ja12"/>
          <p:cNvPicPr>
            <a:picLocks noGrp="1" noChangeAspect="1" noChangeArrowheads="1"/>
          </p:cNvPicPr>
          <p:nvPr>
            <p:ph sz="half" idx="2"/>
          </p:nvPr>
        </p:nvPicPr>
        <p:blipFill>
          <a:blip r:embed="rId3" cstate="print"/>
          <a:srcRect/>
          <a:stretch>
            <a:fillRect/>
          </a:stretch>
        </p:blipFill>
        <p:spPr>
          <a:xfrm>
            <a:off x="6786578" y="642918"/>
            <a:ext cx="1794580" cy="2301877"/>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85750" y="-214313"/>
            <a:ext cx="8391525" cy="1295401"/>
          </a:xfrm>
        </p:spPr>
        <p:txBody>
          <a:bodyPr/>
          <a:lstStyle/>
          <a:p>
            <a:r>
              <a:rPr lang="en-US" altLang="en-US" sz="3500"/>
              <a:t>Value: customer perception of value</a:t>
            </a:r>
            <a:endParaRPr lang="th-TH" altLang="en-US" sz="3500"/>
          </a:p>
        </p:txBody>
      </p:sp>
      <p:sp>
        <p:nvSpPr>
          <p:cNvPr id="221187" name="Rectangle 3"/>
          <p:cNvSpPr>
            <a:spLocks noGrp="1" noChangeArrowheads="1"/>
          </p:cNvSpPr>
          <p:nvPr>
            <p:ph type="body" sz="half" idx="1"/>
          </p:nvPr>
        </p:nvSpPr>
        <p:spPr>
          <a:xfrm>
            <a:off x="785813" y="1785938"/>
            <a:ext cx="4038600" cy="4411662"/>
          </a:xfrm>
          <a:ln w="76200">
            <a:solidFill>
              <a:srgbClr val="FF0000"/>
            </a:solidFill>
          </a:ln>
        </p:spPr>
        <p:txBody>
          <a:bodyPr>
            <a:normAutofit/>
          </a:bodyPr>
          <a:lstStyle/>
          <a:p>
            <a:pPr marL="274320" indent="-274320" fontAlgn="auto">
              <a:lnSpc>
                <a:spcPct val="80000"/>
              </a:lnSpc>
              <a:spcBef>
                <a:spcPts val="580"/>
              </a:spcBef>
              <a:spcAft>
                <a:spcPts val="0"/>
              </a:spcAft>
              <a:buFont typeface="Wingdings 2"/>
              <a:buChar char=""/>
              <a:defRPr/>
            </a:pPr>
            <a:r>
              <a:rPr lang="en-US" sz="2000" b="1" dirty="0">
                <a:effectLst>
                  <a:outerShdw blurRad="38100" dist="38100" dir="2700000" algn="tl">
                    <a:srgbClr val="C0C0C0"/>
                  </a:outerShdw>
                </a:effectLst>
                <a:latin typeface="Arial" charset="0"/>
                <a:ea typeface="Arial" charset="0"/>
                <a:cs typeface="Arial" charset="0"/>
              </a:rPr>
              <a:t>Value is a predictor of customer choice and loyalty. Buyers who are considering a purchase in a particular product or service category will consider their options and develop a </a:t>
            </a:r>
            <a:r>
              <a:rPr lang="en-US" sz="2400" b="1" dirty="0">
                <a:solidFill>
                  <a:srgbClr val="FF0000"/>
                </a:solidFill>
                <a:effectLst>
                  <a:outerShdw blurRad="38100" dist="38100" dir="2700000" algn="tl">
                    <a:srgbClr val="C0C0C0"/>
                  </a:outerShdw>
                </a:effectLst>
                <a:latin typeface="Arial" charset="0"/>
                <a:ea typeface="Arial" charset="0"/>
                <a:cs typeface="Arial" charset="0"/>
              </a:rPr>
              <a:t>‘consideration set’ that consists of all the brands and models they will consider purchasing</a:t>
            </a:r>
            <a:r>
              <a:rPr lang="en-US" sz="2000" b="1" dirty="0">
                <a:effectLst>
                  <a:outerShdw blurRad="38100" dist="38100" dir="2700000" algn="tl">
                    <a:srgbClr val="C0C0C0"/>
                  </a:outerShdw>
                </a:effectLst>
                <a:latin typeface="Arial" charset="0"/>
                <a:ea typeface="Arial" charset="0"/>
                <a:cs typeface="Arial" charset="0"/>
              </a:rPr>
              <a:t>. The customer will purchase the product or service that he or she perceives to deliver the most value.</a:t>
            </a:r>
          </a:p>
          <a:p>
            <a:pPr marL="274320" indent="-274320" fontAlgn="auto">
              <a:lnSpc>
                <a:spcPct val="80000"/>
              </a:lnSpc>
              <a:spcBef>
                <a:spcPts val="580"/>
              </a:spcBef>
              <a:spcAft>
                <a:spcPts val="0"/>
              </a:spcAft>
              <a:buFont typeface="Wingdings" pitchFamily="2" charset="2"/>
              <a:buNone/>
              <a:defRPr/>
            </a:pPr>
            <a:endParaRPr lang="th-TH" sz="2000" b="1" dirty="0">
              <a:effectLst>
                <a:outerShdw blurRad="38100" dist="38100" dir="2700000" algn="tl">
                  <a:srgbClr val="C0C0C0"/>
                </a:outerShdw>
              </a:effectLst>
              <a:latin typeface="Arial" charset="0"/>
              <a:ea typeface="Arial" charset="0"/>
              <a:cs typeface="Arial" charset="0"/>
            </a:endParaRPr>
          </a:p>
        </p:txBody>
      </p:sp>
      <p:pic>
        <p:nvPicPr>
          <p:cNvPr id="221195" name="Picture 11" descr="stimg73"/>
          <p:cNvPicPr>
            <a:picLocks noGrp="1" noChangeAspect="1" noChangeArrowheads="1"/>
          </p:cNvPicPr>
          <p:nvPr>
            <p:ph sz="half" idx="2"/>
          </p:nvPr>
        </p:nvPicPr>
        <p:blipFill>
          <a:blip r:embed="rId2">
            <a:lum bright="24000"/>
          </a:blip>
          <a:srcRect/>
          <a:stretch>
            <a:fillRect/>
          </a:stretch>
        </p:blipFill>
        <p:spPr>
          <a:xfrm>
            <a:off x="5214938" y="1571625"/>
            <a:ext cx="2928937" cy="4394200"/>
          </a:xfrm>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86791" y="357188"/>
            <a:ext cx="4534914" cy="1295400"/>
          </a:xfrm>
        </p:spPr>
        <p:txBody>
          <a:bodyPr>
            <a:normAutofit fontScale="90000"/>
          </a:bodyPr>
          <a:lstStyle/>
          <a:p>
            <a:pPr fontAlgn="auto">
              <a:spcAft>
                <a:spcPts val="0"/>
              </a:spcAft>
              <a:defRPr/>
            </a:pPr>
            <a:r>
              <a:rPr lang="en-US" dirty="0" err="1" smtClean="0"/>
              <a:t>Value:customer</a:t>
            </a:r>
            <a:r>
              <a:rPr lang="en-US" dirty="0" smtClean="0"/>
              <a:t> perception of value</a:t>
            </a:r>
            <a:endParaRPr lang="th-TH" dirty="0" smtClean="0"/>
          </a:p>
        </p:txBody>
      </p:sp>
      <p:sp>
        <p:nvSpPr>
          <p:cNvPr id="222211" name="Rectangle 3" descr="ผืนผ้าใบ"/>
          <p:cNvSpPr>
            <a:spLocks noGrp="1" noChangeArrowheads="1"/>
          </p:cNvSpPr>
          <p:nvPr>
            <p:ph type="body" sz="half" idx="1"/>
          </p:nvPr>
        </p:nvSpPr>
        <p:spPr>
          <a:xfrm>
            <a:off x="250825" y="2133600"/>
            <a:ext cx="8507413" cy="4411663"/>
          </a:xfrm>
          <a:blipFill dpi="0" rotWithShape="1">
            <a:blip r:embed="rId2">
              <a:alphaModFix amt="36000"/>
            </a:blip>
            <a:srcRect/>
            <a:tile tx="0" ty="0" sx="100000" sy="100000" flip="none" algn="tl"/>
          </a:blipFill>
        </p:spPr>
        <p:txBody>
          <a:bodyPr/>
          <a:lstStyle/>
          <a:p>
            <a:pPr>
              <a:lnSpc>
                <a:spcPct val="90000"/>
              </a:lnSpc>
            </a:pPr>
            <a:r>
              <a:rPr lang="en-US" altLang="en-US" sz="2800" b="1">
                <a:effectLst>
                  <a:outerShdw blurRad="38100" dist="38100" dir="2700000" algn="tl">
                    <a:srgbClr val="C0C0C0"/>
                  </a:outerShdw>
                </a:effectLst>
                <a:latin typeface="Arial" charset="0"/>
                <a:ea typeface="Arial" charset="0"/>
                <a:cs typeface="Arial" charset="0"/>
              </a:rPr>
              <a:t>The simple definition of value as what customers get for what they give is </a:t>
            </a:r>
            <a:r>
              <a:rPr lang="en-US" altLang="en-US" sz="2800" b="1">
                <a:solidFill>
                  <a:srgbClr val="FF0000"/>
                </a:solidFill>
                <a:effectLst>
                  <a:outerShdw blurRad="38100" dist="38100" dir="2700000" algn="tl">
                    <a:srgbClr val="C0C0C0"/>
                  </a:outerShdw>
                </a:effectLst>
                <a:latin typeface="Arial" charset="0"/>
                <a:ea typeface="Arial" charset="0"/>
                <a:cs typeface="Arial" charset="0"/>
              </a:rPr>
              <a:t>broad enough to allow for the incorporation of many different types of benefits and costs.</a:t>
            </a:r>
          </a:p>
          <a:p>
            <a:pPr>
              <a:lnSpc>
                <a:spcPct val="90000"/>
              </a:lnSpc>
            </a:pPr>
            <a:r>
              <a:rPr lang="en-US" altLang="en-US" sz="2800" b="1">
                <a:effectLst>
                  <a:outerShdw blurRad="38100" dist="38100" dir="2700000" algn="tl">
                    <a:srgbClr val="C0C0C0"/>
                  </a:outerShdw>
                </a:effectLst>
                <a:latin typeface="Arial" charset="0"/>
                <a:ea typeface="Arial" charset="0"/>
                <a:cs typeface="Arial" charset="0"/>
              </a:rPr>
              <a:t>The concept of give and get goes beyond the basics of money and core product or service, however.  The costs that the customer might give in the exchange situation with a firm include </a:t>
            </a:r>
            <a:r>
              <a:rPr lang="en-US" altLang="en-US" sz="3600" b="1">
                <a:solidFill>
                  <a:srgbClr val="FF0000"/>
                </a:solidFill>
                <a:effectLst>
                  <a:outerShdw blurRad="38100" dist="38100" dir="2700000" algn="tl">
                    <a:srgbClr val="C0C0C0"/>
                  </a:outerShdw>
                </a:effectLst>
                <a:latin typeface="Arial" charset="0"/>
                <a:ea typeface="Arial" charset="0"/>
                <a:cs typeface="Arial" charset="0"/>
              </a:rPr>
              <a:t>money, time, energy or effort and psychological costs</a:t>
            </a:r>
            <a:r>
              <a:rPr lang="en-US" altLang="en-US" sz="3600">
                <a:solidFill>
                  <a:srgbClr val="FF0000"/>
                </a:solidFill>
                <a:latin typeface="Arial" charset="0"/>
                <a:ea typeface="Arial" charset="0"/>
                <a:cs typeface="Arial" charset="0"/>
              </a:rPr>
              <a:t>.</a:t>
            </a:r>
            <a:endParaRPr lang="th-TH" altLang="en-US" sz="3600">
              <a:solidFill>
                <a:srgbClr val="FF0000"/>
              </a:solidFill>
              <a:latin typeface="Arial" charset="0"/>
              <a:ea typeface="Arial" charset="0"/>
              <a:cs typeface="Arial" charset="0"/>
            </a:endParaRPr>
          </a:p>
        </p:txBody>
      </p:sp>
      <p:pic>
        <p:nvPicPr>
          <p:cNvPr id="222212" name="Picture 4" descr="wj003"/>
          <p:cNvPicPr>
            <a:picLocks noGrp="1" noChangeAspect="1" noChangeArrowheads="1"/>
          </p:cNvPicPr>
          <p:nvPr>
            <p:ph sz="half" idx="2"/>
          </p:nvPr>
        </p:nvPicPr>
        <p:blipFill>
          <a:blip r:embed="rId3"/>
          <a:srcRect/>
          <a:stretch>
            <a:fillRect/>
          </a:stretch>
        </p:blipFill>
        <p:spPr>
          <a:xfrm>
            <a:off x="6143625" y="357188"/>
            <a:ext cx="2143125" cy="1571625"/>
          </a:xfrm>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0063" y="-285750"/>
            <a:ext cx="7543800" cy="1295400"/>
          </a:xfrm>
        </p:spPr>
        <p:txBody>
          <a:bodyPr>
            <a:normAutofit fontScale="90000"/>
          </a:bodyPr>
          <a:lstStyle/>
          <a:p>
            <a:pPr fontAlgn="auto">
              <a:spcAft>
                <a:spcPts val="0"/>
              </a:spcAft>
              <a:defRPr/>
            </a:pPr>
            <a:r>
              <a:rPr lang="en-US" smtClean="0"/>
              <a:t>Value: customer perception of value</a:t>
            </a:r>
            <a:endParaRPr lang="th-TH" smtClean="0"/>
          </a:p>
        </p:txBody>
      </p:sp>
      <p:sp>
        <p:nvSpPr>
          <p:cNvPr id="223235" name="Rectangle 3" descr="ผืนผ้าใบ"/>
          <p:cNvSpPr>
            <a:spLocks noGrp="1" noChangeArrowheads="1"/>
          </p:cNvSpPr>
          <p:nvPr>
            <p:ph type="body" sz="half" idx="1"/>
          </p:nvPr>
        </p:nvSpPr>
        <p:spPr>
          <a:xfrm>
            <a:off x="500063" y="2522955"/>
            <a:ext cx="5761038" cy="3744912"/>
          </a:xfrm>
          <a:blipFill dpi="0" rotWithShape="1">
            <a:blip r:embed="rId2">
              <a:alphaModFix amt="37000"/>
            </a:blip>
            <a:srcRect/>
            <a:tile tx="0" ty="0" sx="100000" sy="100000" flip="none" algn="tl"/>
          </a:blipFill>
        </p:spPr>
        <p:txBody>
          <a:bodyPr/>
          <a:lstStyle/>
          <a:p>
            <a:r>
              <a:rPr lang="en-US" altLang="en-US" sz="2800">
                <a:solidFill>
                  <a:srgbClr val="FF0000"/>
                </a:solidFill>
                <a:effectLst>
                  <a:outerShdw blurRad="38100" dist="38100" dir="2700000" algn="tl">
                    <a:srgbClr val="C0C0C0"/>
                  </a:outerShdw>
                </a:effectLst>
                <a:latin typeface="Arial" charset="0"/>
                <a:ea typeface="Arial" charset="0"/>
                <a:cs typeface="Arial" charset="0"/>
              </a:rPr>
              <a:t>Different segments of customers perceive value in different ways.</a:t>
            </a:r>
            <a:r>
              <a:rPr lang="en-US" altLang="en-US" sz="2400">
                <a:latin typeface="Arial" charset="0"/>
                <a:ea typeface="Arial" charset="0"/>
                <a:cs typeface="Arial" charset="0"/>
              </a:rPr>
              <a:t>  </a:t>
            </a:r>
            <a:r>
              <a:rPr lang="en-US" altLang="en-US" sz="2000">
                <a:effectLst>
                  <a:outerShdw blurRad="38100" dist="38100" dir="2700000" algn="tl">
                    <a:srgbClr val="C0C0C0"/>
                  </a:outerShdw>
                </a:effectLst>
                <a:latin typeface="Arial" charset="0"/>
                <a:ea typeface="Arial" charset="0"/>
                <a:cs typeface="Arial" charset="0"/>
              </a:rPr>
              <a:t>Customers combine various elements of the value proposition in order to define the value from their perspective.  As a result, what is considered valuable or an important element of value proposition by one customer is not considered valuable by another. Value may created in different ways.</a:t>
            </a:r>
            <a:endParaRPr lang="th-TH" altLang="en-US" sz="2000">
              <a:effectLst>
                <a:outerShdw blurRad="38100" dist="38100" dir="2700000" algn="tl">
                  <a:srgbClr val="C0C0C0"/>
                </a:outerShdw>
              </a:effectLst>
              <a:latin typeface="Arial" charset="0"/>
              <a:ea typeface="Arial" charset="0"/>
              <a:cs typeface="Arial" charset="0"/>
            </a:endParaRPr>
          </a:p>
        </p:txBody>
      </p:sp>
      <p:pic>
        <p:nvPicPr>
          <p:cNvPr id="223236" name="Picture 4" descr="uni07"/>
          <p:cNvPicPr>
            <a:picLocks noGrp="1" noChangeAspect="1" noChangeArrowheads="1"/>
          </p:cNvPicPr>
          <p:nvPr>
            <p:ph sz="half" idx="2"/>
          </p:nvPr>
        </p:nvPicPr>
        <p:blipFill>
          <a:blip r:embed="rId3"/>
          <a:srcRect/>
          <a:stretch>
            <a:fillRect/>
          </a:stretch>
        </p:blipFill>
        <p:spPr>
          <a:xfrm>
            <a:off x="6500813" y="1500188"/>
            <a:ext cx="2286000" cy="1430337"/>
          </a:xfrm>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23900" y="324787"/>
            <a:ext cx="7848600" cy="762000"/>
          </a:xfrm>
        </p:spPr>
        <p:txBody>
          <a:bodyPr/>
          <a:lstStyle/>
          <a:p>
            <a:r>
              <a:rPr lang="en-GB" altLang="en-US" sz="3000">
                <a:solidFill>
                  <a:srgbClr val="FF0000"/>
                </a:solidFill>
              </a:rPr>
              <a:t>Customer value drivers</a:t>
            </a:r>
          </a:p>
        </p:txBody>
      </p:sp>
      <p:sp>
        <p:nvSpPr>
          <p:cNvPr id="194563" name="Rectangle 3"/>
          <p:cNvSpPr>
            <a:spLocks noChangeArrowheads="1"/>
          </p:cNvSpPr>
          <p:nvPr/>
        </p:nvSpPr>
        <p:spPr bwMode="auto">
          <a:xfrm>
            <a:off x="723900" y="1593096"/>
            <a:ext cx="7467600" cy="4524375"/>
          </a:xfrm>
          <a:prstGeom prst="rect">
            <a:avLst/>
          </a:prstGeom>
          <a:noFill/>
          <a:ln w="9525">
            <a:noFill/>
            <a:miter lim="800000"/>
            <a:headEnd/>
            <a:tailEnd/>
          </a:ln>
          <a:effectLst/>
        </p:spPr>
        <p:txBody>
          <a:bodyPr>
            <a:spAutoFit/>
          </a:bodyPr>
          <a:lstStyle/>
          <a:p>
            <a:pPr eaLnBrk="0" hangingPunct="0">
              <a:spcBef>
                <a:spcPct val="50000"/>
              </a:spcBef>
              <a:defRPr/>
            </a:pPr>
            <a:r>
              <a:rPr lang="en-GB" sz="2400" dirty="0">
                <a:solidFill>
                  <a:srgbClr val="000000"/>
                </a:solidFill>
                <a:effectLst>
                  <a:outerShdw blurRad="38100" dist="38100" dir="2700000" algn="tl">
                    <a:srgbClr val="C0C0C0"/>
                  </a:outerShdw>
                </a:effectLst>
                <a:ea typeface="Arial" charset="0"/>
                <a:cs typeface="Arial" charset="0"/>
              </a:rPr>
              <a:t>Four sources of value can be identified.</a:t>
            </a:r>
          </a:p>
          <a:p>
            <a:pPr eaLnBrk="0" hangingPunct="0">
              <a:spcBef>
                <a:spcPct val="50000"/>
              </a:spcBef>
              <a:defRPr/>
            </a:pPr>
            <a:r>
              <a:rPr lang="en-GB" sz="2400" dirty="0">
                <a:solidFill>
                  <a:srgbClr val="333399"/>
                </a:solidFill>
                <a:ea typeface="Arial" charset="0"/>
                <a:cs typeface="Arial" charset="0"/>
              </a:rPr>
              <a:t>1. Process:</a:t>
            </a:r>
            <a:r>
              <a:rPr lang="en-GB" sz="2400" dirty="0">
                <a:solidFill>
                  <a:srgbClr val="000000"/>
                </a:solidFill>
                <a:ea typeface="Arial" charset="0"/>
                <a:cs typeface="Arial" charset="0"/>
              </a:rPr>
              <a:t> optimizing business processes and viewing time as a valuable customer resource.</a:t>
            </a:r>
          </a:p>
          <a:p>
            <a:pPr eaLnBrk="0" hangingPunct="0">
              <a:spcBef>
                <a:spcPct val="50000"/>
              </a:spcBef>
              <a:defRPr/>
            </a:pPr>
            <a:r>
              <a:rPr lang="en-GB" sz="2400" dirty="0">
                <a:solidFill>
                  <a:srgbClr val="333399"/>
                </a:solidFill>
                <a:ea typeface="Arial" charset="0"/>
                <a:cs typeface="Arial" charset="0"/>
              </a:rPr>
              <a:t>2. People:</a:t>
            </a:r>
            <a:r>
              <a:rPr lang="en-GB" sz="2400" dirty="0">
                <a:solidFill>
                  <a:srgbClr val="000000"/>
                </a:solidFill>
                <a:ea typeface="Arial" charset="0"/>
                <a:cs typeface="Arial" charset="0"/>
              </a:rPr>
              <a:t> employees are empowered and able to respond to the customer.</a:t>
            </a:r>
          </a:p>
          <a:p>
            <a:pPr eaLnBrk="0" hangingPunct="0">
              <a:spcBef>
                <a:spcPct val="50000"/>
              </a:spcBef>
              <a:defRPr/>
            </a:pPr>
            <a:r>
              <a:rPr lang="en-GB" sz="2400" dirty="0">
                <a:solidFill>
                  <a:srgbClr val="333399"/>
                </a:solidFill>
                <a:ea typeface="Arial" charset="0"/>
                <a:cs typeface="Arial" charset="0"/>
              </a:rPr>
              <a:t>3. Product/service/technology:</a:t>
            </a:r>
            <a:r>
              <a:rPr lang="en-GB" sz="2400" dirty="0">
                <a:solidFill>
                  <a:srgbClr val="000000"/>
                </a:solidFill>
                <a:ea typeface="Arial" charset="0"/>
                <a:cs typeface="Arial" charset="0"/>
              </a:rPr>
              <a:t> competitive features and benefits of products and services, lowering productivity interruptions.</a:t>
            </a:r>
          </a:p>
          <a:p>
            <a:pPr eaLnBrk="0" hangingPunct="0">
              <a:spcBef>
                <a:spcPct val="50000"/>
              </a:spcBef>
              <a:defRPr/>
            </a:pPr>
            <a:r>
              <a:rPr lang="en-GB" sz="2400" dirty="0">
                <a:solidFill>
                  <a:srgbClr val="333399"/>
                </a:solidFill>
                <a:ea typeface="Arial" charset="0"/>
                <a:cs typeface="Arial" charset="0"/>
              </a:rPr>
              <a:t>4. Support:</a:t>
            </a:r>
            <a:r>
              <a:rPr lang="en-GB" sz="2400" dirty="0">
                <a:solidFill>
                  <a:srgbClr val="000000"/>
                </a:solidFill>
                <a:ea typeface="Arial" charset="0"/>
                <a:cs typeface="Arial" charset="0"/>
              </a:rPr>
              <a:t> being there when the customer needs assistance.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33400" y="0"/>
            <a:ext cx="7848600" cy="762000"/>
          </a:xfrm>
        </p:spPr>
        <p:txBody>
          <a:bodyPr/>
          <a:lstStyle/>
          <a:p>
            <a:r>
              <a:rPr lang="en-GB" altLang="en-US" sz="3000"/>
              <a:t>Customer value metrics</a:t>
            </a:r>
          </a:p>
        </p:txBody>
      </p:sp>
      <p:pic>
        <p:nvPicPr>
          <p:cNvPr id="215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1000125"/>
            <a:ext cx="7610475" cy="548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41117" y="273962"/>
            <a:ext cx="7543800" cy="1295400"/>
          </a:xfrm>
        </p:spPr>
        <p:txBody>
          <a:bodyPr>
            <a:normAutofit fontScale="90000"/>
          </a:bodyPr>
          <a:lstStyle/>
          <a:p>
            <a:pPr fontAlgn="auto">
              <a:spcAft>
                <a:spcPts val="0"/>
              </a:spcAft>
              <a:defRPr/>
            </a:pPr>
            <a:r>
              <a:rPr lang="en-US" smtClean="0"/>
              <a:t>Customer Relationship Management</a:t>
            </a:r>
            <a:br>
              <a:rPr lang="en-US" smtClean="0"/>
            </a:br>
            <a:r>
              <a:rPr lang="en-US" smtClean="0"/>
              <a:t>(CRM)</a:t>
            </a:r>
            <a:endParaRPr lang="th-TH" smtClean="0"/>
          </a:p>
        </p:txBody>
      </p:sp>
      <p:sp>
        <p:nvSpPr>
          <p:cNvPr id="224259" name="Rectangle 3"/>
          <p:cNvSpPr>
            <a:spLocks noGrp="1" noChangeArrowheads="1"/>
          </p:cNvSpPr>
          <p:nvPr>
            <p:ph type="body" sz="half" idx="1"/>
          </p:nvPr>
        </p:nvSpPr>
        <p:spPr>
          <a:xfrm>
            <a:off x="285750" y="1714500"/>
            <a:ext cx="4608513" cy="4411663"/>
          </a:xfrm>
        </p:spPr>
        <p:txBody>
          <a:bodyPr>
            <a:normAutofit/>
          </a:bodyPr>
          <a:lstStyle/>
          <a:p>
            <a:pPr marL="274320" indent="-274320" fontAlgn="auto">
              <a:spcBef>
                <a:spcPts val="580"/>
              </a:spcBef>
              <a:spcAft>
                <a:spcPts val="0"/>
              </a:spcAft>
              <a:buFont typeface="Wingdings 2"/>
              <a:buChar char=""/>
              <a:defRPr/>
            </a:pPr>
            <a:r>
              <a:rPr lang="en-US" sz="2000" b="1" dirty="0">
                <a:solidFill>
                  <a:srgbClr val="FF0000"/>
                </a:solidFill>
                <a:effectLst>
                  <a:outerShdw blurRad="38100" dist="38100" dir="2700000" algn="tl">
                    <a:srgbClr val="C0C0C0"/>
                  </a:outerShdw>
                </a:effectLst>
                <a:latin typeface="Arial" charset="0"/>
                <a:ea typeface="Arial" charset="0"/>
                <a:cs typeface="Arial" charset="0"/>
              </a:rPr>
              <a:t>CRM  is a company-wide business strategy designed to optimize profitability, revenue and customer satisfaction by focusing on highly defined and precise customer groups</a:t>
            </a:r>
            <a:r>
              <a:rPr lang="en-US" sz="2000" dirty="0">
                <a:latin typeface="Arial" charset="0"/>
                <a:ea typeface="Arial" charset="0"/>
                <a:cs typeface="Arial" charset="0"/>
              </a:rPr>
              <a:t>.  </a:t>
            </a:r>
            <a:r>
              <a:rPr lang="en-US" sz="2000" b="1" dirty="0">
                <a:effectLst>
                  <a:outerShdw blurRad="38100" dist="38100" dir="2700000" algn="tl">
                    <a:srgbClr val="C0C0C0"/>
                  </a:outerShdw>
                </a:effectLst>
                <a:latin typeface="Arial" charset="0"/>
                <a:ea typeface="Arial" charset="0"/>
                <a:cs typeface="Arial" charset="0"/>
              </a:rPr>
              <a:t>This is accomplished by organizing the company around customer segments, encouraging and tracking customer interaction with the company, fostering customer-satisfying behaviors, and linking all processes of the company from its customers through its suppliers.</a:t>
            </a:r>
            <a:endParaRPr lang="th-TH" sz="2000" b="1" dirty="0">
              <a:effectLst>
                <a:outerShdw blurRad="38100" dist="38100" dir="2700000" algn="tl">
                  <a:srgbClr val="C0C0C0"/>
                </a:outerShdw>
              </a:effectLst>
              <a:latin typeface="Arial" charset="0"/>
              <a:ea typeface="Arial" charset="0"/>
              <a:cs typeface="Arial" charset="0"/>
            </a:endParaRPr>
          </a:p>
        </p:txBody>
      </p:sp>
      <p:pic>
        <p:nvPicPr>
          <p:cNvPr id="22532" name="Picture 4" descr="uni06"/>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327337" y="1569362"/>
            <a:ext cx="3479800" cy="4411662"/>
          </a:xfr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45190" y="0"/>
            <a:ext cx="7543800" cy="1295400"/>
          </a:xfrm>
        </p:spPr>
        <p:txBody>
          <a:bodyPr/>
          <a:lstStyle/>
          <a:p>
            <a:r>
              <a:rPr lang="en-US" altLang="en-US"/>
              <a:t>Implementing a CRM System</a:t>
            </a:r>
            <a:endParaRPr lang="th-TH" altLang="en-US"/>
          </a:p>
        </p:txBody>
      </p:sp>
      <p:sp>
        <p:nvSpPr>
          <p:cNvPr id="225283" name="Rectangle 3" descr="เยื่อกระดาษสีชมพู"/>
          <p:cNvSpPr>
            <a:spLocks noGrp="1" noChangeArrowheads="1"/>
          </p:cNvSpPr>
          <p:nvPr>
            <p:ph type="body" sz="half" idx="1"/>
          </p:nvPr>
        </p:nvSpPr>
        <p:spPr>
          <a:xfrm>
            <a:off x="1214438" y="1928813"/>
            <a:ext cx="6707187" cy="3365500"/>
          </a:xfrm>
          <a:blipFill dpi="0" rotWithShape="1">
            <a:blip r:embed="rId2">
              <a:alphaModFix amt="22000"/>
            </a:blip>
            <a:srcRect/>
            <a:tile tx="0" ty="0" sx="100000" sy="100000" flip="none" algn="tl"/>
          </a:blipFill>
        </p:spPr>
        <p:txBody>
          <a:bodyPr/>
          <a:lstStyle/>
          <a:p>
            <a:pPr>
              <a:lnSpc>
                <a:spcPct val="90000"/>
              </a:lnSpc>
            </a:pPr>
            <a:r>
              <a:rPr lang="en-US" altLang="en-US" sz="2000">
                <a:latin typeface="Arial" charset="0"/>
                <a:ea typeface="Arial" charset="0"/>
                <a:cs typeface="Arial" charset="0"/>
              </a:rPr>
              <a:t>Companies that implement a CRM system adhere to a </a:t>
            </a:r>
            <a:r>
              <a:rPr lang="en-US" altLang="en-US" sz="2800" b="1">
                <a:solidFill>
                  <a:srgbClr val="FF0000"/>
                </a:solidFill>
                <a:effectLst>
                  <a:outerShdw blurRad="38100" dist="38100" dir="2700000" algn="tl">
                    <a:srgbClr val="C0C0C0"/>
                  </a:outerShdw>
                </a:effectLst>
                <a:latin typeface="Arial" charset="0"/>
                <a:ea typeface="Arial" charset="0"/>
                <a:cs typeface="Arial" charset="0"/>
              </a:rPr>
              <a:t>customer-centric focus or model.</a:t>
            </a:r>
          </a:p>
          <a:p>
            <a:pPr>
              <a:lnSpc>
                <a:spcPct val="90000"/>
              </a:lnSpc>
              <a:buFont typeface="Wingdings 2" charset="2"/>
              <a:buNone/>
            </a:pPr>
            <a:r>
              <a:rPr lang="en-US" altLang="en-US" sz="2800" b="1">
                <a:solidFill>
                  <a:srgbClr val="FF0000"/>
                </a:solidFill>
                <a:effectLst>
                  <a:outerShdw blurRad="38100" dist="38100" dir="2700000" algn="tl">
                    <a:srgbClr val="C0C0C0"/>
                  </a:outerShdw>
                </a:effectLst>
                <a:latin typeface="Arial" charset="0"/>
                <a:ea typeface="Arial" charset="0"/>
                <a:cs typeface="Arial" charset="0"/>
              </a:rPr>
              <a:t> </a:t>
            </a:r>
          </a:p>
          <a:p>
            <a:pPr>
              <a:lnSpc>
                <a:spcPct val="90000"/>
              </a:lnSpc>
            </a:pPr>
            <a:r>
              <a:rPr lang="en-US" altLang="en-US" sz="2000" b="1">
                <a:effectLst>
                  <a:outerShdw blurRad="38100" dist="38100" dir="2700000" algn="tl">
                    <a:srgbClr val="C0C0C0"/>
                  </a:outerShdw>
                </a:effectLst>
                <a:latin typeface="Arial" charset="0"/>
                <a:ea typeface="Arial" charset="0"/>
                <a:cs typeface="Arial" charset="0"/>
              </a:rPr>
              <a:t>A customer-centric company and its representatives learn continually from customers about ways to enhance their product and service offerings. Learning in a CRM environment is normally an informal process of collecting customer information through customer comments and feedback on product and service performance</a:t>
            </a:r>
            <a:endParaRPr lang="th-TH" altLang="en-US" sz="2000" b="1">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122238"/>
            <a:ext cx="4400550" cy="1295400"/>
          </a:xfrm>
        </p:spPr>
        <p:txBody>
          <a:bodyPr>
            <a:normAutofit fontScale="90000"/>
          </a:bodyPr>
          <a:lstStyle/>
          <a:p>
            <a:pPr fontAlgn="auto">
              <a:spcAft>
                <a:spcPts val="0"/>
              </a:spcAft>
              <a:defRPr/>
            </a:pPr>
            <a:r>
              <a:rPr lang="en-US" smtClean="0"/>
              <a:t>Implementing a CRM System</a:t>
            </a:r>
            <a:endParaRPr lang="th-TH" smtClean="0"/>
          </a:p>
        </p:txBody>
      </p:sp>
      <p:sp>
        <p:nvSpPr>
          <p:cNvPr id="227331" name="Rectangle 3" descr="ผืนผ้าใบ"/>
          <p:cNvSpPr>
            <a:spLocks noGrp="1" noChangeArrowheads="1"/>
          </p:cNvSpPr>
          <p:nvPr>
            <p:ph type="body" sz="half" idx="1"/>
          </p:nvPr>
        </p:nvSpPr>
        <p:spPr>
          <a:xfrm>
            <a:off x="428625" y="1571625"/>
            <a:ext cx="8140752" cy="5036539"/>
          </a:xfrm>
          <a:blipFill dpi="0" rotWithShape="1">
            <a:blip r:embed="rId2">
              <a:alphaModFix amt="64000"/>
            </a:blip>
            <a:srcRect/>
            <a:tile tx="0" ty="0" sx="100000" sy="100000" flip="none" algn="tl"/>
          </a:blipFill>
          <a:ln w="38100" cmpd="dbl">
            <a:solidFill>
              <a:srgbClr val="FF0000"/>
            </a:solidFill>
            <a:miter lim="800000"/>
            <a:headEnd/>
            <a:tailEnd/>
          </a:ln>
        </p:spPr>
        <p:txBody>
          <a:bodyPr/>
          <a:lstStyle/>
          <a:p>
            <a:pPr>
              <a:lnSpc>
                <a:spcPct val="80000"/>
              </a:lnSpc>
            </a:pPr>
            <a:r>
              <a:rPr lang="en-US" altLang="en-US" sz="2400" b="1">
                <a:effectLst>
                  <a:outerShdw blurRad="38100" dist="38100" dir="2700000" algn="tl">
                    <a:srgbClr val="C0C0C0"/>
                  </a:outerShdw>
                </a:effectLst>
                <a:latin typeface="Arial" charset="0"/>
                <a:ea typeface="Arial" charset="0"/>
                <a:cs typeface="Arial" charset="0"/>
              </a:rPr>
              <a:t>The success of CRM- building lasting and profitable relationships-can be directly </a:t>
            </a:r>
            <a:r>
              <a:rPr lang="en-US" altLang="en-US" sz="3200" b="1">
                <a:solidFill>
                  <a:srgbClr val="FF0000"/>
                </a:solidFill>
                <a:effectLst>
                  <a:outerShdw blurRad="38100" dist="38100" dir="2700000" algn="tl">
                    <a:srgbClr val="C0C0C0"/>
                  </a:outerShdw>
                </a:effectLst>
                <a:latin typeface="Arial" charset="0"/>
                <a:ea typeface="Arial" charset="0"/>
                <a:cs typeface="Arial" charset="0"/>
              </a:rPr>
              <a:t>measured by the effectiveness of the interaction between customer and organization.</a:t>
            </a:r>
          </a:p>
          <a:p>
            <a:pPr>
              <a:lnSpc>
                <a:spcPct val="80000"/>
              </a:lnSpc>
            </a:pPr>
            <a:endParaRPr lang="en-US" altLang="en-US" sz="3200" b="1">
              <a:solidFill>
                <a:srgbClr val="FF0000"/>
              </a:solidFill>
              <a:effectLst>
                <a:outerShdw blurRad="38100" dist="38100" dir="2700000" algn="tl">
                  <a:srgbClr val="C0C0C0"/>
                </a:outerShdw>
              </a:effectLst>
              <a:latin typeface="Arial" charset="0"/>
              <a:ea typeface="Arial" charset="0"/>
              <a:cs typeface="Arial" charset="0"/>
            </a:endParaRPr>
          </a:p>
          <a:p>
            <a:pPr>
              <a:lnSpc>
                <a:spcPct val="80000"/>
              </a:lnSpc>
            </a:pPr>
            <a:r>
              <a:rPr lang="en-US" altLang="en-US" sz="2400" b="1">
                <a:solidFill>
                  <a:srgbClr val="FF0000"/>
                </a:solidFill>
                <a:effectLst>
                  <a:outerShdw blurRad="38100" dist="38100" dir="2700000" algn="tl">
                    <a:srgbClr val="C0C0C0"/>
                  </a:outerShdw>
                </a:effectLst>
                <a:latin typeface="Arial" charset="0"/>
                <a:ea typeface="Arial" charset="0"/>
                <a:cs typeface="Arial" charset="0"/>
              </a:rPr>
              <a:t>CRM is a company-wide process that focuses on learning, managing customer knowledge and empowerment</a:t>
            </a:r>
            <a:r>
              <a:rPr lang="en-US" altLang="en-US" sz="2400" b="1">
                <a:effectLst>
                  <a:outerShdw blurRad="38100" dist="38100" dir="2700000" algn="tl">
                    <a:srgbClr val="C0C0C0"/>
                  </a:outerShdw>
                </a:effectLst>
                <a:latin typeface="Arial" charset="0"/>
                <a:ea typeface="Arial" charset="0"/>
                <a:cs typeface="Arial" charset="0"/>
              </a:rPr>
              <a:t>. It differs from one-to-one marketing in a very important way: one-to-one marketing is an individualized marketing method that utilizes customer information to build a long-term, personalized and profitable relationship with each customer. CRM is  broad and systemic, whereas one-to-one marketing will be dealt with in the next section.</a:t>
            </a:r>
            <a:endParaRPr lang="th-TH" altLang="en-US" sz="2400" b="1">
              <a:effectLst>
                <a:outerShdw blurRad="38100" dist="38100" dir="2700000" algn="tl">
                  <a:srgbClr val="C0C0C0"/>
                </a:outerShdw>
              </a:effectLst>
              <a:latin typeface="Arial" charset="0"/>
              <a:ea typeface="Arial" charset="0"/>
              <a:cs typeface="Arial" charset="0"/>
            </a:endParaRPr>
          </a:p>
        </p:txBody>
      </p:sp>
      <p:pic>
        <p:nvPicPr>
          <p:cNvPr id="227335" name="Picture 7" descr="uni06"/>
          <p:cNvPicPr>
            <a:picLocks noGrp="1" noChangeAspect="1" noChangeArrowheads="1"/>
          </p:cNvPicPr>
          <p:nvPr>
            <p:ph sz="half" idx="2"/>
          </p:nvPr>
        </p:nvPicPr>
        <p:blipFill>
          <a:blip r:embed="rId3"/>
          <a:srcRect/>
          <a:stretch>
            <a:fillRect/>
          </a:stretch>
        </p:blipFill>
        <p:spPr>
          <a:xfrm>
            <a:off x="6643688" y="142875"/>
            <a:ext cx="1643062" cy="1263650"/>
          </a:xfrm>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altLang="en-US"/>
              <a:t>One-to-one marketing</a:t>
            </a:r>
            <a:endParaRPr lang="th-TH" altLang="en-US"/>
          </a:p>
        </p:txBody>
      </p:sp>
      <p:sp>
        <p:nvSpPr>
          <p:cNvPr id="229379" name="Rectangle 3"/>
          <p:cNvSpPr>
            <a:spLocks noGrp="1" noChangeArrowheads="1"/>
          </p:cNvSpPr>
          <p:nvPr>
            <p:ph type="body" sz="half" idx="1"/>
          </p:nvPr>
        </p:nvSpPr>
        <p:spPr>
          <a:xfrm>
            <a:off x="187377" y="1654982"/>
            <a:ext cx="4835525" cy="4411663"/>
          </a:xfrm>
        </p:spPr>
        <p:txBody>
          <a:bodyPr>
            <a:normAutofit/>
          </a:bodyPr>
          <a:lstStyle/>
          <a:p>
            <a:pPr marL="274320" indent="-274320" fontAlgn="auto">
              <a:spcBef>
                <a:spcPts val="580"/>
              </a:spcBef>
              <a:spcAft>
                <a:spcPts val="0"/>
              </a:spcAft>
              <a:buFont typeface="Wingdings 2"/>
              <a:buChar char=""/>
              <a:defRPr/>
            </a:pPr>
            <a:r>
              <a:rPr lang="en-US" sz="2400" dirty="0">
                <a:solidFill>
                  <a:srgbClr val="FF0000"/>
                </a:solidFill>
                <a:effectLst>
                  <a:outerShdw blurRad="38100" dist="38100" dir="2700000" algn="tl">
                    <a:srgbClr val="C0C0C0"/>
                  </a:outerShdw>
                </a:effectLst>
                <a:latin typeface="Arial" charset="0"/>
                <a:ea typeface="Arial" charset="0"/>
                <a:cs typeface="Arial" charset="0"/>
              </a:rPr>
              <a:t>One-to-one marketing is the ultimate goal of a new trend in marketing that focuses on understanding customers as individuals instead of a part of a group. To achieve this, contemporary marketers are making their communications more customer-specified.</a:t>
            </a:r>
            <a:endParaRPr lang="th-TH" sz="24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8" name="Picture 7" descr="Tpple223"/>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4638021" y="3310328"/>
            <a:ext cx="4281127" cy="3023016"/>
          </a:xfr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33400" y="0"/>
            <a:ext cx="7848600" cy="762000"/>
          </a:xfrm>
        </p:spPr>
        <p:txBody>
          <a:bodyPr/>
          <a:lstStyle/>
          <a:p>
            <a:r>
              <a:rPr lang="en-GB" altLang="en-US" sz="3000"/>
              <a:t>One-to-one marketing</a:t>
            </a:r>
          </a:p>
        </p:txBody>
      </p:sp>
      <p:sp>
        <p:nvSpPr>
          <p:cNvPr id="196611" name="Rectangle 3" descr="ผืนผ้าใบ"/>
          <p:cNvSpPr>
            <a:spLocks noChangeArrowheads="1"/>
          </p:cNvSpPr>
          <p:nvPr/>
        </p:nvSpPr>
        <p:spPr bwMode="auto">
          <a:xfrm>
            <a:off x="285750" y="1428750"/>
            <a:ext cx="8858250" cy="3800475"/>
          </a:xfrm>
          <a:prstGeom prst="rect">
            <a:avLst/>
          </a:prstGeom>
          <a:blipFill dpi="0" rotWithShape="1">
            <a:blip r:embed="rId2">
              <a:alphaModFix amt="26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b="1" i="1">
                <a:solidFill>
                  <a:srgbClr val="000000"/>
                </a:solidFill>
                <a:effectLst>
                  <a:outerShdw blurRad="38100" dist="38100" dir="2700000" algn="tl">
                    <a:srgbClr val="C0C0C0"/>
                  </a:outerShdw>
                </a:effectLst>
                <a:latin typeface="Minion-Regular" charset="0"/>
              </a:rPr>
              <a:t>One-to-one marketing may be no more than a relationship cultivated by a sales person with the customer.</a:t>
            </a:r>
          </a:p>
          <a:p>
            <a:pPr>
              <a:spcBef>
                <a:spcPct val="50000"/>
              </a:spcBef>
            </a:pPr>
            <a:endParaRPr lang="en-GB" altLang="en-US" sz="2000" b="1" i="1">
              <a:solidFill>
                <a:srgbClr val="000000"/>
              </a:solidFill>
              <a:effectLst>
                <a:outerShdw blurRad="38100" dist="38100" dir="2700000" algn="tl">
                  <a:srgbClr val="C0C0C0"/>
                </a:outerShdw>
              </a:effectLst>
              <a:latin typeface="Minion-Regular" charset="0"/>
            </a:endParaRPr>
          </a:p>
          <a:p>
            <a:pPr>
              <a:spcBef>
                <a:spcPct val="50000"/>
              </a:spcBef>
              <a:buFontTx/>
              <a:buChar char="•"/>
            </a:pPr>
            <a:r>
              <a:rPr lang="en-GB" altLang="en-US" b="1" i="1">
                <a:solidFill>
                  <a:srgbClr val="FF0000"/>
                </a:solidFill>
                <a:effectLst>
                  <a:outerShdw blurRad="38100" dist="38100" dir="2700000" algn="tl">
                    <a:srgbClr val="C0C0C0"/>
                  </a:outerShdw>
                </a:effectLst>
                <a:latin typeface="Minion-Regular" charset="0"/>
              </a:rPr>
              <a:t>A </a:t>
            </a:r>
            <a:r>
              <a:rPr lang="en-GB" altLang="en-US" b="1" i="1" u="sng">
                <a:solidFill>
                  <a:srgbClr val="333399"/>
                </a:solidFill>
                <a:effectLst>
                  <a:outerShdw blurRad="38100" dist="38100" dir="2700000" algn="tl">
                    <a:srgbClr val="C0C0C0"/>
                  </a:outerShdw>
                </a:effectLst>
                <a:latin typeface="Minion-Regular" charset="0"/>
              </a:rPr>
              <a:t>successful sales person</a:t>
            </a:r>
            <a:r>
              <a:rPr lang="en-GB" altLang="en-US" b="1" i="1">
                <a:solidFill>
                  <a:srgbClr val="FF0000"/>
                </a:solidFill>
                <a:effectLst>
                  <a:outerShdw blurRad="38100" dist="38100" dir="2700000" algn="tl">
                    <a:srgbClr val="C0C0C0"/>
                  </a:outerShdw>
                </a:effectLst>
                <a:latin typeface="Minion-Regular" charset="0"/>
              </a:rPr>
              <a:t> builds a relationship over time, constantly thinks about what the customer needs and wants, and is mindful of the trends and patterns in the customer’s purchase history. </a:t>
            </a:r>
          </a:p>
          <a:p>
            <a:pPr>
              <a:spcBef>
                <a:spcPct val="50000"/>
              </a:spcBef>
              <a:buFontTx/>
              <a:buChar char="•"/>
            </a:pPr>
            <a:r>
              <a:rPr lang="en-GB" altLang="en-US" b="1" i="1">
                <a:solidFill>
                  <a:srgbClr val="FF0000"/>
                </a:solidFill>
                <a:effectLst>
                  <a:outerShdw blurRad="38100" dist="38100" dir="2700000" algn="tl">
                    <a:srgbClr val="C0C0C0"/>
                  </a:outerShdw>
                </a:effectLst>
                <a:latin typeface="Minion-Regular" charset="0"/>
              </a:rPr>
              <a:t>A </a:t>
            </a:r>
            <a:r>
              <a:rPr lang="en-GB" altLang="en-US" b="1" i="1" u="sng">
                <a:solidFill>
                  <a:srgbClr val="333399"/>
                </a:solidFill>
                <a:effectLst>
                  <a:outerShdw blurRad="38100" dist="38100" dir="2700000" algn="tl">
                    <a:srgbClr val="C0C0C0"/>
                  </a:outerShdw>
                </a:effectLst>
                <a:latin typeface="Minion-Regular" charset="0"/>
              </a:rPr>
              <a:t>good sales person</a:t>
            </a:r>
            <a:r>
              <a:rPr lang="en-GB" altLang="en-US" b="1" i="1">
                <a:solidFill>
                  <a:srgbClr val="FF0000"/>
                </a:solidFill>
                <a:effectLst>
                  <a:outerShdw blurRad="38100" dist="38100" dir="2700000" algn="tl">
                    <a:srgbClr val="C0C0C0"/>
                  </a:outerShdw>
                </a:effectLst>
                <a:latin typeface="Minion-Regular" charset="0"/>
              </a:rPr>
              <a:t> often knows what the customer needs even before the customer does! </a:t>
            </a:r>
          </a:p>
          <a:p>
            <a:pPr>
              <a:spcBef>
                <a:spcPct val="50000"/>
              </a:spcBef>
              <a:buFontTx/>
              <a:buChar char="•"/>
            </a:pPr>
            <a:r>
              <a:rPr lang="en-GB" altLang="en-US" b="1" i="1">
                <a:solidFill>
                  <a:srgbClr val="FF0000"/>
                </a:solidFill>
                <a:effectLst>
                  <a:outerShdw blurRad="38100" dist="38100" dir="2700000" algn="tl">
                    <a:srgbClr val="C0C0C0"/>
                  </a:outerShdw>
                </a:effectLst>
                <a:latin typeface="Minion-Regular" charset="0"/>
              </a:rPr>
              <a:t>The </a:t>
            </a:r>
            <a:r>
              <a:rPr lang="en-GB" altLang="en-US" b="1" i="1" u="sng">
                <a:solidFill>
                  <a:srgbClr val="333399"/>
                </a:solidFill>
                <a:effectLst>
                  <a:outerShdw blurRad="38100" dist="38100" dir="2700000" algn="tl">
                    <a:srgbClr val="C0C0C0"/>
                  </a:outerShdw>
                </a:effectLst>
                <a:latin typeface="Minion-Regular" charset="0"/>
              </a:rPr>
              <a:t>sales person</a:t>
            </a:r>
            <a:r>
              <a:rPr lang="en-GB" altLang="en-US" b="1" i="1">
                <a:solidFill>
                  <a:srgbClr val="FF0000"/>
                </a:solidFill>
                <a:effectLst>
                  <a:outerShdw blurRad="38100" dist="38100" dir="2700000" algn="tl">
                    <a:srgbClr val="C0C0C0"/>
                  </a:outerShdw>
                </a:effectLst>
                <a:latin typeface="Minion-Regular" charset="0"/>
              </a:rPr>
              <a:t> may also inform, educate and instruct the customer about new products, technology or applications in anticipation of the customer’s future needs or requirements.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95288" y="-242888"/>
            <a:ext cx="7543800" cy="1295401"/>
          </a:xfrm>
        </p:spPr>
        <p:txBody>
          <a:bodyPr/>
          <a:lstStyle/>
          <a:p>
            <a:r>
              <a:rPr lang="en-US" altLang="en-US"/>
              <a:t>One-to-one Marketing</a:t>
            </a:r>
            <a:endParaRPr lang="th-TH" altLang="en-US"/>
          </a:p>
        </p:txBody>
      </p:sp>
      <p:sp>
        <p:nvSpPr>
          <p:cNvPr id="230403" name="Rectangle 3"/>
          <p:cNvSpPr>
            <a:spLocks noGrp="1" noChangeArrowheads="1"/>
          </p:cNvSpPr>
          <p:nvPr>
            <p:ph type="body" sz="half" idx="1"/>
          </p:nvPr>
        </p:nvSpPr>
        <p:spPr>
          <a:xfrm>
            <a:off x="4643438" y="1412875"/>
            <a:ext cx="4249737" cy="4411663"/>
          </a:xfrm>
        </p:spPr>
        <p:txBody>
          <a:bodyPr>
            <a:normAutofit fontScale="92500"/>
          </a:bodyPr>
          <a:lstStyle/>
          <a:p>
            <a:pPr marL="274320" indent="-274320" fontAlgn="auto">
              <a:spcBef>
                <a:spcPts val="580"/>
              </a:spcBef>
              <a:spcAft>
                <a:spcPts val="0"/>
              </a:spcAft>
              <a:buFont typeface="Wingdings 2"/>
              <a:buChar char=""/>
              <a:defRPr/>
            </a:pPr>
            <a:r>
              <a:rPr lang="en-US" sz="2000" b="1" i="1">
                <a:solidFill>
                  <a:srgbClr val="333399"/>
                </a:solidFill>
                <a:effectLst>
                  <a:outerShdw blurRad="38100" dist="38100" dir="2700000" algn="tl">
                    <a:srgbClr val="C0C0C0"/>
                  </a:outerShdw>
                </a:effectLst>
                <a:latin typeface="Arial" charset="0"/>
                <a:ea typeface="Arial" charset="0"/>
                <a:cs typeface="Arial" charset="0"/>
              </a:rPr>
              <a:t>Several focuses have helped shaped this new one-to-one focus on customers. They include the following:</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A more diverse society</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More demanding and time poor consumers</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Decline of brand loyalty</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Explosion of new media alternatives</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Marketing accountability</a:t>
            </a:r>
            <a:endParaRPr lang="th-TH" b="1">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8676" name="Picture 7" descr="Tpple005"/>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0" y="2852738"/>
            <a:ext cx="4716463" cy="3649662"/>
          </a:xfr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xfrm>
            <a:off x="1116013" y="0"/>
            <a:ext cx="7265987" cy="762000"/>
          </a:xfrm>
          <a:noFill/>
        </p:spPr>
        <p:txBody>
          <a:bodyPr anchor="ctr"/>
          <a:lstStyle/>
          <a:p>
            <a:r>
              <a:rPr lang="en-GB" altLang="en-US" sz="3000"/>
              <a:t>Online One-to-one marketing</a:t>
            </a:r>
          </a:p>
        </p:txBody>
      </p:sp>
      <p:pic>
        <p:nvPicPr>
          <p:cNvPr id="29699" name="Picture 8" descr="cwman066"/>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7358063" y="428625"/>
            <a:ext cx="1358900" cy="1857375"/>
          </a:xfrm>
          <a:noFill/>
        </p:spPr>
      </p:pic>
      <p:sp>
        <p:nvSpPr>
          <p:cNvPr id="197637" name="Rectangle 5" descr="ผืนผ้าใบ"/>
          <p:cNvSpPr>
            <a:spLocks noChangeArrowheads="1"/>
          </p:cNvSpPr>
          <p:nvPr/>
        </p:nvSpPr>
        <p:spPr bwMode="auto">
          <a:xfrm>
            <a:off x="142875" y="2286000"/>
            <a:ext cx="8643938" cy="3971925"/>
          </a:xfrm>
          <a:prstGeom prst="rect">
            <a:avLst/>
          </a:prstGeom>
          <a:blipFill dpi="0" rotWithShape="1">
            <a:blip r:embed="rId3">
              <a:alphaModFix amt="37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buFontTx/>
              <a:buChar char="•"/>
            </a:pPr>
            <a:r>
              <a:rPr lang="en-GB" altLang="en-US" sz="2800" b="1" i="1">
                <a:solidFill>
                  <a:srgbClr val="FF0000"/>
                </a:solidFill>
                <a:effectLst>
                  <a:outerShdw blurRad="38100" dist="38100" dir="2700000" algn="tl">
                    <a:srgbClr val="C0C0C0"/>
                  </a:outerShdw>
                </a:effectLst>
                <a:ea typeface="Arial" charset="0"/>
                <a:cs typeface="Arial" charset="0"/>
              </a:rPr>
              <a:t> </a:t>
            </a:r>
            <a:r>
              <a:rPr lang="en-GB" altLang="en-US" sz="2800" b="1">
                <a:solidFill>
                  <a:srgbClr val="FF0000"/>
                </a:solidFill>
                <a:effectLst>
                  <a:outerShdw blurRad="38100" dist="38100" dir="2700000" algn="tl">
                    <a:srgbClr val="C0C0C0"/>
                  </a:outerShdw>
                </a:effectLst>
                <a:ea typeface="Arial" charset="0"/>
                <a:cs typeface="Arial" charset="0"/>
              </a:rPr>
              <a:t>Many marketers are </a:t>
            </a:r>
            <a:r>
              <a:rPr lang="en-GB" altLang="en-US" sz="2800" b="1" u="sng">
                <a:solidFill>
                  <a:srgbClr val="333399"/>
                </a:solidFill>
                <a:effectLst>
                  <a:outerShdw blurRad="38100" dist="38100" dir="2700000" algn="tl">
                    <a:srgbClr val="C0C0C0"/>
                  </a:outerShdw>
                </a:effectLst>
                <a:ea typeface="Arial" charset="0"/>
                <a:cs typeface="Arial" charset="0"/>
              </a:rPr>
              <a:t>capitalizing on the web’s full set of interactive marketing capabilities. </a:t>
            </a:r>
          </a:p>
          <a:p>
            <a:pPr>
              <a:spcBef>
                <a:spcPct val="50000"/>
              </a:spcBef>
              <a:buFontTx/>
              <a:buChar char="•"/>
            </a:pPr>
            <a:endParaRPr lang="en-GB" altLang="en-US" sz="2800" b="1" u="sng">
              <a:solidFill>
                <a:srgbClr val="333399"/>
              </a:solidFill>
              <a:effectLst>
                <a:outerShdw blurRad="38100" dist="38100" dir="2700000" algn="tl">
                  <a:srgbClr val="C0C0C0"/>
                </a:outerShdw>
              </a:effectLst>
              <a:ea typeface="Arial" charset="0"/>
              <a:cs typeface="Arial" charset="0"/>
            </a:endParaRPr>
          </a:p>
          <a:p>
            <a:pPr>
              <a:spcBef>
                <a:spcPct val="50000"/>
              </a:spcBef>
              <a:buFontTx/>
              <a:buChar char="•"/>
            </a:pPr>
            <a:r>
              <a:rPr lang="en-GB" altLang="en-US" sz="2800" b="1">
                <a:solidFill>
                  <a:srgbClr val="FF0000"/>
                </a:solidFill>
                <a:effectLst>
                  <a:outerShdw blurRad="38100" dist="38100" dir="2700000" algn="tl">
                    <a:srgbClr val="C0C0C0"/>
                  </a:outerShdw>
                </a:effectLst>
                <a:ea typeface="Arial" charset="0"/>
                <a:cs typeface="Arial" charset="0"/>
              </a:rPr>
              <a:t> Internet companies are learning more about their customers and using this information to fine-tune their marketing efforts and </a:t>
            </a:r>
            <a:r>
              <a:rPr lang="en-GB" altLang="en-US" sz="2800" b="1" u="sng">
                <a:solidFill>
                  <a:srgbClr val="333399"/>
                </a:solidFill>
                <a:effectLst>
                  <a:outerShdw blurRad="38100" dist="38100" dir="2700000" algn="tl">
                    <a:srgbClr val="C0C0C0"/>
                  </a:outerShdw>
                </a:effectLst>
                <a:ea typeface="Arial" charset="0"/>
                <a:cs typeface="Arial" charset="0"/>
              </a:rPr>
              <a:t>build relationships with each customer on a more individual level.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662" name="Object 6"/>
          <p:cNvGraphicFramePr>
            <a:graphicFrameLocks noChangeAspect="1"/>
          </p:cNvGraphicFramePr>
          <p:nvPr/>
        </p:nvGraphicFramePr>
        <p:xfrm>
          <a:off x="7500938" y="142875"/>
          <a:ext cx="1311275" cy="1011238"/>
        </p:xfrm>
        <a:graphic>
          <a:graphicData uri="http://schemas.openxmlformats.org/presentationml/2006/ole">
            <mc:AlternateContent xmlns:mc="http://schemas.openxmlformats.org/markup-compatibility/2006">
              <mc:Choice xmlns:v="urn:schemas-microsoft-com:vml" Requires="v">
                <p:oleObj spid="_x0000_s1026" name="Clip" r:id="rId3" imgW="4239720" imgH="3268080" progId="MS_ClipArt_Gallery.2">
                  <p:embed/>
                </p:oleObj>
              </mc:Choice>
              <mc:Fallback>
                <p:oleObj name="Clip" r:id="rId3" imgW="4239720" imgH="3268080" progId="MS_ClipArt_Gallery.2">
                  <p:embed/>
                  <p:pic>
                    <p:nvPicPr>
                      <p:cNvPr id="0" name=""/>
                      <p:cNvPicPr>
                        <a:picLocks noChangeAspect="1" noChangeArrowheads="1"/>
                      </p:cNvPicPr>
                      <p:nvPr/>
                    </p:nvPicPr>
                    <p:blipFill>
                      <a:blip r:embed="rId4">
                        <a:lum bright="36000"/>
                        <a:extLst>
                          <a:ext uri="{28A0092B-C50C-407E-A947-70E740481C1C}">
                            <a14:useLocalDpi xmlns:a14="http://schemas.microsoft.com/office/drawing/2010/main" val="0"/>
                          </a:ext>
                        </a:extLst>
                      </a:blip>
                      <a:srcRect/>
                      <a:stretch>
                        <a:fillRect/>
                      </a:stretch>
                    </p:blipFill>
                    <p:spPr bwMode="auto">
                      <a:xfrm>
                        <a:off x="7500938" y="142875"/>
                        <a:ext cx="1311275" cy="10112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1027" name="Rectangle 4"/>
          <p:cNvSpPr>
            <a:spLocks noGrp="1" noChangeArrowheads="1"/>
          </p:cNvSpPr>
          <p:nvPr>
            <p:ph type="title"/>
          </p:nvPr>
        </p:nvSpPr>
        <p:spPr>
          <a:xfrm>
            <a:off x="533400" y="0"/>
            <a:ext cx="7848600" cy="762000"/>
          </a:xfrm>
          <a:noFill/>
        </p:spPr>
        <p:txBody>
          <a:bodyPr anchor="ctr"/>
          <a:lstStyle/>
          <a:p>
            <a:r>
              <a:rPr lang="en-GB" altLang="en-US" sz="3000"/>
              <a:t>Online One-to-one marketing</a:t>
            </a:r>
          </a:p>
        </p:txBody>
      </p:sp>
      <p:sp>
        <p:nvSpPr>
          <p:cNvPr id="198661" name="Rectangle 5" descr="กระดาษรีไซเคิล"/>
          <p:cNvSpPr>
            <a:spLocks noChangeArrowheads="1"/>
          </p:cNvSpPr>
          <p:nvPr/>
        </p:nvSpPr>
        <p:spPr bwMode="auto">
          <a:xfrm>
            <a:off x="171450" y="563563"/>
            <a:ext cx="8572500" cy="6294437"/>
          </a:xfrm>
          <a:prstGeom prst="rect">
            <a:avLst/>
          </a:prstGeom>
          <a:noFill/>
          <a:ln w="57150">
            <a:noFill/>
            <a:miter lim="800000"/>
            <a:headEnd/>
            <a:tailEnd/>
          </a:ln>
          <a:effectLst/>
        </p:spPr>
        <p:txBody>
          <a:bodyPr>
            <a:spAutoFit/>
          </a:bodyPr>
          <a:lstStyle/>
          <a:p>
            <a:pPr eaLnBrk="0" hangingPunct="0">
              <a:spcBef>
                <a:spcPct val="50000"/>
              </a:spcBef>
              <a:defRPr/>
            </a:pPr>
            <a:endParaRPr lang="en-GB" sz="2600" b="1" dirty="0">
              <a:solidFill>
                <a:srgbClr val="000000"/>
              </a:solidFill>
              <a:effectLst>
                <a:outerShdw blurRad="38100" dist="38100" dir="2700000" algn="tl">
                  <a:srgbClr val="C0C0C0"/>
                </a:outerShdw>
              </a:effectLst>
              <a:ea typeface="Arial" charset="0"/>
              <a:cs typeface="Arial" charset="0"/>
            </a:endParaRPr>
          </a:p>
          <a:p>
            <a:pPr eaLnBrk="0" hangingPunct="0">
              <a:spcBef>
                <a:spcPct val="50000"/>
              </a:spcBef>
              <a:defRPr/>
            </a:pPr>
            <a:r>
              <a:rPr lang="en-GB" sz="2600" b="1" i="1" dirty="0">
                <a:solidFill>
                  <a:srgbClr val="333399"/>
                </a:solidFill>
                <a:effectLst>
                  <a:outerShdw blurRad="38100" dist="38100" dir="2700000" algn="tl">
                    <a:srgbClr val="C0C0C0"/>
                  </a:outerShdw>
                </a:effectLst>
                <a:ea typeface="Arial" charset="0"/>
                <a:cs typeface="Arial" charset="0"/>
              </a:rPr>
              <a:t>An important advantage of online one-to-one marketing is:</a:t>
            </a:r>
            <a:r>
              <a:rPr lang="en-GB" sz="2600" b="1" dirty="0">
                <a:solidFill>
                  <a:srgbClr val="333399"/>
                </a:solidFill>
                <a:effectLst>
                  <a:outerShdw blurRad="38100" dist="38100" dir="2700000" algn="tl">
                    <a:srgbClr val="C0C0C0"/>
                  </a:outerShdw>
                </a:effectLst>
                <a:ea typeface="Arial" charset="0"/>
                <a:cs typeface="Arial" charset="0"/>
              </a:rPr>
              <a:t> </a:t>
            </a:r>
          </a:p>
          <a:p>
            <a:pPr eaLnBrk="0" hangingPunct="0">
              <a:spcBef>
                <a:spcPct val="50000"/>
              </a:spcBef>
              <a:buFontTx/>
              <a:buChar char="•"/>
              <a:defRPr/>
            </a:pPr>
            <a:r>
              <a:rPr lang="en-GB" sz="2600" b="1" dirty="0">
                <a:solidFill>
                  <a:srgbClr val="000000"/>
                </a:solidFill>
                <a:effectLst>
                  <a:outerShdw blurRad="38100" dist="38100" dir="2700000" algn="tl">
                    <a:srgbClr val="C0C0C0"/>
                  </a:outerShdw>
                </a:effectLst>
                <a:ea typeface="Arial" charset="0"/>
                <a:cs typeface="Arial" charset="0"/>
              </a:rPr>
              <a:t> </a:t>
            </a:r>
            <a:r>
              <a:rPr lang="en-GB" sz="2600" b="1" i="1" u="sng" dirty="0">
                <a:solidFill>
                  <a:srgbClr val="FF0000"/>
                </a:solidFill>
                <a:effectLst>
                  <a:outerShdw blurRad="38100" dist="38100" dir="2700000" algn="tl">
                    <a:srgbClr val="C0C0C0"/>
                  </a:outerShdw>
                </a:effectLst>
                <a:ea typeface="Arial" charset="0"/>
                <a:cs typeface="Arial" charset="0"/>
              </a:rPr>
              <a:t>the ability to deliver personalized promotional messages</a:t>
            </a:r>
            <a:r>
              <a:rPr lang="en-GB" sz="2600" b="1" dirty="0">
                <a:solidFill>
                  <a:srgbClr val="000000"/>
                </a:solidFill>
                <a:effectLst>
                  <a:outerShdw blurRad="38100" dist="38100" dir="2700000" algn="tl">
                    <a:srgbClr val="C0C0C0"/>
                  </a:outerShdw>
                </a:effectLst>
                <a:ea typeface="Arial" charset="0"/>
                <a:cs typeface="Arial" charset="0"/>
              </a:rPr>
              <a:t> to each customer visiting a company’s website. Past customer transaction history, </a:t>
            </a:r>
            <a:r>
              <a:rPr lang="en-GB" sz="2600" b="1" dirty="0" err="1">
                <a:solidFill>
                  <a:srgbClr val="000000"/>
                </a:solidFill>
                <a:effectLst>
                  <a:outerShdw blurRad="38100" dist="38100" dir="2700000" algn="tl">
                    <a:srgbClr val="C0C0C0"/>
                  </a:outerShdw>
                </a:effectLst>
                <a:ea typeface="Arial" charset="0"/>
                <a:cs typeface="Arial" charset="0"/>
              </a:rPr>
              <a:t>clickstream</a:t>
            </a:r>
            <a:r>
              <a:rPr lang="en-GB" sz="2600" b="1" dirty="0">
                <a:solidFill>
                  <a:srgbClr val="000000"/>
                </a:solidFill>
                <a:effectLst>
                  <a:outerShdw blurRad="38100" dist="38100" dir="2700000" algn="tl">
                    <a:srgbClr val="C0C0C0"/>
                  </a:outerShdw>
                </a:effectLst>
                <a:ea typeface="Arial" charset="0"/>
                <a:cs typeface="Arial" charset="0"/>
              </a:rPr>
              <a:t> data and survey responses are used to identify buying patterns and interests. </a:t>
            </a:r>
          </a:p>
          <a:p>
            <a:pPr eaLnBrk="0" hangingPunct="0">
              <a:spcBef>
                <a:spcPct val="50000"/>
              </a:spcBef>
              <a:buFontTx/>
              <a:buChar char="•"/>
              <a:defRPr/>
            </a:pPr>
            <a:r>
              <a:rPr lang="en-GB" sz="2600" b="1" dirty="0">
                <a:solidFill>
                  <a:srgbClr val="000000"/>
                </a:solidFill>
                <a:effectLst>
                  <a:outerShdw blurRad="38100" dist="38100" dir="2700000" algn="tl">
                    <a:srgbClr val="C0C0C0"/>
                  </a:outerShdw>
                </a:effectLst>
                <a:ea typeface="Arial" charset="0"/>
                <a:cs typeface="Arial" charset="0"/>
              </a:rPr>
              <a:t> </a:t>
            </a:r>
            <a:r>
              <a:rPr lang="en-GB" sz="2600" b="1" dirty="0">
                <a:solidFill>
                  <a:srgbClr val="333399"/>
                </a:solidFill>
                <a:effectLst>
                  <a:outerShdw blurRad="38100" dist="38100" dir="2700000" algn="tl">
                    <a:srgbClr val="C0C0C0"/>
                  </a:outerShdw>
                </a:effectLst>
                <a:ea typeface="Arial" charset="0"/>
                <a:cs typeface="Arial" charset="0"/>
              </a:rPr>
              <a:t>based on information known about the customer visiting its site, such as colour and brand preferences, geographic location and past customer transaction data, the marketer can develop a targeted and personalized online promotion or custom catalogue.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nodeType="clickEffect">
                                  <p:stCondLst>
                                    <p:cond delay="0"/>
                                  </p:stCondLst>
                                  <p:childTnLst>
                                    <p:set>
                                      <p:cBhvr>
                                        <p:cTn id="6" dur="1" fill="hold">
                                          <p:stCondLst>
                                            <p:cond delay="0"/>
                                          </p:stCondLst>
                                        </p:cTn>
                                        <p:tgtEl>
                                          <p:spTgt spid="198662"/>
                                        </p:tgtEl>
                                        <p:attrNameLst>
                                          <p:attrName>style.visibility</p:attrName>
                                        </p:attrNameLst>
                                      </p:cBhvr>
                                      <p:to>
                                        <p:strVal val="visible"/>
                                      </p:to>
                                    </p:set>
                                    <p:anim calcmode="lin" valueType="num">
                                      <p:cBhvr>
                                        <p:cTn id="7" dur="500" fill="hold"/>
                                        <p:tgtEl>
                                          <p:spTgt spid="198662"/>
                                        </p:tgtEl>
                                        <p:attrNameLst>
                                          <p:attrName>ppt_w</p:attrName>
                                        </p:attrNameLst>
                                      </p:cBhvr>
                                      <p:tavLst>
                                        <p:tav tm="0">
                                          <p:val>
                                            <p:strVal val="4*#ppt_w"/>
                                          </p:val>
                                        </p:tav>
                                        <p:tav tm="100000">
                                          <p:val>
                                            <p:strVal val="#ppt_w"/>
                                          </p:val>
                                        </p:tav>
                                      </p:tavLst>
                                    </p:anim>
                                    <p:anim calcmode="lin" valueType="num">
                                      <p:cBhvr>
                                        <p:cTn id="8" dur="500" fill="hold"/>
                                        <p:tgtEl>
                                          <p:spTgt spid="19866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533400" y="0"/>
            <a:ext cx="7848600" cy="762000"/>
          </a:xfrm>
        </p:spPr>
        <p:txBody>
          <a:bodyPr/>
          <a:lstStyle/>
          <a:p>
            <a:r>
              <a:rPr lang="en-GB" altLang="en-US" sz="3000"/>
              <a:t>Global Account Management</a:t>
            </a:r>
          </a:p>
        </p:txBody>
      </p:sp>
      <p:sp>
        <p:nvSpPr>
          <p:cNvPr id="199683" name="Rectangle 3" descr="ผืนผ้าใบ"/>
          <p:cNvSpPr>
            <a:spLocks noChangeArrowheads="1"/>
          </p:cNvSpPr>
          <p:nvPr/>
        </p:nvSpPr>
        <p:spPr bwMode="auto">
          <a:xfrm>
            <a:off x="755650" y="1412875"/>
            <a:ext cx="7467600" cy="4829175"/>
          </a:xfrm>
          <a:prstGeom prst="rect">
            <a:avLst/>
          </a:prstGeom>
          <a:blipFill dpi="0" rotWithShape="1">
            <a:blip r:embed="rId2">
              <a:alphaModFix amt="56000"/>
            </a:blip>
            <a:srcRect/>
            <a:tile tx="0" ty="0" sx="100000" sy="100000" flip="none" algn="tl"/>
          </a:blipFill>
          <a:ln w="38100" cmpd="dbl">
            <a:solidFill>
              <a:srgbClr val="FFFF00"/>
            </a:solidFill>
            <a:miter lim="800000"/>
            <a:headEnd/>
            <a:tailEnd/>
          </a:ln>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800" b="1" i="1">
                <a:solidFill>
                  <a:srgbClr val="FF0000"/>
                </a:solidFill>
                <a:effectLst>
                  <a:outerShdw blurRad="38100" dist="38100" dir="2700000" algn="tl">
                    <a:srgbClr val="C0C0C0"/>
                  </a:outerShdw>
                </a:effectLst>
                <a:ea typeface="Arial" charset="0"/>
                <a:cs typeface="Arial" charset="0"/>
              </a:rPr>
              <a:t>Global Account Management (GAM)</a:t>
            </a:r>
            <a:r>
              <a:rPr lang="en-GB" altLang="en-US" sz="2800" b="1" i="1">
                <a:solidFill>
                  <a:srgbClr val="000000"/>
                </a:solidFill>
                <a:effectLst>
                  <a:outerShdw blurRad="38100" dist="38100" dir="2700000" algn="tl">
                    <a:srgbClr val="C0C0C0"/>
                  </a:outerShdw>
                </a:effectLst>
                <a:ea typeface="Arial" charset="0"/>
                <a:cs typeface="Arial" charset="0"/>
              </a:rPr>
              <a:t> is an organizational form employed by multinational / global supplier organizations and used to co-ordinate and manage worldwide activities of servicing a customer centrally by a managed team. </a:t>
            </a:r>
          </a:p>
          <a:p>
            <a:pPr>
              <a:spcBef>
                <a:spcPct val="50000"/>
              </a:spcBef>
            </a:pPr>
            <a:r>
              <a:rPr lang="en-GB" altLang="en-US" sz="2800" b="1" i="1" u="sng">
                <a:solidFill>
                  <a:srgbClr val="FF0000"/>
                </a:solidFill>
                <a:effectLst>
                  <a:outerShdw blurRad="38100" dist="38100" dir="2700000" algn="tl">
                    <a:srgbClr val="C0C0C0"/>
                  </a:outerShdw>
                </a:effectLst>
                <a:ea typeface="Arial" charset="0"/>
                <a:cs typeface="Arial" charset="0"/>
              </a:rPr>
              <a:t>GAM focuses on dealing with the needs of an important global customer (Global Account GA) in the B2B market.</a:t>
            </a:r>
          </a:p>
          <a:p>
            <a:pPr>
              <a:spcBef>
                <a:spcPct val="50000"/>
              </a:spcBef>
            </a:pPr>
            <a:endParaRPr lang="en-GB" altLang="en-US" sz="2800" b="1" i="1" u="sng">
              <a:solidFill>
                <a:srgbClr val="FF0000"/>
              </a:solidFill>
              <a:effectLst>
                <a:outerShdw blurRad="38100" dist="38100" dir="2700000" algn="tl">
                  <a:srgbClr val="C0C0C0"/>
                </a:outerShdw>
              </a:effectLst>
              <a:ea typeface="Arial" charset="0"/>
              <a:cs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533400" y="0"/>
            <a:ext cx="7848600" cy="762000"/>
          </a:xfrm>
          <a:noFill/>
        </p:spPr>
        <p:txBody>
          <a:bodyPr anchor="ctr"/>
          <a:lstStyle/>
          <a:p>
            <a:r>
              <a:rPr lang="en-GB" altLang="en-US" sz="3000"/>
              <a:t>Global Account Management</a:t>
            </a:r>
          </a:p>
        </p:txBody>
      </p:sp>
      <p:sp>
        <p:nvSpPr>
          <p:cNvPr id="200709" name="Rectangle 5" descr="เยื่อกระดาษสีน้ำเงิน"/>
          <p:cNvSpPr>
            <a:spLocks noChangeArrowheads="1"/>
          </p:cNvSpPr>
          <p:nvPr/>
        </p:nvSpPr>
        <p:spPr bwMode="auto">
          <a:xfrm>
            <a:off x="914400" y="1204054"/>
            <a:ext cx="7467600" cy="5121275"/>
          </a:xfrm>
          <a:prstGeom prst="rect">
            <a:avLst/>
          </a:prstGeom>
          <a:blipFill dpi="0" rotWithShape="1">
            <a:blip r:embed="rId2">
              <a:alphaModFix amt="46000"/>
            </a:blip>
            <a:srcRect/>
            <a:tile tx="0" ty="0" sx="100000" sy="100000" flip="none" algn="tl"/>
          </a:blipFill>
          <a:ln w="57150" cmpd="thickThin">
            <a:solidFill>
              <a:srgbClr val="FF0000"/>
            </a:solidFill>
            <a:miter lim="800000"/>
            <a:headEnd/>
            <a:tailEnd/>
          </a:ln>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buFontTx/>
              <a:buChar char="•"/>
            </a:pPr>
            <a:r>
              <a:rPr lang="en-GB" altLang="en-US" sz="2400">
                <a:solidFill>
                  <a:srgbClr val="000000"/>
                </a:solidFill>
                <a:ea typeface="Arial" charset="0"/>
                <a:cs typeface="Arial" charset="0"/>
              </a:rPr>
              <a:t> </a:t>
            </a:r>
            <a:r>
              <a:rPr lang="en-GB" altLang="en-US" sz="2800" b="1">
                <a:solidFill>
                  <a:srgbClr val="000000"/>
                </a:solidFill>
                <a:effectLst>
                  <a:outerShdw blurRad="38100" dist="38100" dir="2700000" algn="tl">
                    <a:srgbClr val="C0C0C0"/>
                  </a:outerShdw>
                </a:effectLst>
                <a:ea typeface="Arial" charset="0"/>
                <a:cs typeface="Arial" charset="0"/>
              </a:rPr>
              <a:t>An important motivation for the supplier to accept GAM-programmes is the pressure from the customer (Global Account) to </a:t>
            </a:r>
            <a:r>
              <a:rPr lang="en-GB" altLang="en-US" sz="3200" b="1">
                <a:solidFill>
                  <a:srgbClr val="FF0000"/>
                </a:solidFill>
                <a:effectLst>
                  <a:outerShdw blurRad="38100" dist="38100" dir="2700000" algn="tl">
                    <a:srgbClr val="C0C0C0"/>
                  </a:outerShdw>
                </a:effectLst>
                <a:ea typeface="Arial" charset="0"/>
                <a:cs typeface="Arial" charset="0"/>
              </a:rPr>
              <a:t>‘standardize’</a:t>
            </a:r>
            <a:r>
              <a:rPr lang="en-GB" altLang="en-US" sz="2800" b="1">
                <a:solidFill>
                  <a:srgbClr val="000000"/>
                </a:solidFill>
                <a:effectLst>
                  <a:outerShdw blurRad="38100" dist="38100" dir="2700000" algn="tl">
                    <a:srgbClr val="C0C0C0"/>
                  </a:outerShdw>
                </a:effectLst>
                <a:ea typeface="Arial" charset="0"/>
                <a:cs typeface="Arial" charset="0"/>
              </a:rPr>
              <a:t> pricing on a global basis </a:t>
            </a:r>
          </a:p>
          <a:p>
            <a:pPr>
              <a:spcBef>
                <a:spcPct val="50000"/>
              </a:spcBef>
              <a:buFontTx/>
              <a:buChar char="•"/>
            </a:pPr>
            <a:r>
              <a:rPr lang="en-GB" altLang="en-US" sz="2800" b="1">
                <a:solidFill>
                  <a:srgbClr val="000000"/>
                </a:solidFill>
                <a:effectLst>
                  <a:outerShdw blurRad="38100" dist="38100" dir="2700000" algn="tl">
                    <a:srgbClr val="C0C0C0"/>
                  </a:outerShdw>
                </a:effectLst>
                <a:ea typeface="Arial" charset="0"/>
                <a:cs typeface="Arial" charset="0"/>
              </a:rPr>
              <a:t> Global customers may attempt to use GAM as a means to lower prices globally in the guise of inferring that there should be equity / commonality of pricing throughout the global network of customer organizations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title"/>
          </p:nvPr>
        </p:nvSpPr>
        <p:spPr>
          <a:xfrm>
            <a:off x="533400" y="0"/>
            <a:ext cx="7848600" cy="762000"/>
          </a:xfrm>
          <a:noFill/>
        </p:spPr>
        <p:txBody>
          <a:bodyPr anchor="ctr"/>
          <a:lstStyle/>
          <a:p>
            <a:r>
              <a:rPr lang="en-GB" altLang="en-US" sz="3000"/>
              <a:t>Global Account Management</a:t>
            </a:r>
          </a:p>
        </p:txBody>
      </p:sp>
      <p:pic>
        <p:nvPicPr>
          <p:cNvPr id="3277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685800"/>
            <a:ext cx="7010400" cy="578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a:xfrm>
            <a:off x="533400" y="0"/>
            <a:ext cx="7848600" cy="762000"/>
          </a:xfrm>
          <a:noFill/>
        </p:spPr>
        <p:txBody>
          <a:bodyPr anchor="ctr"/>
          <a:lstStyle/>
          <a:p>
            <a:r>
              <a:rPr lang="en-GB" altLang="en-US" sz="3000"/>
              <a:t>Global Account Management</a:t>
            </a:r>
          </a:p>
        </p:txBody>
      </p:sp>
      <p:pic>
        <p:nvPicPr>
          <p:cNvPr id="3379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685800"/>
            <a:ext cx="6553200" cy="581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altLang="en-US"/>
              <a:t>Creating long-term customer value</a:t>
            </a:r>
            <a:endParaRPr lang="th-TH" altLang="en-US"/>
          </a:p>
        </p:txBody>
      </p:sp>
      <p:sp>
        <p:nvSpPr>
          <p:cNvPr id="231427" name="Rectangle 3" descr="หยดน้ำ"/>
          <p:cNvSpPr>
            <a:spLocks noGrp="1" noChangeArrowheads="1"/>
          </p:cNvSpPr>
          <p:nvPr>
            <p:ph type="body" sz="half" idx="1"/>
          </p:nvPr>
        </p:nvSpPr>
        <p:spPr>
          <a:xfrm>
            <a:off x="1071563" y="1857375"/>
            <a:ext cx="6985000" cy="3529013"/>
          </a:xfrm>
          <a:blipFill dpi="0" rotWithShape="1">
            <a:blip r:embed="rId2">
              <a:alphaModFix amt="36000"/>
            </a:blip>
            <a:srcRect/>
            <a:tile tx="0" ty="0" sx="100000" sy="100000" flip="none" algn="tl"/>
          </a:blipFill>
        </p:spPr>
        <p:txBody>
          <a:bodyPr/>
          <a:lstStyle/>
          <a:p>
            <a:r>
              <a:rPr lang="en-US" altLang="en-US" sz="2800">
                <a:solidFill>
                  <a:srgbClr val="FF0000"/>
                </a:solidFill>
                <a:effectLst>
                  <a:outerShdw blurRad="38100" dist="38100" dir="2700000" algn="tl">
                    <a:srgbClr val="C0C0C0"/>
                  </a:outerShdw>
                </a:effectLst>
                <a:latin typeface="Arial" charset="0"/>
                <a:ea typeface="Arial" charset="0"/>
                <a:cs typeface="Arial" charset="0"/>
              </a:rPr>
              <a:t>Customer lifetime value (CLV) projects the future value of the customer over a period of years. One of the basic assumptions in any lifetime value calculation is that marketing to </a:t>
            </a:r>
            <a:r>
              <a:rPr lang="en-US" altLang="en-US" sz="2800" u="sng">
                <a:solidFill>
                  <a:srgbClr val="333399"/>
                </a:solidFill>
                <a:effectLst>
                  <a:outerShdw blurRad="38100" dist="38100" dir="2700000" algn="tl">
                    <a:srgbClr val="C0C0C0"/>
                  </a:outerShdw>
                </a:effectLst>
                <a:latin typeface="Arial" charset="0"/>
                <a:ea typeface="Arial" charset="0"/>
                <a:cs typeface="Arial" charset="0"/>
              </a:rPr>
              <a:t>repeat customers is more profitable than marketing to first-time buyers.</a:t>
            </a:r>
            <a:endParaRPr lang="th-TH" altLang="en-US" sz="2800" u="sng">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en-US"/>
              <a:t>Creating long-term customer value</a:t>
            </a:r>
            <a:endParaRPr lang="th-TH" altLang="en-US"/>
          </a:p>
        </p:txBody>
      </p:sp>
      <p:sp>
        <p:nvSpPr>
          <p:cNvPr id="232451" name="Rectangle 3" descr="เยื่อกระดาษสีน้ำเงิน"/>
          <p:cNvSpPr>
            <a:spLocks noGrp="1" noChangeArrowheads="1"/>
          </p:cNvSpPr>
          <p:nvPr>
            <p:ph type="body" sz="half" idx="1"/>
          </p:nvPr>
        </p:nvSpPr>
        <p:spPr>
          <a:xfrm>
            <a:off x="457200" y="1644806"/>
            <a:ext cx="8135937" cy="4824413"/>
          </a:xfrm>
          <a:blipFill dpi="0" rotWithShape="1">
            <a:blip r:embed="rId2">
              <a:alphaModFix amt="32000"/>
            </a:blip>
            <a:srcRect/>
            <a:tile tx="0" ty="0" sx="100000" sy="100000" flip="none" algn="tl"/>
          </a:blipFill>
        </p:spPr>
        <p:txBody>
          <a:bodyPr/>
          <a:lstStyle/>
          <a:p>
            <a:pPr>
              <a:lnSpc>
                <a:spcPct val="90000"/>
              </a:lnSpc>
              <a:buFont typeface="Wingdings 2" charset="2"/>
              <a:buNone/>
            </a:pPr>
            <a:r>
              <a:rPr lang="en-US" altLang="en-US" sz="2800" u="sng">
                <a:effectLst>
                  <a:outerShdw blurRad="38100" dist="38100" dir="2700000" algn="tl">
                    <a:srgbClr val="C0C0C0"/>
                  </a:outerShdw>
                </a:effectLst>
                <a:latin typeface="Arial" charset="0"/>
                <a:ea typeface="Arial" charset="0"/>
                <a:cs typeface="Arial" charset="0"/>
              </a:rPr>
              <a:t>CRV has a number of uses: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(i) it shows marketers how much they can spend to acquire new customer;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(ii) it provides a level of profitable spending to retain a customer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(iii) it provides a basis for targeting new customers who look like a company’s most profitable customers. </a:t>
            </a:r>
          </a:p>
          <a:p>
            <a:pPr>
              <a:lnSpc>
                <a:spcPct val="90000"/>
              </a:lnSpc>
              <a:buFont typeface="Wingdings" charset="2"/>
              <a:buNone/>
            </a:pPr>
            <a:r>
              <a:rPr lang="en-US" altLang="en-US" sz="2800">
                <a:solidFill>
                  <a:srgbClr val="FF0000"/>
                </a:solidFill>
                <a:effectLst>
                  <a:outerShdw blurRad="38100" dist="38100" dir="2700000" algn="tl">
                    <a:srgbClr val="C0C0C0"/>
                  </a:outerShdw>
                </a:effectLst>
                <a:latin typeface="Arial" charset="0"/>
                <a:ea typeface="Arial" charset="0"/>
                <a:cs typeface="Arial" charset="0"/>
              </a:rPr>
              <a:t>   </a:t>
            </a:r>
            <a:r>
              <a:rPr lang="en-US" altLang="en-US" sz="2400">
                <a:solidFill>
                  <a:srgbClr val="333399"/>
                </a:solidFill>
                <a:effectLst>
                  <a:outerShdw blurRad="38100" dist="38100" dir="2700000" algn="tl">
                    <a:srgbClr val="C0C0C0"/>
                  </a:outerShdw>
                </a:effectLst>
                <a:latin typeface="Arial" charset="0"/>
                <a:ea typeface="Arial" charset="0"/>
                <a:cs typeface="Arial" charset="0"/>
              </a:rPr>
              <a:t>Lifetime value analysis allows a firm to identify its most valuable customers and profit from them over the long term by building relationships with them.</a:t>
            </a:r>
            <a:endParaRPr lang="th-TH" altLang="en-US" sz="2400">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altLang="en-US"/>
              <a:t>Creating long-term customer value</a:t>
            </a:r>
            <a:endParaRPr lang="th-TH" altLang="en-US"/>
          </a:p>
        </p:txBody>
      </p:sp>
      <p:sp>
        <p:nvSpPr>
          <p:cNvPr id="233475" name="Rectangle 3" descr="หยดน้ำ"/>
          <p:cNvSpPr>
            <a:spLocks noGrp="1" noChangeArrowheads="1"/>
          </p:cNvSpPr>
          <p:nvPr>
            <p:ph type="body" sz="half" idx="1"/>
          </p:nvPr>
        </p:nvSpPr>
        <p:spPr>
          <a:xfrm>
            <a:off x="714375" y="1500188"/>
            <a:ext cx="7643813" cy="4949825"/>
          </a:xfrm>
          <a:blipFill dpi="0" rotWithShape="1">
            <a:blip r:embed="rId2">
              <a:alphaModFix amt="22000"/>
            </a:blip>
            <a:srcRect/>
            <a:tile tx="0" ty="0" sx="100000" sy="100000" flip="none" algn="tl"/>
          </a:blipFill>
        </p:spPr>
        <p:txBody>
          <a:bodyPr/>
          <a:lstStyle/>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The increasing importance of the </a:t>
            </a:r>
            <a:r>
              <a:rPr lang="en-US" altLang="en-US" sz="3200">
                <a:solidFill>
                  <a:srgbClr val="333399"/>
                </a:solidFill>
                <a:effectLst>
                  <a:outerShdw blurRad="38100" dist="38100" dir="2700000" algn="tl">
                    <a:srgbClr val="C0C0C0"/>
                  </a:outerShdw>
                </a:effectLst>
                <a:latin typeface="Arial" charset="0"/>
                <a:ea typeface="Arial" charset="0"/>
                <a:cs typeface="Arial" charset="0"/>
              </a:rPr>
              <a:t>customer-centric approach to marketing is evident</a:t>
            </a:r>
            <a:r>
              <a:rPr lang="en-US" altLang="en-US" sz="2800">
                <a:solidFill>
                  <a:srgbClr val="FF0000"/>
                </a:solidFill>
                <a:effectLst>
                  <a:outerShdw blurRad="38100" dist="38100" dir="2700000" algn="tl">
                    <a:srgbClr val="C0C0C0"/>
                  </a:outerShdw>
                </a:effectLst>
                <a:latin typeface="Arial" charset="0"/>
                <a:ea typeface="Arial" charset="0"/>
                <a:cs typeface="Arial" charset="0"/>
              </a:rPr>
              <a:t> in the numerous CRM initiatives prevalent today, such as one-to-one marketing and data-base marketing.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Most of these customer-centric marketing initiatives aim </a:t>
            </a:r>
            <a:r>
              <a:rPr lang="en-US" altLang="en-US" sz="2800">
                <a:solidFill>
                  <a:srgbClr val="333399"/>
                </a:solidFill>
                <a:effectLst>
                  <a:outerShdw blurRad="38100" dist="38100" dir="2700000" algn="tl">
                    <a:srgbClr val="C0C0C0"/>
                  </a:outerShdw>
                </a:effectLst>
                <a:latin typeface="Arial" charset="0"/>
                <a:ea typeface="Arial" charset="0"/>
                <a:cs typeface="Arial" charset="0"/>
              </a:rPr>
              <a:t>to increase the length of the customer life-cycle as well as the value of transaction between the firm and customer during each stage of the life cycle.</a:t>
            </a:r>
            <a:endParaRPr lang="th-TH" altLang="en-US" sz="2800">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44643" y="759320"/>
            <a:ext cx="5338997" cy="1295400"/>
          </a:xfrm>
        </p:spPr>
        <p:txBody>
          <a:bodyPr/>
          <a:lstStyle/>
          <a:p>
            <a:r>
              <a:rPr lang="en-US" altLang="en-US"/>
              <a:t>Creating long-term customer value</a:t>
            </a:r>
            <a:endParaRPr lang="th-TH" altLang="en-US"/>
          </a:p>
        </p:txBody>
      </p:sp>
      <p:sp>
        <p:nvSpPr>
          <p:cNvPr id="234499" name="Rectangle 3" descr="ผืนผ้าใบ"/>
          <p:cNvSpPr>
            <a:spLocks noGrp="1" noChangeArrowheads="1"/>
          </p:cNvSpPr>
          <p:nvPr>
            <p:ph type="body" sz="half" idx="1"/>
          </p:nvPr>
        </p:nvSpPr>
        <p:spPr>
          <a:xfrm>
            <a:off x="457200" y="2672856"/>
            <a:ext cx="8072437" cy="3286125"/>
          </a:xfrm>
          <a:blipFill dpi="0" rotWithShape="1">
            <a:blip r:embed="rId2">
              <a:alphaModFix amt="59000"/>
            </a:blip>
            <a:srcRect/>
            <a:tile tx="0" ty="0" sx="100000" sy="100000" flip="none" algn="tl"/>
          </a:blipFill>
        </p:spPr>
        <p:txBody>
          <a:bodyPr/>
          <a:lstStyle/>
          <a:p>
            <a:pPr>
              <a:lnSpc>
                <a:spcPct val="80000"/>
              </a:lnSpc>
            </a:pPr>
            <a:r>
              <a:rPr lang="en-US" altLang="en-US" sz="2000">
                <a:solidFill>
                  <a:srgbClr val="FF0000"/>
                </a:solidFill>
                <a:effectLst>
                  <a:outerShdw blurRad="38100" dist="38100" dir="2700000" algn="tl">
                    <a:srgbClr val="C0C0C0"/>
                  </a:outerShdw>
                </a:effectLst>
                <a:latin typeface="Arial" charset="0"/>
                <a:ea typeface="Arial" charset="0"/>
                <a:cs typeface="Arial" charset="0"/>
              </a:rPr>
              <a:t>CLV models can be very useful in helping firms make strategic as well as tactical decisions</a:t>
            </a:r>
            <a:r>
              <a:rPr lang="en-US" altLang="en-US" sz="2000">
                <a:effectLst>
                  <a:outerShdw blurRad="38100" dist="38100" dir="2700000" algn="tl">
                    <a:srgbClr val="C0C0C0"/>
                  </a:outerShdw>
                </a:effectLst>
                <a:latin typeface="Arial" charset="0"/>
                <a:ea typeface="Arial" charset="0"/>
                <a:cs typeface="Arial" charset="0"/>
              </a:rPr>
              <a:t> – that is, strategic decisions in terms of identifying who its customers are and their characteristics and which customers to go after in the long run.</a:t>
            </a:r>
          </a:p>
          <a:p>
            <a:pPr>
              <a:lnSpc>
                <a:spcPct val="80000"/>
              </a:lnSpc>
            </a:pPr>
            <a:endParaRPr lang="en-US" altLang="en-US" sz="2000">
              <a:effectLst>
                <a:outerShdw blurRad="38100" dist="38100" dir="2700000" algn="tl">
                  <a:srgbClr val="C0C0C0"/>
                </a:outerShdw>
              </a:effectLst>
              <a:latin typeface="Arial" charset="0"/>
              <a:ea typeface="Arial" charset="0"/>
              <a:cs typeface="Arial" charset="0"/>
            </a:endParaRPr>
          </a:p>
          <a:p>
            <a:pPr>
              <a:lnSpc>
                <a:spcPct val="80000"/>
              </a:lnSpc>
            </a:pPr>
            <a:r>
              <a:rPr lang="en-US" altLang="en-US" sz="2000">
                <a:effectLst>
                  <a:outerShdw blurRad="38100" dist="38100" dir="2700000" algn="tl">
                    <a:srgbClr val="C0C0C0"/>
                  </a:outerShdw>
                </a:effectLst>
                <a:latin typeface="Arial" charset="0"/>
                <a:ea typeface="Arial" charset="0"/>
                <a:cs typeface="Arial" charset="0"/>
              </a:rPr>
              <a:t>CLV models help quantify the relationship of the firm with its customers and subsequently allow the firm to make more informed decisions in a structured framework. CLV models also help a firm to know who its profitable customers are, and customer profitability provide a metric for the allocation of marketing resources to consumers and market segments. Marketing efforts are best directed at the most profitable consumers.</a:t>
            </a:r>
            <a:endParaRPr lang="th-TH" altLang="en-US" sz="2000">
              <a:effectLst>
                <a:outerShdw blurRad="38100" dist="38100" dir="2700000" algn="tl">
                  <a:srgbClr val="C0C0C0"/>
                </a:outerShdw>
              </a:effectLst>
              <a:latin typeface="Arial" charset="0"/>
              <a:ea typeface="Arial" charset="0"/>
              <a:cs typeface="Arial" charset="0"/>
            </a:endParaRPr>
          </a:p>
        </p:txBody>
      </p:sp>
      <p:pic>
        <p:nvPicPr>
          <p:cNvPr id="234500" name="Picture 4" descr="p'ja16"/>
          <p:cNvPicPr>
            <a:picLocks noGrp="1" noChangeAspect="1" noChangeArrowheads="1"/>
          </p:cNvPicPr>
          <p:nvPr>
            <p:ph sz="half" idx="2"/>
          </p:nvPr>
        </p:nvPicPr>
        <p:blipFill>
          <a:blip r:embed="rId3" cstate="print"/>
          <a:srcRect/>
          <a:stretch>
            <a:fillRect/>
          </a:stretch>
        </p:blipFill>
        <p:spPr>
          <a:xfrm rot="550250">
            <a:off x="7729838" y="421699"/>
            <a:ext cx="902155" cy="1151591"/>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ltLang="en-US"/>
              <a:t>Defining a customer</a:t>
            </a:r>
            <a:endParaRPr lang="th-TH" altLang="en-US"/>
          </a:p>
        </p:txBody>
      </p:sp>
      <p:sp>
        <p:nvSpPr>
          <p:cNvPr id="235523" name="Rectangle 3"/>
          <p:cNvSpPr>
            <a:spLocks noGrp="1" noChangeArrowheads="1"/>
          </p:cNvSpPr>
          <p:nvPr>
            <p:ph type="body" sz="half" idx="1"/>
          </p:nvPr>
        </p:nvSpPr>
        <p:spPr>
          <a:xfrm>
            <a:off x="457200" y="1719263"/>
            <a:ext cx="4619625" cy="4411662"/>
          </a:xfrm>
        </p:spPr>
        <p:txBody>
          <a:bodyPr>
            <a:normAutofit lnSpcReduction="10000"/>
          </a:bodyPr>
          <a:lstStyle/>
          <a:p>
            <a:pPr marL="274320" indent="-274320" fontAlgn="auto">
              <a:spcBef>
                <a:spcPts val="580"/>
              </a:spcBef>
              <a:spcAft>
                <a:spcPts val="0"/>
              </a:spcAft>
              <a:buFont typeface="Wingdings 2"/>
              <a:buChar char=""/>
              <a:defRPr/>
            </a:pPr>
            <a:r>
              <a:rPr lang="en-US" dirty="0">
                <a:effectLst>
                  <a:outerShdw blurRad="38100" dist="38100" dir="2700000" algn="tl">
                    <a:srgbClr val="C0C0C0"/>
                  </a:outerShdw>
                </a:effectLst>
                <a:latin typeface="Arial" charset="0"/>
                <a:ea typeface="Arial" charset="0"/>
                <a:cs typeface="Arial" charset="0"/>
              </a:rPr>
              <a:t>The first challenge is to </a:t>
            </a:r>
            <a:r>
              <a:rPr lang="en-US" u="sng" dirty="0">
                <a:solidFill>
                  <a:srgbClr val="FF0000"/>
                </a:solidFill>
                <a:effectLst>
                  <a:outerShdw blurRad="38100" dist="38100" dir="2700000" algn="tl">
                    <a:srgbClr val="C0C0C0"/>
                  </a:outerShdw>
                </a:effectLst>
                <a:latin typeface="Arial" charset="0"/>
                <a:ea typeface="Arial" charset="0"/>
                <a:cs typeface="Arial" charset="0"/>
              </a:rPr>
              <a:t>define the customer unit.</a:t>
            </a:r>
            <a:r>
              <a:rPr lang="en-US" dirty="0">
                <a:effectLst>
                  <a:outerShdw blurRad="38100" dist="38100" dir="2700000" algn="tl">
                    <a:srgbClr val="C0C0C0"/>
                  </a:outerShdw>
                </a:effectLst>
                <a:latin typeface="Arial" charset="0"/>
                <a:ea typeface="Arial" charset="0"/>
                <a:cs typeface="Arial" charset="0"/>
              </a:rPr>
              <a:t> It is an individual, an account, a household or a business address?</a:t>
            </a:r>
          </a:p>
          <a:p>
            <a:pPr marL="274320" indent="-274320" fontAlgn="auto">
              <a:spcBef>
                <a:spcPts val="580"/>
              </a:spcBef>
              <a:spcAft>
                <a:spcPts val="0"/>
              </a:spcAft>
              <a:buFont typeface="Wingdings 2"/>
              <a:buChar char=""/>
              <a:defRPr/>
            </a:pPr>
            <a:r>
              <a:rPr lang="en-US" dirty="0">
                <a:effectLst>
                  <a:outerShdw blurRad="38100" dist="38100" dir="2700000" algn="tl">
                    <a:srgbClr val="C0C0C0"/>
                  </a:outerShdw>
                </a:effectLst>
                <a:latin typeface="Arial" charset="0"/>
                <a:ea typeface="Arial" charset="0"/>
                <a:cs typeface="Arial" charset="0"/>
              </a:rPr>
              <a:t>A second challenge is </a:t>
            </a:r>
            <a:r>
              <a:rPr lang="en-US" u="sng" dirty="0">
                <a:solidFill>
                  <a:srgbClr val="FF0000"/>
                </a:solidFill>
                <a:effectLst>
                  <a:outerShdw blurRad="38100" dist="38100" dir="2700000" algn="tl">
                    <a:srgbClr val="C0C0C0"/>
                  </a:outerShdw>
                </a:effectLst>
                <a:latin typeface="Arial" charset="0"/>
                <a:ea typeface="Arial" charset="0"/>
                <a:cs typeface="Arial" charset="0"/>
              </a:rPr>
              <a:t>linking customer information to a single customer record</a:t>
            </a:r>
            <a:r>
              <a:rPr lang="en-US" dirty="0">
                <a:effectLst>
                  <a:outerShdw blurRad="38100" dist="38100" dir="2700000" algn="tl">
                    <a:srgbClr val="C0C0C0"/>
                  </a:outerShdw>
                </a:effectLst>
                <a:latin typeface="Arial" charset="0"/>
                <a:ea typeface="Arial" charset="0"/>
                <a:cs typeface="Arial" charset="0"/>
              </a:rPr>
              <a:t> when they leave and return multiple times during their lifetime.</a:t>
            </a:r>
            <a:endParaRPr lang="th-TH" dirty="0">
              <a:effectLst>
                <a:outerShdw blurRad="38100" dist="38100" dir="2700000" algn="tl">
                  <a:srgbClr val="C0C0C0"/>
                </a:outerShdw>
              </a:effectLst>
              <a:latin typeface="Arial" charset="0"/>
              <a:ea typeface="Arial" charset="0"/>
              <a:cs typeface="Arial" charset="0"/>
            </a:endParaRPr>
          </a:p>
        </p:txBody>
      </p:sp>
      <p:pic>
        <p:nvPicPr>
          <p:cNvPr id="235527" name="Picture 7" descr="200411170321_1_0"/>
          <p:cNvPicPr>
            <a:picLocks noGrp="1" noChangeAspect="1" noChangeArrowheads="1"/>
          </p:cNvPicPr>
          <p:nvPr>
            <p:ph sz="half" idx="2"/>
          </p:nvPr>
        </p:nvPicPr>
        <p:blipFill>
          <a:blip r:embed="rId2"/>
          <a:stretch>
            <a:fillRect/>
          </a:stretch>
        </p:blipFill>
        <p:spPr>
          <a:xfrm>
            <a:off x="5286375" y="1928813"/>
            <a:ext cx="3152775" cy="2747962"/>
          </a:xfrm>
          <a:effectLst>
            <a:outerShdw blurRad="292100" dist="139700" dir="2700000" algn="tl" rotWithShape="0">
              <a:srgbClr val="333333">
                <a:alpha val="65000"/>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altLang="en-US"/>
              <a:t>Defining a customer</a:t>
            </a:r>
            <a:endParaRPr lang="th-TH" altLang="en-US"/>
          </a:p>
        </p:txBody>
      </p:sp>
      <p:sp>
        <p:nvSpPr>
          <p:cNvPr id="236547" name="Rectangle 3" descr="หินอ่อนขาว"/>
          <p:cNvSpPr>
            <a:spLocks noGrp="1" noChangeArrowheads="1"/>
          </p:cNvSpPr>
          <p:nvPr>
            <p:ph type="body" sz="half" idx="1"/>
          </p:nvPr>
        </p:nvSpPr>
        <p:spPr>
          <a:xfrm>
            <a:off x="573062" y="2481757"/>
            <a:ext cx="6286500" cy="3798888"/>
          </a:xfrm>
          <a:blipFill dpi="0" rotWithShape="1">
            <a:blip r:embed="rId2">
              <a:alphaModFix amt="36000"/>
            </a:blip>
            <a:srcRect/>
            <a:tile tx="0" ty="0" sx="100000" sy="100000" flip="none" algn="tl"/>
          </a:blipFill>
          <a:ln w="38100" cmpd="dbl">
            <a:solidFill>
              <a:srgbClr val="FF0000"/>
            </a:solidFill>
            <a:miter lim="800000"/>
            <a:headEnd/>
            <a:tailEnd/>
          </a:ln>
        </p:spPr>
        <p:txBody>
          <a:bodyPr/>
          <a:lstStyle/>
          <a:p>
            <a:pPr>
              <a:lnSpc>
                <a:spcPct val="90000"/>
              </a:lnSpc>
            </a:pPr>
            <a:r>
              <a:rPr lang="en-US" altLang="en-US" sz="2400">
                <a:effectLst>
                  <a:outerShdw blurRad="38100" dist="38100" dir="2700000" algn="tl">
                    <a:srgbClr val="C0C0C0"/>
                  </a:outerShdw>
                </a:effectLst>
                <a:latin typeface="Arial" charset="0"/>
                <a:ea typeface="Arial" charset="0"/>
                <a:cs typeface="Arial" charset="0"/>
              </a:rPr>
              <a:t>CLV for a firm is the net profit or loss to the firm from a customer over the entire life of transactions that customer with the firm.  Hence, the lifetime value of a customer for a firm is the net of the revenues obtained from the customer over the lifetime of transactions with the customers minus the cost of attracting, selling and servicing the customer, taking into account the time value of money (Fig.11.4).</a:t>
            </a:r>
            <a:endParaRPr lang="th-TH" altLang="en-US" sz="2400">
              <a:effectLst>
                <a:outerShdw blurRad="38100" dist="38100" dir="2700000" algn="tl">
                  <a:srgbClr val="C0C0C0"/>
                </a:outerShdw>
              </a:effectLst>
              <a:latin typeface="Arial" charset="0"/>
              <a:ea typeface="Arial" charset="0"/>
              <a:cs typeface="Arial" charset="0"/>
            </a:endParaRPr>
          </a:p>
        </p:txBody>
      </p:sp>
      <p:pic>
        <p:nvPicPr>
          <p:cNvPr id="236548" name="Picture 4" descr="p'ja18"/>
          <p:cNvPicPr>
            <a:picLocks noGrp="1" noChangeAspect="1" noChangeArrowheads="1"/>
          </p:cNvPicPr>
          <p:nvPr>
            <p:ph sz="half" idx="2"/>
          </p:nvPr>
        </p:nvPicPr>
        <p:blipFill>
          <a:blip r:embed="rId3" cstate="print">
            <a:lum bright="6000"/>
          </a:blip>
          <a:srcRect/>
          <a:stretch>
            <a:fillRect/>
          </a:stretch>
        </p:blipFill>
        <p:spPr>
          <a:xfrm rot="1012778">
            <a:off x="6256780" y="313636"/>
            <a:ext cx="2476490" cy="2130911"/>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altLang="en-US">
                <a:solidFill>
                  <a:srgbClr val="7B9899"/>
                </a:solidFill>
              </a:rPr>
              <a:t>Evaluating costs</a:t>
            </a:r>
            <a:endParaRPr lang="th-TH" altLang="en-US">
              <a:solidFill>
                <a:srgbClr val="7B9899"/>
              </a:solidFill>
            </a:endParaRPr>
          </a:p>
        </p:txBody>
      </p:sp>
      <p:sp>
        <p:nvSpPr>
          <p:cNvPr id="237571" name="Rectangle 3"/>
          <p:cNvSpPr>
            <a:spLocks noGrp="1" noChangeArrowheads="1"/>
          </p:cNvSpPr>
          <p:nvPr>
            <p:ph sz="quarter" idx="1"/>
          </p:nvPr>
        </p:nvSpPr>
        <p:spPr>
          <a:xfrm>
            <a:off x="414728" y="2072391"/>
            <a:ext cx="7772400" cy="4572000"/>
          </a:xfrm>
        </p:spPr>
        <p:txBody>
          <a:bodyPr>
            <a:normAutofit/>
          </a:bodyPr>
          <a:lstStyle/>
          <a:p>
            <a:pPr marL="274320" indent="-274320" fontAlgn="auto">
              <a:lnSpc>
                <a:spcPct val="90000"/>
              </a:lnSpc>
              <a:spcBef>
                <a:spcPts val="580"/>
              </a:spcBef>
              <a:spcAft>
                <a:spcPts val="0"/>
              </a:spcAft>
              <a:buFont typeface="Wingdings 2"/>
              <a:buChar char=""/>
              <a:defRPr/>
            </a:pPr>
            <a:r>
              <a:rPr lang="en-US" dirty="0">
                <a:effectLst>
                  <a:outerShdw blurRad="38100" dist="38100" dir="2700000" algn="tl">
                    <a:srgbClr val="C0C0C0"/>
                  </a:outerShdw>
                </a:effectLst>
                <a:latin typeface="Arial" charset="0"/>
                <a:ea typeface="Arial" charset="0"/>
                <a:cs typeface="Arial" charset="0"/>
              </a:rPr>
              <a:t>The indirect costs are especially difficult to divide and allocate.  In solving these problems, three key costing principles should be applied</a:t>
            </a:r>
            <a:r>
              <a:rPr lang="en-US" dirty="0" smtClean="0">
                <a:effectLst>
                  <a:outerShdw blurRad="38100" dist="38100" dir="2700000" algn="tl">
                    <a:srgbClr val="C0C0C0"/>
                  </a:outerShdw>
                </a:effectLst>
                <a:latin typeface="Arial" charset="0"/>
                <a:ea typeface="Arial" charset="0"/>
                <a:cs typeface="Arial" charset="0"/>
              </a:rPr>
              <a:t>.</a:t>
            </a:r>
          </a:p>
          <a:p>
            <a:pPr marL="274320" indent="-274320" fontAlgn="auto">
              <a:lnSpc>
                <a:spcPct val="90000"/>
              </a:lnSpc>
              <a:spcBef>
                <a:spcPts val="580"/>
              </a:spcBef>
              <a:spcAft>
                <a:spcPts val="0"/>
              </a:spcAft>
              <a:buFont typeface="Wingdings 2"/>
              <a:buNone/>
              <a:defRPr/>
            </a:pPr>
            <a:endParaRPr lang="en-US" dirty="0">
              <a:effectLst>
                <a:outerShdw blurRad="38100" dist="38100" dir="2700000" algn="tl">
                  <a:srgbClr val="C0C0C0"/>
                </a:outerShdw>
              </a:effectLst>
              <a:latin typeface="Arial" charset="0"/>
              <a:ea typeface="Arial" charset="0"/>
              <a:cs typeface="Arial" charset="0"/>
            </a:endParaRPr>
          </a:p>
          <a:p>
            <a:pPr marL="548640" lvl="1" indent="-274320" fontAlgn="auto">
              <a:lnSpc>
                <a:spcPct val="90000"/>
              </a:lnSpc>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latin typeface="Arial" charset="0"/>
                <a:ea typeface="Arial" charset="0"/>
                <a:cs typeface="Arial" charset="0"/>
              </a:rPr>
              <a:t>1. Customer costs must be related to the revenues they generate.</a:t>
            </a:r>
          </a:p>
          <a:p>
            <a:pPr marL="548640" lvl="1" indent="-274320" fontAlgn="auto">
              <a:lnSpc>
                <a:spcPct val="90000"/>
              </a:lnSpc>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latin typeface="Arial" charset="0"/>
                <a:ea typeface="Arial" charset="0"/>
                <a:cs typeface="Arial" charset="0"/>
              </a:rPr>
              <a:t>2. Not all costs within the organization should be attributed down to a customer level.</a:t>
            </a:r>
          </a:p>
          <a:p>
            <a:pPr marL="548640" lvl="1" indent="-274320" fontAlgn="auto">
              <a:lnSpc>
                <a:spcPct val="90000"/>
              </a:lnSpc>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latin typeface="Arial" charset="0"/>
                <a:ea typeface="Arial" charset="0"/>
                <a:cs typeface="Arial" charset="0"/>
              </a:rPr>
              <a:t>3. It should be made absolutely clear who can influence different types of cost and revenues.</a:t>
            </a:r>
            <a:endParaRPr lang="th-TH"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89482" y="499490"/>
            <a:ext cx="7772400" cy="1143000"/>
          </a:xfrm>
        </p:spPr>
        <p:txBody>
          <a:bodyPr/>
          <a:lstStyle/>
          <a:p>
            <a:r>
              <a:rPr lang="en-US" altLang="en-US">
                <a:solidFill>
                  <a:srgbClr val="7B9899"/>
                </a:solidFill>
                <a:latin typeface="Arial" charset="0"/>
                <a:ea typeface="Arial" charset="0"/>
                <a:cs typeface="Arial" charset="0"/>
              </a:rPr>
              <a:t>Evaluating the duration of customer loyalty</a:t>
            </a:r>
            <a:endParaRPr lang="th-TH" altLang="en-US">
              <a:solidFill>
                <a:srgbClr val="7B9899"/>
              </a:solidFill>
              <a:latin typeface="Arial" charset="0"/>
              <a:ea typeface="Arial" charset="0"/>
              <a:cs typeface="Arial" charset="0"/>
            </a:endParaRPr>
          </a:p>
        </p:txBody>
      </p:sp>
      <p:sp>
        <p:nvSpPr>
          <p:cNvPr id="238595" name="Rectangle 3"/>
          <p:cNvSpPr>
            <a:spLocks noGrp="1" noChangeArrowheads="1"/>
          </p:cNvSpPr>
          <p:nvPr>
            <p:ph sz="quarter" idx="1"/>
          </p:nvPr>
        </p:nvSpPr>
        <p:spPr>
          <a:xfrm>
            <a:off x="457200" y="1840979"/>
            <a:ext cx="8229600" cy="5138738"/>
          </a:xfrm>
        </p:spPr>
        <p:txBody>
          <a:bodyPr>
            <a:normAutofit/>
          </a:bodyPr>
          <a:lstStyle/>
          <a:p>
            <a:pPr marL="274320" indent="-274320" fontAlgn="auto">
              <a:spcBef>
                <a:spcPts val="580"/>
              </a:spcBef>
              <a:spcAft>
                <a:spcPts val="0"/>
              </a:spcAft>
              <a:buFont typeface="Wingdings 2"/>
              <a:buChar char=""/>
              <a:defRPr/>
            </a:pPr>
            <a:r>
              <a:rPr lang="en-US" dirty="0">
                <a:effectLst>
                  <a:outerShdw blurRad="38100" dist="38100" dir="2700000" algn="tl">
                    <a:srgbClr val="C0C0C0"/>
                  </a:outerShdw>
                </a:effectLst>
              </a:rPr>
              <a:t>The duration of customer business relationships is difficult to measure in the present economic environment, characterized as it is by unpredictability and rapid change.  Many companies are using as their main predictive tool the analysis of historical data about the past behavior of these segments into the future. </a:t>
            </a:r>
          </a:p>
          <a:p>
            <a:pPr marL="274320" indent="-274320" fontAlgn="auto">
              <a:spcBef>
                <a:spcPts val="580"/>
              </a:spcBef>
              <a:spcAft>
                <a:spcPts val="0"/>
              </a:spcAft>
              <a:buFont typeface="Wingdings 2"/>
              <a:buChar char=""/>
              <a:defRPr/>
            </a:pPr>
            <a:r>
              <a:rPr lang="en-US" dirty="0">
                <a:solidFill>
                  <a:srgbClr val="333399"/>
                </a:solidFill>
                <a:effectLst>
                  <a:outerShdw blurRad="38100" dist="38100" dir="2700000" algn="tl">
                    <a:srgbClr val="C0C0C0"/>
                  </a:outerShdw>
                </a:effectLst>
              </a:rPr>
              <a:t>This method can be used successfully only in relatively stable market environments because it assumes that:</a:t>
            </a:r>
          </a:p>
          <a:p>
            <a:pPr marL="548640" lvl="1" indent="-274320" fontAlgn="auto">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rPr>
              <a:t>Customers will repeat their past behavior in the future</a:t>
            </a:r>
          </a:p>
          <a:p>
            <a:pPr marL="548640" lvl="1" indent="-274320" fontAlgn="auto">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rPr>
              <a:t>Market conditions will not change significantly</a:t>
            </a:r>
            <a:endParaRPr lang="th-TH" dirty="0">
              <a:solidFill>
                <a:srgbClr val="FF0000"/>
              </a:solidFill>
              <a:effectLst>
                <a:outerShdw blurRad="38100" dist="38100" dir="2700000" algn="tl">
                  <a:srgbClr val="C0C0C0"/>
                </a:outerShdw>
              </a:effectLs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533400" y="0"/>
            <a:ext cx="7848600" cy="762000"/>
          </a:xfrm>
        </p:spPr>
        <p:txBody>
          <a:bodyPr/>
          <a:lstStyle/>
          <a:p>
            <a:r>
              <a:rPr lang="en-GB" altLang="en-US" sz="3000"/>
              <a:t>Customer lifetime value</a:t>
            </a:r>
          </a:p>
        </p:txBody>
      </p:sp>
      <p:pic>
        <p:nvPicPr>
          <p:cNvPr id="430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685800"/>
            <a:ext cx="7315200" cy="577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1107</TotalTime>
  <Words>2017</Words>
  <Application>Microsoft Office PowerPoint</Application>
  <PresentationFormat>On-screen Show (4:3)</PresentationFormat>
  <Paragraphs>117</Paragraphs>
  <Slides>34</Slides>
  <Notes>0</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47" baseType="lpstr">
      <vt:lpstr>Angsana New</vt:lpstr>
      <vt:lpstr>Arial</vt:lpstr>
      <vt:lpstr>EucrosiaUPC</vt:lpstr>
      <vt:lpstr>Franklin Gothic Book</vt:lpstr>
      <vt:lpstr>LilyUPC</vt:lpstr>
      <vt:lpstr>Minion-Regular</vt:lpstr>
      <vt:lpstr>Perpetua</vt:lpstr>
      <vt:lpstr>Tahoma</vt:lpstr>
      <vt:lpstr>Times New Roman</vt:lpstr>
      <vt:lpstr>Wingdings</vt:lpstr>
      <vt:lpstr>Wingdings 2</vt:lpstr>
      <vt:lpstr>Equity</vt:lpstr>
      <vt:lpstr>Clip</vt:lpstr>
      <vt:lpstr>PowerPoint Presentation</vt:lpstr>
      <vt:lpstr>Ch. 11 - Learning objectives</vt:lpstr>
      <vt:lpstr>Factor that determine the shape of the CRM Strategy</vt:lpstr>
      <vt:lpstr>Customer relationships</vt:lpstr>
      <vt:lpstr>Loyalty</vt:lpstr>
      <vt:lpstr>Structure of Chapter 11</vt:lpstr>
      <vt:lpstr>Satisfaction of customers and employees</vt:lpstr>
      <vt:lpstr>Satisfaction of customers and employees</vt:lpstr>
      <vt:lpstr>Value: customer perception of value</vt:lpstr>
      <vt:lpstr>Value:customer perception of value</vt:lpstr>
      <vt:lpstr>Value: customer perception of value</vt:lpstr>
      <vt:lpstr>Customer value drivers</vt:lpstr>
      <vt:lpstr>Customer value metrics</vt:lpstr>
      <vt:lpstr>Customer Relationship Management (CRM)</vt:lpstr>
      <vt:lpstr>Implementing a CRM System</vt:lpstr>
      <vt:lpstr>Implementing a CRM System</vt:lpstr>
      <vt:lpstr>One-to-one marketing</vt:lpstr>
      <vt:lpstr>One-to-one marketing</vt:lpstr>
      <vt:lpstr>One-to-one Marketing</vt:lpstr>
      <vt:lpstr>Online One-to-one marketing</vt:lpstr>
      <vt:lpstr>Online One-to-one marketing</vt:lpstr>
      <vt:lpstr>Global Account Management</vt:lpstr>
      <vt:lpstr>Global Account Management</vt:lpstr>
      <vt:lpstr>Global Account Management</vt:lpstr>
      <vt:lpstr>Global Account Management</vt:lpstr>
      <vt:lpstr>Creating long-term customer value</vt:lpstr>
      <vt:lpstr>Creating long-term customer value</vt:lpstr>
      <vt:lpstr>Creating long-term customer value</vt:lpstr>
      <vt:lpstr>Creating long-term customer value</vt:lpstr>
      <vt:lpstr>Defining a customer</vt:lpstr>
      <vt:lpstr>Defining a customer</vt:lpstr>
      <vt:lpstr>Evaluating costs</vt:lpstr>
      <vt:lpstr>Evaluating the duration of customer loyalty</vt:lpstr>
      <vt:lpstr>Customer lifetime value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126</cp:revision>
  <cp:lastPrinted>2002-02-04T10:35:13Z</cp:lastPrinted>
  <dcterms:created xsi:type="dcterms:W3CDTF">2003-06-03T08:20:16Z</dcterms:created>
  <dcterms:modified xsi:type="dcterms:W3CDTF">2017-11-23T07:05:45Z</dcterms:modified>
</cp:coreProperties>
</file>