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441" r:id="rId2"/>
    <p:sldId id="499" r:id="rId3"/>
    <p:sldId id="501" r:id="rId4"/>
    <p:sldId id="502" r:id="rId5"/>
    <p:sldId id="503" r:id="rId6"/>
    <p:sldId id="504" r:id="rId7"/>
    <p:sldId id="505" r:id="rId8"/>
    <p:sldId id="506" r:id="rId9"/>
    <p:sldId id="507" r:id="rId10"/>
    <p:sldId id="508" r:id="rId11"/>
    <p:sldId id="509" r:id="rId12"/>
    <p:sldId id="510" r:id="rId13"/>
    <p:sldId id="511" r:id="rId14"/>
    <p:sldId id="512" r:id="rId15"/>
    <p:sldId id="514" r:id="rId16"/>
    <p:sldId id="515" r:id="rId1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488" autoAdjust="0"/>
  </p:normalViewPr>
  <p:slideViewPr>
    <p:cSldViewPr>
      <p:cViewPr varScale="1">
        <p:scale>
          <a:sx n="75" d="100"/>
          <a:sy n="75" d="100"/>
        </p:scale>
        <p:origin x="-1008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25126BBB-993F-43E5-8941-D916F7ECD6A3}" type="slidenum">
              <a:rPr lang="en-GB" sz="1200" smtClean="0">
                <a:solidFill>
                  <a:srgbClr val="000000"/>
                </a:solidFill>
                <a:latin typeface="Times New Roman" pitchFamily="18" charset="0"/>
              </a:rPr>
              <a:pPr eaLnBrk="1" hangingPunct="1"/>
              <a:t>2</a:t>
            </a:fld>
            <a:endParaRPr lang="en-GB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mtClean="0">
                <a:latin typeface="Times New Roman" pitchFamily="18" charset="0"/>
                <a:ea typeface="ヒラギノ角ゴ Pro W3"/>
                <a:cs typeface="ヒラギノ角ゴ Pro W3"/>
              </a:rPr>
              <a:t>Encompasses all touch points: = activation &amp; communication, from TV to the pack to POS in-store – everything that touches the consumer, from a piece of TV communication to point of sale should be true to the brand’s communication idea</a:t>
            </a:r>
          </a:p>
          <a:p>
            <a:r>
              <a:rPr lang="en-GB" smtClean="0">
                <a:latin typeface="Times New Roman" pitchFamily="18" charset="0"/>
                <a:ea typeface="ヒラギノ角ゴ Pro W3"/>
                <a:cs typeface="ヒラギノ角ゴ Pro W3"/>
              </a:rPr>
              <a:t>It’s about choosing the most appropriate channels – not more channels the better!  Phasing: sequencing and layering of channels key</a:t>
            </a:r>
          </a:p>
          <a:p>
            <a:r>
              <a:rPr lang="en-GB" smtClean="0">
                <a:latin typeface="Times New Roman" pitchFamily="18" charset="0"/>
                <a:ea typeface="ヒラギノ角ゴ Pro W3"/>
                <a:cs typeface="ヒラギノ角ゴ Pro W3"/>
              </a:rPr>
              <a:t>Talkability: planned in from the outset, not a happy accident – examples of this later on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2DB8B008-CFAE-4F74-BE3B-90FD8926A25C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eaLnBrk="1" hangingPunct="1"/>
              <a:t>11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987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solidFill>
            <a:srgbClr val="FFFFFF"/>
          </a:solidFill>
          <a:ln/>
        </p:spPr>
      </p:sp>
      <p:sp>
        <p:nvSpPr>
          <p:cNvPr id="79876" name="Text Box 2"/>
          <p:cNvSpPr>
            <a:spLocks noChangeArrowheads="1"/>
          </p:cNvSpPr>
          <p:nvPr>
            <p:ph type="body" idx="1"/>
          </p:nvPr>
        </p:nvSpPr>
        <p:spPr>
          <a:xfrm>
            <a:off x="685362" y="4343507"/>
            <a:ext cx="5487277" cy="411928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>
              <a:latin typeface="Times New Roman" pitchFamily="18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E2F8302E-3462-42CA-B48C-2CCCA275C280}" type="slidenum">
              <a:rPr lang="en-US" sz="1200" smtClean="0">
                <a:solidFill>
                  <a:srgbClr val="000000"/>
                </a:solidFill>
                <a:latin typeface="Times New Roman" pitchFamily="18" charset="0"/>
              </a:rPr>
              <a:pPr eaLnBrk="1" hangingPunct="1"/>
              <a:t>15</a:t>
            </a:fld>
            <a:endParaRPr lang="en-US" sz="12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1923" name="Text Box 1"/>
          <p:cNvSpPr txBox="1">
            <a:spLocks noChangeArrowheads="1"/>
          </p:cNvSpPr>
          <p:nvPr/>
        </p:nvSpPr>
        <p:spPr bwMode="auto">
          <a:xfrm>
            <a:off x="3884080" y="8687014"/>
            <a:ext cx="2972824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r" eaLnBrk="1" hangingPunct="1">
              <a:buClrTx/>
              <a:buFontTx/>
              <a:buNone/>
            </a:pPr>
            <a:fld id="{149A9322-2194-49FE-8F09-1249F2D5D698}" type="slidenum">
              <a:rPr lang="en-US" sz="1200">
                <a:solidFill>
                  <a:srgbClr val="000000"/>
                </a:solidFill>
              </a:rPr>
              <a:pPr algn="r" eaLnBrk="1" hangingPunct="1">
                <a:buClrTx/>
                <a:buFontTx/>
                <a:buNone/>
              </a:pPr>
              <a:t>15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81924" name="Text Box 2"/>
          <p:cNvSpPr>
            <a:spLocks noChangeArrowheads="1" noTextEdit="1"/>
          </p:cNvSpPr>
          <p:nvPr>
            <p:ph type="sldImg"/>
          </p:nvPr>
        </p:nvSpPr>
        <p:spPr>
          <a:xfrm>
            <a:off x="2254565" y="685481"/>
            <a:ext cx="2348870" cy="3429534"/>
          </a:xfrm>
          <a:solidFill>
            <a:srgbClr val="FFFFFF"/>
          </a:solidFill>
          <a:ln/>
        </p:spPr>
      </p:sp>
      <p:sp>
        <p:nvSpPr>
          <p:cNvPr id="81925" name="Text Box 3"/>
          <p:cNvSpPr>
            <a:spLocks noChangeArrowheads="1"/>
          </p:cNvSpPr>
          <p:nvPr>
            <p:ph type="body" idx="1"/>
          </p:nvPr>
        </p:nvSpPr>
        <p:spPr>
          <a:xfrm>
            <a:off x="914546" y="4343507"/>
            <a:ext cx="5028908" cy="411714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US" sz="2400" smtClean="0">
              <a:latin typeface="Calibri" pitchFamily="34" charset="0"/>
              <a:ea typeface="MS PGothic" pitchFamily="34" charset="-128"/>
              <a:cs typeface="ヒラギノ角ゴ Pro W3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ur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477000" cy="514350"/>
          </a:xfrm>
          <a:prstGeom prst="rect">
            <a:avLst/>
          </a:prstGeom>
        </p:spPr>
        <p:txBody>
          <a:bodyPr lIns="0" tIns="0" rIns="0" bIns="0" rtlCol="0" anchor="t">
            <a:normAutofit/>
          </a:bodyPr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idx="1"/>
          </p:nvPr>
        </p:nvSpPr>
        <p:spPr>
          <a:xfrm>
            <a:off x="2438400" y="796500"/>
            <a:ext cx="6477000" cy="1132438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>
              <a:spcBef>
                <a:spcPts val="0"/>
              </a:spcBef>
              <a:spcAft>
                <a:spcPts val="2000"/>
              </a:spcAft>
              <a:defRPr sz="2100" b="0" i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100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defRPr>
            </a:lvl3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</p:txBody>
      </p:sp>
    </p:spTree>
    <p:extLst>
      <p:ext uri="{BB962C8B-B14F-4D97-AF65-F5344CB8AC3E}">
        <p14:creationId xmlns:p14="http://schemas.microsoft.com/office/powerpoint/2010/main" val="3394534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Titre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1102519"/>
          </a:xfrm>
        </p:spPr>
        <p:txBody>
          <a:bodyPr/>
          <a:lstStyle/>
          <a:p>
            <a:pPr eaLnBrk="1" hangingPunct="1"/>
            <a:r>
              <a:rPr lang="fr-CA" smtClean="0"/>
              <a:t>INTEGRATED BRAND COMMUNICATION</a:t>
            </a:r>
          </a:p>
        </p:txBody>
      </p:sp>
      <p:sp>
        <p:nvSpPr>
          <p:cNvPr id="130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3814762"/>
            <a:ext cx="6400800" cy="1100138"/>
          </a:xfrm>
        </p:spPr>
        <p:txBody>
          <a:bodyPr/>
          <a:lstStyle/>
          <a:p>
            <a:pPr algn="r" eaLnBrk="1" hangingPunct="1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 eaLnBrk="1" hangingPunct="1"/>
            <a:r>
              <a:rPr lang="fr-CA" dirty="0" smtClean="0">
                <a:solidFill>
                  <a:schemeClr val="bg1"/>
                </a:solidFill>
              </a:rPr>
              <a:t>Part </a:t>
            </a:r>
            <a:r>
              <a:rPr lang="fr-CA" dirty="0" smtClean="0">
                <a:solidFill>
                  <a:schemeClr val="bg1"/>
                </a:solidFill>
              </a:rPr>
              <a:t>10</a:t>
            </a:r>
            <a:endParaRPr lang="fr-CA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8919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b="1" dirty="0" smtClean="0">
                <a:solidFill>
                  <a:schemeClr val="bg2">
                    <a:lumMod val="10000"/>
                  </a:schemeClr>
                </a:solidFill>
              </a:rPr>
              <a:t>INTEGRATED</a:t>
            </a:r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GB" sz="2400" dirty="0">
                <a:solidFill>
                  <a:schemeClr val="bg2">
                    <a:lumMod val="10000"/>
                  </a:schemeClr>
                </a:solidFill>
              </a:rPr>
              <a:t>around a single </a:t>
            </a:r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idea</a:t>
            </a:r>
          </a:p>
          <a:p>
            <a:pPr>
              <a:lnSpc>
                <a:spcPct val="80000"/>
              </a:lnSpc>
            </a:pPr>
            <a:endParaRPr lang="en-GB" sz="2400" dirty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Encompasses </a:t>
            </a:r>
            <a:r>
              <a:rPr lang="en-GB" sz="2400" b="1" dirty="0">
                <a:solidFill>
                  <a:schemeClr val="bg2">
                    <a:lumMod val="10000"/>
                  </a:schemeClr>
                </a:solidFill>
              </a:rPr>
              <a:t>ALL</a:t>
            </a:r>
            <a:r>
              <a:rPr lang="en-GB" sz="2400" dirty="0">
                <a:solidFill>
                  <a:schemeClr val="bg2">
                    <a:lumMod val="10000"/>
                  </a:schemeClr>
                </a:solidFill>
              </a:rPr>
              <a:t> touch points</a:t>
            </a:r>
          </a:p>
          <a:p>
            <a:pPr marL="45720" indent="0">
              <a:lnSpc>
                <a:spcPct val="80000"/>
              </a:lnSpc>
              <a:buNone/>
            </a:pPr>
            <a:endParaRPr lang="en-GB" sz="24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Exploitation of the idea across the most </a:t>
            </a:r>
            <a:r>
              <a:rPr lang="en-GB" sz="2400" b="1" dirty="0" smtClean="0">
                <a:solidFill>
                  <a:schemeClr val="bg2">
                    <a:lumMod val="10000"/>
                  </a:schemeClr>
                </a:solidFill>
              </a:rPr>
              <a:t>APPROPRIATE</a:t>
            </a:r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 channels, phased, to meet </a:t>
            </a:r>
            <a:r>
              <a:rPr lang="en-GB" sz="2400" b="1" dirty="0" smtClean="0">
                <a:solidFill>
                  <a:schemeClr val="bg2">
                    <a:lumMod val="10000"/>
                  </a:schemeClr>
                </a:solidFill>
              </a:rPr>
              <a:t>OBJECTIVES</a:t>
            </a:r>
          </a:p>
          <a:p>
            <a:pPr>
              <a:lnSpc>
                <a:spcPct val="80000"/>
              </a:lnSpc>
            </a:pPr>
            <a:endParaRPr lang="en-GB" sz="24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Planned in </a:t>
            </a:r>
            <a:r>
              <a:rPr lang="en-GB" sz="2400" b="1" dirty="0" smtClean="0">
                <a:solidFill>
                  <a:schemeClr val="bg2">
                    <a:lumMod val="10000"/>
                  </a:schemeClr>
                </a:solidFill>
              </a:rPr>
              <a:t>TALKABILITY</a:t>
            </a:r>
            <a:endParaRPr lang="en-US" sz="2400" b="1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5298" name="Rectangle 7"/>
          <p:cNvSpPr>
            <a:spLocks noGrp="1" noChangeArrowheads="1"/>
          </p:cNvSpPr>
          <p:nvPr>
            <p:ph type="title"/>
          </p:nvPr>
        </p:nvSpPr>
        <p:spPr/>
        <p:txBody>
          <a:bodyPr wrap="square" lIns="0" tIns="0" rIns="0" bIns="0" anchor="t">
            <a:spAutoFit/>
          </a:bodyPr>
          <a:lstStyle/>
          <a:p>
            <a:r>
              <a:rPr lang="en-US" dirty="0" smtClean="0"/>
              <a:t>What do we mean by Integrated Communication?</a:t>
            </a:r>
          </a:p>
        </p:txBody>
      </p:sp>
    </p:spTree>
    <p:extLst>
      <p:ext uri="{BB962C8B-B14F-4D97-AF65-F5344CB8AC3E}">
        <p14:creationId xmlns:p14="http://schemas.microsoft.com/office/powerpoint/2010/main" val="77382457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Judging ideas is very difficult, a fine art between gut feel, experience and logic</a:t>
            </a:r>
          </a:p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It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involves the right and the left part of the brain</a:t>
            </a:r>
          </a:p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In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order to train ourselves and get better at judging we will define a simple guideline to keep in mind whenever we need to give our feedback</a:t>
            </a:r>
          </a:p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7346" name="Title 14"/>
          <p:cNvSpPr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/>
          <a:p>
            <a:r>
              <a:rPr lang="en-US" smtClean="0"/>
              <a:t>What We</a:t>
            </a:r>
            <a:r>
              <a:rPr lang="en-US" altLang="en-US" smtClean="0"/>
              <a:t>’</a:t>
            </a:r>
            <a:r>
              <a:rPr lang="en-US" smtClean="0"/>
              <a:t>re Going to Do</a:t>
            </a:r>
            <a:endParaRPr 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1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  <a:defRPr/>
            </a:pPr>
            <a:r>
              <a:rPr lang="en-US" sz="3600" dirty="0">
                <a:solidFill>
                  <a:schemeClr val="tx1"/>
                </a:solidFill>
              </a:rPr>
              <a:t>When judging, ask yourself: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</a:p>
          <a:p>
            <a:pPr lvl="1">
              <a:buFont typeface="Arial" pitchFamily="34" charset="0"/>
              <a:buChar char="•"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</a:rPr>
              <a:t>Will this solve my Job to be Done?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</a:rPr>
              <a:t>Is it on brief?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</a:rPr>
              <a:t>Are you judging the idea or the execution?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THINGS FIRST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2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Arial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  <a:ea typeface="ＭＳ Ｐゴシック" pitchFamily="34" charset="-128"/>
              </a:rPr>
              <a:t>An advertising idea can be executed in a number of different ways</a:t>
            </a:r>
          </a:p>
          <a:p>
            <a:pPr>
              <a:buFont typeface="Arial" charset="0"/>
              <a:buChar char="•"/>
              <a:defRPr/>
            </a:pPr>
            <a:endParaRPr lang="en-US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lvl="1">
              <a:buFont typeface="Arial" charset="0"/>
              <a:buChar char="•"/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IDEA</a:t>
            </a:r>
            <a:r>
              <a:rPr lang="en-US" dirty="0" smtClean="0">
                <a:solidFill>
                  <a:schemeClr val="tx1"/>
                </a:solidFill>
                <a:ea typeface="ＭＳ Ｐゴシック" pitchFamily="34" charset="-128"/>
              </a:rPr>
              <a:t>: what do we say?</a:t>
            </a:r>
          </a:p>
          <a:p>
            <a:pPr lvl="1">
              <a:buFont typeface="Arial" charset="0"/>
              <a:buChar char="•"/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EXECUTION</a:t>
            </a:r>
            <a:r>
              <a:rPr lang="en-US" dirty="0" smtClean="0">
                <a:solidFill>
                  <a:schemeClr val="tx1"/>
                </a:solidFill>
                <a:ea typeface="ＭＳ Ｐゴシック" pitchFamily="34" charset="-128"/>
              </a:rPr>
              <a:t>: how do we say it?</a:t>
            </a:r>
          </a:p>
          <a:p>
            <a:pPr>
              <a:buFont typeface="Arial" charset="0"/>
              <a:buChar char="•"/>
              <a:defRPr/>
            </a:pPr>
            <a:endParaRPr lang="en-US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>
              <a:buFont typeface="Arial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  <a:ea typeface="ＭＳ Ｐゴシック" pitchFamily="34" charset="-128"/>
              </a:rPr>
              <a:t>Keep in mind that the 2 things are different when you judge an idea</a:t>
            </a:r>
          </a:p>
          <a:p>
            <a:pPr>
              <a:buFont typeface="Arial" charset="0"/>
              <a:buChar char="•"/>
              <a:defRPr/>
            </a:pPr>
            <a:endParaRPr lang="en-US" dirty="0">
              <a:solidFill>
                <a:schemeClr val="tx1"/>
              </a:solidFill>
              <a:ea typeface="ＭＳ Ｐゴシック" pitchFamily="34" charset="-128"/>
            </a:endParaRPr>
          </a:p>
          <a:p>
            <a:pPr>
              <a:buFont typeface="Arial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  <a:ea typeface="ＭＳ Ｐゴシック" pitchFamily="34" charset="-128"/>
              </a:rPr>
              <a:t>Remember to understand the idea first and judge the execution after </a:t>
            </a:r>
          </a:p>
          <a:p>
            <a:pPr>
              <a:buFont typeface="Arial" charset="0"/>
              <a:buChar char="•"/>
              <a:defRPr/>
            </a:pPr>
            <a:endParaRPr lang="en-US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>
              <a:buFont typeface="Arial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  <a:ea typeface="ＭＳ Ｐゴシック" pitchFamily="34" charset="-128"/>
              </a:rPr>
              <a:t>If the idea is good but the execution is not, you can change the execution, NOT the other way ‘round. </a:t>
            </a:r>
            <a:endParaRPr lang="en-US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5939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First remember: </a:t>
            </a:r>
            <a:br>
              <a:rPr lang="en-US" smtClean="0"/>
            </a:br>
            <a:r>
              <a:rPr lang="en-US" smtClean="0"/>
              <a:t>Ideas vs. Executions</a:t>
            </a:r>
          </a:p>
        </p:txBody>
      </p:sp>
    </p:spTree>
    <p:extLst>
      <p:ext uri="{BB962C8B-B14F-4D97-AF65-F5344CB8AC3E}">
        <p14:creationId xmlns:p14="http://schemas.microsoft.com/office/powerpoint/2010/main" val="27799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simple guideline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52600" y="1504950"/>
            <a:ext cx="7351714" cy="3124200"/>
          </a:xfrm>
        </p:spPr>
        <p:txBody>
          <a:bodyPr>
            <a:normAutofit lnSpcReduction="10000"/>
          </a:bodyPr>
          <a:lstStyle/>
          <a:p>
            <a:pPr marL="0" indent="0"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FF0000"/>
                </a:solidFill>
              </a:rPr>
              <a:t>Attention</a:t>
            </a:r>
            <a:r>
              <a:rPr lang="en-US" dirty="0"/>
              <a:t>: Impact, enjoyment, involving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dirty="0" smtClean="0"/>
          </a:p>
          <a:p>
            <a:pPr marL="0" indent="0">
              <a:buFont typeface="Arial" pitchFamily="34" charset="0"/>
              <a:buNone/>
              <a:defRPr/>
            </a:pPr>
            <a:endParaRPr lang="en-US" dirty="0"/>
          </a:p>
          <a:p>
            <a:pPr marL="0" indent="0">
              <a:buFont typeface="Arial" pitchFamily="34" charset="0"/>
              <a:buNone/>
              <a:defRPr/>
            </a:pPr>
            <a:endParaRPr lang="en-US" dirty="0" smtClean="0"/>
          </a:p>
          <a:p>
            <a:pPr marL="0" indent="0"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FF0000"/>
                </a:solidFill>
              </a:rPr>
              <a:t>Branding</a:t>
            </a:r>
            <a:r>
              <a:rPr lang="en-US" dirty="0"/>
              <a:t>: Intrinsically branded at the core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dirty="0" smtClean="0"/>
          </a:p>
          <a:p>
            <a:pPr marL="0" indent="0">
              <a:buFont typeface="Arial" pitchFamily="34" charset="0"/>
              <a:buNone/>
              <a:defRPr/>
            </a:pPr>
            <a:endParaRPr lang="en-US" dirty="0"/>
          </a:p>
          <a:p>
            <a:pPr marL="0" indent="0">
              <a:buFont typeface="Arial" pitchFamily="34" charset="0"/>
              <a:buNone/>
              <a:defRPr/>
            </a:pPr>
            <a:endParaRPr lang="en-US" dirty="0" smtClean="0"/>
          </a:p>
          <a:p>
            <a:pPr marL="0" indent="0"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FF0000"/>
                </a:solidFill>
              </a:rPr>
              <a:t>Communication</a:t>
            </a:r>
            <a:r>
              <a:rPr lang="en-US" dirty="0"/>
              <a:t>: of the main point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dirty="0" smtClean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66800" y="1047750"/>
            <a:ext cx="70564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rgbClr val="FF0000"/>
                </a:solidFill>
                <a:latin typeface="Impact" pitchFamily="34" charset="0"/>
              </a:rPr>
              <a:t>A</a:t>
            </a:r>
            <a:endParaRPr lang="en-US" sz="4000" b="1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073150" y="2290762"/>
            <a:ext cx="75212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rgbClr val="FF0000"/>
                </a:solidFill>
                <a:latin typeface="Impact" pitchFamily="34" charset="0"/>
              </a:rPr>
              <a:t>B</a:t>
            </a:r>
            <a:endParaRPr lang="en-US" sz="4000" b="1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066800" y="3532585"/>
            <a:ext cx="7537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8000" b="1">
                <a:solidFill>
                  <a:srgbClr val="FF0000"/>
                </a:solidFill>
                <a:latin typeface="Impact" pitchFamily="34" charset="0"/>
              </a:rPr>
              <a:t>C</a:t>
            </a:r>
            <a:endParaRPr lang="en-US" sz="4000" b="1">
              <a:solidFill>
                <a:srgbClr val="FF00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21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 human beings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200151"/>
            <a:ext cx="6781800" cy="3394472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Arial" pitchFamily="34" charset="0"/>
              <a:buNone/>
              <a:defRPr/>
            </a:pPr>
            <a:endParaRPr lang="en-US" b="1" dirty="0" smtClean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US" i="1" dirty="0" smtClean="0">
                <a:solidFill>
                  <a:schemeClr val="tx1"/>
                </a:solidFill>
              </a:rPr>
              <a:t>Can </a:t>
            </a:r>
            <a:r>
              <a:rPr lang="en-US" i="1" dirty="0">
                <a:solidFill>
                  <a:schemeClr val="tx1"/>
                </a:solidFill>
              </a:rPr>
              <a:t>I hear </a:t>
            </a:r>
            <a:r>
              <a:rPr lang="en-US" i="1" dirty="0" smtClean="0">
                <a:solidFill>
                  <a:schemeClr val="tx1"/>
                </a:solidFill>
              </a:rPr>
              <a:t>you (do </a:t>
            </a:r>
            <a:r>
              <a:rPr lang="en-US" i="1" dirty="0">
                <a:solidFill>
                  <a:schemeClr val="tx1"/>
                </a:solidFill>
              </a:rPr>
              <a:t>I want </a:t>
            </a:r>
            <a:r>
              <a:rPr lang="en-US" i="1" dirty="0" smtClean="0">
                <a:solidFill>
                  <a:schemeClr val="tx1"/>
                </a:solidFill>
              </a:rPr>
              <a:t>to)?</a:t>
            </a:r>
            <a:endParaRPr lang="en-US" i="1" dirty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  <a:defRPr/>
            </a:pPr>
            <a:endParaRPr lang="en-US" sz="3900" b="1" dirty="0" smtClean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  <a:defRPr/>
            </a:pPr>
            <a:endParaRPr lang="en-US" sz="3900" b="1" dirty="0" smtClean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US" i="1" dirty="0" smtClean="0">
                <a:solidFill>
                  <a:schemeClr val="tx1"/>
                </a:solidFill>
              </a:rPr>
              <a:t>What </a:t>
            </a:r>
            <a:r>
              <a:rPr lang="en-US" i="1" dirty="0">
                <a:solidFill>
                  <a:schemeClr val="tx1"/>
                </a:solidFill>
              </a:rPr>
              <a:t>was your name?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sz="3900" b="1" dirty="0" smtClean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  <a:defRPr/>
            </a:pPr>
            <a:endParaRPr lang="en-US" sz="3900" b="1" dirty="0" smtClean="0">
              <a:solidFill>
                <a:schemeClr val="tx1"/>
              </a:solidFill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US" i="1" dirty="0" smtClean="0">
                <a:solidFill>
                  <a:schemeClr val="tx1"/>
                </a:solidFill>
              </a:rPr>
              <a:t>What </a:t>
            </a:r>
            <a:r>
              <a:rPr lang="en-US" i="1" dirty="0">
                <a:solidFill>
                  <a:schemeClr val="tx1"/>
                </a:solidFill>
              </a:rPr>
              <a:t>are you telling me</a:t>
            </a:r>
            <a:r>
              <a:rPr lang="en-US" i="1" dirty="0" smtClean="0">
                <a:solidFill>
                  <a:schemeClr val="tx1"/>
                </a:solidFill>
              </a:rPr>
              <a:t>?</a:t>
            </a:r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66800" y="1047750"/>
            <a:ext cx="70564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rgbClr val="FF0000"/>
                </a:solidFill>
                <a:latin typeface="Impact" pitchFamily="34" charset="0"/>
              </a:rPr>
              <a:t>A</a:t>
            </a:r>
            <a:endParaRPr lang="en-US" sz="4000" b="1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073150" y="2290762"/>
            <a:ext cx="75212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rgbClr val="FF0000"/>
                </a:solidFill>
                <a:latin typeface="Impact" pitchFamily="34" charset="0"/>
              </a:rPr>
              <a:t>B</a:t>
            </a:r>
            <a:endParaRPr lang="en-US" sz="4000" b="1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066800" y="3532585"/>
            <a:ext cx="7537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8000" b="1">
                <a:solidFill>
                  <a:srgbClr val="FF0000"/>
                </a:solidFill>
                <a:latin typeface="Impact" pitchFamily="34" charset="0"/>
              </a:rPr>
              <a:t>C</a:t>
            </a:r>
            <a:endParaRPr lang="en-US" sz="4000" b="1">
              <a:solidFill>
                <a:srgbClr val="FF00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471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Font typeface="Arial" pitchFamily="34" charset="0"/>
              <a:buNone/>
              <a:defRPr/>
            </a:pPr>
            <a:r>
              <a:rPr lang="en-US" sz="1600" b="1" dirty="0">
                <a:solidFill>
                  <a:srgbClr val="FF0000"/>
                </a:solidFill>
              </a:rPr>
              <a:t>Cuts through, has </a:t>
            </a:r>
            <a:r>
              <a:rPr lang="en-US" sz="1600" b="1" dirty="0" smtClean="0">
                <a:solidFill>
                  <a:srgbClr val="FF0000"/>
                </a:solidFill>
              </a:rPr>
              <a:t>impact, is </a:t>
            </a:r>
            <a:r>
              <a:rPr lang="en-US" sz="1600" b="1" dirty="0">
                <a:solidFill>
                  <a:srgbClr val="FF0000"/>
                </a:solidFill>
              </a:rPr>
              <a:t>enjoyable and </a:t>
            </a:r>
            <a:r>
              <a:rPr lang="en-US" sz="1600" b="1" dirty="0" smtClean="0">
                <a:solidFill>
                  <a:srgbClr val="FF0000"/>
                </a:solidFill>
              </a:rPr>
              <a:t>involving</a:t>
            </a:r>
          </a:p>
          <a:p>
            <a:pPr>
              <a:defRPr/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Will </a:t>
            </a:r>
            <a:r>
              <a:rPr lang="en-US" sz="1600" dirty="0">
                <a:solidFill>
                  <a:schemeClr val="tx1"/>
                </a:solidFill>
              </a:rPr>
              <a:t>the work </a:t>
            </a:r>
            <a:r>
              <a:rPr lang="en-US" sz="1600" dirty="0">
                <a:solidFill>
                  <a:srgbClr val="FF0000"/>
                </a:solidFill>
              </a:rPr>
              <a:t>cut through the clutter</a:t>
            </a:r>
            <a:r>
              <a:rPr lang="en-US" sz="1600" dirty="0">
                <a:solidFill>
                  <a:schemeClr val="tx1"/>
                </a:solidFill>
              </a:rPr>
              <a:t>? Is </a:t>
            </a:r>
            <a:r>
              <a:rPr lang="en-US" sz="1600" dirty="0" smtClean="0">
                <a:solidFill>
                  <a:schemeClr val="tx1"/>
                </a:solidFill>
              </a:rPr>
              <a:t>it sufficiently </a:t>
            </a:r>
            <a:r>
              <a:rPr lang="en-US" sz="1600" dirty="0">
                <a:solidFill>
                  <a:srgbClr val="FF0000"/>
                </a:solidFill>
              </a:rPr>
              <a:t>different, involving, impactful</a:t>
            </a:r>
            <a:r>
              <a:rPr lang="en-US" sz="1600" dirty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Will </a:t>
            </a:r>
            <a:r>
              <a:rPr lang="en-US" sz="1600" dirty="0">
                <a:solidFill>
                  <a:schemeClr val="tx1"/>
                </a:solidFill>
              </a:rPr>
              <a:t>it be </a:t>
            </a:r>
            <a:r>
              <a:rPr lang="en-US" sz="1600" dirty="0">
                <a:solidFill>
                  <a:srgbClr val="FF0000"/>
                </a:solidFill>
              </a:rPr>
              <a:t>relevant</a:t>
            </a:r>
            <a:r>
              <a:rPr lang="en-US" sz="1600" dirty="0">
                <a:solidFill>
                  <a:schemeClr val="tx1"/>
                </a:solidFill>
              </a:rPr>
              <a:t>, interesting </a:t>
            </a:r>
            <a:r>
              <a:rPr lang="en-US" sz="1600" dirty="0" smtClean="0">
                <a:solidFill>
                  <a:schemeClr val="tx1"/>
                </a:solidFill>
              </a:rPr>
              <a:t>and </a:t>
            </a:r>
            <a:r>
              <a:rPr lang="en-US" sz="1600" dirty="0" smtClean="0">
                <a:solidFill>
                  <a:srgbClr val="FF0000"/>
                </a:solidFill>
              </a:rPr>
              <a:t>entertaining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enough for people to talk about?</a:t>
            </a:r>
          </a:p>
          <a:p>
            <a:pPr>
              <a:defRPr/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Where </a:t>
            </a:r>
            <a:r>
              <a:rPr lang="en-US" sz="1600" dirty="0">
                <a:solidFill>
                  <a:schemeClr val="tx1"/>
                </a:solidFill>
              </a:rPr>
              <a:t>appropriate, will people want to </a:t>
            </a:r>
            <a:r>
              <a:rPr lang="en-US" sz="1600" dirty="0" smtClean="0">
                <a:solidFill>
                  <a:schemeClr val="tx1"/>
                </a:solidFill>
              </a:rPr>
              <a:t>get involved </a:t>
            </a:r>
            <a:r>
              <a:rPr lang="en-US" sz="1600" dirty="0">
                <a:solidFill>
                  <a:schemeClr val="tx1"/>
                </a:solidFill>
              </a:rPr>
              <a:t>and </a:t>
            </a:r>
            <a:r>
              <a:rPr lang="en-US" sz="1600" dirty="0">
                <a:solidFill>
                  <a:srgbClr val="FF0000"/>
                </a:solidFill>
              </a:rPr>
              <a:t>participate</a:t>
            </a:r>
            <a:r>
              <a:rPr lang="en-US" sz="1600" dirty="0" smtClean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Is </a:t>
            </a:r>
            <a:r>
              <a:rPr lang="en-US" sz="1600" dirty="0">
                <a:solidFill>
                  <a:schemeClr val="tx1"/>
                </a:solidFill>
              </a:rPr>
              <a:t>the idea relevant to the target and embedded in their popular culture? Is it likely to have “</a:t>
            </a:r>
            <a:r>
              <a:rPr lang="en-US" sz="1600" dirty="0">
                <a:solidFill>
                  <a:srgbClr val="FF0000"/>
                </a:solidFill>
              </a:rPr>
              <a:t>staying power</a:t>
            </a:r>
            <a:r>
              <a:rPr lang="en-US" sz="1600" dirty="0">
                <a:solidFill>
                  <a:schemeClr val="tx1"/>
                </a:solidFill>
              </a:rPr>
              <a:t>” </a:t>
            </a:r>
            <a:r>
              <a:rPr lang="en-US" sz="1600" dirty="0" smtClean="0">
                <a:solidFill>
                  <a:schemeClr val="tx1"/>
                </a:solidFill>
              </a:rPr>
              <a:t>vs. </a:t>
            </a:r>
            <a:r>
              <a:rPr lang="en-US" sz="1600" dirty="0">
                <a:solidFill>
                  <a:schemeClr val="tx1"/>
                </a:solidFill>
              </a:rPr>
              <a:t>a short term </a:t>
            </a:r>
            <a:r>
              <a:rPr lang="en-US" sz="1600" dirty="0" smtClean="0">
                <a:solidFill>
                  <a:schemeClr val="tx1"/>
                </a:solidFill>
              </a:rPr>
              <a:t>fad? </a:t>
            </a:r>
            <a:endParaRPr lang="en-US" sz="1600" dirty="0">
              <a:solidFill>
                <a:schemeClr val="tx1"/>
              </a:solidFill>
            </a:endParaRPr>
          </a:p>
          <a:p>
            <a:pPr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624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</a:t>
            </a:r>
          </a:p>
        </p:txBody>
      </p:sp>
    </p:spTree>
    <p:extLst>
      <p:ext uri="{BB962C8B-B14F-4D97-AF65-F5344CB8AC3E}">
        <p14:creationId xmlns:p14="http://schemas.microsoft.com/office/powerpoint/2010/main" val="301427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80" y="410749"/>
            <a:ext cx="8937832" cy="4510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39284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itchFamily="34" charset="0"/>
              <a:buNone/>
              <a:defRPr/>
            </a:pPr>
            <a:r>
              <a:rPr lang="en-US" sz="1600" b="1" dirty="0">
                <a:solidFill>
                  <a:srgbClr val="FF0000"/>
                </a:solidFill>
              </a:rPr>
              <a:t>Is it branded </a:t>
            </a:r>
            <a:r>
              <a:rPr lang="en-US" sz="1600" b="1" dirty="0" smtClean="0">
                <a:solidFill>
                  <a:srgbClr val="FF0000"/>
                </a:solidFill>
              </a:rPr>
              <a:t>intrinsically at </a:t>
            </a:r>
            <a:r>
              <a:rPr lang="en-US" sz="1600" b="1" dirty="0">
                <a:solidFill>
                  <a:srgbClr val="FF0000"/>
                </a:solidFill>
              </a:rPr>
              <a:t>the </a:t>
            </a:r>
            <a:r>
              <a:rPr lang="en-US" sz="1600" b="1" dirty="0" smtClean="0">
                <a:solidFill>
                  <a:srgbClr val="FF0000"/>
                </a:solidFill>
              </a:rPr>
              <a:t>core? The </a:t>
            </a:r>
            <a:r>
              <a:rPr lang="en-US" sz="1600" b="1" dirty="0">
                <a:solidFill>
                  <a:srgbClr val="FF0000"/>
                </a:solidFill>
              </a:rPr>
              <a:t>idea needs to be </a:t>
            </a:r>
            <a:r>
              <a:rPr lang="en-US" sz="1600" b="1" dirty="0" smtClean="0">
                <a:solidFill>
                  <a:srgbClr val="FF0000"/>
                </a:solidFill>
              </a:rPr>
              <a:t>of the </a:t>
            </a:r>
            <a:r>
              <a:rPr lang="en-US" sz="1600" b="1" dirty="0">
                <a:solidFill>
                  <a:srgbClr val="FF0000"/>
                </a:solidFill>
              </a:rPr>
              <a:t>brand, not just </a:t>
            </a:r>
            <a:r>
              <a:rPr lang="en-US" sz="1600" b="1" dirty="0" smtClean="0">
                <a:solidFill>
                  <a:srgbClr val="FF0000"/>
                </a:solidFill>
              </a:rPr>
              <a:t>loosely attached </a:t>
            </a:r>
            <a:r>
              <a:rPr lang="en-US" sz="1600" b="1" dirty="0">
                <a:solidFill>
                  <a:srgbClr val="FF0000"/>
                </a:solidFill>
              </a:rPr>
              <a:t>to the brand.</a:t>
            </a:r>
            <a:endParaRPr lang="en-US" sz="1600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Does </a:t>
            </a:r>
            <a:r>
              <a:rPr lang="en-US" sz="1600" dirty="0">
                <a:solidFill>
                  <a:schemeClr val="tx1"/>
                </a:solidFill>
              </a:rPr>
              <a:t>it build upon the brand’s root strengths?</a:t>
            </a:r>
          </a:p>
          <a:p>
            <a:pPr>
              <a:defRPr/>
            </a:pPr>
            <a:r>
              <a:rPr lang="en-US" sz="1600" dirty="0">
                <a:solidFill>
                  <a:schemeClr val="tx1"/>
                </a:solidFill>
              </a:rPr>
              <a:t>Is the idea </a:t>
            </a:r>
            <a:r>
              <a:rPr lang="en-US" sz="1600" dirty="0" err="1">
                <a:solidFill>
                  <a:schemeClr val="tx1"/>
                </a:solidFill>
              </a:rPr>
              <a:t>ownable</a:t>
            </a:r>
            <a:r>
              <a:rPr lang="en-US" sz="1600" dirty="0">
                <a:solidFill>
                  <a:schemeClr val="tx1"/>
                </a:solidFill>
              </a:rPr>
              <a:t> and differentiating? </a:t>
            </a:r>
            <a:r>
              <a:rPr lang="en-US" sz="1600" dirty="0" smtClean="0">
                <a:solidFill>
                  <a:schemeClr val="tx1"/>
                </a:solidFill>
              </a:rPr>
              <a:t>Will this </a:t>
            </a:r>
            <a:r>
              <a:rPr lang="en-US" sz="1600" dirty="0">
                <a:solidFill>
                  <a:schemeClr val="tx1"/>
                </a:solidFill>
              </a:rPr>
              <a:t>be the first time this idea has been </a:t>
            </a:r>
            <a:r>
              <a:rPr lang="en-US" sz="1600" dirty="0" smtClean="0">
                <a:solidFill>
                  <a:schemeClr val="tx1"/>
                </a:solidFill>
              </a:rPr>
              <a:t>used in </a:t>
            </a:r>
            <a:r>
              <a:rPr lang="en-US" sz="1600" dirty="0">
                <a:solidFill>
                  <a:schemeClr val="tx1"/>
                </a:solidFill>
              </a:rPr>
              <a:t>this way to communicate with this target?</a:t>
            </a: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Are </a:t>
            </a:r>
            <a:r>
              <a:rPr lang="en-US" sz="1600" dirty="0">
                <a:solidFill>
                  <a:schemeClr val="tx1"/>
                </a:solidFill>
              </a:rPr>
              <a:t>the brand’s values and personality </a:t>
            </a:r>
            <a:r>
              <a:rPr lang="en-US" sz="1600" dirty="0" smtClean="0">
                <a:solidFill>
                  <a:schemeClr val="tx1"/>
                </a:solidFill>
              </a:rPr>
              <a:t>well reflected</a:t>
            </a:r>
            <a:r>
              <a:rPr lang="en-US" sz="1600" dirty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r>
              <a:rPr lang="en-US" sz="1600" dirty="0">
                <a:solidFill>
                  <a:schemeClr val="tx1"/>
                </a:solidFill>
              </a:rPr>
              <a:t>Would it be impossible to talk about </a:t>
            </a:r>
            <a:r>
              <a:rPr lang="en-US" sz="1600" dirty="0" smtClean="0">
                <a:solidFill>
                  <a:schemeClr val="tx1"/>
                </a:solidFill>
              </a:rPr>
              <a:t>the communication </a:t>
            </a:r>
            <a:r>
              <a:rPr lang="en-US" sz="1600" dirty="0">
                <a:solidFill>
                  <a:schemeClr val="tx1"/>
                </a:solidFill>
              </a:rPr>
              <a:t>without mentioning </a:t>
            </a:r>
            <a:r>
              <a:rPr lang="en-US" sz="1600" dirty="0" smtClean="0">
                <a:solidFill>
                  <a:schemeClr val="tx1"/>
                </a:solidFill>
              </a:rPr>
              <a:t>the brand</a:t>
            </a:r>
            <a:r>
              <a:rPr lang="en-US" sz="1600" dirty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r>
              <a:rPr lang="en-US" sz="1600" dirty="0">
                <a:solidFill>
                  <a:schemeClr val="tx1"/>
                </a:solidFill>
              </a:rPr>
              <a:t>Are </a:t>
            </a:r>
            <a:r>
              <a:rPr lang="en-US" sz="1600" dirty="0" err="1">
                <a:solidFill>
                  <a:schemeClr val="tx1"/>
                </a:solidFill>
              </a:rPr>
              <a:t>exsisting</a:t>
            </a:r>
            <a:r>
              <a:rPr lang="en-US" sz="1600" dirty="0">
                <a:solidFill>
                  <a:schemeClr val="tx1"/>
                </a:solidFill>
              </a:rPr>
              <a:t> branding cues such as </a:t>
            </a:r>
            <a:r>
              <a:rPr lang="en-US" sz="1600" dirty="0" smtClean="0">
                <a:solidFill>
                  <a:schemeClr val="tx1"/>
                </a:solidFill>
              </a:rPr>
              <a:t>visual style</a:t>
            </a:r>
            <a:r>
              <a:rPr lang="en-US" sz="1600" dirty="0">
                <a:solidFill>
                  <a:schemeClr val="tx1"/>
                </a:solidFill>
              </a:rPr>
              <a:t>, music, etc. being </a:t>
            </a:r>
            <a:r>
              <a:rPr lang="en-US" sz="1600" dirty="0" err="1">
                <a:solidFill>
                  <a:schemeClr val="tx1"/>
                </a:solidFill>
              </a:rPr>
              <a:t>maximised</a:t>
            </a:r>
            <a:r>
              <a:rPr lang="en-US" sz="1600" dirty="0" smtClean="0">
                <a:solidFill>
                  <a:schemeClr val="tx1"/>
                </a:solidFill>
              </a:rPr>
              <a:t>?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645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Branding</a:t>
            </a:r>
          </a:p>
        </p:txBody>
      </p:sp>
    </p:spTree>
    <p:extLst>
      <p:ext uri="{BB962C8B-B14F-4D97-AF65-F5344CB8AC3E}">
        <p14:creationId xmlns:p14="http://schemas.microsoft.com/office/powerpoint/2010/main" val="4249004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13" y="361950"/>
            <a:ext cx="8021573" cy="428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39498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76350"/>
            <a:ext cx="8407893" cy="3305556"/>
          </a:xfrm>
        </p:spPr>
        <p:txBody>
          <a:bodyPr>
            <a:normAutofit/>
          </a:bodyPr>
          <a:lstStyle/>
          <a:p>
            <a:pPr marL="0" indent="0">
              <a:buFont typeface="Arial" pitchFamily="34" charset="0"/>
              <a:buNone/>
              <a:defRPr/>
            </a:pPr>
            <a:r>
              <a:rPr lang="en-US" sz="1600" b="1" dirty="0">
                <a:solidFill>
                  <a:srgbClr val="FF0000"/>
                </a:solidFill>
              </a:rPr>
              <a:t>The message should </a:t>
            </a:r>
            <a:r>
              <a:rPr lang="en-US" sz="1600" b="1" dirty="0" smtClean="0">
                <a:solidFill>
                  <a:srgbClr val="FF0000"/>
                </a:solidFill>
              </a:rPr>
              <a:t>be understood </a:t>
            </a:r>
            <a:r>
              <a:rPr lang="en-US" sz="1600" b="1" dirty="0">
                <a:solidFill>
                  <a:srgbClr val="FF0000"/>
                </a:solidFill>
              </a:rPr>
              <a:t>in a way </a:t>
            </a:r>
            <a:r>
              <a:rPr lang="en-US" sz="1600" b="1" dirty="0" smtClean="0">
                <a:solidFill>
                  <a:srgbClr val="FF0000"/>
                </a:solidFill>
              </a:rPr>
              <a:t>that will </a:t>
            </a:r>
            <a:r>
              <a:rPr lang="en-US" sz="1600" b="1" dirty="0">
                <a:solidFill>
                  <a:srgbClr val="FF0000"/>
                </a:solidFill>
              </a:rPr>
              <a:t>lead to a </a:t>
            </a:r>
            <a:r>
              <a:rPr lang="en-US" sz="1600" b="1" dirty="0" smtClean="0">
                <a:solidFill>
                  <a:srgbClr val="FF0000"/>
                </a:solidFill>
              </a:rPr>
              <a:t>positive change </a:t>
            </a:r>
            <a:r>
              <a:rPr lang="en-US" sz="1600" b="1" dirty="0">
                <a:solidFill>
                  <a:srgbClr val="FF0000"/>
                </a:solidFill>
              </a:rPr>
              <a:t>in </a:t>
            </a:r>
            <a:r>
              <a:rPr lang="en-US" sz="1600" b="1" dirty="0" err="1">
                <a:solidFill>
                  <a:srgbClr val="FF0000"/>
                </a:solidFill>
              </a:rPr>
              <a:t>behaviour</a:t>
            </a:r>
            <a:r>
              <a:rPr lang="en-US" sz="1600" b="1" dirty="0">
                <a:solidFill>
                  <a:srgbClr val="FF0000"/>
                </a:solidFill>
              </a:rPr>
              <a:t>.</a:t>
            </a:r>
            <a:endParaRPr lang="en-US" sz="1600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Is </a:t>
            </a:r>
            <a:r>
              <a:rPr lang="en-US" sz="1600" dirty="0">
                <a:solidFill>
                  <a:schemeClr val="tx1"/>
                </a:solidFill>
              </a:rPr>
              <a:t>the message </a:t>
            </a:r>
            <a:r>
              <a:rPr lang="en-US" sz="1600" dirty="0">
                <a:solidFill>
                  <a:srgbClr val="FF0000"/>
                </a:solidFill>
              </a:rPr>
              <a:t>easy</a:t>
            </a:r>
            <a:r>
              <a:rPr lang="en-US" sz="1600" dirty="0">
                <a:solidFill>
                  <a:schemeClr val="tx1"/>
                </a:solidFill>
              </a:rPr>
              <a:t> for the target </a:t>
            </a:r>
            <a:r>
              <a:rPr lang="en-US" sz="1600" dirty="0" smtClean="0">
                <a:solidFill>
                  <a:schemeClr val="tx1"/>
                </a:solidFill>
              </a:rPr>
              <a:t>to understand</a:t>
            </a:r>
            <a:r>
              <a:rPr lang="en-US" sz="1600" dirty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r>
              <a:rPr lang="en-US" sz="1600" dirty="0">
                <a:solidFill>
                  <a:schemeClr val="tx1"/>
                </a:solidFill>
              </a:rPr>
              <a:t>Is the message </a:t>
            </a:r>
            <a:r>
              <a:rPr lang="en-US" sz="1600" dirty="0">
                <a:solidFill>
                  <a:srgbClr val="FF0000"/>
                </a:solidFill>
              </a:rPr>
              <a:t>convincing and </a:t>
            </a:r>
            <a:r>
              <a:rPr lang="en-US" sz="1600" dirty="0" smtClean="0">
                <a:solidFill>
                  <a:srgbClr val="FF0000"/>
                </a:solidFill>
              </a:rPr>
              <a:t>persuasive </a:t>
            </a:r>
            <a:r>
              <a:rPr lang="en-US" sz="1600" dirty="0" smtClean="0">
                <a:solidFill>
                  <a:schemeClr val="tx1"/>
                </a:solidFill>
              </a:rPr>
              <a:t>- </a:t>
            </a:r>
            <a:r>
              <a:rPr lang="en-US" sz="1600" dirty="0">
                <a:solidFill>
                  <a:schemeClr val="tx1"/>
                </a:solidFill>
              </a:rPr>
              <a:t>will it lead to </a:t>
            </a:r>
            <a:r>
              <a:rPr lang="en-US" sz="1600" dirty="0" err="1">
                <a:solidFill>
                  <a:schemeClr val="tx1"/>
                </a:solidFill>
              </a:rPr>
              <a:t>behaviour</a:t>
            </a:r>
            <a:r>
              <a:rPr lang="en-US" sz="1600" dirty="0">
                <a:solidFill>
                  <a:schemeClr val="tx1"/>
                </a:solidFill>
              </a:rPr>
              <a:t> change? Does </a:t>
            </a:r>
            <a:r>
              <a:rPr lang="en-US" sz="1600" dirty="0" smtClean="0">
                <a:solidFill>
                  <a:schemeClr val="tx1"/>
                </a:solidFill>
              </a:rPr>
              <a:t>it communicate </a:t>
            </a:r>
            <a:r>
              <a:rPr lang="en-US" sz="1600" dirty="0">
                <a:solidFill>
                  <a:schemeClr val="tx1"/>
                </a:solidFill>
              </a:rPr>
              <a:t>the Brief</a:t>
            </a:r>
            <a:r>
              <a:rPr lang="en-US" sz="1600" dirty="0" smtClean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r>
              <a:rPr lang="en-US" sz="1600" dirty="0">
                <a:solidFill>
                  <a:schemeClr val="tx1"/>
                </a:solidFill>
              </a:rPr>
              <a:t>Does it reflect a robust insight?</a:t>
            </a:r>
          </a:p>
          <a:p>
            <a:pPr>
              <a:defRPr/>
            </a:pPr>
            <a:r>
              <a:rPr lang="en-US" sz="1600" dirty="0">
                <a:solidFill>
                  <a:schemeClr val="tx1"/>
                </a:solidFill>
              </a:rPr>
              <a:t>Is the communication objective at the heart of the idea? </a:t>
            </a:r>
          </a:p>
        </p:txBody>
      </p:sp>
      <p:sp>
        <p:nvSpPr>
          <p:cNvPr id="665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Communication</a:t>
            </a:r>
          </a:p>
        </p:txBody>
      </p:sp>
    </p:spTree>
    <p:extLst>
      <p:ext uri="{BB962C8B-B14F-4D97-AF65-F5344CB8AC3E}">
        <p14:creationId xmlns:p14="http://schemas.microsoft.com/office/powerpoint/2010/main" val="227651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4288"/>
            <a:ext cx="4514850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400" y="1714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800" b="1" dirty="0">
                <a:solidFill>
                  <a:prstClr val="black"/>
                </a:solidFill>
                <a:latin typeface="Calibri"/>
                <a:ea typeface="+mn-ea"/>
              </a:rPr>
              <a:t>Listerine</a:t>
            </a:r>
          </a:p>
        </p:txBody>
      </p:sp>
    </p:spTree>
    <p:extLst>
      <p:ext uri="{BB962C8B-B14F-4D97-AF65-F5344CB8AC3E}">
        <p14:creationId xmlns:p14="http://schemas.microsoft.com/office/powerpoint/2010/main" val="323080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19113"/>
            <a:ext cx="8107362" cy="4212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611" name="Rectangle 154"/>
          <p:cNvSpPr>
            <a:spLocks noGrp="1" noChangeArrowheads="1"/>
          </p:cNvSpPr>
          <p:nvPr>
            <p:ph type="title"/>
          </p:nvPr>
        </p:nvSpPr>
        <p:spPr>
          <a:xfrm>
            <a:off x="179389" y="86916"/>
            <a:ext cx="8785225" cy="389334"/>
          </a:xfrm>
        </p:spPr>
        <p:txBody>
          <a:bodyPr/>
          <a:lstStyle/>
          <a:p>
            <a:pPr eaLnBrk="1" hangingPunct="1"/>
            <a:r>
              <a:rPr lang="en-GB" sz="2800" smtClean="0"/>
              <a:t>PREVIEW Research</a:t>
            </a:r>
          </a:p>
        </p:txBody>
      </p:sp>
      <p:sp>
        <p:nvSpPr>
          <p:cNvPr id="68612" name="Rectangle 154"/>
          <p:cNvSpPr txBox="1">
            <a:spLocks noChangeArrowheads="1"/>
          </p:cNvSpPr>
          <p:nvPr/>
        </p:nvSpPr>
        <p:spPr bwMode="auto">
          <a:xfrm>
            <a:off x="1390651" y="4351735"/>
            <a:ext cx="4117975" cy="389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GB" sz="2000" b="1">
                <a:solidFill>
                  <a:srgbClr val="FF0000"/>
                </a:solidFill>
              </a:rPr>
              <a:t>A</a:t>
            </a:r>
            <a:r>
              <a:rPr lang="en-GB" sz="2000" b="1"/>
              <a:t>ttention</a:t>
            </a:r>
          </a:p>
        </p:txBody>
      </p:sp>
      <p:sp>
        <p:nvSpPr>
          <p:cNvPr id="68613" name="Rectangle 154"/>
          <p:cNvSpPr txBox="1">
            <a:spLocks noChangeArrowheads="1"/>
          </p:cNvSpPr>
          <p:nvPr/>
        </p:nvSpPr>
        <p:spPr bwMode="auto">
          <a:xfrm>
            <a:off x="2627314" y="4342210"/>
            <a:ext cx="4117975" cy="389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GB" sz="2000" b="1">
                <a:solidFill>
                  <a:srgbClr val="FF0000"/>
                </a:solidFill>
              </a:rPr>
              <a:t>B</a:t>
            </a:r>
            <a:r>
              <a:rPr lang="en-GB" sz="2000" b="1"/>
              <a:t>randing</a:t>
            </a:r>
          </a:p>
        </p:txBody>
      </p:sp>
      <p:sp>
        <p:nvSpPr>
          <p:cNvPr id="68614" name="Rectangle 154"/>
          <p:cNvSpPr txBox="1">
            <a:spLocks noChangeArrowheads="1"/>
          </p:cNvSpPr>
          <p:nvPr/>
        </p:nvSpPr>
        <p:spPr bwMode="auto">
          <a:xfrm>
            <a:off x="4487864" y="4342210"/>
            <a:ext cx="4116387" cy="389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GB" sz="2000" b="1">
                <a:solidFill>
                  <a:srgbClr val="FF0000"/>
                </a:solidFill>
              </a:rPr>
              <a:t>C</a:t>
            </a:r>
            <a:r>
              <a:rPr lang="en-GB" sz="2000" b="1"/>
              <a:t>ommunication</a:t>
            </a:r>
          </a:p>
        </p:txBody>
      </p:sp>
    </p:spTree>
    <p:extLst>
      <p:ext uri="{BB962C8B-B14F-4D97-AF65-F5344CB8AC3E}">
        <p14:creationId xmlns:p14="http://schemas.microsoft.com/office/powerpoint/2010/main" val="143449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1"/>
          <p:cNvSpPr>
            <a:spLocks noChangeArrowheads="1"/>
          </p:cNvSpPr>
          <p:nvPr/>
        </p:nvSpPr>
        <p:spPr bwMode="auto">
          <a:xfrm>
            <a:off x="96838" y="407711"/>
            <a:ext cx="7571601" cy="556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3000">
                <a:solidFill>
                  <a:srgbClr val="000000"/>
                </a:solidFill>
                <a:latin typeface="+mj-lt"/>
              </a:rPr>
              <a:t>JUDGEMENT WRITTEN RESPONSE TEMPLATE</a:t>
            </a:r>
          </a:p>
        </p:txBody>
      </p:sp>
      <p:sp>
        <p:nvSpPr>
          <p:cNvPr id="243715" name="Rectangle 2"/>
          <p:cNvSpPr>
            <a:spLocks noChangeArrowheads="1"/>
          </p:cNvSpPr>
          <p:nvPr/>
        </p:nvSpPr>
        <p:spPr bwMode="auto">
          <a:xfrm>
            <a:off x="219076" y="1549491"/>
            <a:ext cx="1951858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1600" b="1">
                <a:solidFill>
                  <a:srgbClr val="000000"/>
                </a:solidFill>
                <a:latin typeface="+mj-lt"/>
              </a:rPr>
              <a:t>2. Rigorous Judging </a:t>
            </a:r>
          </a:p>
        </p:txBody>
      </p:sp>
      <p:sp>
        <p:nvSpPr>
          <p:cNvPr id="243716" name="Rectangle 3"/>
          <p:cNvSpPr>
            <a:spLocks noChangeArrowheads="1"/>
          </p:cNvSpPr>
          <p:nvPr/>
        </p:nvSpPr>
        <p:spPr bwMode="auto">
          <a:xfrm>
            <a:off x="250826" y="3318760"/>
            <a:ext cx="2218277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1600" b="1">
                <a:solidFill>
                  <a:srgbClr val="000000"/>
                </a:solidFill>
                <a:latin typeface="+mj-lt"/>
              </a:rPr>
              <a:t>3. Considered Reaction</a:t>
            </a:r>
          </a:p>
        </p:txBody>
      </p:sp>
      <p:sp>
        <p:nvSpPr>
          <p:cNvPr id="243717" name="Rectangle 4"/>
          <p:cNvSpPr>
            <a:spLocks noChangeArrowheads="1"/>
          </p:cNvSpPr>
          <p:nvPr/>
        </p:nvSpPr>
        <p:spPr bwMode="auto">
          <a:xfrm>
            <a:off x="260351" y="3954554"/>
            <a:ext cx="1983661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1600" b="1">
                <a:solidFill>
                  <a:srgbClr val="000000"/>
                </a:solidFill>
                <a:latin typeface="+mj-lt"/>
              </a:rPr>
              <a:t>4. Agency next steps</a:t>
            </a:r>
          </a:p>
        </p:txBody>
      </p:sp>
      <p:sp>
        <p:nvSpPr>
          <p:cNvPr id="243719" name="Rectangle 6"/>
          <p:cNvSpPr>
            <a:spLocks noChangeArrowheads="1"/>
          </p:cNvSpPr>
          <p:nvPr/>
        </p:nvSpPr>
        <p:spPr bwMode="auto">
          <a:xfrm>
            <a:off x="269876" y="979182"/>
            <a:ext cx="1544888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1600" b="1">
                <a:solidFill>
                  <a:srgbClr val="000000"/>
                </a:solidFill>
                <a:latin typeface="+mj-lt"/>
              </a:rPr>
              <a:t>1. Gut Reaction</a:t>
            </a:r>
          </a:p>
        </p:txBody>
      </p:sp>
      <p:graphicFrame>
        <p:nvGraphicFramePr>
          <p:cNvPr id="66567" name="Group 7"/>
          <p:cNvGraphicFramePr>
            <a:graphicFrameLocks noGrp="1"/>
          </p:cNvGraphicFramePr>
          <p:nvPr/>
        </p:nvGraphicFramePr>
        <p:xfrm>
          <a:off x="252414" y="1253729"/>
          <a:ext cx="8066087" cy="292163"/>
        </p:xfrm>
        <a:graphic>
          <a:graphicData uri="http://schemas.openxmlformats.org/drawingml/2006/table">
            <a:tbl>
              <a:tblPr/>
              <a:tblGrid>
                <a:gridCol w="8066087"/>
              </a:tblGrid>
              <a:tr h="28455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Calibri" charset="0"/>
                        <a:ea typeface="ＭＳ Ｐゴシック" charset="0"/>
                        <a:cs typeface="Arial Unicode MS" charset="0"/>
                      </a:endParaRPr>
                    </a:p>
                  </a:txBody>
                  <a:tcPr marL="90000" marR="90000" marT="35147" marB="35147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6573" name="Group 13"/>
          <p:cNvGraphicFramePr>
            <a:graphicFrameLocks noGrp="1"/>
          </p:cNvGraphicFramePr>
          <p:nvPr/>
        </p:nvGraphicFramePr>
        <p:xfrm>
          <a:off x="252414" y="1834754"/>
          <a:ext cx="7920037" cy="1447909"/>
        </p:xfrm>
        <a:graphic>
          <a:graphicData uri="http://schemas.openxmlformats.org/drawingml/2006/table">
            <a:tbl>
              <a:tblPr/>
              <a:tblGrid>
                <a:gridCol w="2596604"/>
                <a:gridCol w="2367418"/>
                <a:gridCol w="2956015"/>
              </a:tblGrid>
              <a:tr h="450539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949FF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A</a:t>
                      </a:r>
                    </a:p>
                  </a:txBody>
                  <a:tcPr marL="90001" marR="90001" marT="35079" marB="35079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3446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B</a:t>
                      </a:r>
                    </a:p>
                  </a:txBody>
                  <a:tcPr marL="90001" marR="90001" marT="35079" marB="35079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C</a:t>
                      </a:r>
                    </a:p>
                  </a:txBody>
                  <a:tcPr marL="90001" marR="90001" marT="35079" marB="35079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737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4949FF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Attention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Will it grab attention?</a:t>
                      </a:r>
                    </a:p>
                  </a:txBody>
                  <a:tcPr marL="90001" marR="90001" marT="35079" marB="35079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3446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Branding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Is it intrinsically branded at the core?</a:t>
                      </a:r>
                    </a:p>
                  </a:txBody>
                  <a:tcPr marL="90001" marR="90001" marT="35079" marB="35079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Communication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Calibri" pitchFamily="32" charset="0"/>
                          <a:ea typeface="Arial Unicode MS" charset="0"/>
                          <a:cs typeface="Arial Unicode MS" charset="0"/>
                        </a:rPr>
                        <a:t>Is it understandable? Does it communicate the main point?</a:t>
                      </a:r>
                    </a:p>
                  </a:txBody>
                  <a:tcPr marL="90001" marR="90001" marT="35079" marB="35079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6611" name="Group 51"/>
          <p:cNvGraphicFramePr>
            <a:graphicFrameLocks noGrp="1"/>
          </p:cNvGraphicFramePr>
          <p:nvPr/>
        </p:nvGraphicFramePr>
        <p:xfrm>
          <a:off x="244476" y="3604023"/>
          <a:ext cx="8067675" cy="386953"/>
        </p:xfrm>
        <a:graphic>
          <a:graphicData uri="http://schemas.openxmlformats.org/drawingml/2006/table">
            <a:tbl>
              <a:tblPr/>
              <a:tblGrid>
                <a:gridCol w="8067675"/>
              </a:tblGrid>
              <a:tr h="3869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Calibri" charset="0"/>
                        <a:ea typeface="ＭＳ Ｐゴシック" charset="0"/>
                        <a:cs typeface="Arial Unicode MS" charset="0"/>
                      </a:endParaRPr>
                    </a:p>
                  </a:txBody>
                  <a:tcPr marL="90000" marR="90000" marT="35100" marB="351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6617" name="Group 57"/>
          <p:cNvGraphicFramePr>
            <a:graphicFrameLocks noGrp="1"/>
          </p:cNvGraphicFramePr>
          <p:nvPr/>
        </p:nvGraphicFramePr>
        <p:xfrm>
          <a:off x="252414" y="4238626"/>
          <a:ext cx="8066087" cy="411956"/>
        </p:xfrm>
        <a:graphic>
          <a:graphicData uri="http://schemas.openxmlformats.org/drawingml/2006/table">
            <a:tbl>
              <a:tblPr/>
              <a:tblGrid>
                <a:gridCol w="8066087"/>
              </a:tblGrid>
              <a:tr h="411956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4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Calibri" charset="0"/>
                        <a:ea typeface="ＭＳ Ｐゴシック" charset="0"/>
                        <a:cs typeface="Arial Unicode MS" charset="0"/>
                      </a:endParaRPr>
                    </a:p>
                  </a:txBody>
                  <a:tcPr marL="90000" marR="90000" marT="35100" marB="35100" horzOverflow="overflow">
                    <a:lnL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984247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5" grpId="0"/>
      <p:bldP spid="243716" grpId="0"/>
      <p:bldP spid="243717" grpId="0"/>
      <p:bldP spid="2437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2301" y="1296472"/>
            <a:ext cx="779969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600" dirty="0" smtClean="0">
                <a:solidFill>
                  <a:schemeClr val="tx2"/>
                </a:solidFill>
                <a:latin typeface="Impact" panose="020B0806030902050204" pitchFamily="34" charset="0"/>
              </a:rPr>
              <a:t>LET’S TRY</a:t>
            </a:r>
            <a:endParaRPr lang="en-US" sz="16600" dirty="0">
              <a:solidFill>
                <a:schemeClr val="tx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487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7435</TotalTime>
  <Words>666</Words>
  <Application>Microsoft Office PowerPoint</Application>
  <PresentationFormat>On-screen Show (16:9)</PresentationFormat>
  <Paragraphs>111</Paragraphs>
  <Slides>16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Grid</vt:lpstr>
      <vt:lpstr>INTEGRATED BRAND COMMUNICATION</vt:lpstr>
      <vt:lpstr>What do we mean by Integrated Communication?</vt:lpstr>
      <vt:lpstr>What We’re Going to Do</vt:lpstr>
      <vt:lpstr>FIRST THINGS FIRST</vt:lpstr>
      <vt:lpstr>First remember:  Ideas vs. Executions</vt:lpstr>
      <vt:lpstr>A simple guideline</vt:lpstr>
      <vt:lpstr>In human beings words</vt:lpstr>
      <vt:lpstr>Attention</vt:lpstr>
      <vt:lpstr>PowerPoint Presentation</vt:lpstr>
      <vt:lpstr>Branding</vt:lpstr>
      <vt:lpstr>PowerPoint Presentation</vt:lpstr>
      <vt:lpstr>Communication</vt:lpstr>
      <vt:lpstr>PowerPoint Presentation</vt:lpstr>
      <vt:lpstr>PREVIEW Research</vt:lpstr>
      <vt:lpstr>PowerPoint Presentation</vt:lpstr>
      <vt:lpstr>PowerPoint Presentation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LaFranca, Massimiliano (BKK-LAP)</cp:lastModifiedBy>
  <cp:revision>126</cp:revision>
  <dcterms:created xsi:type="dcterms:W3CDTF">2015-08-03T08:39:20Z</dcterms:created>
  <dcterms:modified xsi:type="dcterms:W3CDTF">2015-11-01T15:17:37Z</dcterms:modified>
</cp:coreProperties>
</file>