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53" r:id="rId2"/>
    <p:sldId id="260" r:id="rId3"/>
    <p:sldId id="263" r:id="rId4"/>
    <p:sldId id="354" r:id="rId5"/>
    <p:sldId id="296" r:id="rId6"/>
    <p:sldId id="262" r:id="rId7"/>
    <p:sldId id="355" r:id="rId8"/>
    <p:sldId id="356" r:id="rId9"/>
    <p:sldId id="269" r:id="rId10"/>
    <p:sldId id="270" r:id="rId11"/>
    <p:sldId id="271" r:id="rId12"/>
    <p:sldId id="272" r:id="rId13"/>
    <p:sldId id="273" r:id="rId14"/>
    <p:sldId id="360" r:id="rId15"/>
    <p:sldId id="357" r:id="rId16"/>
    <p:sldId id="280" r:id="rId17"/>
    <p:sldId id="275" r:id="rId18"/>
    <p:sldId id="277" r:id="rId19"/>
    <p:sldId id="358" r:id="rId20"/>
    <p:sldId id="359" r:id="rId21"/>
    <p:sldId id="283" r:id="rId22"/>
    <p:sldId id="361" r:id="rId23"/>
    <p:sldId id="284" r:id="rId24"/>
    <p:sldId id="285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18C62C-F70B-4AE8-B556-B4F4EAB3632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4D8379-3B9F-4EA5-A832-235B0160EF4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F8168C6-90CA-46EC-9EEA-2D8FBE825F4E}" type="datetimeFigureOut">
              <a:rPr lang="en-US"/>
              <a:pPr>
                <a:defRPr/>
              </a:pPr>
              <a:t>10/11/2019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4FBCA98-F434-471F-B752-B03B2C54B9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597677B-E5D7-4500-B477-08031706FB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E32A06-204D-4F85-8429-557752499AE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7CB4C4-4332-47E4-B3A1-0E730F35AE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2C4BE48-9E83-465E-853C-CA604C082B3A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37078B71-C0C3-4A25-A111-4429CF0E558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E689DF1-2E66-4BE8-87E9-A585A85124EF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A80A45DF-D4BB-45E4-A603-4338765C5C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6D6A1780-02C6-44F6-88F8-67631B1124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5693A-303B-4693-8BAF-4CE0885EE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DB8A2-D28C-4624-96B8-6A347EC72DB2}" type="datetimeFigureOut">
              <a:rPr lang="en-US"/>
              <a:pPr>
                <a:defRPr/>
              </a:pPr>
              <a:t>10/11/2019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38E0D-DF8A-4593-8B96-CE08B0E1E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90E156-ABAE-44C4-AF9F-0F7482510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75336-0D09-4432-92C7-C044762FFD0E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637990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C1A9FC-E520-461F-8913-B45644EE8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3F678-4352-4082-9EAD-1604A3CB3189}" type="datetimeFigureOut">
              <a:rPr lang="en-US"/>
              <a:pPr>
                <a:defRPr/>
              </a:pPr>
              <a:t>10/11/2019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7F149E-EE88-484B-BAFE-6B2571D4F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18FA94-B776-46C8-84D8-10FD600E3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0B2FD-A1F3-4D18-B001-DDF2E40C6211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060907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47C07B-C4CF-41CF-9E78-E41CBA9D87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51AE9-10C1-4A38-89A6-8A1C076541CA}" type="datetimeFigureOut">
              <a:rPr lang="en-US"/>
              <a:pPr>
                <a:defRPr/>
              </a:pPr>
              <a:t>10/11/2019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3AFF8F-F95F-4DA6-80B8-C283C3994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A864C6-FAC4-4423-8E20-C7B7AB653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9E733-3DE9-40F2-975E-9B2C0760FE6B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029155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86F9452-4CC0-4AC5-9CC8-872A97BC8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2AF8D-B09A-41DB-A558-9B591BB06236}" type="datetimeFigureOut">
              <a:rPr lang="en-US"/>
              <a:pPr>
                <a:defRPr/>
              </a:pPr>
              <a:t>10/11/2019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48C2779-455A-41D2-8678-FAF39409F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786B91-7346-4AFA-BAAA-78F088A2A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73979-6E76-4A60-80C2-BD6FAC2F02D8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477097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1B4EBF9-E7DF-4210-B3D8-4FC99D2CF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1B927-B610-4980-9EEA-021440F69753}" type="datetimeFigureOut">
              <a:rPr lang="en-US"/>
              <a:pPr>
                <a:defRPr/>
              </a:pPr>
              <a:t>10/11/2019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4CA997A-68B0-4628-8B08-B16984481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15D0BEB5-8A09-4034-98C0-2CF062BF7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BCCE1-52AF-43DB-946B-7B706B4B8034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676876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47F9BCC-B629-44AB-B0F6-C78E376A1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70F89-5B7E-4CE6-A2C3-757A92E5892F}" type="datetimeFigureOut">
              <a:rPr lang="en-US"/>
              <a:pPr>
                <a:defRPr/>
              </a:pPr>
              <a:t>10/11/2019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C576CEA-3C17-44E7-BC74-B5264EEFD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C417885-D1E9-4FA6-90FD-D31CDC5F3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02F90-7BBA-40E2-8194-D6ED096C7AE4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82491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CF4CB1D-D0B1-463A-BFCF-00A94DCA3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5F56F-3FB5-4413-9152-02F6AA15E67D}" type="datetimeFigureOut">
              <a:rPr lang="en-US"/>
              <a:pPr>
                <a:defRPr/>
              </a:pPr>
              <a:t>10/11/2019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3330BFE-C1D2-41DD-91C2-5766F5964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BC286B9-350C-4505-B826-0BB357BA4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0CC61-0FCD-4A42-BFEB-846BDAC9370B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21466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73DA8D5-0573-4B74-B3DA-E79DBA976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3AF05-9C1B-4F9A-9870-4A4C4DEBE133}" type="datetimeFigureOut">
              <a:rPr lang="en-US"/>
              <a:pPr>
                <a:defRPr/>
              </a:pPr>
              <a:t>10/11/2019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238707B-1249-4CBA-8BDA-D8EAD53A7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31521EC-204E-4F67-A3B1-4914E0C59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8CACC-6E46-4411-910D-490C87736837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909543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6EDB0CA-2386-460D-BF09-931106A7D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94B64-F0D1-43ED-957E-05B5939CE5AD}" type="datetimeFigureOut">
              <a:rPr lang="en-US"/>
              <a:pPr>
                <a:defRPr/>
              </a:pPr>
              <a:t>10/11/2019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6566CE3-9745-400D-80C6-A66144CA3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05D561A-87FA-4F06-9699-57D24B0B2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1F240-4201-4732-B5B8-B48FFD7FC1FF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87373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318234-AACB-405E-8AEF-2ADA07200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F2D38-89B8-440C-9C6E-3C5FF2A234A9}" type="datetimeFigureOut">
              <a:rPr lang="en-US"/>
              <a:pPr>
                <a:defRPr/>
              </a:pPr>
              <a:t>10/11/2019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3E06ED-04BB-4C5F-96DC-CECEB2BF5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2E4E97-8811-4BF0-AB36-F3B3A7FBA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BC58A-8471-49D9-AEBB-8DDA83291548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278905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77A734-E535-4BDF-8F0D-32CCA787F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B4D00-5A36-4DF7-8DD1-E274D35092BB}" type="datetimeFigureOut">
              <a:rPr lang="en-US"/>
              <a:pPr>
                <a:defRPr/>
              </a:pPr>
              <a:t>10/11/2019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AF29FF-796D-4282-8851-B798332BC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A8292-3098-4DAE-9458-433D14D61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E41EA-714D-40E6-B54A-8785233BFC87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668143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B900510-B295-4228-BDEB-DAAD23349DE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8ECAF94-2306-43A1-92C4-8429D19835E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05E79E-10AD-498B-BCC4-F36B0FCD8A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4E821A7-092D-42F7-973E-94AF364B291C}" type="datetimeFigureOut">
              <a:rPr lang="en-US"/>
              <a:pPr>
                <a:defRPr/>
              </a:pPr>
              <a:t>10/11/2019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D1094-0471-4A95-B4A7-D0B9EE09A9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82B4F-7755-4FF0-A5DB-2946EFC080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AA43F0F-F7F0-4825-A104-348775C59B82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>
            <a:extLst>
              <a:ext uri="{FF2B5EF4-FFF2-40B4-BE49-F238E27FC236}">
                <a16:creationId xmlns:a16="http://schemas.microsoft.com/office/drawing/2014/main" id="{6A4ABA72-F27F-46A2-96D8-F1E0E2709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DC30639-D3F4-480F-818B-B530B9A2A534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Rectangle 2" descr="Recycled paper">
            <a:extLst>
              <a:ext uri="{FF2B5EF4-FFF2-40B4-BE49-F238E27FC236}">
                <a16:creationId xmlns:a16="http://schemas.microsoft.com/office/drawing/2014/main" id="{C11FE3F9-15A4-408F-8F44-6ED60A8788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3206750"/>
            <a:ext cx="64770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/>
              <a:t>Price Discrimination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/>
              <a:t>(Chapter 12)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FFE503E0-1F7F-488F-A382-E4530011A30F}"/>
              </a:ext>
            </a:extLst>
          </p:cNvPr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9 Part 1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3">
            <a:extLst>
              <a:ext uri="{FF2B5EF4-FFF2-40B4-BE49-F238E27FC236}">
                <a16:creationId xmlns:a16="http://schemas.microsoft.com/office/drawing/2014/main" id="{2A7E135F-7757-47FD-94B5-17B02E63C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B438FBE-553F-4732-B13A-E5267DCFA6F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32844" name="AutoShape 12">
            <a:extLst>
              <a:ext uri="{FF2B5EF4-FFF2-40B4-BE49-F238E27FC236}">
                <a16:creationId xmlns:a16="http://schemas.microsoft.com/office/drawing/2014/main" id="{E36E75A4-3E35-4178-84B3-B735EFE6DC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Uniform Price vs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124" name="Rectangle 13">
            <a:extLst>
              <a:ext uri="{FF2B5EF4-FFF2-40B4-BE49-F238E27FC236}">
                <a16:creationId xmlns:a16="http://schemas.microsoft.com/office/drawing/2014/main" id="{A639F204-CF5F-4620-8BD6-2907AB543C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" y="1819275"/>
            <a:ext cx="723900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i="1" u="sng">
                <a:solidFill>
                  <a:srgbClr val="000066"/>
                </a:solidFill>
              </a:rPr>
              <a:t>Definition:</a:t>
            </a:r>
            <a:r>
              <a:rPr lang="en-US" altLang="th-TH" sz="2400"/>
              <a:t> A monopolist charges a </a:t>
            </a:r>
            <a:r>
              <a:rPr lang="en-US" altLang="th-TH" sz="2400" b="1"/>
              <a:t>uniform price </a:t>
            </a:r>
            <a:r>
              <a:rPr lang="en-US" altLang="th-TH" sz="2400"/>
              <a:t>if it sets the </a:t>
            </a:r>
            <a:r>
              <a:rPr lang="en-US" altLang="th-TH" sz="2400" u="sng"/>
              <a:t>same price</a:t>
            </a:r>
            <a:r>
              <a:rPr lang="en-US" altLang="th-TH" sz="2400"/>
              <a:t> for every unit of output sold.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While the monopolist captures profits due to an optimal uniform pricing policy, </a:t>
            </a:r>
            <a:r>
              <a:rPr lang="en-US" altLang="th-TH" sz="2400" b="1"/>
              <a:t>it can still extract greater profits and greater producer surplus with price discrimination.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u="sng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i="1" u="sng">
                <a:solidFill>
                  <a:srgbClr val="000066"/>
                </a:solidFill>
              </a:rPr>
              <a:t>Definition:</a:t>
            </a:r>
            <a:r>
              <a:rPr lang="en-US" altLang="th-TH" sz="2400"/>
              <a:t> A monopolist </a:t>
            </a:r>
            <a:r>
              <a:rPr lang="en-US" altLang="th-TH" sz="2400" b="1"/>
              <a:t>price discriminates</a:t>
            </a:r>
            <a:r>
              <a:rPr lang="en-US" altLang="th-TH" sz="2400"/>
              <a:t> if it charges </a:t>
            </a:r>
            <a:r>
              <a:rPr lang="en-US" altLang="th-TH" sz="2400" u="sng"/>
              <a:t>more than one price</a:t>
            </a:r>
            <a:r>
              <a:rPr lang="en-US" altLang="th-TH" sz="2400"/>
              <a:t> for the same good or service, e.g. different prices in movie theatres, airlines, etc.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3">
            <a:extLst>
              <a:ext uri="{FF2B5EF4-FFF2-40B4-BE49-F238E27FC236}">
                <a16:creationId xmlns:a16="http://schemas.microsoft.com/office/drawing/2014/main" id="{4166458C-0B35-451D-9F91-06DFA2F32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82B14B1-6B37-4511-8ED8-8EA92CB9DF6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35916" name="AutoShape 12">
            <a:extLst>
              <a:ext uri="{FF2B5EF4-FFF2-40B4-BE49-F238E27FC236}">
                <a16:creationId xmlns:a16="http://schemas.microsoft.com/office/drawing/2014/main" id="{9F5F6C41-29FE-4A63-BBB8-FB9D2CCAAB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Forms of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148" name="Rectangle 13">
            <a:extLst>
              <a:ext uri="{FF2B5EF4-FFF2-40B4-BE49-F238E27FC236}">
                <a16:creationId xmlns:a16="http://schemas.microsoft.com/office/drawing/2014/main" id="{1EF6F228-6B52-4180-A06F-D158FC9E2D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125" y="1822450"/>
            <a:ext cx="8667750" cy="3784600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400" i="1" u="sng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400">
                <a:latin typeface="Calibri" panose="020F0502020204030204" pitchFamily="34" charset="0"/>
              </a:rPr>
              <a:t> A policy of </a:t>
            </a:r>
            <a:r>
              <a:rPr lang="en-US" altLang="th-TH" sz="2400" b="1">
                <a:latin typeface="Calibri" panose="020F0502020204030204" pitchFamily="34" charset="0"/>
              </a:rPr>
              <a:t>first degree (or perfect) price discrimination</a:t>
            </a:r>
            <a:r>
              <a:rPr lang="en-US" altLang="th-TH" sz="2400">
                <a:latin typeface="Calibri" panose="020F0502020204030204" pitchFamily="34" charset="0"/>
              </a:rPr>
              <a:t> prices each unit sold at the consumer's maximum willingness to pay. This willingness to pay is directly observable by the monopolist.</a:t>
            </a:r>
          </a:p>
          <a:p>
            <a:pPr algn="just" eaLnBrk="1" hangingPunct="1"/>
            <a:endParaRPr lang="en-US" altLang="th-TH" sz="240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400" i="1" u="sng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400">
                <a:latin typeface="Calibri" panose="020F0502020204030204" pitchFamily="34" charset="0"/>
              </a:rPr>
              <a:t> A policy of </a:t>
            </a:r>
            <a:r>
              <a:rPr lang="en-US" altLang="th-TH" sz="2400" b="1">
                <a:latin typeface="Calibri" panose="020F0502020204030204" pitchFamily="34" charset="0"/>
              </a:rPr>
              <a:t>second degree price discrimination</a:t>
            </a:r>
            <a:r>
              <a:rPr lang="en-US" altLang="th-TH" sz="2400">
                <a:latin typeface="Calibri" panose="020F0502020204030204" pitchFamily="34" charset="0"/>
              </a:rPr>
              <a:t> allows the monopolist to offer consumers </a:t>
            </a:r>
            <a:r>
              <a:rPr lang="en-US" altLang="th-TH" sz="2400" u="sng">
                <a:latin typeface="Calibri" panose="020F0502020204030204" pitchFamily="34" charset="0"/>
              </a:rPr>
              <a:t>a quantity discount</a:t>
            </a:r>
            <a:r>
              <a:rPr lang="en-US" altLang="th-TH" sz="2400">
                <a:latin typeface="Calibri" panose="020F0502020204030204" pitchFamily="34" charset="0"/>
              </a:rPr>
              <a:t>.</a:t>
            </a:r>
          </a:p>
          <a:p>
            <a:pPr algn="just" eaLnBrk="1" hangingPunct="1"/>
            <a:endParaRPr lang="en-US" altLang="th-TH" sz="240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400" i="1" u="sng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400">
                <a:latin typeface="Calibri" panose="020F0502020204030204" pitchFamily="34" charset="0"/>
              </a:rPr>
              <a:t> A policy of </a:t>
            </a:r>
            <a:r>
              <a:rPr lang="en-US" altLang="th-TH" sz="2400" b="1">
                <a:latin typeface="Calibri" panose="020F0502020204030204" pitchFamily="34" charset="0"/>
              </a:rPr>
              <a:t>third degree price discrimination</a:t>
            </a:r>
            <a:r>
              <a:rPr lang="en-US" altLang="th-TH" sz="2400">
                <a:latin typeface="Calibri" panose="020F0502020204030204" pitchFamily="34" charset="0"/>
              </a:rPr>
              <a:t> offers a different price for each segment of the market (or each consumer group) when membership in a segment can be observed.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3">
            <a:extLst>
              <a:ext uri="{FF2B5EF4-FFF2-40B4-BE49-F238E27FC236}">
                <a16:creationId xmlns:a16="http://schemas.microsoft.com/office/drawing/2014/main" id="{8544FF94-7E5A-4BAA-ACE9-7EA7EE362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AB99390-5BBA-487E-A37B-CC10463C4329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32844" name="AutoShape 12">
            <a:extLst>
              <a:ext uri="{FF2B5EF4-FFF2-40B4-BE49-F238E27FC236}">
                <a16:creationId xmlns:a16="http://schemas.microsoft.com/office/drawing/2014/main" id="{26E624B8-C294-4480-A2C7-F07BBDFED9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Conditions for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060" name="Rectangle 13">
            <a:extLst>
              <a:ext uri="{FF2B5EF4-FFF2-40B4-BE49-F238E27FC236}">
                <a16:creationId xmlns:a16="http://schemas.microsoft.com/office/drawing/2014/main" id="{52EE79F3-6401-44DA-BDB9-DAFCBF94A6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125" y="1819275"/>
            <a:ext cx="8153400" cy="3784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r>
              <a:rPr lang="en-US" altLang="th-TH" sz="2400" b="1" dirty="0">
                <a:latin typeface="Calibri" panose="020F0502020204030204" pitchFamily="34" charset="0"/>
              </a:rPr>
              <a:t>To be able to adopt Price Discrimination,</a:t>
            </a:r>
          </a:p>
          <a:p>
            <a:pPr algn="just" eaLnBrk="1" hangingPunct="1">
              <a:defRPr/>
            </a:pPr>
            <a:endParaRPr lang="en-US" altLang="th-TH" sz="2400" dirty="0">
              <a:latin typeface="Calibri" panose="020F0502020204030204" pitchFamily="34" charset="0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The firm must have some market power to price discriminate.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endParaRPr lang="en-US" altLang="th-TH" sz="2400" dirty="0">
              <a:latin typeface="Calibri" panose="020F0502020204030204" pitchFamily="34" charset="0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The firm must have some information about buyers.</a:t>
            </a:r>
          </a:p>
          <a:p>
            <a:pPr marL="1085850" lvl="1" indent="-342900" algn="just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Willingness to pay for each individual (for 1</a:t>
            </a:r>
            <a:r>
              <a:rPr lang="en-US" altLang="th-TH" sz="2400" baseline="30000" dirty="0">
                <a:latin typeface="Calibri" panose="020F0502020204030204" pitchFamily="34" charset="0"/>
              </a:rPr>
              <a:t>st</a:t>
            </a:r>
            <a:r>
              <a:rPr lang="en-US" altLang="th-TH" sz="2400" dirty="0">
                <a:latin typeface="Calibri" panose="020F0502020204030204" pitchFamily="34" charset="0"/>
              </a:rPr>
              <a:t> Degree)</a:t>
            </a:r>
          </a:p>
          <a:p>
            <a:pPr marL="1085850" lvl="1" indent="-342900" algn="just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Willingness to pay for each group (for 2</a:t>
            </a:r>
            <a:r>
              <a:rPr lang="en-US" altLang="th-TH" sz="2400" baseline="30000" dirty="0">
                <a:latin typeface="Calibri" panose="020F0502020204030204" pitchFamily="34" charset="0"/>
              </a:rPr>
              <a:t>nd</a:t>
            </a:r>
            <a:r>
              <a:rPr lang="en-US" altLang="th-TH" sz="2400" dirty="0">
                <a:latin typeface="Calibri" panose="020F0502020204030204" pitchFamily="34" charset="0"/>
              </a:rPr>
              <a:t> Degree)</a:t>
            </a:r>
          </a:p>
          <a:p>
            <a:pPr marL="1085850" lvl="1" indent="-342900" algn="just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PED for each segment of the market (for 3</a:t>
            </a:r>
            <a:r>
              <a:rPr lang="en-US" altLang="th-TH" sz="2400" baseline="30000" dirty="0">
                <a:latin typeface="Calibri" panose="020F0502020204030204" pitchFamily="34" charset="0"/>
              </a:rPr>
              <a:t>rd</a:t>
            </a:r>
            <a:r>
              <a:rPr lang="en-US" altLang="th-TH" sz="2400" dirty="0">
                <a:latin typeface="Calibri" panose="020F0502020204030204" pitchFamily="34" charset="0"/>
              </a:rPr>
              <a:t> Degree)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endParaRPr lang="en-US" altLang="th-TH" sz="2400" dirty="0">
              <a:latin typeface="Calibri" panose="020F0502020204030204" pitchFamily="34" charset="0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The firm must be able to prevent “arbitrage”, i.e. resale.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>
            <a:extLst>
              <a:ext uri="{FF2B5EF4-FFF2-40B4-BE49-F238E27FC236}">
                <a16:creationId xmlns:a16="http://schemas.microsoft.com/office/drawing/2014/main" id="{D64CEA49-8C39-4878-80F7-8EEE866E0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6CE5269-75E4-4F3A-8F89-06618DB27FA2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35916" name="AutoShape 12">
            <a:extLst>
              <a:ext uri="{FF2B5EF4-FFF2-40B4-BE49-F238E27FC236}">
                <a16:creationId xmlns:a16="http://schemas.microsoft.com/office/drawing/2014/main" id="{0C0C9895-4780-44B4-AFF2-E6B9388822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1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st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35917" name="Rectangle 13">
            <a:extLst>
              <a:ext uri="{FF2B5EF4-FFF2-40B4-BE49-F238E27FC236}">
                <a16:creationId xmlns:a16="http://schemas.microsoft.com/office/drawing/2014/main" id="{E039A301-E5FF-4639-9BF1-D96877BC5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988" y="1819275"/>
            <a:ext cx="7820025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j-lt"/>
                <a:cs typeface="Arial" panose="020B0604020202020204" pitchFamily="34" charset="0"/>
              </a:rPr>
              <a:t>Definition:</a:t>
            </a:r>
            <a:r>
              <a:rPr lang="en-US" sz="2400" dirty="0">
                <a:latin typeface="+mj-lt"/>
                <a:cs typeface="Arial" panose="020B0604020202020204" pitchFamily="34" charset="0"/>
              </a:rPr>
              <a:t> A policy of </a:t>
            </a:r>
            <a:r>
              <a:rPr lang="en-US" sz="2400" b="1" dirty="0">
                <a:latin typeface="+mj-lt"/>
                <a:cs typeface="Arial" panose="020B0604020202020204" pitchFamily="34" charset="0"/>
              </a:rPr>
              <a:t>first degree price discrimination</a:t>
            </a:r>
            <a:r>
              <a:rPr lang="en-US" sz="2400" dirty="0">
                <a:latin typeface="+mj-lt"/>
                <a:cs typeface="Arial" panose="020B0604020202020204" pitchFamily="34" charset="0"/>
              </a:rPr>
              <a:t> prices each unit sold at the consumer's </a:t>
            </a:r>
            <a:r>
              <a:rPr lang="en-US" sz="2400" u="sng" dirty="0">
                <a:latin typeface="+mj-lt"/>
                <a:cs typeface="Arial" panose="020B0604020202020204" pitchFamily="34" charset="0"/>
              </a:rPr>
              <a:t>maximum willingness to pay</a:t>
            </a:r>
            <a:r>
              <a:rPr lang="en-US" sz="2400" dirty="0">
                <a:latin typeface="+mj-lt"/>
                <a:cs typeface="Arial" panose="020B0604020202020204" pitchFamily="34" charset="0"/>
              </a:rPr>
              <a:t>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  <a:cs typeface="Arial" panose="020B0604020202020204" pitchFamily="34" charset="0"/>
            </a:endParaRPr>
          </a:p>
          <a:p>
            <a:pPr algn="just" eaLnBrk="1" hangingPunct="1">
              <a:defRPr/>
            </a:pPr>
            <a:r>
              <a:rPr lang="en-US" sz="2400" i="1" u="sng" dirty="0">
                <a:solidFill>
                  <a:srgbClr val="000066"/>
                </a:solidFill>
                <a:latin typeface="+mj-lt"/>
                <a:cs typeface="Arial" panose="020B0604020202020204" pitchFamily="34" charset="0"/>
              </a:rPr>
              <a:t>Definition:</a:t>
            </a:r>
            <a:r>
              <a:rPr lang="en-US" sz="2400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+mj-lt"/>
                <a:cs typeface="Arial" panose="020B0604020202020204" pitchFamily="34" charset="0"/>
              </a:rPr>
              <a:t>The consumer's maximum willingness to pay is called the consumer's </a:t>
            </a:r>
            <a:r>
              <a:rPr lang="en-US" sz="2400" b="1" dirty="0">
                <a:latin typeface="+mj-lt"/>
                <a:cs typeface="Arial" panose="020B0604020202020204" pitchFamily="34" charset="0"/>
              </a:rPr>
              <a:t>reservation price</a:t>
            </a:r>
            <a:r>
              <a:rPr lang="en-US" sz="2400" dirty="0">
                <a:latin typeface="+mj-lt"/>
                <a:cs typeface="Arial" panose="020B0604020202020204" pitchFamily="34" charset="0"/>
              </a:rPr>
              <a:t>.</a:t>
            </a:r>
          </a:p>
          <a:p>
            <a:pPr algn="just" eaLnBrk="1" hangingPunct="1">
              <a:defRPr/>
            </a:pPr>
            <a:endParaRPr lang="en-US" sz="2400" dirty="0">
              <a:latin typeface="+mj-lt"/>
              <a:cs typeface="Arial" panose="020B0604020202020204" pitchFamily="34" charset="0"/>
            </a:endParaRPr>
          </a:p>
          <a:p>
            <a:pPr algn="just" eaLnBrk="1" hangingPunct="1">
              <a:defRPr/>
            </a:pPr>
            <a:r>
              <a:rPr lang="en-US" sz="2400" dirty="0">
                <a:latin typeface="+mj-lt"/>
                <a:cs typeface="Arial" panose="020B0604020202020204" pitchFamily="34" charset="0"/>
              </a:rPr>
              <a:t>We can think of the demand curve as a "willingness to pay" curve. If the monopolist can observe the willingness to pay of each customer, then the monopolist can "perfectly" price discriminate. </a:t>
            </a:r>
            <a:r>
              <a:rPr lang="en-US" sz="2400" b="1" dirty="0">
                <a:latin typeface="+mj-lt"/>
                <a:cs typeface="Arial" panose="020B0604020202020204" pitchFamily="34" charset="0"/>
              </a:rPr>
              <a:t>In other words, it can charge each consumer the highest price he/she is willing to pay for the product.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>
            <a:extLst>
              <a:ext uri="{FF2B5EF4-FFF2-40B4-BE49-F238E27FC236}">
                <a16:creationId xmlns:a16="http://schemas.microsoft.com/office/drawing/2014/main" id="{C1248AD3-51AE-4594-A70C-7057374E8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6970681-E032-4634-BD9A-5CAB0A8BB598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pic>
        <p:nvPicPr>
          <p:cNvPr id="9219" name="Picture 1">
            <a:extLst>
              <a:ext uri="{FF2B5EF4-FFF2-40B4-BE49-F238E27FC236}">
                <a16:creationId xmlns:a16="http://schemas.microsoft.com/office/drawing/2014/main" id="{C957F491-9124-4259-B38C-E5A417A9E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25"/>
            <a:ext cx="91440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2">
            <a:extLst>
              <a:ext uri="{FF2B5EF4-FFF2-40B4-BE49-F238E27FC236}">
                <a16:creationId xmlns:a16="http://schemas.microsoft.com/office/drawing/2014/main" id="{EEB4B58E-E759-43F7-B669-6D4894AA9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4030663"/>
            <a:ext cx="6516688" cy="269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11B936-E48E-4FFD-B8DB-2D9B5F1FAEF4}"/>
              </a:ext>
            </a:extLst>
          </p:cNvPr>
          <p:cNvSpPr txBox="1"/>
          <p:nvPr/>
        </p:nvSpPr>
        <p:spPr>
          <a:xfrm>
            <a:off x="457200" y="254000"/>
            <a:ext cx="3733800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b="1" dirty="0">
                <a:latin typeface="+mj-lt"/>
              </a:rPr>
              <a:t>1</a:t>
            </a:r>
            <a:r>
              <a:rPr lang="en-US" b="1" baseline="30000" dirty="0">
                <a:latin typeface="+mj-lt"/>
              </a:rPr>
              <a:t>st</a:t>
            </a:r>
            <a:r>
              <a:rPr lang="en-US" b="1" dirty="0">
                <a:latin typeface="+mj-lt"/>
              </a:rPr>
              <a:t> Degree PD gives an efficient allocation of resource, i.e. there is no deadweight loss.</a:t>
            </a:r>
            <a:endParaRPr lang="th-TH" b="1" dirty="0">
              <a:latin typeface="+mj-lt"/>
            </a:endParaRPr>
          </a:p>
        </p:txBody>
      </p:sp>
      <p:sp>
        <p:nvSpPr>
          <p:cNvPr id="6" name="Smiley Face 5">
            <a:extLst>
              <a:ext uri="{FF2B5EF4-FFF2-40B4-BE49-F238E27FC236}">
                <a16:creationId xmlns:a16="http://schemas.microsoft.com/office/drawing/2014/main" id="{868AC7B1-217B-4F86-AC6C-B09C122FD9FB}"/>
              </a:ext>
            </a:extLst>
          </p:cNvPr>
          <p:cNvSpPr/>
          <p:nvPr/>
        </p:nvSpPr>
        <p:spPr>
          <a:xfrm>
            <a:off x="6086475" y="4735513"/>
            <a:ext cx="457200" cy="457200"/>
          </a:xfrm>
          <a:prstGeom prst="smileyFace">
            <a:avLst>
              <a:gd name="adj" fmla="val -4653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/>
          </a:p>
        </p:txBody>
      </p:sp>
      <p:sp>
        <p:nvSpPr>
          <p:cNvPr id="43" name="Smiley Face 42">
            <a:extLst>
              <a:ext uri="{FF2B5EF4-FFF2-40B4-BE49-F238E27FC236}">
                <a16:creationId xmlns:a16="http://schemas.microsoft.com/office/drawing/2014/main" id="{7F8BAF97-8874-438D-8AC5-48C86B92F0A1}"/>
              </a:ext>
            </a:extLst>
          </p:cNvPr>
          <p:cNvSpPr/>
          <p:nvPr/>
        </p:nvSpPr>
        <p:spPr>
          <a:xfrm>
            <a:off x="6086475" y="6210300"/>
            <a:ext cx="457200" cy="457200"/>
          </a:xfrm>
          <a:prstGeom prst="smileyFace">
            <a:avLst>
              <a:gd name="adj" fmla="val 4653"/>
            </a:avLst>
          </a:prstGeom>
          <a:solidFill>
            <a:srgbClr val="92D05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3">
            <a:extLst>
              <a:ext uri="{FF2B5EF4-FFF2-40B4-BE49-F238E27FC236}">
                <a16:creationId xmlns:a16="http://schemas.microsoft.com/office/drawing/2014/main" id="{FAD22CB7-D3E0-4E6E-8F7D-AAFA08942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F29BCD6-77EC-4ACF-8794-F06B4DC5EB73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" name="AutoShape 12">
            <a:extLst>
              <a:ext uri="{FF2B5EF4-FFF2-40B4-BE49-F238E27FC236}">
                <a16:creationId xmlns:a16="http://schemas.microsoft.com/office/drawing/2014/main" id="{7D424AEC-CDF8-4851-BBB0-4F02FD9F7F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1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st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10244" name="Picture 2">
            <a:extLst>
              <a:ext uri="{FF2B5EF4-FFF2-40B4-BE49-F238E27FC236}">
                <a16:creationId xmlns:a16="http://schemas.microsoft.com/office/drawing/2014/main" id="{D39F5091-9C66-40D8-A4C2-66EE317CE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9587"/>
            <a:ext cx="9144000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775F6D4-CAC2-4E96-84EE-0FBC2ECDA610}"/>
              </a:ext>
            </a:extLst>
          </p:cNvPr>
          <p:cNvSpPr/>
          <p:nvPr/>
        </p:nvSpPr>
        <p:spPr>
          <a:xfrm>
            <a:off x="4724400" y="3428999"/>
            <a:ext cx="4419600" cy="1600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>
            <a:extLst>
              <a:ext uri="{FF2B5EF4-FFF2-40B4-BE49-F238E27FC236}">
                <a16:creationId xmlns:a16="http://schemas.microsoft.com/office/drawing/2014/main" id="{CB4A1BE6-6581-4230-A8E8-112BFD9C9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30AB44B-8143-4E42-AE6C-31E4D30C9095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" name="AutoShape 12">
            <a:extLst>
              <a:ext uri="{FF2B5EF4-FFF2-40B4-BE49-F238E27FC236}">
                <a16:creationId xmlns:a16="http://schemas.microsoft.com/office/drawing/2014/main" id="{19ECDF20-AE8D-4587-A709-5C713EE356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1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st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11268" name="Picture 5">
            <a:extLst>
              <a:ext uri="{FF2B5EF4-FFF2-40B4-BE49-F238E27FC236}">
                <a16:creationId xmlns:a16="http://schemas.microsoft.com/office/drawing/2014/main" id="{1200B143-1E19-4FB5-BC28-3178239F0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8" y="1276350"/>
            <a:ext cx="7883525" cy="487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3">
            <a:extLst>
              <a:ext uri="{FF2B5EF4-FFF2-40B4-BE49-F238E27FC236}">
                <a16:creationId xmlns:a16="http://schemas.microsoft.com/office/drawing/2014/main" id="{11BA8639-FF83-468E-BE1D-9B6BD193F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379C2FC-CA1B-43A8-A231-26A59578E4A1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1275" name="Rectangle 12">
            <a:extLst>
              <a:ext uri="{FF2B5EF4-FFF2-40B4-BE49-F238E27FC236}">
                <a16:creationId xmlns:a16="http://schemas.microsoft.com/office/drawing/2014/main" id="{10F19708-9446-4598-8DE9-437E31AD0E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905000"/>
            <a:ext cx="8382000" cy="34163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r>
              <a:rPr lang="en-US" altLang="th-TH" sz="24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400" dirty="0">
                <a:latin typeface="Calibri" panose="020F0502020204030204" pitchFamily="34" charset="0"/>
              </a:rPr>
              <a:t> A policy of </a:t>
            </a:r>
            <a:r>
              <a:rPr lang="en-US" altLang="th-TH" sz="2400" b="1" dirty="0">
                <a:latin typeface="Calibri" panose="020F0502020204030204" pitchFamily="34" charset="0"/>
              </a:rPr>
              <a:t>second degree price discrimination</a:t>
            </a:r>
            <a:r>
              <a:rPr lang="en-US" altLang="th-TH" sz="2400" dirty="0">
                <a:latin typeface="Calibri" panose="020F0502020204030204" pitchFamily="34" charset="0"/>
              </a:rPr>
              <a:t> allows the monopolist to charge a different price to different consumers. </a:t>
            </a:r>
            <a:r>
              <a:rPr lang="en-US" altLang="th-TH" sz="2400" b="1" dirty="0">
                <a:latin typeface="Calibri" panose="020F0502020204030204" pitchFamily="34" charset="0"/>
              </a:rPr>
              <a:t>While different consumers pay different prices, the reservation price of any one consumer cannot be directly observed.</a:t>
            </a:r>
          </a:p>
          <a:p>
            <a:pPr algn="just" eaLnBrk="1" hangingPunct="1">
              <a:defRPr/>
            </a:pPr>
            <a:endParaRPr lang="en-US" altLang="th-TH" sz="2400" b="1" dirty="0">
              <a:latin typeface="Calibri" panose="020F0502020204030204" pitchFamily="34" charset="0"/>
            </a:endParaRPr>
          </a:p>
          <a:p>
            <a:pPr algn="just" eaLnBrk="1" hangingPunct="1"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2</a:t>
            </a:r>
            <a:r>
              <a:rPr lang="en-US" altLang="th-TH" sz="2400" baseline="30000" dirty="0">
                <a:latin typeface="Calibri" panose="020F0502020204030204" pitchFamily="34" charset="0"/>
              </a:rPr>
              <a:t>nd</a:t>
            </a:r>
            <a:r>
              <a:rPr lang="en-US" altLang="th-TH" sz="2400" dirty="0">
                <a:latin typeface="Calibri" panose="020F0502020204030204" pitchFamily="34" charset="0"/>
              </a:rPr>
              <a:t> Degree Price Discrimination often involves </a:t>
            </a:r>
            <a:r>
              <a:rPr lang="en-US" altLang="th-TH" sz="2400" b="1" dirty="0">
                <a:latin typeface="Calibri" panose="020F0502020204030204" pitchFamily="34" charset="0"/>
              </a:rPr>
              <a:t>Multipart Tariff, </a:t>
            </a:r>
            <a:r>
              <a:rPr lang="en-US" altLang="th-TH" sz="2400" dirty="0">
                <a:latin typeface="Calibri" panose="020F0502020204030204" pitchFamily="34" charset="0"/>
              </a:rPr>
              <a:t>which is </a:t>
            </a:r>
            <a:r>
              <a:rPr lang="en-US" altLang="th-TH" sz="2400" u="sng" dirty="0">
                <a:latin typeface="Calibri" panose="020F0502020204030204" pitchFamily="34" charset="0"/>
              </a:rPr>
              <a:t>a tariff/price that consist of two or more prices</a:t>
            </a:r>
            <a:r>
              <a:rPr lang="en-US" altLang="th-TH" sz="2400" dirty="0">
                <a:latin typeface="Calibri" panose="020F0502020204030204" pitchFamily="34" charset="0"/>
              </a:rPr>
              <a:t>, e.g.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Block Pricing or Block Tariff (Quantity Discount)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US" altLang="th-TH" sz="2400" dirty="0">
                <a:latin typeface="Calibri" panose="020F0502020204030204" pitchFamily="34" charset="0"/>
              </a:rPr>
              <a:t>Subscription and Usage Charges (Club / Membership)</a:t>
            </a:r>
          </a:p>
        </p:txBody>
      </p:sp>
      <p:sp>
        <p:nvSpPr>
          <p:cNvPr id="642061" name="AutoShape 13">
            <a:extLst>
              <a:ext uri="{FF2B5EF4-FFF2-40B4-BE49-F238E27FC236}">
                <a16:creationId xmlns:a16="http://schemas.microsoft.com/office/drawing/2014/main" id="{3C51A562-699A-4ACF-B353-D040F83AA5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2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nd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3">
            <a:extLst>
              <a:ext uri="{FF2B5EF4-FFF2-40B4-BE49-F238E27FC236}">
                <a16:creationId xmlns:a16="http://schemas.microsoft.com/office/drawing/2014/main" id="{2CB75247-376B-4C8C-B128-3F6CE127D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244DB0-8E77-4AAF-9CBB-EF5C10CC3B10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43084" name="AutoShape 12">
            <a:extLst>
              <a:ext uri="{FF2B5EF4-FFF2-40B4-BE49-F238E27FC236}">
                <a16:creationId xmlns:a16="http://schemas.microsoft.com/office/drawing/2014/main" id="{F5AC0354-B0FA-414E-B13E-450AE8829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Two-Part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316" name="Rectangle 13">
            <a:extLst>
              <a:ext uri="{FF2B5EF4-FFF2-40B4-BE49-F238E27FC236}">
                <a16:creationId xmlns:a16="http://schemas.microsoft.com/office/drawing/2014/main" id="{2F263CA1-F81F-4663-9CCB-CC2A5DFD97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300" y="1449388"/>
            <a:ext cx="73914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i="1" u="sng">
                <a:solidFill>
                  <a:srgbClr val="000066"/>
                </a:solidFill>
              </a:rPr>
              <a:t>Definition:</a:t>
            </a:r>
            <a:r>
              <a:rPr lang="en-US" altLang="th-TH" sz="2400"/>
              <a:t>  A monopolist charges a two-part tariff if it charges </a:t>
            </a:r>
            <a:r>
              <a:rPr lang="en-US" altLang="th-TH" sz="2400" b="1"/>
              <a:t>a per unit price plus a lump-sum price </a:t>
            </a:r>
            <a:r>
              <a:rPr lang="en-US" altLang="th-TH" sz="2400"/>
              <a:t>(paid whether or not a positive number of units is consumed).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b="1"/>
              <a:t>Unit Price </a:t>
            </a:r>
            <a:r>
              <a:rPr lang="en-US" altLang="th-TH" sz="2400"/>
              <a:t>is also called “</a:t>
            </a:r>
            <a:r>
              <a:rPr lang="en-US" altLang="th-TH" sz="2400" b="1"/>
              <a:t>Usage Charge</a:t>
            </a:r>
            <a:r>
              <a:rPr lang="en-US" altLang="th-TH" sz="2400"/>
              <a:t>”.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b="1"/>
              <a:t>Lump-Sum Price </a:t>
            </a:r>
            <a:r>
              <a:rPr lang="en-US" altLang="th-TH" sz="2400"/>
              <a:t>is also called “</a:t>
            </a:r>
            <a:r>
              <a:rPr lang="en-US" altLang="th-TH" sz="2400" b="1"/>
              <a:t>Subscription Charge</a:t>
            </a:r>
            <a:r>
              <a:rPr lang="en-US" altLang="th-TH" sz="2400"/>
              <a:t>”.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This, effectively, charges demanders of a low quantity a different average price than demanders of a high quantity.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>
                <a:solidFill>
                  <a:srgbClr val="000066"/>
                </a:solidFill>
              </a:rPr>
              <a:t>Example:</a:t>
            </a:r>
            <a:r>
              <a:rPr lang="en-US" altLang="th-TH" sz="2400"/>
              <a:t>  hook-up charge plus usage fee for a telephone, club membership, or the like.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>
            <a:extLst>
              <a:ext uri="{FF2B5EF4-FFF2-40B4-BE49-F238E27FC236}">
                <a16:creationId xmlns:a16="http://schemas.microsoft.com/office/drawing/2014/main" id="{B0DF3C9F-38D3-4730-8EF8-E59CADF8F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80D512F-06F5-4D09-AE64-95EA1E1DB66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4339" name="Line 3">
            <a:extLst>
              <a:ext uri="{FF2B5EF4-FFF2-40B4-BE49-F238E27FC236}">
                <a16:creationId xmlns:a16="http://schemas.microsoft.com/office/drawing/2014/main" id="{9A3033C1-0F22-495F-9278-9A520D65A727}"/>
              </a:ext>
            </a:extLst>
          </p:cNvPr>
          <p:cNvSpPr>
            <a:spLocks noChangeShapeType="1"/>
          </p:cNvSpPr>
          <p:nvPr/>
        </p:nvSpPr>
        <p:spPr bwMode="auto">
          <a:xfrm>
            <a:off x="1311275" y="6359525"/>
            <a:ext cx="6400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4340" name="Line 4">
            <a:extLst>
              <a:ext uri="{FF2B5EF4-FFF2-40B4-BE49-F238E27FC236}">
                <a16:creationId xmlns:a16="http://schemas.microsoft.com/office/drawing/2014/main" id="{8B12A8A1-96C2-4B76-80DE-0AABB4B3476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11275" y="1330325"/>
            <a:ext cx="0" cy="5029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4341" name="Line 5">
            <a:extLst>
              <a:ext uri="{FF2B5EF4-FFF2-40B4-BE49-F238E27FC236}">
                <a16:creationId xmlns:a16="http://schemas.microsoft.com/office/drawing/2014/main" id="{2DC6DE62-F7C0-4C1C-B9B3-328F425D9644}"/>
              </a:ext>
            </a:extLst>
          </p:cNvPr>
          <p:cNvSpPr>
            <a:spLocks noChangeShapeType="1"/>
          </p:cNvSpPr>
          <p:nvPr/>
        </p:nvSpPr>
        <p:spPr bwMode="auto">
          <a:xfrm>
            <a:off x="1311275" y="2092325"/>
            <a:ext cx="4267200" cy="426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4342" name="Text Box 6">
            <a:extLst>
              <a:ext uri="{FF2B5EF4-FFF2-40B4-BE49-F238E27FC236}">
                <a16:creationId xmlns:a16="http://schemas.microsoft.com/office/drawing/2014/main" id="{89003EB4-3081-4DE2-8CD2-A2C469159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8" y="1863725"/>
            <a:ext cx="701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/>
              <a:t>100</a:t>
            </a:r>
          </a:p>
        </p:txBody>
      </p:sp>
      <p:sp>
        <p:nvSpPr>
          <p:cNvPr id="14343" name="Text Box 7">
            <a:extLst>
              <a:ext uri="{FF2B5EF4-FFF2-40B4-BE49-F238E27FC236}">
                <a16:creationId xmlns:a16="http://schemas.microsoft.com/office/drawing/2014/main" id="{64B5C8D0-024F-4AC7-84B4-FCC06060B4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6329363"/>
            <a:ext cx="565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000" b="1"/>
              <a:t>100</a:t>
            </a:r>
          </a:p>
        </p:txBody>
      </p:sp>
      <p:sp>
        <p:nvSpPr>
          <p:cNvPr id="14344" name="Text Box 8">
            <a:extLst>
              <a:ext uri="{FF2B5EF4-FFF2-40B4-BE49-F238E27FC236}">
                <a16:creationId xmlns:a16="http://schemas.microsoft.com/office/drawing/2014/main" id="{C92F012E-19B6-4FE2-BAF5-CB0BF98BA2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9213" y="6127750"/>
            <a:ext cx="4222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/>
              <a:t>Q</a:t>
            </a:r>
          </a:p>
        </p:txBody>
      </p:sp>
      <p:sp>
        <p:nvSpPr>
          <p:cNvPr id="14345" name="Text Box 9">
            <a:extLst>
              <a:ext uri="{FF2B5EF4-FFF2-40B4-BE49-F238E27FC236}">
                <a16:creationId xmlns:a16="http://schemas.microsoft.com/office/drawing/2014/main" id="{AA551462-87FC-468B-94C8-39C053EAA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5575" y="1198563"/>
            <a:ext cx="365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/>
              <a:t>P</a:t>
            </a:r>
          </a:p>
        </p:txBody>
      </p:sp>
      <p:sp>
        <p:nvSpPr>
          <p:cNvPr id="14346" name="Line 10">
            <a:extLst>
              <a:ext uri="{FF2B5EF4-FFF2-40B4-BE49-F238E27FC236}">
                <a16:creationId xmlns:a16="http://schemas.microsoft.com/office/drawing/2014/main" id="{FD50ACB8-E60F-4138-B638-B2254FCC8F78}"/>
              </a:ext>
            </a:extLst>
          </p:cNvPr>
          <p:cNvSpPr>
            <a:spLocks noChangeShapeType="1"/>
          </p:cNvSpPr>
          <p:nvPr/>
        </p:nvSpPr>
        <p:spPr bwMode="auto">
          <a:xfrm>
            <a:off x="1311275" y="5826125"/>
            <a:ext cx="6248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4347" name="Text Box 11">
            <a:extLst>
              <a:ext uri="{FF2B5EF4-FFF2-40B4-BE49-F238E27FC236}">
                <a16:creationId xmlns:a16="http://schemas.microsoft.com/office/drawing/2014/main" id="{70C23CCB-C0F9-45B6-869D-07E1FC640A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5562600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/>
              <a:t>10</a:t>
            </a:r>
          </a:p>
        </p:txBody>
      </p:sp>
      <p:sp>
        <p:nvSpPr>
          <p:cNvPr id="14348" name="Line 12">
            <a:extLst>
              <a:ext uri="{FF2B5EF4-FFF2-40B4-BE49-F238E27FC236}">
                <a16:creationId xmlns:a16="http://schemas.microsoft.com/office/drawing/2014/main" id="{3B795BF3-D159-4193-8159-71EAA355A9D0}"/>
              </a:ext>
            </a:extLst>
          </p:cNvPr>
          <p:cNvSpPr>
            <a:spLocks noChangeShapeType="1"/>
          </p:cNvSpPr>
          <p:nvPr/>
        </p:nvSpPr>
        <p:spPr bwMode="auto">
          <a:xfrm>
            <a:off x="5045075" y="5826125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4349" name="Text Box 13">
            <a:extLst>
              <a:ext uri="{FF2B5EF4-FFF2-40B4-BE49-F238E27FC236}">
                <a16:creationId xmlns:a16="http://schemas.microsoft.com/office/drawing/2014/main" id="{1D52F65E-1F67-4A60-9183-1B59FA442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6329363"/>
            <a:ext cx="438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000" b="1"/>
              <a:t>90</a:t>
            </a:r>
          </a:p>
        </p:txBody>
      </p:sp>
      <p:sp>
        <p:nvSpPr>
          <p:cNvPr id="14350" name="Text Box 14">
            <a:extLst>
              <a:ext uri="{FF2B5EF4-FFF2-40B4-BE49-F238E27FC236}">
                <a16:creationId xmlns:a16="http://schemas.microsoft.com/office/drawing/2014/main" id="{9774BC29-1528-40EA-980D-1D9BFF843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4495800"/>
            <a:ext cx="793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/>
              <a:t>4050</a:t>
            </a:r>
          </a:p>
        </p:txBody>
      </p:sp>
      <p:sp>
        <p:nvSpPr>
          <p:cNvPr id="14351" name="Rectangle 23">
            <a:extLst>
              <a:ext uri="{FF2B5EF4-FFF2-40B4-BE49-F238E27FC236}">
                <a16:creationId xmlns:a16="http://schemas.microsoft.com/office/drawing/2014/main" id="{9E5CFABD-E70E-408B-92F1-3A211C8CDE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1547813"/>
            <a:ext cx="3519488" cy="2678112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b="1">
                <a:solidFill>
                  <a:srgbClr val="000066"/>
                </a:solidFill>
                <a:latin typeface="Calibri" panose="020F0502020204030204" pitchFamily="34" charset="0"/>
              </a:rPr>
              <a:t>Example:</a:t>
            </a:r>
            <a:r>
              <a:rPr lang="en-US" altLang="th-TH" sz="2400">
                <a:latin typeface="Calibri" panose="020F0502020204030204" pitchFamily="34" charset="0"/>
              </a:rPr>
              <a:t>  </a:t>
            </a:r>
          </a:p>
          <a:p>
            <a:pPr eaLnBrk="1" hangingPunct="1"/>
            <a:endParaRPr lang="en-US" altLang="th-TH" sz="240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>
                <a:latin typeface="Calibri" panose="020F0502020204030204" pitchFamily="34" charset="0"/>
              </a:rPr>
              <a:t>All customers are identical and have demand </a:t>
            </a:r>
          </a:p>
          <a:p>
            <a:pPr eaLnBrk="1" hangingPunct="1"/>
            <a:endParaRPr lang="en-US" altLang="th-TH" sz="2400">
              <a:latin typeface="Calibri" panose="020F0502020204030204" pitchFamily="34" charset="0"/>
            </a:endParaRPr>
          </a:p>
          <a:p>
            <a:pPr eaLnBrk="1" hangingPunct="1">
              <a:buFontTx/>
              <a:buChar char="•"/>
            </a:pPr>
            <a:r>
              <a:rPr lang="en-US" altLang="th-TH" sz="2400">
                <a:latin typeface="Calibri" panose="020F0502020204030204" pitchFamily="34" charset="0"/>
              </a:rPr>
              <a:t> P = 100 - Q</a:t>
            </a:r>
          </a:p>
          <a:p>
            <a:pPr eaLnBrk="1" hangingPunct="1">
              <a:buFontTx/>
              <a:buChar char="•"/>
            </a:pPr>
            <a:r>
              <a:rPr lang="en-US" altLang="th-TH" sz="2400">
                <a:latin typeface="Calibri" panose="020F0502020204030204" pitchFamily="34" charset="0"/>
              </a:rPr>
              <a:t> MC = AC = 10</a:t>
            </a:r>
          </a:p>
        </p:txBody>
      </p:sp>
      <p:sp>
        <p:nvSpPr>
          <p:cNvPr id="645144" name="AutoShape 24">
            <a:extLst>
              <a:ext uri="{FF2B5EF4-FFF2-40B4-BE49-F238E27FC236}">
                <a16:creationId xmlns:a16="http://schemas.microsoft.com/office/drawing/2014/main" id="{C6C95AA8-0EDC-40EC-9198-071D022695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Two-Part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>
            <a:extLst>
              <a:ext uri="{FF2B5EF4-FFF2-40B4-BE49-F238E27FC236}">
                <a16:creationId xmlns:a16="http://schemas.microsoft.com/office/drawing/2014/main" id="{461E1DF0-74A8-4504-A661-8660596B8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9C86241-2722-49B3-9B1B-5351A118F1A0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46155" name="AutoShape 11">
            <a:extLst>
              <a:ext uri="{FF2B5EF4-FFF2-40B4-BE49-F238E27FC236}">
                <a16:creationId xmlns:a16="http://schemas.microsoft.com/office/drawing/2014/main" id="{19318E18-B37F-4D12-A53E-4E8622B11C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Two-Part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5364" name="Rectangle 12">
            <a:extLst>
              <a:ext uri="{FF2B5EF4-FFF2-40B4-BE49-F238E27FC236}">
                <a16:creationId xmlns:a16="http://schemas.microsoft.com/office/drawing/2014/main" id="{24F88FEF-0D85-4F77-9975-F9E88B56D0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8700" y="2003425"/>
            <a:ext cx="7086600" cy="3416300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i="1">
                <a:solidFill>
                  <a:srgbClr val="000066"/>
                </a:solidFill>
                <a:latin typeface="Calibri" panose="020F0502020204030204" pitchFamily="34" charset="0"/>
              </a:rPr>
              <a:t>What is the optimal two-part tariff?</a:t>
            </a:r>
          </a:p>
          <a:p>
            <a:pPr eaLnBrk="1" hangingPunct="1"/>
            <a:endParaRPr lang="en-US" altLang="th-TH" sz="240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>
                <a:latin typeface="Calibri" panose="020F0502020204030204" pitchFamily="34" charset="0"/>
              </a:rPr>
              <a:t>Two steps:</a:t>
            </a:r>
          </a:p>
          <a:p>
            <a:pPr eaLnBrk="1" hangingPunct="1"/>
            <a:endParaRPr lang="en-US" altLang="th-TH" sz="240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>
                <a:latin typeface="Calibri" panose="020F0502020204030204" pitchFamily="34" charset="0"/>
              </a:rPr>
              <a:t>(1) maximize the benefits to the consumers by charging</a:t>
            </a:r>
            <a:br>
              <a:rPr lang="en-US" altLang="th-TH" sz="2400">
                <a:latin typeface="Calibri" panose="020F0502020204030204" pitchFamily="34" charset="0"/>
              </a:rPr>
            </a:br>
            <a:r>
              <a:rPr lang="en-US" altLang="th-TH" sz="2400">
                <a:latin typeface="Calibri" panose="020F0502020204030204" pitchFamily="34" charset="0"/>
              </a:rPr>
              <a:t>UNIT PRICE =  MC = 10.</a:t>
            </a:r>
          </a:p>
          <a:p>
            <a:pPr eaLnBrk="1" hangingPunct="1"/>
            <a:r>
              <a:rPr lang="en-US" altLang="th-TH" sz="2400">
                <a:latin typeface="Calibri" panose="020F0502020204030204" pitchFamily="34" charset="0"/>
              </a:rPr>
              <a:t>                 </a:t>
            </a:r>
          </a:p>
          <a:p>
            <a:pPr eaLnBrk="1" hangingPunct="1"/>
            <a:r>
              <a:rPr lang="en-US" altLang="th-TH" sz="2400">
                <a:latin typeface="Calibri" panose="020F0502020204030204" pitchFamily="34" charset="0"/>
              </a:rPr>
              <a:t>(2) capture this benefit by setting</a:t>
            </a:r>
            <a:br>
              <a:rPr lang="en-US" altLang="th-TH" sz="2400">
                <a:latin typeface="Calibri" panose="020F0502020204030204" pitchFamily="34" charset="0"/>
              </a:rPr>
            </a:br>
            <a:r>
              <a:rPr lang="en-US" altLang="th-TH" sz="2400">
                <a:latin typeface="Calibri" panose="020F0502020204030204" pitchFamily="34" charset="0"/>
              </a:rPr>
              <a:t>LUMP-SUM PRICE = consumer benefits = 4050.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>
            <a:extLst>
              <a:ext uri="{FF2B5EF4-FFF2-40B4-BE49-F238E27FC236}">
                <a16:creationId xmlns:a16="http://schemas.microsoft.com/office/drawing/2014/main" id="{B79A0790-062E-4C5A-AAB8-CE9676328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4940244-4008-44B7-B492-82A4DE26249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6387" name="Rectangle 12">
            <a:extLst>
              <a:ext uri="{FF2B5EF4-FFF2-40B4-BE49-F238E27FC236}">
                <a16:creationId xmlns:a16="http://schemas.microsoft.com/office/drawing/2014/main" id="{CB3B5EC5-7D6D-4675-948F-49608EE18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1819275"/>
            <a:ext cx="784860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Any higher usage charge would result in a dead-weight loss that could not be captured by the monopolist. Any lower usage charge would result in selling at less than marginal cost. 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In essence, the monopolist maximizes the size of the "pie", then sets the lump-sum fee so as to capture the entire "pie" for itself.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i="1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b="1"/>
              <a:t>The total surplus captured is the same as in the case of perfect price discrimination.</a:t>
            </a:r>
          </a:p>
        </p:txBody>
      </p:sp>
      <p:sp>
        <p:nvSpPr>
          <p:cNvPr id="13" name="AutoShape 11">
            <a:extLst>
              <a:ext uri="{FF2B5EF4-FFF2-40B4-BE49-F238E27FC236}">
                <a16:creationId xmlns:a16="http://schemas.microsoft.com/office/drawing/2014/main" id="{63B96452-CF97-4323-A40C-5284695543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Two-Part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>
            <a:extLst>
              <a:ext uri="{FF2B5EF4-FFF2-40B4-BE49-F238E27FC236}">
                <a16:creationId xmlns:a16="http://schemas.microsoft.com/office/drawing/2014/main" id="{B79A0790-062E-4C5A-AAB8-CE9676328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4940244-4008-44B7-B492-82A4DE26249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11">
            <a:extLst>
              <a:ext uri="{FF2B5EF4-FFF2-40B4-BE49-F238E27FC236}">
                <a16:creationId xmlns:a16="http://schemas.microsoft.com/office/drawing/2014/main" id="{63B96452-CF97-4323-A40C-5284695543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Two-Part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F1C342-C5EB-4FC9-94AD-9DFA08779C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50711"/>
            <a:ext cx="9144000" cy="4121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6896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>
            <a:extLst>
              <a:ext uri="{FF2B5EF4-FFF2-40B4-BE49-F238E27FC236}">
                <a16:creationId xmlns:a16="http://schemas.microsoft.com/office/drawing/2014/main" id="{752E92DF-531A-4062-A66F-32BBC86B4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596382-AFD4-4FE5-8730-3D706BDEF0E2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48204" name="AutoShape 12">
            <a:extLst>
              <a:ext uri="{FF2B5EF4-FFF2-40B4-BE49-F238E27FC236}">
                <a16:creationId xmlns:a16="http://schemas.microsoft.com/office/drawing/2014/main" id="{5FEF7938-529C-4DC6-9F12-18B9A9E0BC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Block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17412" name="Group 5">
            <a:extLst>
              <a:ext uri="{FF2B5EF4-FFF2-40B4-BE49-F238E27FC236}">
                <a16:creationId xmlns:a16="http://schemas.microsoft.com/office/drawing/2014/main" id="{DAACA373-8EF9-48D3-901F-64912B109CE2}"/>
              </a:ext>
            </a:extLst>
          </p:cNvPr>
          <p:cNvGrpSpPr>
            <a:grpSpLocks/>
          </p:cNvGrpSpPr>
          <p:nvPr/>
        </p:nvGrpSpPr>
        <p:grpSpPr bwMode="auto">
          <a:xfrm>
            <a:off x="0" y="2339975"/>
            <a:ext cx="9144000" cy="4016375"/>
            <a:chOff x="0" y="1421144"/>
            <a:chExt cx="9144000" cy="4015711"/>
          </a:xfrm>
        </p:grpSpPr>
        <p:pic>
          <p:nvPicPr>
            <p:cNvPr id="17418" name="Picture 1">
              <a:extLst>
                <a:ext uri="{FF2B5EF4-FFF2-40B4-BE49-F238E27FC236}">
                  <a16:creationId xmlns:a16="http://schemas.microsoft.com/office/drawing/2014/main" id="{B5D18C79-3055-46E8-95FF-879B6FCED9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21144"/>
              <a:ext cx="9144000" cy="40157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A8AC3FCF-AC0D-481C-9132-9E628BACC8A5}"/>
                </a:ext>
              </a:extLst>
            </p:cNvPr>
            <p:cNvCxnSpPr>
              <a:cxnSpLocks/>
            </p:cNvCxnSpPr>
            <p:nvPr/>
          </p:nvCxnSpPr>
          <p:spPr>
            <a:xfrm>
              <a:off x="4333875" y="1944932"/>
              <a:ext cx="1371600" cy="282052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Rectangle 13">
            <a:extLst>
              <a:ext uri="{FF2B5EF4-FFF2-40B4-BE49-F238E27FC236}">
                <a16:creationId xmlns:a16="http://schemas.microsoft.com/office/drawing/2014/main" id="{626B3271-4C50-4885-9D75-7977AE0DA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7788" y="1139825"/>
            <a:ext cx="64484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n-lt"/>
              </a:rPr>
              <a:t>Definition:</a:t>
            </a:r>
            <a:r>
              <a:rPr lang="en-US" sz="2400" dirty="0">
                <a:latin typeface="+mn-lt"/>
              </a:rPr>
              <a:t> If a consumer pays one price for one block of output and another price for another block of output, the consumer faces a </a:t>
            </a:r>
            <a:r>
              <a:rPr lang="en-US" sz="2400" b="1" dirty="0">
                <a:latin typeface="+mn-lt"/>
              </a:rPr>
              <a:t>block tariff.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33938B1-F3FE-4FC5-9221-4A1E72E4D73F}"/>
              </a:ext>
            </a:extLst>
          </p:cNvPr>
          <p:cNvSpPr/>
          <p:nvPr/>
        </p:nvSpPr>
        <p:spPr>
          <a:xfrm>
            <a:off x="4333875" y="3962400"/>
            <a:ext cx="1076325" cy="11430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B81CA-63CC-4531-8D1E-7E04D648FF69}"/>
              </a:ext>
            </a:extLst>
          </p:cNvPr>
          <p:cNvSpPr txBox="1"/>
          <p:nvPr/>
        </p:nvSpPr>
        <p:spPr>
          <a:xfrm>
            <a:off x="5911850" y="2414588"/>
            <a:ext cx="30480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2400" dirty="0">
                <a:latin typeface="+mj-lt"/>
              </a:rPr>
              <a:t>PS w/o Block Tariff</a:t>
            </a:r>
          </a:p>
          <a:p>
            <a:pPr eaLnBrk="1" hangingPunct="1">
              <a:defRPr/>
            </a:pPr>
            <a:endParaRPr lang="en-US" sz="2400" dirty="0">
              <a:latin typeface="+mj-lt"/>
            </a:endParaRPr>
          </a:p>
          <a:p>
            <a:pPr eaLnBrk="1" hangingPunct="1">
              <a:defRPr/>
            </a:pPr>
            <a:r>
              <a:rPr lang="en-US" sz="2400" u="sng" dirty="0">
                <a:latin typeface="+mj-lt"/>
              </a:rPr>
              <a:t>Extra</a:t>
            </a:r>
            <a:r>
              <a:rPr lang="en-US" sz="2400" dirty="0">
                <a:latin typeface="+mj-lt"/>
              </a:rPr>
              <a:t> PS w/ Block Tariff</a:t>
            </a:r>
            <a:endParaRPr lang="th-TH" sz="2400" dirty="0">
              <a:latin typeface="+mj-lt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A677A8A-195E-4D93-B6D9-875305B2B55C}"/>
              </a:ext>
            </a:extLst>
          </p:cNvPr>
          <p:cNvCxnSpPr/>
          <p:nvPr/>
        </p:nvCxnSpPr>
        <p:spPr>
          <a:xfrm flipV="1">
            <a:off x="5705475" y="3614738"/>
            <a:ext cx="1533525" cy="10334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4B5F072-B00B-4D92-97AD-E767D8C75AEC}"/>
              </a:ext>
            </a:extLst>
          </p:cNvPr>
          <p:cNvCxnSpPr>
            <a:cxnSpLocks/>
          </p:cNvCxnSpPr>
          <p:nvPr/>
        </p:nvCxnSpPr>
        <p:spPr>
          <a:xfrm flipV="1">
            <a:off x="5149850" y="2857500"/>
            <a:ext cx="808038" cy="12731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>
            <a:extLst>
              <a:ext uri="{FF2B5EF4-FFF2-40B4-BE49-F238E27FC236}">
                <a16:creationId xmlns:a16="http://schemas.microsoft.com/office/drawing/2014/main" id="{8B478035-CA3E-4C79-85C6-301B86149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8D9271E-EC6A-450D-B1F3-9A1D3C2ADC1E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54347" name="AutoShape 11">
            <a:extLst>
              <a:ext uri="{FF2B5EF4-FFF2-40B4-BE49-F238E27FC236}">
                <a16:creationId xmlns:a16="http://schemas.microsoft.com/office/drawing/2014/main" id="{41C745FC-7209-4831-9EDB-1F691E1B9C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Block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54348" name="Rectangle 12">
            <a:extLst>
              <a:ext uri="{FF2B5EF4-FFF2-40B4-BE49-F238E27FC236}">
                <a16:creationId xmlns:a16="http://schemas.microsoft.com/office/drawing/2014/main" id="{0AB093FA-C7D1-4BF5-A887-27B125E501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3004" y="5019574"/>
            <a:ext cx="715799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</a:rPr>
              <a:t>If the monopolist could set a </a:t>
            </a:r>
            <a:r>
              <a:rPr lang="en-US" sz="2400" u="sng" dirty="0">
                <a:latin typeface="+mn-lt"/>
              </a:rPr>
              <a:t>different block price for </a:t>
            </a:r>
            <a:r>
              <a:rPr lang="en-US" sz="2400" b="1" u="sng" dirty="0">
                <a:latin typeface="+mn-lt"/>
              </a:rPr>
              <a:t>each customer</a:t>
            </a:r>
            <a:r>
              <a:rPr lang="en-US" sz="2400" dirty="0">
                <a:latin typeface="+mn-lt"/>
              </a:rPr>
              <a:t>, it would capture the same amount of surplus as a </a:t>
            </a:r>
            <a:r>
              <a:rPr lang="en-US" sz="2400" u="sng" dirty="0">
                <a:latin typeface="+mn-lt"/>
              </a:rPr>
              <a:t>perfectly price-discriminating monopolist</a:t>
            </a:r>
            <a:r>
              <a:rPr lang="en-US" sz="2400" dirty="0">
                <a:latin typeface="+mn-lt"/>
              </a:rPr>
              <a:t>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2407161-0632-48F3-A629-4DFDBF7F94B6}"/>
              </a:ext>
            </a:extLst>
          </p:cNvPr>
          <p:cNvSpPr/>
          <p:nvPr/>
        </p:nvSpPr>
        <p:spPr>
          <a:xfrm>
            <a:off x="228600" y="2274838"/>
            <a:ext cx="4176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j-lt"/>
              </a:rPr>
              <a:t>For 2-Block Tariff, we need to find Q1, Q2, P1, P2 such that producer surplus is maximized.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+mj-lt"/>
              </a:rPr>
              <a:t>That is, we try to maximize the shaded area</a:t>
            </a:r>
            <a:r>
              <a:rPr lang="en-US" sz="2400" dirty="0">
                <a:latin typeface="+mj-lt"/>
              </a:rPr>
              <a:t>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A43CDBA-F87D-46F5-B494-7C22DAC8E821}"/>
              </a:ext>
            </a:extLst>
          </p:cNvPr>
          <p:cNvGrpSpPr/>
          <p:nvPr/>
        </p:nvGrpSpPr>
        <p:grpSpPr>
          <a:xfrm>
            <a:off x="4595673" y="1333187"/>
            <a:ext cx="4176000" cy="3420000"/>
            <a:chOff x="4595673" y="1333187"/>
            <a:chExt cx="4176000" cy="342000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0EA8C31-DDB3-4C4D-96C2-48D8E8BBE8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95673" y="1333187"/>
              <a:ext cx="4176000" cy="3420000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00C089FF-7B7A-46A0-8626-07C60367AA4D}"/>
                </a:ext>
              </a:extLst>
            </p:cNvPr>
            <p:cNvSpPr/>
            <p:nvPr/>
          </p:nvSpPr>
          <p:spPr>
            <a:xfrm>
              <a:off x="5123156" y="1503212"/>
              <a:ext cx="228600" cy="21543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813046C-C9B4-4547-8A1A-C181B2193DE3}"/>
                </a:ext>
              </a:extLst>
            </p:cNvPr>
            <p:cNvSpPr/>
            <p:nvPr/>
          </p:nvSpPr>
          <p:spPr>
            <a:xfrm rot="5400000">
              <a:off x="6767420" y="3106788"/>
              <a:ext cx="201947" cy="21543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7714478-DB2A-4F4E-9721-5A573C40D6CE}"/>
                </a:ext>
              </a:extLst>
            </p:cNvPr>
            <p:cNvSpPr/>
            <p:nvPr/>
          </p:nvSpPr>
          <p:spPr>
            <a:xfrm>
              <a:off x="5018474" y="1503212"/>
              <a:ext cx="228600" cy="805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BAC0BBB-0680-46F1-9343-BAD8AA840B49}"/>
                </a:ext>
              </a:extLst>
            </p:cNvPr>
            <p:cNvSpPr/>
            <p:nvPr/>
          </p:nvSpPr>
          <p:spPr>
            <a:xfrm rot="5400000">
              <a:off x="6644999" y="1342314"/>
              <a:ext cx="228600" cy="805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dirty="0"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>
            <a:extLst>
              <a:ext uri="{FF2B5EF4-FFF2-40B4-BE49-F238E27FC236}">
                <a16:creationId xmlns:a16="http://schemas.microsoft.com/office/drawing/2014/main" id="{791651CE-20DD-4DB6-A8F5-44524BE6A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41DAE58-E5C6-4861-A62D-75B4DA314101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49229" name="AutoShape 13">
            <a:extLst>
              <a:ext uri="{FF2B5EF4-FFF2-40B4-BE49-F238E27FC236}">
                <a16:creationId xmlns:a16="http://schemas.microsoft.com/office/drawing/2014/main" id="{AC7914E1-2A50-451F-A1E3-0CDE1CA46C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Block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8436" name="Rectangle 15">
            <a:extLst>
              <a:ext uri="{FF2B5EF4-FFF2-40B4-BE49-F238E27FC236}">
                <a16:creationId xmlns:a16="http://schemas.microsoft.com/office/drawing/2014/main" id="{E1927DF7-BB9C-4BAA-8A5B-EB3A131127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0488" y="2003425"/>
            <a:ext cx="642302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b="1" u="sng" dirty="0"/>
              <a:t>Example 1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Let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Inverse Demand:	P = 20 – Q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Marginal Cost:		MC = 2 = AC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Assume that the monopolist wants to charge two different prices. What the two prices should it charge in order to maximize the producer surplus?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>
            <a:extLst>
              <a:ext uri="{FF2B5EF4-FFF2-40B4-BE49-F238E27FC236}">
                <a16:creationId xmlns:a16="http://schemas.microsoft.com/office/drawing/2014/main" id="{4F2AAC02-FBDF-4020-8131-C383003FC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CD2B171-98AB-40C4-8D75-93243DC87CE1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pic>
        <p:nvPicPr>
          <p:cNvPr id="19459" name="Picture 1">
            <a:extLst>
              <a:ext uri="{FF2B5EF4-FFF2-40B4-BE49-F238E27FC236}">
                <a16:creationId xmlns:a16="http://schemas.microsoft.com/office/drawing/2014/main" id="{7A6DD8B4-46EA-4116-96B1-C99B7DF65A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5875"/>
            <a:ext cx="91440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AutoShape 13">
            <a:extLst>
              <a:ext uri="{FF2B5EF4-FFF2-40B4-BE49-F238E27FC236}">
                <a16:creationId xmlns:a16="http://schemas.microsoft.com/office/drawing/2014/main" id="{59EBEB94-42AE-47F2-AE44-46E5799E6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Block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>
            <a:extLst>
              <a:ext uri="{FF2B5EF4-FFF2-40B4-BE49-F238E27FC236}">
                <a16:creationId xmlns:a16="http://schemas.microsoft.com/office/drawing/2014/main" id="{A50DF91E-542B-4F6B-A15B-409FF9A2C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CD2D932-747B-4C5E-9B94-30CDB6DF7494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49229" name="AutoShape 13">
            <a:extLst>
              <a:ext uri="{FF2B5EF4-FFF2-40B4-BE49-F238E27FC236}">
                <a16:creationId xmlns:a16="http://schemas.microsoft.com/office/drawing/2014/main" id="{2A3CAA80-7514-4DB6-903A-E83C268B3E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Block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0484" name="Rectangle 15">
            <a:extLst>
              <a:ext uri="{FF2B5EF4-FFF2-40B4-BE49-F238E27FC236}">
                <a16:creationId xmlns:a16="http://schemas.microsoft.com/office/drawing/2014/main" id="{E9DB9053-9251-439C-A864-398AA25FB2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344" y="1449417"/>
            <a:ext cx="7707312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b="1" u="sng" dirty="0"/>
              <a:t>Example 2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Let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Inverse Demand:	P = 100 – Q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Marginal Cost:		MC = 10 = AC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Assume that the monopolist wants to charge two different prices. What the two prices should it charge in order to maximize the producer surplus?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sz="2400" dirty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Answer:   It should sell the first 30 units at P = 70 and another 30 units at P  = 40. Total Q = 60.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>
            <a:extLst>
              <a:ext uri="{FF2B5EF4-FFF2-40B4-BE49-F238E27FC236}">
                <a16:creationId xmlns:a16="http://schemas.microsoft.com/office/drawing/2014/main" id="{A50DF91E-542B-4F6B-A15B-409FF9A2C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CD2D932-747B-4C5E-9B94-30CDB6DF7494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49229" name="AutoShape 13">
            <a:extLst>
              <a:ext uri="{FF2B5EF4-FFF2-40B4-BE49-F238E27FC236}">
                <a16:creationId xmlns:a16="http://schemas.microsoft.com/office/drawing/2014/main" id="{2A3CAA80-7514-4DB6-903A-E83C268B3E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Block Tariff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736B67-214E-4871-BD30-6445E7605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7337"/>
            <a:ext cx="9144000" cy="408332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D1D8EE8-E2EA-41F6-944B-3D0E56C676DC}"/>
              </a:ext>
            </a:extLst>
          </p:cNvPr>
          <p:cNvSpPr/>
          <p:nvPr/>
        </p:nvSpPr>
        <p:spPr>
          <a:xfrm>
            <a:off x="4648200" y="4495800"/>
            <a:ext cx="4495800" cy="9748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45151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>
            <a:extLst>
              <a:ext uri="{FF2B5EF4-FFF2-40B4-BE49-F238E27FC236}">
                <a16:creationId xmlns:a16="http://schemas.microsoft.com/office/drawing/2014/main" id="{7E278E9D-AC6E-478F-9DD0-0974875CA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B993925-69AD-4196-B57E-F755DB986A0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57420" name="AutoShape 12">
            <a:extLst>
              <a:ext uri="{FF2B5EF4-FFF2-40B4-BE49-F238E27FC236}">
                <a16:creationId xmlns:a16="http://schemas.microsoft.com/office/drawing/2014/main" id="{22BAB448-B145-455C-B8F4-AC167646AA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3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rd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8684" name="Rectangle 13">
            <a:extLst>
              <a:ext uri="{FF2B5EF4-FFF2-40B4-BE49-F238E27FC236}">
                <a16:creationId xmlns:a16="http://schemas.microsoft.com/office/drawing/2014/main" id="{6943BAF6-5545-4394-84AB-CEC82780F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449417"/>
            <a:ext cx="7467600" cy="4524315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4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400" dirty="0">
                <a:latin typeface="Calibri" panose="020F0502020204030204" pitchFamily="34" charset="0"/>
              </a:rPr>
              <a:t> A policy of </a:t>
            </a:r>
            <a:r>
              <a:rPr lang="en-US" altLang="th-TH" sz="2400" b="1" dirty="0">
                <a:latin typeface="Calibri" panose="020F0502020204030204" pitchFamily="34" charset="0"/>
              </a:rPr>
              <a:t>third degree price discrimination</a:t>
            </a:r>
            <a:r>
              <a:rPr lang="en-US" altLang="th-TH" sz="2400" dirty="0">
                <a:latin typeface="Calibri" panose="020F0502020204030204" pitchFamily="34" charset="0"/>
              </a:rPr>
              <a:t> offers a different price for each segment of the market (or each consumer group) when membership in a segment can be observed. </a:t>
            </a:r>
          </a:p>
          <a:p>
            <a:pPr algn="just" eaLnBrk="1" hangingPunct="1"/>
            <a:endParaRPr lang="en-US" altLang="th-TH" sz="24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400" dirty="0">
                <a:solidFill>
                  <a:srgbClr val="000066"/>
                </a:solidFill>
                <a:latin typeface="Calibri" panose="020F0502020204030204" pitchFamily="34" charset="0"/>
              </a:rPr>
              <a:t>Example:</a:t>
            </a:r>
            <a:r>
              <a:rPr lang="en-US" altLang="th-TH" sz="2400" dirty="0">
                <a:latin typeface="Calibri" panose="020F0502020204030204" pitchFamily="34" charset="0"/>
              </a:rPr>
              <a:t> Movie ticket sales to older people or students at discount</a:t>
            </a:r>
          </a:p>
          <a:p>
            <a:pPr algn="just" eaLnBrk="1" hangingPunct="1"/>
            <a:endParaRPr lang="en-US" altLang="th-TH" sz="24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400" b="1" dirty="0">
                <a:latin typeface="Calibri" panose="020F0502020204030204" pitchFamily="34" charset="0"/>
              </a:rPr>
              <a:t>Given that the whole market is segmented into sub-markets, the monopolist can set different P* and Q* for each sub-market in order to maximize its total profit, e.g. sub-market for students and sub-market for seniors.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>
            <a:extLst>
              <a:ext uri="{FF2B5EF4-FFF2-40B4-BE49-F238E27FC236}">
                <a16:creationId xmlns:a16="http://schemas.microsoft.com/office/drawing/2014/main" id="{7E278E9D-AC6E-478F-9DD0-0974875CA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B993925-69AD-4196-B57E-F755DB986A0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57420" name="AutoShape 12">
            <a:extLst>
              <a:ext uri="{FF2B5EF4-FFF2-40B4-BE49-F238E27FC236}">
                <a16:creationId xmlns:a16="http://schemas.microsoft.com/office/drawing/2014/main" id="{22BAB448-B145-455C-B8F4-AC167646AA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3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rd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AEB24C-D33A-4065-A6F3-084CFC7068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000" y="1371575"/>
            <a:ext cx="7848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5395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>
            <a:extLst>
              <a:ext uri="{FF2B5EF4-FFF2-40B4-BE49-F238E27FC236}">
                <a16:creationId xmlns:a16="http://schemas.microsoft.com/office/drawing/2014/main" id="{7BA02829-83CA-4834-906E-4C11652F5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714D3BD-442D-48C7-A650-12812247BC86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29707" name="Rectangle 11">
            <a:extLst>
              <a:ext uri="{FF2B5EF4-FFF2-40B4-BE49-F238E27FC236}">
                <a16:creationId xmlns:a16="http://schemas.microsoft.com/office/drawing/2014/main" id="{1067B541-97E7-43A4-B1BE-6333C3AE45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672" y="136525"/>
            <a:ext cx="7530656" cy="2677656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400" b="1" u="sng" dirty="0">
                <a:latin typeface="Calibri" panose="020F0502020204030204" pitchFamily="34" charset="0"/>
              </a:rPr>
              <a:t>Example</a:t>
            </a:r>
            <a:endParaRPr lang="en-US" altLang="th-TH" sz="24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400" dirty="0">
                <a:latin typeface="Calibri" panose="020F0502020204030204" pitchFamily="34" charset="0"/>
              </a:rPr>
              <a:t>Suppose the monopolist operates in two market segments, at the same constant marginal cost.</a:t>
            </a:r>
          </a:p>
          <a:p>
            <a:pPr algn="just" eaLnBrk="1" hangingPunct="1"/>
            <a:r>
              <a:rPr lang="en-US" altLang="th-TH" sz="2400" dirty="0">
                <a:latin typeface="Calibri" panose="020F0502020204030204" pitchFamily="34" charset="0"/>
              </a:rPr>
              <a:t>MC = AC = 20 in both segments</a:t>
            </a:r>
          </a:p>
          <a:p>
            <a:pPr algn="just" eaLnBrk="1" hangingPunct="1"/>
            <a:r>
              <a:rPr lang="en-US" altLang="th-TH" sz="2400" dirty="0">
                <a:latin typeface="Calibri" panose="020F0502020204030204" pitchFamily="34" charset="0"/>
              </a:rPr>
              <a:t>Mkt Segment 1:	P</a:t>
            </a:r>
            <a:r>
              <a:rPr lang="en-US" altLang="th-TH" sz="2400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dirty="0">
                <a:latin typeface="Calibri" panose="020F0502020204030204" pitchFamily="34" charset="0"/>
              </a:rPr>
              <a:t> = 100 - Q</a:t>
            </a:r>
            <a:r>
              <a:rPr lang="en-US" altLang="th-TH" sz="2400" baseline="-25000" dirty="0">
                <a:latin typeface="Calibri" panose="020F0502020204030204" pitchFamily="34" charset="0"/>
              </a:rPr>
              <a:t>1</a:t>
            </a:r>
          </a:p>
          <a:p>
            <a:pPr algn="just" eaLnBrk="1" hangingPunct="1"/>
            <a:r>
              <a:rPr lang="en-US" altLang="th-TH" sz="2400" dirty="0">
                <a:latin typeface="Calibri" panose="020F0502020204030204" pitchFamily="34" charset="0"/>
              </a:rPr>
              <a:t>Mkt Segment 2:	P</a:t>
            </a:r>
            <a:r>
              <a:rPr lang="en-US" altLang="th-TH" sz="2400" baseline="-25000" dirty="0">
                <a:latin typeface="Calibri" panose="020F0502020204030204" pitchFamily="34" charset="0"/>
              </a:rPr>
              <a:t>2</a:t>
            </a:r>
            <a:r>
              <a:rPr lang="en-US" altLang="th-TH" sz="2400" dirty="0">
                <a:latin typeface="Calibri" panose="020F0502020204030204" pitchFamily="34" charset="0"/>
              </a:rPr>
              <a:t> = 80 - 2Q</a:t>
            </a:r>
            <a:r>
              <a:rPr lang="en-US" altLang="th-TH" sz="2400" baseline="-25000" dirty="0">
                <a:latin typeface="Calibri" panose="020F0502020204030204" pitchFamily="34" charset="0"/>
              </a:rPr>
              <a:t>2</a:t>
            </a:r>
            <a:endParaRPr lang="en-US" altLang="th-TH" sz="24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400" dirty="0">
                <a:latin typeface="Calibri" panose="020F0502020204030204" pitchFamily="34" charset="0"/>
              </a:rPr>
              <a:t>What P* and Q* should be in each market?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5EFBFE-D08D-4B7F-86A4-E96F44E88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000" y="2882350"/>
            <a:ext cx="7704000" cy="3474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C2932F1-642F-41F7-9E49-BD74A6BA9058}"/>
              </a:ext>
            </a:extLst>
          </p:cNvPr>
          <p:cNvSpPr/>
          <p:nvPr/>
        </p:nvSpPr>
        <p:spPr>
          <a:xfrm>
            <a:off x="5715000" y="3733800"/>
            <a:ext cx="2709000" cy="2622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>
            <a:extLst>
              <a:ext uri="{FF2B5EF4-FFF2-40B4-BE49-F238E27FC236}">
                <a16:creationId xmlns:a16="http://schemas.microsoft.com/office/drawing/2014/main" id="{CCCE053F-26FA-4C01-9720-2121916CD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4B52CCD-2B79-4803-8DA5-7FD29AC45DD5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4" name="AutoShape 12">
            <a:extLst>
              <a:ext uri="{FF2B5EF4-FFF2-40B4-BE49-F238E27FC236}">
                <a16:creationId xmlns:a16="http://schemas.microsoft.com/office/drawing/2014/main" id="{BC855E96-9C12-48CB-9FAE-67314CD3A6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3</a:t>
            </a:r>
            <a:r>
              <a:rPr lang="en-US" sz="3600" b="1" baseline="30000" dirty="0">
                <a:solidFill>
                  <a:srgbClr val="000066"/>
                </a:solidFill>
                <a:latin typeface="Calibri" pitchFamily="34" charset="0"/>
              </a:rPr>
              <a:t>rd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Degree Price Discrimination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74FBED2-0E0A-4985-AED4-B112AD2B3C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000" y="1399500"/>
            <a:ext cx="7344000" cy="4059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DC852C3-95E8-4349-9857-AFFC1A63CCA9}"/>
              </a:ext>
            </a:extLst>
          </p:cNvPr>
          <p:cNvSpPr/>
          <p:nvPr/>
        </p:nvSpPr>
        <p:spPr>
          <a:xfrm>
            <a:off x="5943600" y="2362200"/>
            <a:ext cx="2300400" cy="3096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998</Words>
  <Application>Microsoft Office PowerPoint</Application>
  <PresentationFormat>On-screen Show (4:3)</PresentationFormat>
  <Paragraphs>148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29</cp:revision>
  <dcterms:created xsi:type="dcterms:W3CDTF">2010-03-18T15:24:08Z</dcterms:created>
  <dcterms:modified xsi:type="dcterms:W3CDTF">2019-10-10T22:07:25Z</dcterms:modified>
</cp:coreProperties>
</file>