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9"/>
  </p:notesMasterIdLst>
  <p:handoutMasterIdLst>
    <p:handoutMasterId r:id="rId20"/>
  </p:handoutMasterIdLst>
  <p:sldIdLst>
    <p:sldId id="851" r:id="rId2"/>
    <p:sldId id="852" r:id="rId3"/>
    <p:sldId id="853" r:id="rId4"/>
    <p:sldId id="854" r:id="rId5"/>
    <p:sldId id="855" r:id="rId6"/>
    <p:sldId id="856" r:id="rId7"/>
    <p:sldId id="857" r:id="rId8"/>
    <p:sldId id="858" r:id="rId9"/>
    <p:sldId id="859" r:id="rId10"/>
    <p:sldId id="860" r:id="rId11"/>
    <p:sldId id="861" r:id="rId12"/>
    <p:sldId id="865" r:id="rId13"/>
    <p:sldId id="866" r:id="rId14"/>
    <p:sldId id="867" r:id="rId15"/>
    <p:sldId id="868" r:id="rId16"/>
    <p:sldId id="869" r:id="rId17"/>
    <p:sldId id="870" r:id="rId18"/>
  </p:sldIdLst>
  <p:sldSz cx="9144000" cy="6858000" type="screen4x3"/>
  <p:notesSz cx="7099300" cy="10234613"/>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3">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CCECFF"/>
    <a:srgbClr val="9966FF"/>
    <a:srgbClr val="9999FF"/>
    <a:srgbClr val="6600CC"/>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3519" autoAdjust="0"/>
  </p:normalViewPr>
  <p:slideViewPr>
    <p:cSldViewPr>
      <p:cViewPr varScale="1">
        <p:scale>
          <a:sx n="70" d="100"/>
          <a:sy n="70" d="100"/>
        </p:scale>
        <p:origin x="744" y="6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60" d="100"/>
          <a:sy n="60" d="100"/>
        </p:scale>
        <p:origin x="-2916" y="-90"/>
      </p:cViewPr>
      <p:guideLst>
        <p:guide orient="horz" pos="3223"/>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4021138" y="0"/>
            <a:ext cx="3076575" cy="511175"/>
          </a:xfrm>
          <a:prstGeom prst="rect">
            <a:avLst/>
          </a:prstGeom>
        </p:spPr>
        <p:txBody>
          <a:bodyPr vert="horz" lIns="91440" tIns="45720" rIns="91440" bIns="45720" rtlCol="0"/>
          <a:lstStyle>
            <a:lvl1pPr algn="r">
              <a:defRPr sz="1200"/>
            </a:lvl1pPr>
          </a:lstStyle>
          <a:p>
            <a:fld id="{8B2B1E45-E918-418E-BC90-EC3454016551}" type="datetimeFigureOut">
              <a:rPr lang="th-TH" smtClean="0"/>
              <a:pPr/>
              <a:t>07/02/59</a:t>
            </a:fld>
            <a:endParaRPr lang="th-TH"/>
          </a:p>
        </p:txBody>
      </p:sp>
      <p:sp>
        <p:nvSpPr>
          <p:cNvPr id="4" name="Footer Placeholder 3"/>
          <p:cNvSpPr>
            <a:spLocks noGrp="1"/>
          </p:cNvSpPr>
          <p:nvPr>
            <p:ph type="ftr" sz="quarter" idx="2"/>
          </p:nvPr>
        </p:nvSpPr>
        <p:spPr>
          <a:xfrm>
            <a:off x="0" y="9721850"/>
            <a:ext cx="3076575" cy="511175"/>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4021138" y="9721850"/>
            <a:ext cx="3076575" cy="511175"/>
          </a:xfrm>
          <a:prstGeom prst="rect">
            <a:avLst/>
          </a:prstGeom>
        </p:spPr>
        <p:txBody>
          <a:bodyPr vert="horz" lIns="91440" tIns="45720" rIns="91440" bIns="45720" rtlCol="0" anchor="b"/>
          <a:lstStyle>
            <a:lvl1pPr algn="r">
              <a:defRPr sz="1200"/>
            </a:lvl1pPr>
          </a:lstStyle>
          <a:p>
            <a:fld id="{8E71E35A-305E-4388-BEA8-5137F5EC6832}" type="slidenum">
              <a:rPr lang="th-TH" smtClean="0"/>
              <a:pPr/>
              <a:t>‹#›</a:t>
            </a:fld>
            <a:endParaRPr lang="th-TH"/>
          </a:p>
        </p:txBody>
      </p:sp>
    </p:spTree>
    <p:extLst>
      <p:ext uri="{BB962C8B-B14F-4D97-AF65-F5344CB8AC3E}">
        <p14:creationId xmlns:p14="http://schemas.microsoft.com/office/powerpoint/2010/main" val="1398711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a:latin typeface="Arial" pitchFamily="34" charset="0"/>
              </a:defRPr>
            </a:lvl1pPr>
          </a:lstStyle>
          <a:p>
            <a:pPr>
              <a:defRPr/>
            </a:pPr>
            <a:endParaRPr lang="th-TH"/>
          </a:p>
        </p:txBody>
      </p:sp>
      <p:sp>
        <p:nvSpPr>
          <p:cNvPr id="56324"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p:spPr>
      </p:sp>
      <p:sp>
        <p:nvSpPr>
          <p:cNvPr id="1218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1218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a:latin typeface="Arial" pitchFamily="34" charset="0"/>
              </a:defRPr>
            </a:lvl1pPr>
          </a:lstStyle>
          <a:p>
            <a:pPr>
              <a:defRPr/>
            </a:pPr>
            <a:fld id="{8C2A600A-85AE-49E6-A274-89E03923E2D8}" type="slidenum">
              <a:rPr lang="en-US"/>
              <a:pPr>
                <a:defRPr/>
              </a:pPr>
              <a:t>‹#›</a:t>
            </a:fld>
            <a:endParaRPr lang="th-TH"/>
          </a:p>
        </p:txBody>
      </p:sp>
    </p:spTree>
    <p:extLst>
      <p:ext uri="{BB962C8B-B14F-4D97-AF65-F5344CB8AC3E}">
        <p14:creationId xmlns:p14="http://schemas.microsoft.com/office/powerpoint/2010/main" val="37303758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2</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796050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3</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6263607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4</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7242242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5</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41615920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6</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2113066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7</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863948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8</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8369058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9</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4120599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10</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9721050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11</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856699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12</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9336779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13</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2622261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14</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4404241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15</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2071842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16</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8527102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oc id"/>
          <p:cNvSpPr>
            <a:spLocks noGrp="1" noChangeArrowheads="1"/>
          </p:cNvSpPr>
          <p:nvPr>
            <p:ph type="ftr" sz="quarter" idx="4"/>
          </p:nvPr>
        </p:nvSpPr>
        <p:spPr>
          <a:noFill/>
        </p:spPr>
        <p:txBody>
          <a:bodyPr/>
          <a:lstStyle/>
          <a:p>
            <a:r>
              <a:rPr lang="en-US"/>
              <a:t>LAN-ZWB887-20050620-13749-ZWB </a:t>
            </a:r>
          </a:p>
        </p:txBody>
      </p:sp>
      <p:sp>
        <p:nvSpPr>
          <p:cNvPr id="46083" name="pg num"/>
          <p:cNvSpPr>
            <a:spLocks noGrp="1" noChangeArrowheads="1"/>
          </p:cNvSpPr>
          <p:nvPr>
            <p:ph type="sldNum" sz="quarter" idx="5"/>
          </p:nvPr>
        </p:nvSpPr>
        <p:spPr>
          <a:noFill/>
        </p:spPr>
        <p:txBody>
          <a:bodyPr/>
          <a:lstStyle/>
          <a:p>
            <a:fld id="{20290299-344A-440D-B6CD-40D03072DCB5}" type="slidenum">
              <a:rPr lang="en-US"/>
              <a:pPr/>
              <a:t>17</a:t>
            </a:fld>
            <a:endParaRPr lang="en-US"/>
          </a:p>
        </p:txBody>
      </p:sp>
      <p:sp>
        <p:nvSpPr>
          <p:cNvPr id="46084" name="Rectangle 2"/>
          <p:cNvSpPr>
            <a:spLocks noGrp="1" noRot="1" noChangeAspect="1" noChangeArrowheads="1" noTextEdit="1"/>
          </p:cNvSpPr>
          <p:nvPr>
            <p:ph type="sldImg"/>
          </p:nvPr>
        </p:nvSpPr>
        <p:spPr>
          <a:xfrm>
            <a:off x="1143000" y="685800"/>
            <a:ext cx="4572000" cy="3429000"/>
          </a:xfrm>
        </p:spPr>
      </p:sp>
      <p:sp>
        <p:nvSpPr>
          <p:cNvPr id="4608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560213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B84D61-030D-45BE-9777-8D85535EB623}"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68F6332E-930F-42B1-B675-286CEB270BD9}"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D34A93-0DED-443E-87C2-8735EA67B903}"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681C4A3-390D-4C55-B8D4-312D38504B48}"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th-TH"/>
          </a:p>
        </p:txBody>
      </p:sp>
      <p:sp>
        <p:nvSpPr>
          <p:cNvPr id="8" name="Rectangle 5"/>
          <p:cNvSpPr>
            <a:spLocks noGrp="1" noChangeArrowheads="1"/>
          </p:cNvSpPr>
          <p:nvPr>
            <p:ph type="ftr" sz="quarter" idx="11"/>
          </p:nvPr>
        </p:nvSpPr>
        <p:spPr>
          <a:ln/>
        </p:spPr>
        <p:txBody>
          <a:bodyPr/>
          <a:lstStyle>
            <a:lvl1pPr>
              <a:defRPr/>
            </a:lvl1pPr>
          </a:lstStyle>
          <a:p>
            <a:pPr>
              <a:defRPr/>
            </a:pPr>
            <a:endParaRPr lang="th-TH"/>
          </a:p>
        </p:txBody>
      </p:sp>
      <p:sp>
        <p:nvSpPr>
          <p:cNvPr id="9" name="Rectangle 6"/>
          <p:cNvSpPr>
            <a:spLocks noGrp="1" noChangeArrowheads="1"/>
          </p:cNvSpPr>
          <p:nvPr>
            <p:ph type="sldNum" sz="quarter" idx="12"/>
          </p:nvPr>
        </p:nvSpPr>
        <p:spPr>
          <a:ln/>
        </p:spPr>
        <p:txBody>
          <a:bodyPr/>
          <a:lstStyle>
            <a:lvl1pPr>
              <a:defRPr/>
            </a:lvl1pPr>
          </a:lstStyle>
          <a:p>
            <a:pPr>
              <a:defRPr/>
            </a:pPr>
            <a:fld id="{19584D5D-18DD-4492-97EA-4FAE83B521E6}"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th-TH"/>
          </a:p>
        </p:txBody>
      </p:sp>
      <p:sp>
        <p:nvSpPr>
          <p:cNvPr id="4" name="Rectangle 5"/>
          <p:cNvSpPr>
            <a:spLocks noGrp="1" noChangeArrowheads="1"/>
          </p:cNvSpPr>
          <p:nvPr>
            <p:ph type="ftr" sz="quarter" idx="11"/>
          </p:nvPr>
        </p:nvSpPr>
        <p:spPr>
          <a:ln/>
        </p:spPr>
        <p:txBody>
          <a:bodyPr/>
          <a:lstStyle>
            <a:lvl1pPr>
              <a:defRPr/>
            </a:lvl1pPr>
          </a:lstStyle>
          <a:p>
            <a:pPr>
              <a:defRPr/>
            </a:pPr>
            <a:endParaRPr lang="th-TH"/>
          </a:p>
        </p:txBody>
      </p:sp>
      <p:sp>
        <p:nvSpPr>
          <p:cNvPr id="5" name="Rectangle 6"/>
          <p:cNvSpPr>
            <a:spLocks noGrp="1" noChangeArrowheads="1"/>
          </p:cNvSpPr>
          <p:nvPr>
            <p:ph type="sldNum" sz="quarter" idx="12"/>
          </p:nvPr>
        </p:nvSpPr>
        <p:spPr>
          <a:ln/>
        </p:spPr>
        <p:txBody>
          <a:bodyPr/>
          <a:lstStyle>
            <a:lvl1pPr>
              <a:defRPr/>
            </a:lvl1pPr>
          </a:lstStyle>
          <a:p>
            <a:pPr>
              <a:defRPr/>
            </a:pPr>
            <a:fld id="{9EBF53B9-AAC2-4B66-AED7-90AD834B6AC9}"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h-TH"/>
          </a:p>
        </p:txBody>
      </p:sp>
      <p:sp>
        <p:nvSpPr>
          <p:cNvPr id="3" name="Rectangle 5"/>
          <p:cNvSpPr>
            <a:spLocks noGrp="1" noChangeArrowheads="1"/>
          </p:cNvSpPr>
          <p:nvPr>
            <p:ph type="ftr" sz="quarter" idx="11"/>
          </p:nvPr>
        </p:nvSpPr>
        <p:spPr>
          <a:ln/>
        </p:spPr>
        <p:txBody>
          <a:bodyPr/>
          <a:lstStyle>
            <a:lvl1pPr>
              <a:defRPr/>
            </a:lvl1pPr>
          </a:lstStyle>
          <a:p>
            <a:pPr>
              <a:defRPr/>
            </a:pPr>
            <a:endParaRPr lang="th-TH"/>
          </a:p>
        </p:txBody>
      </p:sp>
      <p:sp>
        <p:nvSpPr>
          <p:cNvPr id="4" name="Rectangle 6"/>
          <p:cNvSpPr>
            <a:spLocks noGrp="1" noChangeArrowheads="1"/>
          </p:cNvSpPr>
          <p:nvPr>
            <p:ph type="sldNum" sz="quarter" idx="12"/>
          </p:nvPr>
        </p:nvSpPr>
        <p:spPr>
          <a:ln/>
        </p:spPr>
        <p:txBody>
          <a:bodyPr/>
          <a:lstStyle>
            <a:lvl1pPr>
              <a:defRPr/>
            </a:lvl1pPr>
          </a:lstStyle>
          <a:p>
            <a:pPr>
              <a:defRPr/>
            </a:pPr>
            <a:fld id="{6DB93F55-32E2-4B50-B612-72119EDAC3B2}"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4F980844-933B-4D79-8D8A-5C72427C7ACC}"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067B779-4446-4001-B182-22DE213DF74A}"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C9E5FE20-1F7A-4B55-A95B-16419DB5EB2C}"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1FB99C2-8D35-4E79-817A-8626E1D9389F}"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th-TH"/>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th-TH"/>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450C5B07-FCF6-437B-BDD0-E272BC994D59}" type="slidenum">
              <a:rPr lang="en-US"/>
              <a:pPr>
                <a:defRPr/>
              </a:pPr>
              <a:t>‹#›</a:t>
            </a:fld>
            <a:endParaRPr lang="th-TH"/>
          </a:p>
        </p:txBody>
      </p:sp>
      <p:pic>
        <p:nvPicPr>
          <p:cNvPr id="1031" name="Picture 10"/>
          <p:cNvPicPr>
            <a:picLocks noChangeAspect="1" noChangeArrowheads="1"/>
          </p:cNvPicPr>
          <p:nvPr userDrawn="1"/>
        </p:nvPicPr>
        <p:blipFill>
          <a:blip r:embed="rId13" cstate="print"/>
          <a:srcRect/>
          <a:stretch>
            <a:fillRect/>
          </a:stretch>
        </p:blipFill>
        <p:spPr bwMode="auto">
          <a:xfrm>
            <a:off x="0" y="6248400"/>
            <a:ext cx="2590800" cy="609600"/>
          </a:xfrm>
          <a:prstGeom prst="rect">
            <a:avLst/>
          </a:prstGeom>
          <a:noFill/>
          <a:ln w="9525">
            <a:noFill/>
            <a:miter lim="800000"/>
            <a:headEnd/>
            <a:tailEnd/>
          </a:ln>
        </p:spPr>
      </p:pic>
      <p:pic>
        <p:nvPicPr>
          <p:cNvPr id="1032" name="Picture 11" descr="logo"/>
          <p:cNvPicPr>
            <a:picLocks noChangeAspect="1" noChangeArrowheads="1"/>
          </p:cNvPicPr>
          <p:nvPr userDrawn="1"/>
        </p:nvPicPr>
        <p:blipFill>
          <a:blip r:embed="rId14" cstate="print"/>
          <a:srcRect/>
          <a:stretch>
            <a:fillRect/>
          </a:stretch>
        </p:blipFill>
        <p:spPr bwMode="auto">
          <a:xfrm>
            <a:off x="0" y="6251575"/>
            <a:ext cx="685800" cy="606425"/>
          </a:xfrm>
          <a:prstGeom prst="rect">
            <a:avLst/>
          </a:prstGeom>
          <a:solidFill>
            <a:schemeClr val="accent1"/>
          </a:solid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hf hdr="0" ftr="0" dt="0"/>
  <p:txStyles>
    <p:titleStyle>
      <a:lvl1pPr algn="ctr" rtl="0" eaLnBrk="0" fontAlgn="base" hangingPunct="0">
        <a:spcBef>
          <a:spcPct val="0"/>
        </a:spcBef>
        <a:spcAft>
          <a:spcPct val="0"/>
        </a:spcAft>
        <a:defRPr sz="4400">
          <a:solidFill>
            <a:srgbClr val="CC0000"/>
          </a:solidFill>
          <a:latin typeface="+mj-lt"/>
          <a:ea typeface="+mj-ea"/>
          <a:cs typeface="+mj-cs"/>
        </a:defRPr>
      </a:lvl1pPr>
      <a:lvl2pPr algn="ctr" rtl="0" eaLnBrk="0" fontAlgn="base" hangingPunct="0">
        <a:spcBef>
          <a:spcPct val="0"/>
        </a:spcBef>
        <a:spcAft>
          <a:spcPct val="0"/>
        </a:spcAft>
        <a:defRPr sz="4400">
          <a:solidFill>
            <a:srgbClr val="CC0000"/>
          </a:solidFill>
          <a:latin typeface="Arial" pitchFamily="34" charset="0"/>
          <a:cs typeface="Angsana New" pitchFamily="18" charset="-34"/>
        </a:defRPr>
      </a:lvl2pPr>
      <a:lvl3pPr algn="ctr" rtl="0" eaLnBrk="0" fontAlgn="base" hangingPunct="0">
        <a:spcBef>
          <a:spcPct val="0"/>
        </a:spcBef>
        <a:spcAft>
          <a:spcPct val="0"/>
        </a:spcAft>
        <a:defRPr sz="4400">
          <a:solidFill>
            <a:srgbClr val="CC0000"/>
          </a:solidFill>
          <a:latin typeface="Arial" pitchFamily="34" charset="0"/>
          <a:cs typeface="Angsana New" pitchFamily="18" charset="-34"/>
        </a:defRPr>
      </a:lvl3pPr>
      <a:lvl4pPr algn="ctr" rtl="0" eaLnBrk="0" fontAlgn="base" hangingPunct="0">
        <a:spcBef>
          <a:spcPct val="0"/>
        </a:spcBef>
        <a:spcAft>
          <a:spcPct val="0"/>
        </a:spcAft>
        <a:defRPr sz="4400">
          <a:solidFill>
            <a:srgbClr val="CC0000"/>
          </a:solidFill>
          <a:latin typeface="Arial" pitchFamily="34" charset="0"/>
          <a:cs typeface="Angsana New" pitchFamily="18" charset="-34"/>
        </a:defRPr>
      </a:lvl4pPr>
      <a:lvl5pPr algn="ctr" rtl="0" eaLnBrk="0" fontAlgn="base" hangingPunct="0">
        <a:spcBef>
          <a:spcPct val="0"/>
        </a:spcBef>
        <a:spcAft>
          <a:spcPct val="0"/>
        </a:spcAft>
        <a:defRPr sz="4400">
          <a:solidFill>
            <a:srgbClr val="CC0000"/>
          </a:solidFill>
          <a:latin typeface="Arial" pitchFamily="34" charset="0"/>
          <a:cs typeface="Angsana New" pitchFamily="18" charset="-34"/>
        </a:defRPr>
      </a:lvl5pPr>
      <a:lvl6pPr marL="457200" algn="ctr" rtl="0" fontAlgn="base">
        <a:spcBef>
          <a:spcPct val="0"/>
        </a:spcBef>
        <a:spcAft>
          <a:spcPct val="0"/>
        </a:spcAft>
        <a:defRPr sz="4400">
          <a:solidFill>
            <a:srgbClr val="CC0000"/>
          </a:solidFill>
          <a:latin typeface="Arial" pitchFamily="34" charset="0"/>
          <a:cs typeface="Angsana New" pitchFamily="18" charset="-34"/>
        </a:defRPr>
      </a:lvl6pPr>
      <a:lvl7pPr marL="914400" algn="ctr" rtl="0" fontAlgn="base">
        <a:spcBef>
          <a:spcPct val="0"/>
        </a:spcBef>
        <a:spcAft>
          <a:spcPct val="0"/>
        </a:spcAft>
        <a:defRPr sz="4400">
          <a:solidFill>
            <a:srgbClr val="CC0000"/>
          </a:solidFill>
          <a:latin typeface="Arial" pitchFamily="34" charset="0"/>
          <a:cs typeface="Angsana New" pitchFamily="18" charset="-34"/>
        </a:defRPr>
      </a:lvl7pPr>
      <a:lvl8pPr marL="1371600" algn="ctr" rtl="0" fontAlgn="base">
        <a:spcBef>
          <a:spcPct val="0"/>
        </a:spcBef>
        <a:spcAft>
          <a:spcPct val="0"/>
        </a:spcAft>
        <a:defRPr sz="4400">
          <a:solidFill>
            <a:srgbClr val="CC0000"/>
          </a:solidFill>
          <a:latin typeface="Arial" pitchFamily="34" charset="0"/>
          <a:cs typeface="Angsana New" pitchFamily="18" charset="-34"/>
        </a:defRPr>
      </a:lvl8pPr>
      <a:lvl9pPr marL="1828800" algn="ctr" rtl="0" fontAlgn="base">
        <a:spcBef>
          <a:spcPct val="0"/>
        </a:spcBef>
        <a:spcAft>
          <a:spcPct val="0"/>
        </a:spcAft>
        <a:defRPr sz="4400">
          <a:solidFill>
            <a:srgbClr val="CC0000"/>
          </a:solidFill>
          <a:latin typeface="Arial" pitchFamily="34" charset="0"/>
          <a:cs typeface="Angsana New" pitchFamily="18" charset="-34"/>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4205" y="5373216"/>
            <a:ext cx="4438138" cy="369332"/>
          </a:xfrm>
          <a:prstGeom prst="rect">
            <a:avLst/>
          </a:prstGeom>
          <a:noFill/>
        </p:spPr>
        <p:txBody>
          <a:bodyPr wrap="none" rtlCol="0">
            <a:spAutoFit/>
          </a:bodyPr>
          <a:lstStyle/>
          <a:p>
            <a:r>
              <a:rPr lang="en-US" sz="1800" dirty="0" smtClean="0">
                <a:latin typeface="Arial" pitchFamily="34" charset="0"/>
                <a:cs typeface="Arial" pitchFamily="34" charset="0"/>
              </a:rPr>
              <a:t>Course instructor: </a:t>
            </a:r>
            <a:r>
              <a:rPr lang="en-US" sz="1800" dirty="0" err="1" smtClean="0">
                <a:latin typeface="Arial" pitchFamily="34" charset="0"/>
                <a:cs typeface="Arial" pitchFamily="34" charset="0"/>
              </a:rPr>
              <a:t>Sirinattha</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Techasiriwan</a:t>
            </a:r>
            <a:endParaRPr lang="th-TH" sz="1800" dirty="0">
              <a:latin typeface="Arial" pitchFamily="34" charset="0"/>
            </a:endParaRPr>
          </a:p>
        </p:txBody>
      </p:sp>
      <p:sp>
        <p:nvSpPr>
          <p:cNvPr id="12" name="Title 11"/>
          <p:cNvSpPr>
            <a:spLocks noGrp="1"/>
          </p:cNvSpPr>
          <p:nvPr>
            <p:ph type="ctrTitle"/>
          </p:nvPr>
        </p:nvSpPr>
        <p:spPr>
          <a:xfrm>
            <a:off x="467544" y="1814959"/>
            <a:ext cx="7772400" cy="1013569"/>
          </a:xfrm>
        </p:spPr>
        <p:txBody>
          <a:bodyPr/>
          <a:lstStyle/>
          <a:p>
            <a:r>
              <a:rPr lang="en-US" dirty="0">
                <a:solidFill>
                  <a:srgbClr val="C00000"/>
                </a:solidFill>
              </a:rPr>
              <a:t>Equity Analysis and Valuation</a:t>
            </a:r>
            <a:r>
              <a:rPr lang="en-US" dirty="0" smtClean="0"/>
              <a:t>	</a:t>
            </a:r>
            <a:endParaRPr lang="th-TH" dirty="0"/>
          </a:p>
        </p:txBody>
      </p:sp>
      <p:sp>
        <p:nvSpPr>
          <p:cNvPr id="14" name="Subtitle 13"/>
          <p:cNvSpPr>
            <a:spLocks noGrp="1"/>
          </p:cNvSpPr>
          <p:nvPr>
            <p:ph type="subTitle" idx="1"/>
          </p:nvPr>
        </p:nvSpPr>
        <p:spPr>
          <a:xfrm>
            <a:off x="467544" y="2619674"/>
            <a:ext cx="8280920" cy="1769230"/>
          </a:xfrm>
        </p:spPr>
        <p:txBody>
          <a:bodyPr/>
          <a:lstStyle/>
          <a:p>
            <a:r>
              <a:rPr lang="en-US" dirty="0" smtClean="0"/>
              <a:t>OISHI Group Public Company Limited (OISHI)</a:t>
            </a:r>
            <a:endParaRPr lang="th-TH" dirty="0"/>
          </a:p>
        </p:txBody>
      </p:sp>
    </p:spTree>
    <p:extLst>
      <p:ext uri="{BB962C8B-B14F-4D97-AF65-F5344CB8AC3E}">
        <p14:creationId xmlns:p14="http://schemas.microsoft.com/office/powerpoint/2010/main" val="3162350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2</a:t>
            </a:fld>
            <a:endParaRPr lang="en-US" dirty="0"/>
          </a:p>
        </p:txBody>
      </p:sp>
      <p:sp>
        <p:nvSpPr>
          <p:cNvPr id="6155" name="Text Box 38"/>
          <p:cNvSpPr txBox="1">
            <a:spLocks noChangeArrowheads="1"/>
          </p:cNvSpPr>
          <p:nvPr/>
        </p:nvSpPr>
        <p:spPr bwMode="auto">
          <a:xfrm>
            <a:off x="4495800" y="845127"/>
            <a:ext cx="4419600" cy="5018632"/>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smtClean="0"/>
              <a:t>We recommend Buy OISHI with 2013 fair value of Bt99.78. Our fair value reflects PER, PBV and dividend yield of 21.6x, 5.17x and 2.2%.  </a:t>
            </a:r>
          </a:p>
          <a:p>
            <a:pPr marL="230001" indent="-230001">
              <a:lnSpc>
                <a:spcPts val="1800"/>
              </a:lnSpc>
              <a:spcAft>
                <a:spcPts val="800"/>
              </a:spcAft>
              <a:buFontTx/>
              <a:buChar char="•"/>
            </a:pPr>
            <a:r>
              <a:rPr lang="en-US" sz="1900" dirty="0" smtClean="0"/>
              <a:t>We expect to see an improvement in Q42013 after </a:t>
            </a:r>
            <a:r>
              <a:rPr lang="en-US" sz="1900" dirty="0" err="1" smtClean="0"/>
              <a:t>Oishi</a:t>
            </a:r>
            <a:r>
              <a:rPr lang="en-US" sz="1900" dirty="0" smtClean="0"/>
              <a:t> regained its strength in RTD tea by focusing on new product development and international expansion into Southeast Asian markets.  </a:t>
            </a:r>
          </a:p>
          <a:p>
            <a:pPr marL="230001" indent="-230001">
              <a:lnSpc>
                <a:spcPts val="1800"/>
              </a:lnSpc>
              <a:spcAft>
                <a:spcPts val="800"/>
              </a:spcAft>
              <a:buFontTx/>
              <a:buChar char="•"/>
            </a:pPr>
            <a:r>
              <a:rPr lang="en-US" sz="1900" dirty="0" smtClean="0"/>
              <a:t>With the management plan to open new 40 outlets each year, we expect to a slow recovery in revenue in 2014 mainly from food operation. We estimate 2014 </a:t>
            </a:r>
            <a:r>
              <a:rPr lang="en-US" sz="1900" dirty="0" err="1" smtClean="0"/>
              <a:t>YoY</a:t>
            </a:r>
            <a:r>
              <a:rPr lang="en-US" sz="1900" dirty="0" smtClean="0"/>
              <a:t> growth rate to be 10.5% and expect it to rise thereafter.</a:t>
            </a:r>
          </a:p>
          <a:p>
            <a:pPr marL="230001" indent="-230001">
              <a:lnSpc>
                <a:spcPts val="1800"/>
              </a:lnSpc>
              <a:spcAft>
                <a:spcPts val="800"/>
              </a:spcAft>
              <a:buFontTx/>
              <a:buChar char="•"/>
            </a:pPr>
            <a:r>
              <a:rPr lang="en-US" sz="1900" dirty="0" smtClean="0"/>
              <a:t>Key risks in the short term: 1) A heavy </a:t>
            </a:r>
            <a:r>
              <a:rPr lang="en-US" sz="1900" dirty="0" err="1" smtClean="0"/>
              <a:t>capex</a:t>
            </a:r>
            <a:r>
              <a:rPr lang="en-US" sz="1900" dirty="0" smtClean="0"/>
              <a:t> cycle due to the investment in CAFs; 2) Possible collection of excise tax on ready-to-drink tea (we estimate a decline in gross margin of around 1%).</a:t>
            </a:r>
            <a:endParaRPr lang="en-US" sz="1900" dirty="0"/>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txBox="1">
            <a:spLocks/>
          </p:cNvSpPr>
          <p:nvPr/>
        </p:nvSpPr>
        <p:spPr bwMode="auto">
          <a:xfrm>
            <a:off x="-76200" y="-10391"/>
            <a:ext cx="9144000" cy="69619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eaLnBrk="1" hangingPunct="1"/>
            <a:r>
              <a:rPr lang="en-US" sz="4000" dirty="0" smtClean="0">
                <a:solidFill>
                  <a:srgbClr val="C00000"/>
                </a:solidFill>
                <a:latin typeface="+mj-lt"/>
                <a:ea typeface="+mj-ea"/>
                <a:cs typeface="+mj-cs"/>
              </a:rPr>
              <a:t>Investment Summary: OISHI  </a:t>
            </a:r>
            <a:endParaRPr lang="en-US" sz="4000" dirty="0">
              <a:solidFill>
                <a:srgbClr val="C00000"/>
              </a:solidFill>
              <a:latin typeface="+mj-lt"/>
              <a:ea typeface="+mj-ea"/>
              <a:cs typeface="+mj-cs"/>
            </a:endParaRPr>
          </a:p>
        </p:txBody>
      </p:sp>
      <p:pic>
        <p:nvPicPr>
          <p:cNvPr id="4" name="Picture 3"/>
          <p:cNvPicPr>
            <a:picLocks noChangeAspect="1"/>
          </p:cNvPicPr>
          <p:nvPr/>
        </p:nvPicPr>
        <p:blipFill>
          <a:blip r:embed="rId3"/>
          <a:stretch>
            <a:fillRect/>
          </a:stretch>
        </p:blipFill>
        <p:spPr>
          <a:xfrm>
            <a:off x="218013" y="2879625"/>
            <a:ext cx="4000000" cy="3390476"/>
          </a:xfrm>
          <a:prstGeom prst="rect">
            <a:avLst/>
          </a:prstGeom>
        </p:spPr>
      </p:pic>
      <p:sp>
        <p:nvSpPr>
          <p:cNvPr id="6" name="TextBox 5"/>
          <p:cNvSpPr txBox="1"/>
          <p:nvPr/>
        </p:nvSpPr>
        <p:spPr>
          <a:xfrm>
            <a:off x="218013" y="685800"/>
            <a:ext cx="2031325" cy="523220"/>
          </a:xfrm>
          <a:prstGeom prst="rect">
            <a:avLst/>
          </a:prstGeom>
          <a:noFill/>
        </p:spPr>
        <p:txBody>
          <a:bodyPr wrap="none" rtlCol="0">
            <a:spAutoFit/>
          </a:bodyPr>
          <a:lstStyle/>
          <a:p>
            <a:r>
              <a:rPr lang="en-US" dirty="0" smtClean="0"/>
              <a:t>OISHI (SELL)	</a:t>
            </a:r>
            <a:endParaRPr lang="en-US" dirty="0"/>
          </a:p>
        </p:txBody>
      </p:sp>
      <p:sp>
        <p:nvSpPr>
          <p:cNvPr id="13" name="TextBox 12"/>
          <p:cNvSpPr txBox="1"/>
          <p:nvPr/>
        </p:nvSpPr>
        <p:spPr>
          <a:xfrm>
            <a:off x="2184566" y="638066"/>
            <a:ext cx="2183611" cy="584775"/>
          </a:xfrm>
          <a:prstGeom prst="rect">
            <a:avLst/>
          </a:prstGeom>
          <a:noFill/>
        </p:spPr>
        <p:txBody>
          <a:bodyPr wrap="none" rtlCol="0">
            <a:spAutoFit/>
          </a:bodyPr>
          <a:lstStyle/>
          <a:p>
            <a:pPr algn="just"/>
            <a:r>
              <a:rPr lang="en-US" sz="1600" b="1" dirty="0" smtClean="0"/>
              <a:t>                  Close 157.50 </a:t>
            </a:r>
          </a:p>
          <a:p>
            <a:pPr algn="r"/>
            <a:r>
              <a:rPr lang="en-US" sz="1600" b="1" dirty="0"/>
              <a:t> </a:t>
            </a:r>
            <a:r>
              <a:rPr lang="en-US" sz="1600" b="1" dirty="0" smtClean="0"/>
              <a:t>             (24/07/2012) 	</a:t>
            </a:r>
            <a:endParaRPr lang="en-US" sz="1600" b="1" dirty="0"/>
          </a:p>
        </p:txBody>
      </p:sp>
      <p:pic>
        <p:nvPicPr>
          <p:cNvPr id="7" name="Picture 6"/>
          <p:cNvPicPr>
            <a:picLocks noChangeAspect="1"/>
          </p:cNvPicPr>
          <p:nvPr/>
        </p:nvPicPr>
        <p:blipFill>
          <a:blip r:embed="rId4"/>
          <a:stretch>
            <a:fillRect/>
          </a:stretch>
        </p:blipFill>
        <p:spPr>
          <a:xfrm>
            <a:off x="203727" y="1131973"/>
            <a:ext cx="4028571" cy="1771429"/>
          </a:xfrm>
          <a:prstGeom prst="rect">
            <a:avLst/>
          </a:prstGeom>
        </p:spPr>
      </p:pic>
    </p:spTree>
    <p:extLst>
      <p:ext uri="{BB962C8B-B14F-4D97-AF65-F5344CB8AC3E}">
        <p14:creationId xmlns:p14="http://schemas.microsoft.com/office/powerpoint/2010/main" val="29716324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3</a:t>
            </a:fld>
            <a:endParaRPr lang="en-US" dirty="0"/>
          </a:p>
        </p:txBody>
      </p:sp>
      <p:sp>
        <p:nvSpPr>
          <p:cNvPr id="6155" name="Text Box 38"/>
          <p:cNvSpPr txBox="1">
            <a:spLocks noChangeArrowheads="1"/>
          </p:cNvSpPr>
          <p:nvPr/>
        </p:nvSpPr>
        <p:spPr bwMode="auto">
          <a:xfrm>
            <a:off x="4569158" y="929146"/>
            <a:ext cx="4419600" cy="2486144"/>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a:t>Company’s products / services, customers / markets, key drivers for revenues </a:t>
            </a:r>
          </a:p>
          <a:p>
            <a:pPr marL="230001" indent="-230001">
              <a:lnSpc>
                <a:spcPts val="1800"/>
              </a:lnSpc>
              <a:spcAft>
                <a:spcPts val="800"/>
              </a:spcAft>
              <a:buFontTx/>
              <a:buChar char="•"/>
            </a:pPr>
            <a:r>
              <a:rPr lang="en-US" sz="1900" dirty="0"/>
              <a:t>(if available) raw materials, (if available) key cost components </a:t>
            </a:r>
          </a:p>
          <a:p>
            <a:pPr marL="230001" indent="-230001">
              <a:lnSpc>
                <a:spcPts val="1800"/>
              </a:lnSpc>
              <a:spcAft>
                <a:spcPts val="800"/>
              </a:spcAft>
              <a:buFontTx/>
              <a:buChar char="•"/>
            </a:pPr>
            <a:r>
              <a:rPr lang="en-US" sz="1900" dirty="0"/>
              <a:t>Company’s structure (subsidiaries, affiliates)</a:t>
            </a:r>
          </a:p>
          <a:p>
            <a:pPr marL="230001" indent="-230001">
              <a:lnSpc>
                <a:spcPts val="1800"/>
              </a:lnSpc>
              <a:spcAft>
                <a:spcPts val="800"/>
              </a:spcAft>
              <a:buFontTx/>
              <a:buChar char="•"/>
            </a:pPr>
            <a:r>
              <a:rPr lang="en-US" sz="1900" dirty="0"/>
              <a:t>Management capability, shareholders, corporate governance</a:t>
            </a:r>
          </a:p>
        </p:txBody>
      </p:sp>
      <p:sp>
        <p:nvSpPr>
          <p:cNvPr id="16" name="Title 1"/>
          <p:cNvSpPr txBox="1">
            <a:spLocks/>
          </p:cNvSpPr>
          <p:nvPr/>
        </p:nvSpPr>
        <p:spPr bwMode="auto">
          <a:xfrm>
            <a:off x="-2842" y="-54380"/>
            <a:ext cx="9144000"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eaLnBrk="1" hangingPunct="1"/>
            <a:r>
              <a:rPr lang="en-US" sz="4000" dirty="0" smtClean="0">
                <a:solidFill>
                  <a:srgbClr val="FFC000"/>
                </a:solidFill>
                <a:latin typeface="+mj-lt"/>
                <a:ea typeface="+mj-ea"/>
                <a:cs typeface="+mj-cs"/>
              </a:rPr>
              <a:t>OISHI’s Businesses  </a:t>
            </a:r>
            <a:endParaRPr lang="en-US" sz="4000" dirty="0">
              <a:solidFill>
                <a:srgbClr val="FFC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8598" y="871242"/>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4" name="TextBox 3"/>
          <p:cNvSpPr txBox="1"/>
          <p:nvPr/>
        </p:nvSpPr>
        <p:spPr>
          <a:xfrm>
            <a:off x="5220072" y="4457488"/>
            <a:ext cx="2007409" cy="523220"/>
          </a:xfrm>
          <a:prstGeom prst="rect">
            <a:avLst/>
          </a:prstGeom>
          <a:noFill/>
        </p:spPr>
        <p:txBody>
          <a:bodyPr wrap="none" rtlCol="0">
            <a:spAutoFit/>
          </a:bodyPr>
          <a:lstStyle/>
          <a:p>
            <a:r>
              <a:rPr lang="en-US" dirty="0" smtClean="0">
                <a:solidFill>
                  <a:srgbClr val="FF0000"/>
                </a:solidFill>
              </a:rPr>
              <a:t>Max 3 pages</a:t>
            </a:r>
            <a:endParaRPr lang="en-US" dirty="0">
              <a:solidFill>
                <a:srgbClr val="FF0000"/>
              </a:solidFill>
            </a:endParaRPr>
          </a:p>
        </p:txBody>
      </p:sp>
    </p:spTree>
    <p:extLst>
      <p:ext uri="{BB962C8B-B14F-4D97-AF65-F5344CB8AC3E}">
        <p14:creationId xmlns:p14="http://schemas.microsoft.com/office/powerpoint/2010/main" val="10477295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4</a:t>
            </a:fld>
            <a:endParaRPr lang="en-US" dirty="0"/>
          </a:p>
        </p:txBody>
      </p:sp>
      <p:sp>
        <p:nvSpPr>
          <p:cNvPr id="6155" name="Text Box 38"/>
          <p:cNvSpPr txBox="1">
            <a:spLocks noChangeArrowheads="1"/>
          </p:cNvSpPr>
          <p:nvPr/>
        </p:nvSpPr>
        <p:spPr bwMode="auto">
          <a:xfrm>
            <a:off x="4502727" y="956147"/>
            <a:ext cx="4419600" cy="562540"/>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a:t>What are OISHI’s recent developments (expansions, new products) </a:t>
            </a:r>
          </a:p>
        </p:txBody>
      </p:sp>
      <p:sp>
        <p:nvSpPr>
          <p:cNvPr id="16" name="Title 1"/>
          <p:cNvSpPr txBox="1">
            <a:spLocks/>
          </p:cNvSpPr>
          <p:nvPr/>
        </p:nvSpPr>
        <p:spPr bwMode="auto">
          <a:xfrm>
            <a:off x="0" y="0"/>
            <a:ext cx="9144000"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eaLnBrk="1" hangingPunct="1"/>
            <a:r>
              <a:rPr lang="en-US" sz="4000" dirty="0" smtClean="0">
                <a:solidFill>
                  <a:srgbClr val="FFC000"/>
                </a:solidFill>
                <a:latin typeface="+mj-lt"/>
                <a:ea typeface="+mj-ea"/>
                <a:cs typeface="+mj-cs"/>
              </a:rPr>
              <a:t>OISHI’s Recent Developments  </a:t>
            </a:r>
            <a:endParaRPr lang="en-US" sz="4000" dirty="0">
              <a:solidFill>
                <a:srgbClr val="FFC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8598" y="871242"/>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Box 6"/>
          <p:cNvSpPr txBox="1"/>
          <p:nvPr/>
        </p:nvSpPr>
        <p:spPr>
          <a:xfrm>
            <a:off x="5220072" y="4457488"/>
            <a:ext cx="1866345" cy="523220"/>
          </a:xfrm>
          <a:prstGeom prst="rect">
            <a:avLst/>
          </a:prstGeom>
          <a:noFill/>
        </p:spPr>
        <p:txBody>
          <a:bodyPr wrap="none" rtlCol="0">
            <a:spAutoFit/>
          </a:bodyPr>
          <a:lstStyle/>
          <a:p>
            <a:r>
              <a:rPr lang="en-US" dirty="0" smtClean="0">
                <a:solidFill>
                  <a:srgbClr val="FF0000"/>
                </a:solidFill>
              </a:rPr>
              <a:t>Max 1 page</a:t>
            </a:r>
            <a:endParaRPr lang="en-US" dirty="0">
              <a:solidFill>
                <a:srgbClr val="FF0000"/>
              </a:solidFill>
            </a:endParaRPr>
          </a:p>
        </p:txBody>
      </p:sp>
    </p:spTree>
    <p:extLst>
      <p:ext uri="{BB962C8B-B14F-4D97-AF65-F5344CB8AC3E}">
        <p14:creationId xmlns:p14="http://schemas.microsoft.com/office/powerpoint/2010/main" val="30331497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5</a:t>
            </a:fld>
            <a:endParaRPr lang="en-US" dirty="0"/>
          </a:p>
        </p:txBody>
      </p:sp>
      <p:sp>
        <p:nvSpPr>
          <p:cNvPr id="6155" name="Text Box 38"/>
          <p:cNvSpPr txBox="1">
            <a:spLocks noChangeArrowheads="1"/>
          </p:cNvSpPr>
          <p:nvPr/>
        </p:nvSpPr>
        <p:spPr bwMode="auto">
          <a:xfrm>
            <a:off x="4521738" y="1186253"/>
            <a:ext cx="4419600" cy="2838548"/>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a:t>What is the industry life cycle? </a:t>
            </a:r>
            <a:r>
              <a:rPr lang="en-US" sz="1900" dirty="0" smtClean="0"/>
              <a:t>How </a:t>
            </a:r>
            <a:r>
              <a:rPr lang="en-US" sz="1900" dirty="0"/>
              <a:t>does growth looks like? Any seasonality?</a:t>
            </a:r>
          </a:p>
          <a:p>
            <a:pPr marL="230001" indent="-230001">
              <a:lnSpc>
                <a:spcPts val="1800"/>
              </a:lnSpc>
              <a:spcAft>
                <a:spcPts val="800"/>
              </a:spcAft>
              <a:buFontTx/>
              <a:buChar char="•"/>
            </a:pPr>
            <a:r>
              <a:rPr lang="en-US" sz="1900" dirty="0" smtClean="0"/>
              <a:t>Competition </a:t>
            </a:r>
            <a:r>
              <a:rPr lang="en-US" sz="1900" dirty="0"/>
              <a:t>intensify and </a:t>
            </a:r>
            <a:r>
              <a:rPr lang="en-US" sz="1900" dirty="0" smtClean="0"/>
              <a:t>attractiveness of the industry. How </a:t>
            </a:r>
            <a:r>
              <a:rPr lang="en-US" sz="1900" dirty="0"/>
              <a:t>does the industry life cycle affects competition intensify of the </a:t>
            </a:r>
            <a:r>
              <a:rPr lang="en-US" sz="1900" dirty="0" smtClean="0"/>
              <a:t>industry? How </a:t>
            </a:r>
            <a:r>
              <a:rPr lang="en-US" sz="1900" dirty="0"/>
              <a:t>does Porter’s Five Forces driving competition intensify and attractiveness (i.e. overall profitability) of the industry</a:t>
            </a:r>
            <a:r>
              <a:rPr lang="en-US" sz="1900" dirty="0" smtClean="0"/>
              <a:t>?</a:t>
            </a:r>
          </a:p>
          <a:p>
            <a:pPr marL="230001" indent="-230001">
              <a:lnSpc>
                <a:spcPts val="1800"/>
              </a:lnSpc>
              <a:spcAft>
                <a:spcPts val="800"/>
              </a:spcAft>
              <a:buFontTx/>
              <a:buChar char="•"/>
            </a:pPr>
            <a:r>
              <a:rPr lang="en-US" sz="1900" dirty="0"/>
              <a:t> </a:t>
            </a:r>
            <a:r>
              <a:rPr lang="en-US" sz="1900" dirty="0" smtClean="0"/>
              <a:t>Industry players. Market positioning of OISHI. </a:t>
            </a:r>
            <a:endParaRPr lang="en-US" sz="1900" dirty="0"/>
          </a:p>
        </p:txBody>
      </p:sp>
      <p:sp>
        <p:nvSpPr>
          <p:cNvPr id="16" name="Title 1"/>
          <p:cNvSpPr txBox="1">
            <a:spLocks/>
          </p:cNvSpPr>
          <p:nvPr/>
        </p:nvSpPr>
        <p:spPr bwMode="auto">
          <a:xfrm>
            <a:off x="-192849" y="105794"/>
            <a:ext cx="9144000"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a:solidFill>
                  <a:srgbClr val="FFC000"/>
                </a:solidFill>
                <a:latin typeface="+mj-lt"/>
                <a:ea typeface="+mj-ea"/>
                <a:cs typeface="+mj-cs"/>
              </a:rPr>
              <a:t>Industry Analysis </a:t>
            </a:r>
            <a:r>
              <a:rPr lang="en-US" sz="4000" dirty="0" smtClean="0">
                <a:solidFill>
                  <a:srgbClr val="FFC000"/>
                </a:solidFill>
                <a:latin typeface="+mj-lt"/>
                <a:ea typeface="+mj-ea"/>
                <a:cs typeface="+mj-cs"/>
              </a:rPr>
              <a:t> </a:t>
            </a:r>
            <a:endParaRPr lang="en-US" sz="4000" dirty="0">
              <a:solidFill>
                <a:srgbClr val="FFC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520" y="1052736"/>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Box 6"/>
          <p:cNvSpPr txBox="1"/>
          <p:nvPr/>
        </p:nvSpPr>
        <p:spPr>
          <a:xfrm>
            <a:off x="5220072" y="4457488"/>
            <a:ext cx="2007409" cy="523220"/>
          </a:xfrm>
          <a:prstGeom prst="rect">
            <a:avLst/>
          </a:prstGeom>
          <a:noFill/>
        </p:spPr>
        <p:txBody>
          <a:bodyPr wrap="none" rtlCol="0">
            <a:spAutoFit/>
          </a:bodyPr>
          <a:lstStyle/>
          <a:p>
            <a:r>
              <a:rPr lang="en-US" dirty="0" smtClean="0">
                <a:solidFill>
                  <a:srgbClr val="FF0000"/>
                </a:solidFill>
              </a:rPr>
              <a:t>Max 3 pages</a:t>
            </a:r>
            <a:endParaRPr lang="en-US" dirty="0">
              <a:solidFill>
                <a:srgbClr val="FF0000"/>
              </a:solidFill>
            </a:endParaRPr>
          </a:p>
        </p:txBody>
      </p:sp>
    </p:spTree>
    <p:extLst>
      <p:ext uri="{BB962C8B-B14F-4D97-AF65-F5344CB8AC3E}">
        <p14:creationId xmlns:p14="http://schemas.microsoft.com/office/powerpoint/2010/main" val="39703137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6</a:t>
            </a:fld>
            <a:endParaRPr lang="en-US" dirty="0"/>
          </a:p>
        </p:txBody>
      </p:sp>
      <p:sp>
        <p:nvSpPr>
          <p:cNvPr id="6155" name="Text Box 38"/>
          <p:cNvSpPr txBox="1">
            <a:spLocks noChangeArrowheads="1"/>
          </p:cNvSpPr>
          <p:nvPr/>
        </p:nvSpPr>
        <p:spPr bwMode="auto">
          <a:xfrm>
            <a:off x="4499992" y="1048193"/>
            <a:ext cx="4419600" cy="1126797"/>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smtClean="0"/>
              <a:t>By considering competitive behavior of the firm, what </a:t>
            </a:r>
            <a:r>
              <a:rPr lang="en-US" sz="1900" dirty="0"/>
              <a:t>is OISHI’s sources of competitive advantage</a:t>
            </a:r>
            <a:r>
              <a:rPr lang="en-US" sz="1900" dirty="0" smtClean="0"/>
              <a:t>?</a:t>
            </a:r>
          </a:p>
          <a:p>
            <a:pPr marL="230001" indent="-230001">
              <a:lnSpc>
                <a:spcPts val="1800"/>
              </a:lnSpc>
              <a:spcAft>
                <a:spcPts val="800"/>
              </a:spcAft>
              <a:buFontTx/>
              <a:buChar char="•"/>
            </a:pPr>
            <a:endParaRPr lang="en-US" sz="1900" dirty="0"/>
          </a:p>
        </p:txBody>
      </p:sp>
      <p:sp>
        <p:nvSpPr>
          <p:cNvPr id="16" name="Title 1"/>
          <p:cNvSpPr txBox="1">
            <a:spLocks/>
          </p:cNvSpPr>
          <p:nvPr/>
        </p:nvSpPr>
        <p:spPr bwMode="auto">
          <a:xfrm>
            <a:off x="205408" y="209993"/>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FFC000"/>
                </a:solidFill>
                <a:latin typeface="+mj-lt"/>
                <a:ea typeface="+mj-ea"/>
                <a:cs typeface="+mj-cs"/>
              </a:rPr>
              <a:t>OISHI’s Sources </a:t>
            </a:r>
            <a:r>
              <a:rPr lang="en-US" sz="4000" dirty="0">
                <a:solidFill>
                  <a:srgbClr val="FFC000"/>
                </a:solidFill>
                <a:latin typeface="+mj-lt"/>
                <a:ea typeface="+mj-ea"/>
                <a:cs typeface="+mj-cs"/>
              </a:rPr>
              <a:t>of </a:t>
            </a:r>
            <a:r>
              <a:rPr lang="en-US" sz="4000" dirty="0" smtClean="0">
                <a:solidFill>
                  <a:srgbClr val="FFC000"/>
                </a:solidFill>
                <a:latin typeface="+mj-lt"/>
                <a:ea typeface="+mj-ea"/>
                <a:cs typeface="+mj-cs"/>
              </a:rPr>
              <a:t>Competitive Edge</a:t>
            </a:r>
            <a:endParaRPr lang="en-US" sz="4000" dirty="0">
              <a:solidFill>
                <a:srgbClr val="FFC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520" y="1052736"/>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Box 6"/>
          <p:cNvSpPr txBox="1"/>
          <p:nvPr/>
        </p:nvSpPr>
        <p:spPr>
          <a:xfrm>
            <a:off x="5220072" y="4457488"/>
            <a:ext cx="2007409" cy="523220"/>
          </a:xfrm>
          <a:prstGeom prst="rect">
            <a:avLst/>
          </a:prstGeom>
          <a:noFill/>
        </p:spPr>
        <p:txBody>
          <a:bodyPr wrap="none" rtlCol="0">
            <a:spAutoFit/>
          </a:bodyPr>
          <a:lstStyle/>
          <a:p>
            <a:r>
              <a:rPr lang="en-US" dirty="0" smtClean="0">
                <a:solidFill>
                  <a:srgbClr val="FF0000"/>
                </a:solidFill>
              </a:rPr>
              <a:t>Max 2 pages</a:t>
            </a:r>
            <a:endParaRPr lang="en-US" dirty="0">
              <a:solidFill>
                <a:srgbClr val="FF0000"/>
              </a:solidFill>
            </a:endParaRPr>
          </a:p>
        </p:txBody>
      </p:sp>
    </p:spTree>
    <p:extLst>
      <p:ext uri="{BB962C8B-B14F-4D97-AF65-F5344CB8AC3E}">
        <p14:creationId xmlns:p14="http://schemas.microsoft.com/office/powerpoint/2010/main" val="31377407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7</a:t>
            </a:fld>
            <a:endParaRPr lang="en-US" dirty="0"/>
          </a:p>
        </p:txBody>
      </p:sp>
      <p:sp>
        <p:nvSpPr>
          <p:cNvPr id="6155" name="Text Box 38"/>
          <p:cNvSpPr txBox="1">
            <a:spLocks noChangeArrowheads="1"/>
          </p:cNvSpPr>
          <p:nvPr/>
        </p:nvSpPr>
        <p:spPr bwMode="auto">
          <a:xfrm>
            <a:off x="4572000" y="1052736"/>
            <a:ext cx="4419600" cy="1126797"/>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smtClean="0"/>
              <a:t>By considering the industry and competitive behavior of the firm, what </a:t>
            </a:r>
            <a:r>
              <a:rPr lang="en-US" sz="1900" dirty="0"/>
              <a:t>is OISHI’s </a:t>
            </a:r>
            <a:r>
              <a:rPr lang="en-US" sz="1900" dirty="0" smtClean="0"/>
              <a:t>threats and weaknesses?</a:t>
            </a:r>
          </a:p>
          <a:p>
            <a:pPr marL="230001" indent="-230001">
              <a:lnSpc>
                <a:spcPts val="1800"/>
              </a:lnSpc>
              <a:spcAft>
                <a:spcPts val="800"/>
              </a:spcAft>
              <a:buFontTx/>
              <a:buChar char="•"/>
            </a:pPr>
            <a:endParaRPr lang="en-US" sz="1900" dirty="0"/>
          </a:p>
        </p:txBody>
      </p:sp>
      <p:sp>
        <p:nvSpPr>
          <p:cNvPr id="16" name="Title 1"/>
          <p:cNvSpPr txBox="1">
            <a:spLocks/>
          </p:cNvSpPr>
          <p:nvPr/>
        </p:nvSpPr>
        <p:spPr bwMode="auto">
          <a:xfrm>
            <a:off x="205408" y="61063"/>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FFC000"/>
                </a:solidFill>
                <a:latin typeface="+mj-lt"/>
                <a:ea typeface="+mj-ea"/>
                <a:cs typeface="+mj-cs"/>
              </a:rPr>
              <a:t>OISHI’s Threats and Weakness </a:t>
            </a:r>
            <a:endParaRPr lang="en-US" sz="4000" dirty="0">
              <a:solidFill>
                <a:srgbClr val="FFC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5408" y="934568"/>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Box 6"/>
          <p:cNvSpPr txBox="1"/>
          <p:nvPr/>
        </p:nvSpPr>
        <p:spPr>
          <a:xfrm>
            <a:off x="5220072" y="4457488"/>
            <a:ext cx="2007409" cy="523220"/>
          </a:xfrm>
          <a:prstGeom prst="rect">
            <a:avLst/>
          </a:prstGeom>
          <a:noFill/>
        </p:spPr>
        <p:txBody>
          <a:bodyPr wrap="none" rtlCol="0">
            <a:spAutoFit/>
          </a:bodyPr>
          <a:lstStyle/>
          <a:p>
            <a:r>
              <a:rPr lang="en-US" dirty="0" smtClean="0">
                <a:solidFill>
                  <a:srgbClr val="FF0000"/>
                </a:solidFill>
              </a:rPr>
              <a:t>Max 1 pages</a:t>
            </a:r>
            <a:endParaRPr lang="en-US" dirty="0">
              <a:solidFill>
                <a:srgbClr val="FF0000"/>
              </a:solidFill>
            </a:endParaRPr>
          </a:p>
        </p:txBody>
      </p:sp>
    </p:spTree>
    <p:extLst>
      <p:ext uri="{BB962C8B-B14F-4D97-AF65-F5344CB8AC3E}">
        <p14:creationId xmlns:p14="http://schemas.microsoft.com/office/powerpoint/2010/main" val="13498791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8</a:t>
            </a:fld>
            <a:endParaRPr lang="en-US" dirty="0"/>
          </a:p>
        </p:txBody>
      </p:sp>
      <p:sp>
        <p:nvSpPr>
          <p:cNvPr id="6155" name="Text Box 38"/>
          <p:cNvSpPr txBox="1">
            <a:spLocks noChangeArrowheads="1"/>
          </p:cNvSpPr>
          <p:nvPr/>
        </p:nvSpPr>
        <p:spPr bwMode="auto">
          <a:xfrm>
            <a:off x="4572000" y="1052736"/>
            <a:ext cx="4419600" cy="3351509"/>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smtClean="0"/>
              <a:t>Analyze OISHI’s performance in </a:t>
            </a:r>
            <a:r>
              <a:rPr lang="en-US" sz="1900" dirty="0" smtClean="0"/>
              <a:t>20</a:t>
            </a:r>
            <a:r>
              <a:rPr lang="en-US" sz="1900" dirty="0" smtClean="0"/>
              <a:t>15 </a:t>
            </a:r>
            <a:r>
              <a:rPr lang="en-US" sz="1900" dirty="0" smtClean="0"/>
              <a:t>and 2014. </a:t>
            </a:r>
          </a:p>
          <a:p>
            <a:pPr marL="800100" lvl="1" indent="-342900">
              <a:lnSpc>
                <a:spcPts val="1800"/>
              </a:lnSpc>
              <a:spcAft>
                <a:spcPts val="800"/>
              </a:spcAft>
              <a:buFontTx/>
              <a:buChar char="-"/>
            </a:pPr>
            <a:r>
              <a:rPr lang="en-US" sz="1900" dirty="0" smtClean="0"/>
              <a:t>Net profit, net profit growth</a:t>
            </a:r>
          </a:p>
          <a:p>
            <a:pPr marL="800100" lvl="1" indent="-342900">
              <a:lnSpc>
                <a:spcPts val="1800"/>
              </a:lnSpc>
              <a:spcAft>
                <a:spcPts val="800"/>
              </a:spcAft>
              <a:buFontTx/>
              <a:buChar char="-"/>
            </a:pPr>
            <a:r>
              <a:rPr lang="en-US" sz="1900" dirty="0" smtClean="0"/>
              <a:t>Sales growth, asset utilization </a:t>
            </a:r>
          </a:p>
          <a:p>
            <a:pPr marL="800100" lvl="1" indent="-342900">
              <a:lnSpc>
                <a:spcPts val="1800"/>
              </a:lnSpc>
              <a:spcAft>
                <a:spcPts val="800"/>
              </a:spcAft>
              <a:buFontTx/>
              <a:buChar char="-"/>
            </a:pPr>
            <a:r>
              <a:rPr lang="en-US" sz="1900" dirty="0" smtClean="0"/>
              <a:t>Gross profit margin, </a:t>
            </a:r>
            <a:r>
              <a:rPr lang="en-US" sz="1900" dirty="0"/>
              <a:t>o</a:t>
            </a:r>
            <a:r>
              <a:rPr lang="en-US" sz="1900" dirty="0" smtClean="0"/>
              <a:t>perating profit margin, </a:t>
            </a:r>
            <a:r>
              <a:rPr lang="en-US" sz="1900" dirty="0"/>
              <a:t>n</a:t>
            </a:r>
            <a:r>
              <a:rPr lang="en-US" sz="1900" dirty="0" smtClean="0"/>
              <a:t>et profit margin</a:t>
            </a:r>
          </a:p>
          <a:p>
            <a:pPr marL="800100" lvl="1" indent="-342900">
              <a:lnSpc>
                <a:spcPts val="1800"/>
              </a:lnSpc>
              <a:spcAft>
                <a:spcPts val="800"/>
              </a:spcAft>
              <a:buFontTx/>
              <a:buChar char="-"/>
            </a:pPr>
            <a:r>
              <a:rPr lang="en-US" sz="1900" dirty="0" smtClean="0"/>
              <a:t>ROIC – operating profit margin, capital turnover  </a:t>
            </a:r>
          </a:p>
          <a:p>
            <a:pPr marL="800100" lvl="1" indent="-342900">
              <a:lnSpc>
                <a:spcPts val="1800"/>
              </a:lnSpc>
              <a:spcAft>
                <a:spcPts val="800"/>
              </a:spcAft>
              <a:buFontTx/>
              <a:buChar char="-"/>
            </a:pPr>
            <a:r>
              <a:rPr lang="en-US" sz="1900" dirty="0" smtClean="0"/>
              <a:t>ROA, ROE – DuPont Analysis</a:t>
            </a:r>
          </a:p>
          <a:p>
            <a:pPr marL="800100" lvl="1" indent="-342900">
              <a:lnSpc>
                <a:spcPts val="1800"/>
              </a:lnSpc>
              <a:spcAft>
                <a:spcPts val="800"/>
              </a:spcAft>
              <a:buFontTx/>
              <a:buChar char="-"/>
            </a:pPr>
            <a:r>
              <a:rPr lang="en-US" sz="1900" dirty="0" smtClean="0"/>
              <a:t>Short-term liquidity</a:t>
            </a:r>
          </a:p>
          <a:p>
            <a:pPr marL="800100" lvl="1" indent="-342900">
              <a:lnSpc>
                <a:spcPts val="1800"/>
              </a:lnSpc>
              <a:spcAft>
                <a:spcPts val="800"/>
              </a:spcAft>
              <a:buFontTx/>
              <a:buChar char="-"/>
            </a:pPr>
            <a:r>
              <a:rPr lang="en-US" sz="1900" dirty="0" smtClean="0"/>
              <a:t>Long-term solvency</a:t>
            </a:r>
          </a:p>
        </p:txBody>
      </p:sp>
      <p:sp>
        <p:nvSpPr>
          <p:cNvPr id="16" name="Title 1"/>
          <p:cNvSpPr txBox="1">
            <a:spLocks/>
          </p:cNvSpPr>
          <p:nvPr/>
        </p:nvSpPr>
        <p:spPr bwMode="auto">
          <a:xfrm>
            <a:off x="205408" y="61063"/>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FFC000"/>
                </a:solidFill>
                <a:latin typeface="+mj-lt"/>
                <a:ea typeface="+mj-ea"/>
                <a:cs typeface="+mj-cs"/>
              </a:rPr>
              <a:t>OISHI’s Recent Performance</a:t>
            </a:r>
            <a:endParaRPr lang="en-US" sz="4000" dirty="0">
              <a:solidFill>
                <a:srgbClr val="FFC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5408" y="934568"/>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Box 6"/>
          <p:cNvSpPr txBox="1"/>
          <p:nvPr/>
        </p:nvSpPr>
        <p:spPr>
          <a:xfrm>
            <a:off x="5436096" y="4719098"/>
            <a:ext cx="2007409" cy="523220"/>
          </a:xfrm>
          <a:prstGeom prst="rect">
            <a:avLst/>
          </a:prstGeom>
          <a:noFill/>
        </p:spPr>
        <p:txBody>
          <a:bodyPr wrap="none" rtlCol="0">
            <a:spAutoFit/>
          </a:bodyPr>
          <a:lstStyle/>
          <a:p>
            <a:r>
              <a:rPr lang="en-US" dirty="0" smtClean="0">
                <a:solidFill>
                  <a:srgbClr val="FF0000"/>
                </a:solidFill>
              </a:rPr>
              <a:t>Max 3 pages</a:t>
            </a:r>
            <a:endParaRPr lang="en-US" dirty="0">
              <a:solidFill>
                <a:srgbClr val="FF0000"/>
              </a:solidFill>
            </a:endParaRPr>
          </a:p>
        </p:txBody>
      </p:sp>
    </p:spTree>
    <p:extLst>
      <p:ext uri="{BB962C8B-B14F-4D97-AF65-F5344CB8AC3E}">
        <p14:creationId xmlns:p14="http://schemas.microsoft.com/office/powerpoint/2010/main" val="10057637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9</a:t>
            </a:fld>
            <a:endParaRPr lang="en-US" dirty="0"/>
          </a:p>
        </p:txBody>
      </p:sp>
      <p:sp>
        <p:nvSpPr>
          <p:cNvPr id="6155" name="Text Box 38"/>
          <p:cNvSpPr txBox="1">
            <a:spLocks noChangeArrowheads="1"/>
          </p:cNvSpPr>
          <p:nvPr/>
        </p:nvSpPr>
        <p:spPr bwMode="auto">
          <a:xfrm>
            <a:off x="4499992" y="868866"/>
            <a:ext cx="4419600" cy="4951306"/>
          </a:xfrm>
          <a:prstGeom prst="rect">
            <a:avLst/>
          </a:prstGeom>
          <a:noFill/>
          <a:ln w="9525">
            <a:noFill/>
            <a:miter lim="800000"/>
            <a:headEnd/>
            <a:tailEnd/>
          </a:ln>
        </p:spPr>
        <p:txBody>
          <a:bodyPr wrap="square" lIns="93296" tIns="46648" rIns="93296" bIns="46648">
            <a:spAutoFit/>
          </a:bodyPr>
          <a:lstStyle/>
          <a:p>
            <a:pPr marL="230001" indent="-230001">
              <a:lnSpc>
                <a:spcPts val="1600"/>
              </a:lnSpc>
              <a:spcAft>
                <a:spcPts val="600"/>
              </a:spcAft>
              <a:buFontTx/>
              <a:buChar char="•"/>
            </a:pPr>
            <a:r>
              <a:rPr lang="en-US" sz="1800" dirty="0" smtClean="0"/>
              <a:t>Summary of the earnings outlook.</a:t>
            </a:r>
          </a:p>
          <a:p>
            <a:pPr marL="230001" indent="-230001">
              <a:lnSpc>
                <a:spcPts val="1600"/>
              </a:lnSpc>
              <a:spcAft>
                <a:spcPts val="600"/>
              </a:spcAft>
              <a:buFontTx/>
              <a:buChar char="•"/>
            </a:pPr>
            <a:r>
              <a:rPr lang="en-US" sz="1800" dirty="0" smtClean="0"/>
              <a:t>Gives </a:t>
            </a:r>
            <a:r>
              <a:rPr lang="en-US" sz="1800" dirty="0"/>
              <a:t>reasons to support your </a:t>
            </a:r>
            <a:r>
              <a:rPr lang="en-US" sz="1800" dirty="0" smtClean="0"/>
              <a:t>forecasts</a:t>
            </a:r>
            <a:r>
              <a:rPr lang="en-US" sz="1800" dirty="0"/>
              <a:t>.</a:t>
            </a:r>
            <a:r>
              <a:rPr lang="en-US" sz="1800" dirty="0" smtClean="0"/>
              <a:t>  </a:t>
            </a:r>
          </a:p>
          <a:p>
            <a:pPr marL="230001" indent="-230001">
              <a:lnSpc>
                <a:spcPts val="1600"/>
              </a:lnSpc>
              <a:spcAft>
                <a:spcPts val="600"/>
              </a:spcAft>
              <a:buFontTx/>
              <a:buChar char="•"/>
            </a:pPr>
            <a:r>
              <a:rPr lang="en-US" sz="1800" dirty="0" smtClean="0"/>
              <a:t>Earnings outlook depends on an assessment of the firm’s strategy and future competitiveness in the future which is influenced by the industry structure and the firm’s competitive behavior. Future competitiveness could be analyzed from these following sources of information:  </a:t>
            </a:r>
          </a:p>
          <a:p>
            <a:pPr marL="687201" lvl="1" indent="-230001">
              <a:lnSpc>
                <a:spcPts val="1600"/>
              </a:lnSpc>
              <a:spcAft>
                <a:spcPts val="600"/>
              </a:spcAft>
              <a:buFontTx/>
              <a:buChar char="•"/>
            </a:pPr>
            <a:r>
              <a:rPr lang="en-US" sz="1800" dirty="0" smtClean="0"/>
              <a:t>macroeconomic and industry information </a:t>
            </a:r>
            <a:r>
              <a:rPr lang="en-US" sz="1800" dirty="0"/>
              <a:t>that may impact future growth; </a:t>
            </a:r>
            <a:endParaRPr lang="en-US" sz="1800" dirty="0" smtClean="0"/>
          </a:p>
          <a:p>
            <a:pPr marL="687201" lvl="1" indent="-230001">
              <a:lnSpc>
                <a:spcPts val="1600"/>
              </a:lnSpc>
              <a:spcAft>
                <a:spcPts val="600"/>
              </a:spcAft>
              <a:buFontTx/>
              <a:buChar char="•"/>
            </a:pPr>
            <a:r>
              <a:rPr lang="en-US" sz="1800" dirty="0"/>
              <a:t>information revealed by competitors on future prospects; </a:t>
            </a:r>
            <a:endParaRPr lang="en-US" sz="1800" dirty="0" smtClean="0"/>
          </a:p>
          <a:p>
            <a:pPr marL="687201" lvl="1" indent="-230001">
              <a:lnSpc>
                <a:spcPts val="1600"/>
              </a:lnSpc>
              <a:spcAft>
                <a:spcPts val="600"/>
              </a:spcAft>
              <a:buFontTx/>
              <a:buChar char="•"/>
            </a:pPr>
            <a:r>
              <a:rPr lang="en-US" sz="1800" dirty="0" smtClean="0"/>
              <a:t>firm-specific </a:t>
            </a:r>
            <a:r>
              <a:rPr lang="en-US" sz="1800" dirty="0"/>
              <a:t>information that has been made public since the last earnings </a:t>
            </a:r>
            <a:r>
              <a:rPr lang="en-US" sz="1800" dirty="0" smtClean="0"/>
              <a:t>report (strategies, recent developments); </a:t>
            </a:r>
          </a:p>
          <a:p>
            <a:pPr marL="687201" lvl="1" indent="-230001">
              <a:lnSpc>
                <a:spcPts val="1600"/>
              </a:lnSpc>
              <a:spcAft>
                <a:spcPts val="600"/>
              </a:spcAft>
              <a:buFontTx/>
              <a:buChar char="•"/>
            </a:pPr>
            <a:r>
              <a:rPr lang="en-US" sz="1800" dirty="0" smtClean="0"/>
              <a:t>public </a:t>
            </a:r>
            <a:r>
              <a:rPr lang="en-US" sz="1800" dirty="0"/>
              <a:t>information other than earnings; </a:t>
            </a:r>
            <a:endParaRPr lang="en-US" sz="1800" dirty="0" smtClean="0"/>
          </a:p>
          <a:p>
            <a:pPr marL="687201" lvl="1" indent="-230001">
              <a:lnSpc>
                <a:spcPts val="1600"/>
              </a:lnSpc>
              <a:spcAft>
                <a:spcPts val="600"/>
              </a:spcAft>
              <a:buFontTx/>
              <a:buChar char="•"/>
            </a:pPr>
            <a:r>
              <a:rPr lang="en-US" sz="1800" dirty="0" smtClean="0"/>
              <a:t>private </a:t>
            </a:r>
            <a:r>
              <a:rPr lang="en-US" sz="1800" dirty="0"/>
              <a:t>information about the firm. </a:t>
            </a:r>
          </a:p>
        </p:txBody>
      </p:sp>
      <p:sp>
        <p:nvSpPr>
          <p:cNvPr id="16" name="Title 1"/>
          <p:cNvSpPr txBox="1">
            <a:spLocks/>
          </p:cNvSpPr>
          <p:nvPr/>
        </p:nvSpPr>
        <p:spPr bwMode="auto">
          <a:xfrm>
            <a:off x="205408" y="96368"/>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C00000"/>
                </a:solidFill>
                <a:latin typeface="+mj-lt"/>
                <a:ea typeface="+mj-ea"/>
                <a:cs typeface="+mj-cs"/>
              </a:rPr>
              <a:t>Earnings Outlook: OISHI </a:t>
            </a:r>
            <a:endParaRPr lang="en-US" sz="4000" dirty="0">
              <a:solidFill>
                <a:srgbClr val="C00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5408" y="934568"/>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Box 6"/>
          <p:cNvSpPr txBox="1"/>
          <p:nvPr/>
        </p:nvSpPr>
        <p:spPr>
          <a:xfrm>
            <a:off x="2771800" y="5938397"/>
            <a:ext cx="2007409" cy="523220"/>
          </a:xfrm>
          <a:prstGeom prst="rect">
            <a:avLst/>
          </a:prstGeom>
          <a:noFill/>
        </p:spPr>
        <p:txBody>
          <a:bodyPr wrap="none" rtlCol="0">
            <a:spAutoFit/>
          </a:bodyPr>
          <a:lstStyle/>
          <a:p>
            <a:r>
              <a:rPr lang="en-US" dirty="0" smtClean="0">
                <a:solidFill>
                  <a:srgbClr val="FF0000"/>
                </a:solidFill>
              </a:rPr>
              <a:t>Max 2 pages</a:t>
            </a:r>
            <a:endParaRPr lang="en-US" dirty="0">
              <a:solidFill>
                <a:srgbClr val="FF0000"/>
              </a:solidFill>
            </a:endParaRPr>
          </a:p>
        </p:txBody>
      </p:sp>
    </p:spTree>
    <p:extLst>
      <p:ext uri="{BB962C8B-B14F-4D97-AF65-F5344CB8AC3E}">
        <p14:creationId xmlns:p14="http://schemas.microsoft.com/office/powerpoint/2010/main" val="25641058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10</a:t>
            </a:fld>
            <a:endParaRPr lang="en-US" dirty="0"/>
          </a:p>
        </p:txBody>
      </p:sp>
      <p:sp>
        <p:nvSpPr>
          <p:cNvPr id="16" name="Title 1"/>
          <p:cNvSpPr txBox="1">
            <a:spLocks/>
          </p:cNvSpPr>
          <p:nvPr/>
        </p:nvSpPr>
        <p:spPr bwMode="auto">
          <a:xfrm>
            <a:off x="205408" y="96368"/>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C00000"/>
                </a:solidFill>
                <a:latin typeface="+mj-lt"/>
                <a:ea typeface="+mj-ea"/>
                <a:cs typeface="+mj-cs"/>
              </a:rPr>
              <a:t>Forecast Details: OISHI </a:t>
            </a:r>
            <a:endParaRPr lang="en-US" sz="4000" dirty="0">
              <a:solidFill>
                <a:srgbClr val="C00000"/>
              </a:solidFill>
              <a:latin typeface="+mj-lt"/>
              <a:ea typeface="+mj-ea"/>
              <a:cs typeface="+mj-cs"/>
            </a:endParaRPr>
          </a:p>
        </p:txBody>
      </p:sp>
      <p:sp>
        <p:nvSpPr>
          <p:cNvPr id="3" name="TextBox 2"/>
          <p:cNvSpPr txBox="1"/>
          <p:nvPr/>
        </p:nvSpPr>
        <p:spPr>
          <a:xfrm>
            <a:off x="205408" y="934568"/>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 Box 38"/>
          <p:cNvSpPr txBox="1">
            <a:spLocks noChangeArrowheads="1"/>
          </p:cNvSpPr>
          <p:nvPr/>
        </p:nvSpPr>
        <p:spPr bwMode="auto">
          <a:xfrm>
            <a:off x="4572000" y="1052736"/>
            <a:ext cx="4419600" cy="3358178"/>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smtClean="0"/>
              <a:t>Forecasts for 2015, 2016 and expected trend in 2017 to 2019. </a:t>
            </a:r>
          </a:p>
          <a:p>
            <a:pPr marL="800100" lvl="1" indent="-342900">
              <a:lnSpc>
                <a:spcPts val="1800"/>
              </a:lnSpc>
              <a:spcAft>
                <a:spcPts val="800"/>
              </a:spcAft>
              <a:buFontTx/>
              <a:buChar char="-"/>
            </a:pPr>
            <a:r>
              <a:rPr lang="en-US" sz="1900" dirty="0" smtClean="0"/>
              <a:t>Net profit, net profit growth</a:t>
            </a:r>
          </a:p>
          <a:p>
            <a:pPr marL="800100" lvl="1" indent="-342900">
              <a:lnSpc>
                <a:spcPts val="1800"/>
              </a:lnSpc>
              <a:spcAft>
                <a:spcPts val="800"/>
              </a:spcAft>
              <a:buFontTx/>
              <a:buChar char="-"/>
            </a:pPr>
            <a:r>
              <a:rPr lang="en-US" sz="1900" dirty="0" smtClean="0"/>
              <a:t>Sales growth, asset utilization </a:t>
            </a:r>
          </a:p>
          <a:p>
            <a:pPr marL="800100" lvl="1" indent="-342900">
              <a:lnSpc>
                <a:spcPts val="1800"/>
              </a:lnSpc>
              <a:spcAft>
                <a:spcPts val="800"/>
              </a:spcAft>
              <a:buFontTx/>
              <a:buChar char="-"/>
            </a:pPr>
            <a:r>
              <a:rPr lang="en-US" sz="1900" dirty="0" smtClean="0"/>
              <a:t>Gross profit margin, </a:t>
            </a:r>
            <a:r>
              <a:rPr lang="en-US" sz="1900" dirty="0"/>
              <a:t>o</a:t>
            </a:r>
            <a:r>
              <a:rPr lang="en-US" sz="1900" dirty="0" smtClean="0"/>
              <a:t>perating profit margin, </a:t>
            </a:r>
            <a:r>
              <a:rPr lang="en-US" sz="1900" dirty="0"/>
              <a:t>n</a:t>
            </a:r>
            <a:r>
              <a:rPr lang="en-US" sz="1900" dirty="0" smtClean="0"/>
              <a:t>et profit margin</a:t>
            </a:r>
          </a:p>
          <a:p>
            <a:pPr marL="800100" lvl="1" indent="-342900">
              <a:lnSpc>
                <a:spcPts val="1800"/>
              </a:lnSpc>
              <a:spcAft>
                <a:spcPts val="800"/>
              </a:spcAft>
              <a:buFontTx/>
              <a:buChar char="-"/>
            </a:pPr>
            <a:r>
              <a:rPr lang="en-US" sz="1900" dirty="0" smtClean="0"/>
              <a:t>ROIC – operating profit margin, capital turnover  </a:t>
            </a:r>
          </a:p>
          <a:p>
            <a:pPr marL="800100" lvl="1" indent="-342900">
              <a:lnSpc>
                <a:spcPts val="1800"/>
              </a:lnSpc>
              <a:spcAft>
                <a:spcPts val="800"/>
              </a:spcAft>
              <a:buFontTx/>
              <a:buChar char="-"/>
            </a:pPr>
            <a:r>
              <a:rPr lang="en-US" sz="1900" dirty="0" smtClean="0"/>
              <a:t>ROA, ROE – DuPont Analysis</a:t>
            </a:r>
          </a:p>
          <a:p>
            <a:pPr marL="800100" lvl="1" indent="-342900">
              <a:lnSpc>
                <a:spcPts val="1800"/>
              </a:lnSpc>
              <a:spcAft>
                <a:spcPts val="800"/>
              </a:spcAft>
              <a:buFontTx/>
              <a:buChar char="-"/>
            </a:pPr>
            <a:r>
              <a:rPr lang="en-US" sz="1900" dirty="0" smtClean="0"/>
              <a:t>Short-term liquidity</a:t>
            </a:r>
          </a:p>
          <a:p>
            <a:pPr marL="800100" lvl="1" indent="-342900">
              <a:lnSpc>
                <a:spcPts val="1800"/>
              </a:lnSpc>
              <a:spcAft>
                <a:spcPts val="800"/>
              </a:spcAft>
              <a:buFontTx/>
              <a:buChar char="-"/>
            </a:pPr>
            <a:r>
              <a:rPr lang="en-US" sz="1900" dirty="0" smtClean="0"/>
              <a:t>Long-term solvency</a:t>
            </a:r>
          </a:p>
        </p:txBody>
      </p:sp>
      <p:sp>
        <p:nvSpPr>
          <p:cNvPr id="8" name="TextBox 7"/>
          <p:cNvSpPr txBox="1"/>
          <p:nvPr/>
        </p:nvSpPr>
        <p:spPr>
          <a:xfrm>
            <a:off x="5436096" y="4719098"/>
            <a:ext cx="2007409" cy="523220"/>
          </a:xfrm>
          <a:prstGeom prst="rect">
            <a:avLst/>
          </a:prstGeom>
          <a:noFill/>
        </p:spPr>
        <p:txBody>
          <a:bodyPr wrap="none" rtlCol="0">
            <a:spAutoFit/>
          </a:bodyPr>
          <a:lstStyle/>
          <a:p>
            <a:r>
              <a:rPr lang="en-US" dirty="0" smtClean="0">
                <a:solidFill>
                  <a:srgbClr val="FF0000"/>
                </a:solidFill>
              </a:rPr>
              <a:t>Max 3 pages</a:t>
            </a:r>
            <a:endParaRPr lang="en-US" dirty="0">
              <a:solidFill>
                <a:srgbClr val="FF0000"/>
              </a:solidFill>
            </a:endParaRPr>
          </a:p>
        </p:txBody>
      </p:sp>
    </p:spTree>
    <p:extLst>
      <p:ext uri="{BB962C8B-B14F-4D97-AF65-F5344CB8AC3E}">
        <p14:creationId xmlns:p14="http://schemas.microsoft.com/office/powerpoint/2010/main" val="34968791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11</a:t>
            </a:fld>
            <a:endParaRPr lang="en-US" dirty="0"/>
          </a:p>
        </p:txBody>
      </p:sp>
      <p:sp>
        <p:nvSpPr>
          <p:cNvPr id="6155" name="Text Box 38"/>
          <p:cNvSpPr txBox="1">
            <a:spLocks noChangeArrowheads="1"/>
          </p:cNvSpPr>
          <p:nvPr/>
        </p:nvSpPr>
        <p:spPr bwMode="auto">
          <a:xfrm>
            <a:off x="4572000" y="1052736"/>
            <a:ext cx="4419600" cy="2120403"/>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smtClean="0"/>
              <a:t>What is the fair value?</a:t>
            </a:r>
          </a:p>
          <a:p>
            <a:pPr marL="230001" indent="-230001">
              <a:lnSpc>
                <a:spcPts val="1800"/>
              </a:lnSpc>
              <a:spcAft>
                <a:spcPts val="800"/>
              </a:spcAft>
              <a:buFontTx/>
              <a:buChar char="•"/>
            </a:pPr>
            <a:r>
              <a:rPr lang="en-US" sz="1900" dirty="0" smtClean="0"/>
              <a:t>Which valuation method that you choose?</a:t>
            </a:r>
          </a:p>
          <a:p>
            <a:pPr marL="230001" indent="-230001">
              <a:lnSpc>
                <a:spcPts val="1800"/>
              </a:lnSpc>
              <a:spcAft>
                <a:spcPts val="800"/>
              </a:spcAft>
              <a:buFontTx/>
              <a:buChar char="•"/>
            </a:pPr>
            <a:r>
              <a:rPr lang="en-US" sz="1900" dirty="0" smtClean="0"/>
              <a:t>Show summary of the result of each method.</a:t>
            </a:r>
          </a:p>
          <a:p>
            <a:pPr marL="687201" lvl="1" indent="-230001">
              <a:lnSpc>
                <a:spcPts val="1800"/>
              </a:lnSpc>
              <a:spcAft>
                <a:spcPts val="800"/>
              </a:spcAft>
              <a:buFontTx/>
              <a:buChar char="•"/>
            </a:pPr>
            <a:endParaRPr lang="en-US" sz="1900" dirty="0" smtClean="0"/>
          </a:p>
          <a:p>
            <a:pPr marL="230001" indent="-230001">
              <a:lnSpc>
                <a:spcPts val="1800"/>
              </a:lnSpc>
              <a:spcAft>
                <a:spcPts val="800"/>
              </a:spcAft>
              <a:buFontTx/>
              <a:buChar char="•"/>
            </a:pPr>
            <a:endParaRPr lang="en-US" sz="1900" dirty="0"/>
          </a:p>
        </p:txBody>
      </p:sp>
      <p:sp>
        <p:nvSpPr>
          <p:cNvPr id="16" name="Title 1"/>
          <p:cNvSpPr txBox="1">
            <a:spLocks/>
          </p:cNvSpPr>
          <p:nvPr/>
        </p:nvSpPr>
        <p:spPr bwMode="auto">
          <a:xfrm>
            <a:off x="205408" y="96368"/>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C00000"/>
                </a:solidFill>
                <a:latin typeface="+mj-lt"/>
                <a:ea typeface="+mj-ea"/>
                <a:cs typeface="+mj-cs"/>
              </a:rPr>
              <a:t>Valuation Summary: OISHI</a:t>
            </a:r>
            <a:endParaRPr lang="en-US" sz="4000" dirty="0">
              <a:solidFill>
                <a:srgbClr val="C00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5408" y="934568"/>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Box 6"/>
          <p:cNvSpPr txBox="1"/>
          <p:nvPr/>
        </p:nvSpPr>
        <p:spPr>
          <a:xfrm>
            <a:off x="5436096" y="4719098"/>
            <a:ext cx="2007409" cy="523220"/>
          </a:xfrm>
          <a:prstGeom prst="rect">
            <a:avLst/>
          </a:prstGeom>
          <a:noFill/>
        </p:spPr>
        <p:txBody>
          <a:bodyPr wrap="none" rtlCol="0">
            <a:spAutoFit/>
          </a:bodyPr>
          <a:lstStyle/>
          <a:p>
            <a:r>
              <a:rPr lang="en-US" dirty="0" smtClean="0">
                <a:solidFill>
                  <a:srgbClr val="FF0000"/>
                </a:solidFill>
              </a:rPr>
              <a:t>Max 1 pages</a:t>
            </a:r>
            <a:endParaRPr lang="en-US" dirty="0">
              <a:solidFill>
                <a:srgbClr val="FF0000"/>
              </a:solidFill>
            </a:endParaRPr>
          </a:p>
        </p:txBody>
      </p:sp>
    </p:spTree>
    <p:extLst>
      <p:ext uri="{BB962C8B-B14F-4D97-AF65-F5344CB8AC3E}">
        <p14:creationId xmlns:p14="http://schemas.microsoft.com/office/powerpoint/2010/main" val="14906838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12</a:t>
            </a:fld>
            <a:endParaRPr lang="en-US" dirty="0"/>
          </a:p>
        </p:txBody>
      </p:sp>
      <p:sp>
        <p:nvSpPr>
          <p:cNvPr id="6155" name="Text Box 38"/>
          <p:cNvSpPr txBox="1">
            <a:spLocks noChangeArrowheads="1"/>
          </p:cNvSpPr>
          <p:nvPr/>
        </p:nvSpPr>
        <p:spPr bwMode="auto">
          <a:xfrm>
            <a:off x="4572000" y="1052736"/>
            <a:ext cx="4419600" cy="991889"/>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smtClean="0"/>
              <a:t>Assumptions</a:t>
            </a:r>
          </a:p>
          <a:p>
            <a:pPr marL="230001" indent="-230001">
              <a:lnSpc>
                <a:spcPts val="1800"/>
              </a:lnSpc>
              <a:spcAft>
                <a:spcPts val="800"/>
              </a:spcAft>
              <a:buFontTx/>
              <a:buChar char="•"/>
            </a:pPr>
            <a:r>
              <a:rPr lang="en-US" sz="1900" dirty="0" smtClean="0"/>
              <a:t>Methodology</a:t>
            </a:r>
          </a:p>
          <a:p>
            <a:pPr marL="230001" indent="-230001">
              <a:lnSpc>
                <a:spcPts val="1800"/>
              </a:lnSpc>
              <a:spcAft>
                <a:spcPts val="800"/>
              </a:spcAft>
              <a:buFontTx/>
              <a:buChar char="•"/>
            </a:pPr>
            <a:r>
              <a:rPr lang="en-US" sz="1900" dirty="0" smtClean="0"/>
              <a:t>Result</a:t>
            </a:r>
          </a:p>
        </p:txBody>
      </p:sp>
      <p:sp>
        <p:nvSpPr>
          <p:cNvPr id="16" name="Title 1"/>
          <p:cNvSpPr txBox="1">
            <a:spLocks/>
          </p:cNvSpPr>
          <p:nvPr/>
        </p:nvSpPr>
        <p:spPr bwMode="auto">
          <a:xfrm>
            <a:off x="205408" y="96368"/>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C00000"/>
                </a:solidFill>
                <a:latin typeface="+mj-lt"/>
                <a:ea typeface="+mj-ea"/>
                <a:cs typeface="+mj-cs"/>
              </a:rPr>
              <a:t>DDM Valuation: OISHI</a:t>
            </a:r>
            <a:endParaRPr lang="en-US" sz="4000" dirty="0">
              <a:solidFill>
                <a:srgbClr val="C00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5408" y="934568"/>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Box 6"/>
          <p:cNvSpPr txBox="1"/>
          <p:nvPr/>
        </p:nvSpPr>
        <p:spPr>
          <a:xfrm>
            <a:off x="5436096" y="4719098"/>
            <a:ext cx="2007409" cy="523220"/>
          </a:xfrm>
          <a:prstGeom prst="rect">
            <a:avLst/>
          </a:prstGeom>
          <a:noFill/>
        </p:spPr>
        <p:txBody>
          <a:bodyPr wrap="none" rtlCol="0">
            <a:spAutoFit/>
          </a:bodyPr>
          <a:lstStyle/>
          <a:p>
            <a:r>
              <a:rPr lang="en-US" dirty="0" smtClean="0">
                <a:solidFill>
                  <a:srgbClr val="FF0000"/>
                </a:solidFill>
              </a:rPr>
              <a:t>Max 1 pages</a:t>
            </a:r>
            <a:endParaRPr lang="en-US" dirty="0">
              <a:solidFill>
                <a:srgbClr val="FF0000"/>
              </a:solidFill>
            </a:endParaRPr>
          </a:p>
        </p:txBody>
      </p:sp>
    </p:spTree>
    <p:extLst>
      <p:ext uri="{BB962C8B-B14F-4D97-AF65-F5344CB8AC3E}">
        <p14:creationId xmlns:p14="http://schemas.microsoft.com/office/powerpoint/2010/main" val="2216903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13</a:t>
            </a:fld>
            <a:endParaRPr lang="en-US" dirty="0"/>
          </a:p>
        </p:txBody>
      </p:sp>
      <p:sp>
        <p:nvSpPr>
          <p:cNvPr id="16" name="Title 1"/>
          <p:cNvSpPr txBox="1">
            <a:spLocks/>
          </p:cNvSpPr>
          <p:nvPr/>
        </p:nvSpPr>
        <p:spPr bwMode="auto">
          <a:xfrm>
            <a:off x="205408" y="96368"/>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C00000"/>
                </a:solidFill>
                <a:latin typeface="+mj-lt"/>
                <a:ea typeface="+mj-ea"/>
                <a:cs typeface="+mj-cs"/>
              </a:rPr>
              <a:t>FCFF Valuation: OISHI</a:t>
            </a:r>
            <a:endParaRPr lang="en-US" sz="4000" dirty="0">
              <a:solidFill>
                <a:srgbClr val="C00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5408" y="934568"/>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 Box 38"/>
          <p:cNvSpPr txBox="1">
            <a:spLocks noChangeArrowheads="1"/>
          </p:cNvSpPr>
          <p:nvPr/>
        </p:nvSpPr>
        <p:spPr bwMode="auto">
          <a:xfrm>
            <a:off x="4572000" y="1052736"/>
            <a:ext cx="4419600" cy="991889"/>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smtClean="0"/>
              <a:t>Assumptions</a:t>
            </a:r>
          </a:p>
          <a:p>
            <a:pPr marL="230001" indent="-230001">
              <a:lnSpc>
                <a:spcPts val="1800"/>
              </a:lnSpc>
              <a:spcAft>
                <a:spcPts val="800"/>
              </a:spcAft>
              <a:buFontTx/>
              <a:buChar char="•"/>
            </a:pPr>
            <a:r>
              <a:rPr lang="en-US" sz="1900" dirty="0" smtClean="0"/>
              <a:t>Methodology</a:t>
            </a:r>
          </a:p>
          <a:p>
            <a:pPr marL="230001" indent="-230001">
              <a:lnSpc>
                <a:spcPts val="1800"/>
              </a:lnSpc>
              <a:spcAft>
                <a:spcPts val="800"/>
              </a:spcAft>
              <a:buFontTx/>
              <a:buChar char="•"/>
            </a:pPr>
            <a:r>
              <a:rPr lang="en-US" sz="1900" dirty="0" smtClean="0"/>
              <a:t>Result</a:t>
            </a:r>
          </a:p>
        </p:txBody>
      </p:sp>
      <p:sp>
        <p:nvSpPr>
          <p:cNvPr id="8" name="TextBox 7"/>
          <p:cNvSpPr txBox="1"/>
          <p:nvPr/>
        </p:nvSpPr>
        <p:spPr>
          <a:xfrm>
            <a:off x="5436096" y="4719098"/>
            <a:ext cx="2007409" cy="523220"/>
          </a:xfrm>
          <a:prstGeom prst="rect">
            <a:avLst/>
          </a:prstGeom>
          <a:noFill/>
        </p:spPr>
        <p:txBody>
          <a:bodyPr wrap="none" rtlCol="0">
            <a:spAutoFit/>
          </a:bodyPr>
          <a:lstStyle/>
          <a:p>
            <a:r>
              <a:rPr lang="en-US" dirty="0" smtClean="0">
                <a:solidFill>
                  <a:srgbClr val="FF0000"/>
                </a:solidFill>
              </a:rPr>
              <a:t>Max 1 pages</a:t>
            </a:r>
            <a:endParaRPr lang="en-US" dirty="0">
              <a:solidFill>
                <a:srgbClr val="FF0000"/>
              </a:solidFill>
            </a:endParaRPr>
          </a:p>
        </p:txBody>
      </p:sp>
    </p:spTree>
    <p:extLst>
      <p:ext uri="{BB962C8B-B14F-4D97-AF65-F5344CB8AC3E}">
        <p14:creationId xmlns:p14="http://schemas.microsoft.com/office/powerpoint/2010/main" val="32298375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14</a:t>
            </a:fld>
            <a:endParaRPr lang="en-US" dirty="0"/>
          </a:p>
        </p:txBody>
      </p:sp>
      <p:sp>
        <p:nvSpPr>
          <p:cNvPr id="16" name="Title 1"/>
          <p:cNvSpPr txBox="1">
            <a:spLocks/>
          </p:cNvSpPr>
          <p:nvPr/>
        </p:nvSpPr>
        <p:spPr bwMode="auto">
          <a:xfrm>
            <a:off x="205408" y="96368"/>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C00000"/>
                </a:solidFill>
                <a:latin typeface="+mj-lt"/>
                <a:ea typeface="+mj-ea"/>
                <a:cs typeface="+mj-cs"/>
              </a:rPr>
              <a:t>FCFE Valuation: OISHI</a:t>
            </a:r>
            <a:endParaRPr lang="en-US" sz="4000" dirty="0">
              <a:solidFill>
                <a:srgbClr val="C00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5408" y="934568"/>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 Box 38"/>
          <p:cNvSpPr txBox="1">
            <a:spLocks noChangeArrowheads="1"/>
          </p:cNvSpPr>
          <p:nvPr/>
        </p:nvSpPr>
        <p:spPr bwMode="auto">
          <a:xfrm>
            <a:off x="4572000" y="1052736"/>
            <a:ext cx="4419600" cy="991889"/>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smtClean="0"/>
              <a:t>Assumptions</a:t>
            </a:r>
          </a:p>
          <a:p>
            <a:pPr marL="230001" indent="-230001">
              <a:lnSpc>
                <a:spcPts val="1800"/>
              </a:lnSpc>
              <a:spcAft>
                <a:spcPts val="800"/>
              </a:spcAft>
              <a:buFontTx/>
              <a:buChar char="•"/>
            </a:pPr>
            <a:r>
              <a:rPr lang="en-US" sz="1900" dirty="0" smtClean="0"/>
              <a:t>Methodology</a:t>
            </a:r>
          </a:p>
          <a:p>
            <a:pPr marL="230001" indent="-230001">
              <a:lnSpc>
                <a:spcPts val="1800"/>
              </a:lnSpc>
              <a:spcAft>
                <a:spcPts val="800"/>
              </a:spcAft>
              <a:buFontTx/>
              <a:buChar char="•"/>
            </a:pPr>
            <a:r>
              <a:rPr lang="en-US" sz="1900" dirty="0" smtClean="0"/>
              <a:t>Result</a:t>
            </a:r>
          </a:p>
        </p:txBody>
      </p:sp>
      <p:sp>
        <p:nvSpPr>
          <p:cNvPr id="8" name="TextBox 7"/>
          <p:cNvSpPr txBox="1"/>
          <p:nvPr/>
        </p:nvSpPr>
        <p:spPr>
          <a:xfrm>
            <a:off x="5436096" y="4719098"/>
            <a:ext cx="2007409" cy="523220"/>
          </a:xfrm>
          <a:prstGeom prst="rect">
            <a:avLst/>
          </a:prstGeom>
          <a:noFill/>
        </p:spPr>
        <p:txBody>
          <a:bodyPr wrap="none" rtlCol="0">
            <a:spAutoFit/>
          </a:bodyPr>
          <a:lstStyle/>
          <a:p>
            <a:r>
              <a:rPr lang="en-US" dirty="0" smtClean="0">
                <a:solidFill>
                  <a:srgbClr val="FF0000"/>
                </a:solidFill>
              </a:rPr>
              <a:t>Max 1 pages</a:t>
            </a:r>
            <a:endParaRPr lang="en-US" dirty="0">
              <a:solidFill>
                <a:srgbClr val="FF0000"/>
              </a:solidFill>
            </a:endParaRPr>
          </a:p>
        </p:txBody>
      </p:sp>
    </p:spTree>
    <p:extLst>
      <p:ext uri="{BB962C8B-B14F-4D97-AF65-F5344CB8AC3E}">
        <p14:creationId xmlns:p14="http://schemas.microsoft.com/office/powerpoint/2010/main" val="7107765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15</a:t>
            </a:fld>
            <a:endParaRPr lang="en-US" dirty="0"/>
          </a:p>
        </p:txBody>
      </p:sp>
      <p:sp>
        <p:nvSpPr>
          <p:cNvPr id="6155" name="Text Box 38"/>
          <p:cNvSpPr txBox="1">
            <a:spLocks noChangeArrowheads="1"/>
          </p:cNvSpPr>
          <p:nvPr/>
        </p:nvSpPr>
        <p:spPr bwMode="auto">
          <a:xfrm>
            <a:off x="4572000" y="1052736"/>
            <a:ext cx="4419600" cy="895965"/>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a:t>Assessing the Impact of Individual Drivers. </a:t>
            </a:r>
            <a:endParaRPr lang="en-US" sz="1900" dirty="0" smtClean="0"/>
          </a:p>
          <a:p>
            <a:pPr marL="230001" indent="-230001">
              <a:lnSpc>
                <a:spcPts val="1800"/>
              </a:lnSpc>
              <a:spcAft>
                <a:spcPts val="800"/>
              </a:spcAft>
              <a:buFontTx/>
              <a:buChar char="•"/>
            </a:pPr>
            <a:endParaRPr lang="en-US" sz="1900" dirty="0"/>
          </a:p>
        </p:txBody>
      </p:sp>
      <p:sp>
        <p:nvSpPr>
          <p:cNvPr id="16" name="Title 1"/>
          <p:cNvSpPr txBox="1">
            <a:spLocks/>
          </p:cNvSpPr>
          <p:nvPr/>
        </p:nvSpPr>
        <p:spPr bwMode="auto">
          <a:xfrm>
            <a:off x="205408" y="96368"/>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C00000"/>
                </a:solidFill>
                <a:latin typeface="+mj-lt"/>
                <a:ea typeface="+mj-ea"/>
                <a:cs typeface="+mj-cs"/>
              </a:rPr>
              <a:t>Sensitivity Analysis: OISHI</a:t>
            </a:r>
            <a:endParaRPr lang="en-US" sz="4000" dirty="0">
              <a:solidFill>
                <a:srgbClr val="C00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5408" y="934568"/>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Box 6"/>
          <p:cNvSpPr txBox="1"/>
          <p:nvPr/>
        </p:nvSpPr>
        <p:spPr>
          <a:xfrm>
            <a:off x="5436096" y="4719098"/>
            <a:ext cx="2007409" cy="523220"/>
          </a:xfrm>
          <a:prstGeom prst="rect">
            <a:avLst/>
          </a:prstGeom>
          <a:noFill/>
        </p:spPr>
        <p:txBody>
          <a:bodyPr wrap="none" rtlCol="0">
            <a:spAutoFit/>
          </a:bodyPr>
          <a:lstStyle/>
          <a:p>
            <a:r>
              <a:rPr lang="en-US" dirty="0" smtClean="0">
                <a:solidFill>
                  <a:srgbClr val="FF0000"/>
                </a:solidFill>
              </a:rPr>
              <a:t>Max 1 pages</a:t>
            </a:r>
            <a:endParaRPr lang="en-US" dirty="0">
              <a:solidFill>
                <a:srgbClr val="FF0000"/>
              </a:solidFill>
            </a:endParaRPr>
          </a:p>
        </p:txBody>
      </p:sp>
    </p:spTree>
    <p:extLst>
      <p:ext uri="{BB962C8B-B14F-4D97-AF65-F5344CB8AC3E}">
        <p14:creationId xmlns:p14="http://schemas.microsoft.com/office/powerpoint/2010/main" val="20119057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16</a:t>
            </a:fld>
            <a:endParaRPr lang="en-US" dirty="0"/>
          </a:p>
        </p:txBody>
      </p:sp>
      <p:sp>
        <p:nvSpPr>
          <p:cNvPr id="6155" name="Text Box 38"/>
          <p:cNvSpPr txBox="1">
            <a:spLocks noChangeArrowheads="1"/>
          </p:cNvSpPr>
          <p:nvPr/>
        </p:nvSpPr>
        <p:spPr bwMode="auto">
          <a:xfrm>
            <a:off x="4572000" y="1052736"/>
            <a:ext cx="4419600" cy="1325313"/>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smtClean="0"/>
              <a:t>PE </a:t>
            </a:r>
            <a:r>
              <a:rPr lang="en-US" sz="1900" dirty="0"/>
              <a:t>vs. growth </a:t>
            </a:r>
          </a:p>
          <a:p>
            <a:pPr marL="230001" indent="-230001">
              <a:lnSpc>
                <a:spcPts val="1800"/>
              </a:lnSpc>
              <a:spcAft>
                <a:spcPts val="800"/>
              </a:spcAft>
              <a:buFontTx/>
              <a:buChar char="•"/>
            </a:pPr>
            <a:r>
              <a:rPr lang="en-US" sz="1900" dirty="0" smtClean="0"/>
              <a:t>PBV </a:t>
            </a:r>
            <a:r>
              <a:rPr lang="en-US" sz="1900" dirty="0"/>
              <a:t>vs. ROE</a:t>
            </a:r>
          </a:p>
          <a:p>
            <a:pPr marL="230001" indent="-230001">
              <a:lnSpc>
                <a:spcPts val="1800"/>
              </a:lnSpc>
              <a:spcAft>
                <a:spcPts val="800"/>
              </a:spcAft>
              <a:buFontTx/>
              <a:buChar char="•"/>
            </a:pPr>
            <a:r>
              <a:rPr lang="en-US" sz="1900" dirty="0"/>
              <a:t>Dividend </a:t>
            </a:r>
            <a:r>
              <a:rPr lang="en-US" sz="1900" dirty="0" smtClean="0"/>
              <a:t>yield</a:t>
            </a:r>
          </a:p>
          <a:p>
            <a:pPr marL="230001" indent="-230001">
              <a:lnSpc>
                <a:spcPts val="1800"/>
              </a:lnSpc>
              <a:spcAft>
                <a:spcPts val="800"/>
              </a:spcAft>
              <a:buFontTx/>
              <a:buChar char="•"/>
            </a:pPr>
            <a:r>
              <a:rPr lang="en-US" sz="1900" dirty="0" smtClean="0"/>
              <a:t>EV/EBITDA </a:t>
            </a:r>
            <a:endParaRPr lang="en-US" sz="1900" dirty="0"/>
          </a:p>
        </p:txBody>
      </p:sp>
      <p:sp>
        <p:nvSpPr>
          <p:cNvPr id="16" name="Title 1"/>
          <p:cNvSpPr txBox="1">
            <a:spLocks/>
          </p:cNvSpPr>
          <p:nvPr/>
        </p:nvSpPr>
        <p:spPr bwMode="auto">
          <a:xfrm>
            <a:off x="205408" y="96368"/>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C00000"/>
                </a:solidFill>
                <a:latin typeface="+mj-lt"/>
                <a:ea typeface="+mj-ea"/>
                <a:cs typeface="+mj-cs"/>
              </a:rPr>
              <a:t>Peers Comparison: OISHI </a:t>
            </a:r>
            <a:endParaRPr lang="en-US" sz="4000" dirty="0">
              <a:solidFill>
                <a:srgbClr val="C00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5408" y="934568"/>
            <a:ext cx="3679662" cy="384721"/>
          </a:xfrm>
          <a:prstGeom prst="rect">
            <a:avLst/>
          </a:prstGeom>
          <a:noFill/>
        </p:spPr>
        <p:txBody>
          <a:bodyPr wrap="none" rtlCol="0">
            <a:spAutoFit/>
          </a:bodyPr>
          <a:lstStyle/>
          <a:p>
            <a:r>
              <a:rPr lang="en-US" sz="1900" b="1" dirty="0"/>
              <a:t>Figure x: </a:t>
            </a:r>
            <a:r>
              <a:rPr lang="en-US" sz="1900" b="1" dirty="0" err="1"/>
              <a:t>xxxxxxxxxxxxxxxxxxxxxxx</a:t>
            </a:r>
            <a:endParaRPr lang="en-US" sz="1900" b="1" dirty="0"/>
          </a:p>
        </p:txBody>
      </p:sp>
      <p:sp>
        <p:nvSpPr>
          <p:cNvPr id="7" name="TextBox 6"/>
          <p:cNvSpPr txBox="1"/>
          <p:nvPr/>
        </p:nvSpPr>
        <p:spPr>
          <a:xfrm>
            <a:off x="5436096" y="4719098"/>
            <a:ext cx="2007409" cy="523220"/>
          </a:xfrm>
          <a:prstGeom prst="rect">
            <a:avLst/>
          </a:prstGeom>
          <a:noFill/>
        </p:spPr>
        <p:txBody>
          <a:bodyPr wrap="none" rtlCol="0">
            <a:spAutoFit/>
          </a:bodyPr>
          <a:lstStyle/>
          <a:p>
            <a:r>
              <a:rPr lang="en-US" dirty="0" smtClean="0">
                <a:solidFill>
                  <a:srgbClr val="FF0000"/>
                </a:solidFill>
              </a:rPr>
              <a:t>Max 1 pages</a:t>
            </a:r>
            <a:endParaRPr lang="en-US" dirty="0">
              <a:solidFill>
                <a:srgbClr val="FF0000"/>
              </a:solidFill>
            </a:endParaRPr>
          </a:p>
        </p:txBody>
      </p:sp>
    </p:spTree>
    <p:extLst>
      <p:ext uri="{BB962C8B-B14F-4D97-AF65-F5344CB8AC3E}">
        <p14:creationId xmlns:p14="http://schemas.microsoft.com/office/powerpoint/2010/main" val="11251467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3"/>
          <p:cNvSpPr>
            <a:spLocks noGrp="1"/>
          </p:cNvSpPr>
          <p:nvPr>
            <p:ph type="sldNum" sz="quarter" idx="11"/>
          </p:nvPr>
        </p:nvSpPr>
        <p:spPr>
          <a:xfrm>
            <a:off x="3200400" y="6400800"/>
            <a:ext cx="5105400" cy="381000"/>
          </a:xfrm>
          <a:noFill/>
        </p:spPr>
        <p:txBody>
          <a:bodyPr/>
          <a:lstStyle/>
          <a:p>
            <a:pPr algn="r"/>
            <a:fld id="{237F961C-739D-4A78-AB65-3DE8668252AC}" type="slidenum">
              <a:rPr lang="en-US"/>
              <a:pPr algn="r"/>
              <a:t>17</a:t>
            </a:fld>
            <a:endParaRPr lang="en-US" dirty="0"/>
          </a:p>
        </p:txBody>
      </p:sp>
      <p:sp>
        <p:nvSpPr>
          <p:cNvPr id="6155" name="Text Box 38"/>
          <p:cNvSpPr txBox="1">
            <a:spLocks noChangeArrowheads="1"/>
          </p:cNvSpPr>
          <p:nvPr/>
        </p:nvSpPr>
        <p:spPr bwMode="auto">
          <a:xfrm>
            <a:off x="778609" y="1700808"/>
            <a:ext cx="7541840" cy="1658738"/>
          </a:xfrm>
          <a:prstGeom prst="rect">
            <a:avLst/>
          </a:prstGeom>
          <a:noFill/>
          <a:ln w="9525">
            <a:noFill/>
            <a:miter lim="800000"/>
            <a:headEnd/>
            <a:tailEnd/>
          </a:ln>
        </p:spPr>
        <p:txBody>
          <a:bodyPr wrap="square" lIns="93296" tIns="46648" rIns="93296" bIns="46648">
            <a:spAutoFit/>
          </a:bodyPr>
          <a:lstStyle/>
          <a:p>
            <a:pPr marL="230001" indent="-230001">
              <a:lnSpc>
                <a:spcPts val="1800"/>
              </a:lnSpc>
              <a:spcAft>
                <a:spcPts val="800"/>
              </a:spcAft>
              <a:buFontTx/>
              <a:buChar char="•"/>
            </a:pPr>
            <a:r>
              <a:rPr lang="en-US" sz="1900" dirty="0" err="1" smtClean="0"/>
              <a:t>Namenamename</a:t>
            </a:r>
            <a:r>
              <a:rPr lang="en-US" sz="1900" dirty="0" smtClean="0"/>
              <a:t>  </a:t>
            </a:r>
            <a:r>
              <a:rPr lang="en-US" sz="1900" dirty="0" err="1" smtClean="0"/>
              <a:t>Namenamename</a:t>
            </a:r>
            <a:r>
              <a:rPr lang="en-US" sz="1900" dirty="0" smtClean="0"/>
              <a:t>  	IDIDIDIDIDIDID</a:t>
            </a:r>
            <a:endParaRPr lang="en-US" sz="1900" dirty="0"/>
          </a:p>
          <a:p>
            <a:pPr marL="230001" indent="-230001">
              <a:lnSpc>
                <a:spcPts val="1800"/>
              </a:lnSpc>
              <a:spcAft>
                <a:spcPts val="800"/>
              </a:spcAft>
              <a:buFontTx/>
              <a:buChar char="•"/>
            </a:pPr>
            <a:r>
              <a:rPr lang="en-US" sz="1900" dirty="0" err="1"/>
              <a:t>Namenamename</a:t>
            </a:r>
            <a:r>
              <a:rPr lang="en-US" sz="1900" dirty="0"/>
              <a:t>  </a:t>
            </a:r>
            <a:r>
              <a:rPr lang="en-US" sz="1900" dirty="0" err="1"/>
              <a:t>Namenamename</a:t>
            </a:r>
            <a:r>
              <a:rPr lang="en-US" sz="1900" dirty="0"/>
              <a:t>  	</a:t>
            </a:r>
            <a:r>
              <a:rPr lang="en-US" sz="1900" dirty="0" smtClean="0"/>
              <a:t>IDIDIDIDIDIDID</a:t>
            </a:r>
          </a:p>
          <a:p>
            <a:pPr marL="230001" indent="-230001">
              <a:lnSpc>
                <a:spcPts val="1800"/>
              </a:lnSpc>
              <a:spcAft>
                <a:spcPts val="800"/>
              </a:spcAft>
              <a:buFontTx/>
              <a:buChar char="•"/>
            </a:pPr>
            <a:r>
              <a:rPr lang="en-US" sz="1900" dirty="0" err="1"/>
              <a:t>Namenamename</a:t>
            </a:r>
            <a:r>
              <a:rPr lang="en-US" sz="1900" dirty="0"/>
              <a:t>  </a:t>
            </a:r>
            <a:r>
              <a:rPr lang="en-US" sz="1900" dirty="0" err="1"/>
              <a:t>Namenamename</a:t>
            </a:r>
            <a:r>
              <a:rPr lang="en-US" sz="1900" dirty="0"/>
              <a:t>  	IDIDIDIDIDIDID</a:t>
            </a:r>
          </a:p>
          <a:p>
            <a:pPr marL="230001" indent="-230001">
              <a:lnSpc>
                <a:spcPts val="1800"/>
              </a:lnSpc>
              <a:spcAft>
                <a:spcPts val="800"/>
              </a:spcAft>
              <a:buFontTx/>
              <a:buChar char="•"/>
            </a:pPr>
            <a:r>
              <a:rPr lang="en-US" sz="1900" dirty="0" err="1"/>
              <a:t>Namenamename</a:t>
            </a:r>
            <a:r>
              <a:rPr lang="en-US" sz="1900" dirty="0"/>
              <a:t>  </a:t>
            </a:r>
            <a:r>
              <a:rPr lang="en-US" sz="1900" dirty="0" err="1"/>
              <a:t>Namenamename</a:t>
            </a:r>
            <a:r>
              <a:rPr lang="en-US" sz="1900" dirty="0"/>
              <a:t>  	IDIDIDIDIDIDID</a:t>
            </a:r>
          </a:p>
          <a:p>
            <a:pPr marL="230001" indent="-230001">
              <a:lnSpc>
                <a:spcPts val="1800"/>
              </a:lnSpc>
              <a:spcAft>
                <a:spcPts val="800"/>
              </a:spcAft>
              <a:buFontTx/>
              <a:buChar char="•"/>
            </a:pPr>
            <a:r>
              <a:rPr lang="en-US" sz="1900" dirty="0" err="1"/>
              <a:t>Namenamename</a:t>
            </a:r>
            <a:r>
              <a:rPr lang="en-US" sz="1900" dirty="0"/>
              <a:t>  </a:t>
            </a:r>
            <a:r>
              <a:rPr lang="en-US" sz="1900" dirty="0" err="1"/>
              <a:t>Namenamename</a:t>
            </a:r>
            <a:r>
              <a:rPr lang="en-US" sz="1900" dirty="0"/>
              <a:t>  	</a:t>
            </a:r>
            <a:r>
              <a:rPr lang="en-US" sz="1900" dirty="0" smtClean="0"/>
              <a:t>IDIDIDIDIDIDID</a:t>
            </a:r>
            <a:endParaRPr lang="en-US" sz="1900" dirty="0"/>
          </a:p>
        </p:txBody>
      </p:sp>
      <p:sp>
        <p:nvSpPr>
          <p:cNvPr id="16" name="Title 1"/>
          <p:cNvSpPr txBox="1">
            <a:spLocks/>
          </p:cNvSpPr>
          <p:nvPr/>
        </p:nvSpPr>
        <p:spPr bwMode="auto">
          <a:xfrm>
            <a:off x="205408" y="96368"/>
            <a:ext cx="8100392"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lgn="ctr">
              <a:lnSpc>
                <a:spcPts val="3300"/>
              </a:lnSpc>
            </a:pPr>
            <a:r>
              <a:rPr lang="en-US" sz="4000" dirty="0" smtClean="0">
                <a:solidFill>
                  <a:srgbClr val="C00000"/>
                </a:solidFill>
                <a:latin typeface="+mj-lt"/>
                <a:ea typeface="+mj-ea"/>
                <a:cs typeface="+mj-cs"/>
              </a:rPr>
              <a:t>Group Members</a:t>
            </a:r>
            <a:endParaRPr lang="en-US" sz="4000" dirty="0">
              <a:solidFill>
                <a:srgbClr val="C00000"/>
              </a:solidFill>
              <a:latin typeface="+mj-lt"/>
              <a:ea typeface="+mj-ea"/>
              <a:cs typeface="+mj-cs"/>
            </a:endParaRPr>
          </a:p>
        </p:txBody>
      </p:sp>
      <p:sp>
        <p:nvSpPr>
          <p:cNvPr id="2" name="Rectangle 1"/>
          <p:cNvSpPr/>
          <p:nvPr/>
        </p:nvSpPr>
        <p:spPr>
          <a:xfrm>
            <a:off x="533400" y="4980708"/>
            <a:ext cx="152400" cy="13854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347276"/>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5426</TotalTime>
  <Words>781</Words>
  <Application>Microsoft Office PowerPoint</Application>
  <PresentationFormat>On-screen Show (4:3)</PresentationFormat>
  <Paragraphs>158</Paragraphs>
  <Slides>17</Slides>
  <Notes>16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Angsana New</vt:lpstr>
      <vt:lpstr>Arial</vt:lpstr>
      <vt:lpstr>Default Design</vt:lpstr>
      <vt:lpstr>Equity Analysis and Valuation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support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Investment Banking Overview</dc:title>
  <dc:creator>technic</dc:creator>
  <cp:lastModifiedBy>Sky123.Org</cp:lastModifiedBy>
  <cp:revision>639</cp:revision>
  <cp:lastPrinted>2013-01-08T09:02:26Z</cp:lastPrinted>
  <dcterms:created xsi:type="dcterms:W3CDTF">2004-10-29T04:51:12Z</dcterms:created>
  <dcterms:modified xsi:type="dcterms:W3CDTF">2016-02-07T14:32:29Z</dcterms:modified>
</cp:coreProperties>
</file>