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8" r:id="rId2"/>
    <p:sldId id="280" r:id="rId3"/>
    <p:sldId id="277" r:id="rId4"/>
    <p:sldId id="278" r:id="rId5"/>
    <p:sldId id="279" r:id="rId6"/>
    <p:sldId id="269" r:id="rId7"/>
    <p:sldId id="271" r:id="rId8"/>
    <p:sldId id="272" r:id="rId9"/>
    <p:sldId id="273" r:id="rId10"/>
    <p:sldId id="275" r:id="rId11"/>
    <p:sldId id="27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8B4BE7-D130-4138-9444-1829BB946265}" type="datetimeFigureOut">
              <a:rPr lang="en-US" smtClean="0"/>
              <a:t>5/16/2018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A79938-D547-4320-AF99-50106E8FDB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26905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8B0D5F-9A2F-430D-A44E-15FDC891BA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8A0A384-B988-4CC3-9D71-B59325A4D9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B8551E-AB62-46FA-814E-234B7A2C0F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5/16/2018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32D226-90F4-4249-AC40-6D24C6F98A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75ACB-014C-477A-B6CD-EE46D2223C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6422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13EDCC-9FD3-4512-BCF1-81556B54ED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E9E5D6-D9A0-44B3-8733-2FDD722052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BB9CC7-F14E-4B5E-9B2D-A7849EA6AE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5/16/2018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3BFF12-D225-48AB-9249-CB7A787014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D3CFB9-308A-4F1D-BB7D-7BD2E1ABA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229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869247-5CFE-4DD0-A0AC-8AF83FE549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450EA3-CA8E-4C0C-842F-E2532C7043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9B11C0-92E5-4D16-8A23-9CDC3AE837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5/16/2018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BBABFA-D13E-47C8-814F-CDD8680EF0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9C0D91-28E9-46CA-B039-955F0D4A3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46444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BE7E5B-6EED-443A-8282-DA044486B8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82204A-302B-4ADA-B9A0-854266D730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016348-AC9A-4F74-B84E-A5E353D87C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58740E-73CF-4BB4-9E0C-61B9A42008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5/16/2018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555256-0364-4C22-8966-70B704155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6EF431-FD72-4B0E-A620-CA2449285E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24039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04FB2A-D83D-4019-BB06-5936A6CB1F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EDF1D5-C38E-4C9C-A37C-EE02EFB832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341895-EA42-4945-80A3-62D54754F0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0AB6A60-5C59-4B5A-B836-8F5BCB5027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2137743-911F-46A0-B373-087ECCB808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68FED6E-AB8B-417F-94A9-80E5F83AB6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5/16/2018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5D14BFE-F772-49E1-A19E-DEFE5F8A8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CB50747-6138-41D3-A67E-CDE22EEA92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156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1832F6-69B6-477B-9C5D-698F046496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0CAD52A-7D41-4E17-BBE5-DBDE4C097E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5/16/2018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E151EF7-15E2-4F6D-AA1C-3774EADDA1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F0080AE-CCD0-456C-8F66-8B6B394D0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28728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00702BD-4C62-4887-9648-D39EF0C34D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5/16/2018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C431963-EB2B-42E3-9553-59CB8D26E3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DC9AE5-12FC-4F49-804B-A1E14F2839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3288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9333AD-CC85-4ECE-A6CE-FB3C6EE5F3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BBD2F3-4E50-4237-B14B-6CBC58C1CB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900F87-8E12-4C4E-8B88-630D608B3B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C7AEB8-E2EB-49DC-9BA4-649E06E8D5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5/16/2018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5D3B07-A02F-4EF7-83D0-36E0DF19EE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A23008-4D21-4B32-AC71-2F47CC121D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1804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8837C-CF2A-4291-8CE5-375C0BA784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AAD4A8F-3FE3-4871-842E-6A3840A154D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5D72AF-F0A6-4DE5-A0D4-D3EA3136FF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ACD145-E968-49A1-9200-1E191E6C24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5/16/2018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02C4B3-2ABD-4C8C-BE10-3CE31FCE3C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213C66-0544-46F6-8D6B-74B6777F9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83804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EAC06C-CACD-40D2-9704-5D9F631B1B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EBABBF-EADB-47C7-8806-D2B4C03DC4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B3E130-C937-4679-AA77-A8B24788A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5/16/2018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809130-7A8C-458C-A3E3-1BD9A6E1C0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3A04C7-9A38-4BCB-BCBF-9D5C22C9C9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2307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AF7C60E-BE45-4E05-B0C9-E149D659B79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757292-4D7C-44C2-93F4-92FC706668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269D6B-49B7-4D27-B85B-408584A3FE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ED920-B900-439F-80B4-BC157B7A5655}" type="datetimeFigureOut">
              <a:rPr lang="en-US" smtClean="0"/>
              <a:t>5/16/2018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4C3C8B-7331-49ED-ABB3-07990AEB1D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F08D90-B33C-488E-91B5-D0BBB46846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1640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74D8623-3F23-4001-AF77-2AFD748D91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CD1D56-029E-491F-93A2-5A382F5B0A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C4D510-DB3B-4BE9-8485-FA92C3C280A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0ED920-B900-439F-80B4-BC157B7A5655}" type="datetimeFigureOut">
              <a:rPr lang="en-US" smtClean="0"/>
              <a:t>5/16/2018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D93350-28F9-4933-800D-5EE1DB640F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1817AB-3871-4272-987C-7C54788B7E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29D34E-9006-4C45-87EE-AC2F9F14FB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1234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12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66810" y="5448626"/>
            <a:ext cx="5925190" cy="1409374"/>
          </a:xfrm>
          <a:custGeom>
            <a:avLst/>
            <a:gdLst>
              <a:gd name="connsiteX0" fmla="*/ 652725 w 5925190"/>
              <a:gd name="connsiteY0" fmla="*/ 0 h 1409374"/>
              <a:gd name="connsiteX1" fmla="*/ 5925190 w 5925190"/>
              <a:gd name="connsiteY1" fmla="*/ 0 h 1409374"/>
              <a:gd name="connsiteX2" fmla="*/ 5925190 w 5925190"/>
              <a:gd name="connsiteY2" fmla="*/ 1409374 h 1409374"/>
              <a:gd name="connsiteX3" fmla="*/ 0 w 5925190"/>
              <a:gd name="connsiteY3" fmla="*/ 1409374 h 1409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25190" h="1409374">
                <a:moveTo>
                  <a:pt x="652725" y="0"/>
                </a:moveTo>
                <a:lnTo>
                  <a:pt x="5925190" y="0"/>
                </a:lnTo>
                <a:lnTo>
                  <a:pt x="5925190" y="1409374"/>
                </a:lnTo>
                <a:lnTo>
                  <a:pt x="0" y="1409374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7" name="Freeform 20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22758"/>
            <a:ext cx="4522796" cy="2919017"/>
          </a:xfrm>
          <a:custGeom>
            <a:avLst/>
            <a:gdLst>
              <a:gd name="connsiteX0" fmla="*/ 0 w 4522796"/>
              <a:gd name="connsiteY0" fmla="*/ 2919017 h 2919017"/>
              <a:gd name="connsiteX1" fmla="*/ 4522796 w 4522796"/>
              <a:gd name="connsiteY1" fmla="*/ 2919017 h 2919017"/>
              <a:gd name="connsiteX2" fmla="*/ 3170909 w 4522796"/>
              <a:gd name="connsiteY2" fmla="*/ 0 h 2919017"/>
              <a:gd name="connsiteX3" fmla="*/ 0 w 4522796"/>
              <a:gd name="connsiteY3" fmla="*/ 0 h 29190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22796" h="2919017">
                <a:moveTo>
                  <a:pt x="0" y="2919017"/>
                </a:moveTo>
                <a:lnTo>
                  <a:pt x="4522796" y="2919017"/>
                </a:lnTo>
                <a:lnTo>
                  <a:pt x="3170909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1"/>
          </a:p>
        </p:txBody>
      </p:sp>
      <p:sp>
        <p:nvSpPr>
          <p:cNvPr id="15" name="Freeform 22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5448626"/>
            <a:ext cx="6754821" cy="1409374"/>
          </a:xfrm>
          <a:custGeom>
            <a:avLst/>
            <a:gdLst>
              <a:gd name="connsiteX0" fmla="*/ 0 w 6754821"/>
              <a:gd name="connsiteY0" fmla="*/ 0 h 1409374"/>
              <a:gd name="connsiteX1" fmla="*/ 6754821 w 6754821"/>
              <a:gd name="connsiteY1" fmla="*/ 0 h 1409374"/>
              <a:gd name="connsiteX2" fmla="*/ 6102096 w 6754821"/>
              <a:gd name="connsiteY2" fmla="*/ 1409374 h 1409374"/>
              <a:gd name="connsiteX3" fmla="*/ 0 w 6754821"/>
              <a:gd name="connsiteY3" fmla="*/ 1409374 h 1409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754821" h="1409374">
                <a:moveTo>
                  <a:pt x="0" y="0"/>
                </a:moveTo>
                <a:lnTo>
                  <a:pt x="6754821" y="0"/>
                </a:lnTo>
                <a:lnTo>
                  <a:pt x="6102096" y="1409374"/>
                </a:lnTo>
                <a:lnTo>
                  <a:pt x="0" y="1409374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logo65.jpg">
            <a:extLst>
              <a:ext uri="{FF2B5EF4-FFF2-40B4-BE49-F238E27FC236}">
                <a16:creationId xmlns:a16="http://schemas.microsoft.com/office/drawing/2014/main" id="{A9A66A43-4651-4402-9AE3-C00E4A947409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1655" y="468981"/>
            <a:ext cx="2348391" cy="2427278"/>
          </a:xfrm>
          <a:prstGeom prst="rect">
            <a:avLst/>
          </a:prstGeom>
          <a:noFill/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5465AB5-BF97-406B-BCB7-5FF1CE6B2D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0086" y="468981"/>
            <a:ext cx="2427278" cy="242727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638FBDE-0A8A-4EAE-BDF0-83DF13ACB1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9411" y="3968312"/>
            <a:ext cx="11862589" cy="1355750"/>
          </a:xfrm>
        </p:spPr>
        <p:txBody>
          <a:bodyPr>
            <a:noAutofit/>
          </a:bodyPr>
          <a:lstStyle/>
          <a:p>
            <a:pPr algn="l"/>
            <a:r>
              <a:rPr lang="en-US" sz="5000" dirty="0">
                <a:latin typeface="BrowalliaUPC" panose="020B0604020202020204" pitchFamily="34" charset="-34"/>
                <a:cs typeface="BrowalliaUPC" panose="020B0604020202020204" pitchFamily="34" charset="-34"/>
              </a:rPr>
              <a:t>EE 460</a:t>
            </a:r>
            <a:br>
              <a:rPr lang="en-US" sz="5000" dirty="0">
                <a:latin typeface="BrowalliaUPC" panose="020B0604020202020204" pitchFamily="34" charset="-34"/>
                <a:cs typeface="BrowalliaUPC" panose="020B0604020202020204" pitchFamily="34" charset="-34"/>
              </a:rPr>
            </a:br>
            <a:r>
              <a:rPr lang="en-US" sz="5000" dirty="0">
                <a:latin typeface="BrowalliaUPC" panose="020B0604020202020204" pitchFamily="34" charset="-34"/>
                <a:cs typeface="BrowalliaUPC" panose="020B0604020202020204" pitchFamily="34" charset="-34"/>
              </a:rPr>
              <a:t>Thai Economy: Logistics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8FC82EE-BE81-46E9-BF8F-BEB5E0CE9E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8472" y="5697754"/>
            <a:ext cx="9144000" cy="911117"/>
          </a:xfrm>
        </p:spPr>
        <p:txBody>
          <a:bodyPr>
            <a:noAutofit/>
          </a:bodyPr>
          <a:lstStyle/>
          <a:p>
            <a:pPr algn="l"/>
            <a:r>
              <a:rPr lang="en-US" sz="3500" dirty="0">
                <a:latin typeface="BrowalliaUPC" panose="020B0604020202020204" pitchFamily="34" charset="-34"/>
                <a:cs typeface="BrowalliaUPC" panose="020B0604020202020204" pitchFamily="34" charset="-34"/>
              </a:rPr>
              <a:t>Kiatanantha Lounkaew</a:t>
            </a:r>
            <a:endParaRPr lang="th-TH" sz="3500" dirty="0">
              <a:latin typeface="BrowalliaUPC" panose="020B0604020202020204" pitchFamily="34" charset="-34"/>
              <a:cs typeface="BrowalliaUPC" panose="020B0604020202020204" pitchFamily="34" charset="-34"/>
            </a:endParaRPr>
          </a:p>
          <a:p>
            <a:pPr algn="l"/>
            <a:r>
              <a:rPr lang="en-US" sz="3500" dirty="0">
                <a:latin typeface="BrowalliaUPC" panose="020B0604020202020204" pitchFamily="34" charset="-34"/>
                <a:cs typeface="BrowalliaUPC" panose="020B0604020202020204" pitchFamily="34" charset="-34"/>
              </a:rPr>
              <a:t>Faculty of Economics, Thammasat Univ.</a:t>
            </a:r>
          </a:p>
        </p:txBody>
      </p:sp>
    </p:spTree>
    <p:extLst>
      <p:ext uri="{BB962C8B-B14F-4D97-AF65-F5344CB8AC3E}">
        <p14:creationId xmlns:p14="http://schemas.microsoft.com/office/powerpoint/2010/main" val="28014963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B33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0D0C37D-A446-47E9-A555-56A9626CD2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E2B8761-AA85-4178-86AD-A964AAEFBF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9750" y="500534"/>
            <a:ext cx="9091613" cy="5877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9637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46755EF-A304-495B-ABE4-47715F4680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3433" y="108260"/>
            <a:ext cx="5502376" cy="6113752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B45A142-4255-493C-8284-5D566C121B1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21177"/>
            <a:ext cx="4332307" cy="617955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38FB9660-F42F-4313-BBC4-47C007FE484C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1126" y="3910267"/>
            <a:ext cx="2586790" cy="0"/>
          </a:xfrm>
          <a:prstGeom prst="line">
            <a:avLst/>
          </a:prstGeom>
          <a:ln w="222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itle 3">
            <a:extLst>
              <a:ext uri="{FF2B5EF4-FFF2-40B4-BE49-F238E27FC236}">
                <a16:creationId xmlns:a16="http://schemas.microsoft.com/office/drawing/2014/main" id="{667E1177-9524-4CE3-BEF0-DD04990F6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237" y="914400"/>
            <a:ext cx="3657600" cy="288757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 kern="1200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Size o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A891F22-4C48-411C-877A-6D5DBBD0DC6B}"/>
              </a:ext>
            </a:extLst>
          </p:cNvPr>
          <p:cNvSpPr txBox="1"/>
          <p:nvPr/>
        </p:nvSpPr>
        <p:spPr>
          <a:xfrm>
            <a:off x="8017566" y="6273225"/>
            <a:ext cx="38961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dirty="0">
                <a:latin typeface="FreesiaUPC" panose="020B0604020202020204" pitchFamily="34" charset="-34"/>
                <a:cs typeface="FreesiaUPC" panose="020B0604020202020204" pitchFamily="34" charset="-34"/>
              </a:rPr>
              <a:t>ที่มา สำนักงานสถิติแห่งชาติ</a:t>
            </a:r>
            <a:endParaRPr lang="en-US" sz="32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294814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47C8CCB-F95D-4249-92DD-651249D3535A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3C030FF-3E79-46F8-A3F9-0357903568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8575" y="1019828"/>
            <a:ext cx="8601488" cy="4752322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667E1177-9524-4CE3-BEF0-DD04990F6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174625" cmpd="thinThick">
            <a:solidFill>
              <a:schemeClr val="tx1">
                <a:lumMod val="85000"/>
                <a:lumOff val="15000"/>
              </a:schemeClr>
            </a:solidFill>
          </a:ln>
        </p:spPr>
        <p:txBody>
          <a:bodyPr anchor="ctr">
            <a:normAutofit/>
          </a:bodyPr>
          <a:lstStyle/>
          <a:p>
            <a:pPr algn="ctr"/>
            <a:r>
              <a:rPr lang="th-TH" sz="4000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การจ้างงาน</a:t>
            </a:r>
            <a:endParaRPr lang="en-US" sz="4000" dirty="0">
              <a:solidFill>
                <a:schemeClr val="bg1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17782C6-FF3C-4189-ACF5-F9B87C2A9994}"/>
              </a:ext>
            </a:extLst>
          </p:cNvPr>
          <p:cNvSpPr txBox="1"/>
          <p:nvPr/>
        </p:nvSpPr>
        <p:spPr>
          <a:xfrm>
            <a:off x="8017566" y="6273225"/>
            <a:ext cx="38961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dirty="0">
                <a:latin typeface="FreesiaUPC" panose="020B0604020202020204" pitchFamily="34" charset="-34"/>
                <a:cs typeface="FreesiaUPC" panose="020B0604020202020204" pitchFamily="34" charset="-34"/>
              </a:rPr>
              <a:t>ที่มา สำนักงานสถิติแห่งชาติ</a:t>
            </a:r>
            <a:endParaRPr lang="en-US" sz="32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6602177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1D17790-890A-41C5-9C21-D7212BA566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90196" y="492573"/>
            <a:ext cx="5880796" cy="5880796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AB45A142-4255-493C-8284-5D566C121B1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21177"/>
            <a:ext cx="4332307" cy="617955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8FB9660-F42F-4313-BBC4-47C007FE484C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1126" y="3910267"/>
            <a:ext cx="2586790" cy="0"/>
          </a:xfrm>
          <a:prstGeom prst="line">
            <a:avLst/>
          </a:prstGeom>
          <a:ln w="222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DA3C5CF1-E9B5-4E40-81CA-F6C30033A9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237" y="914400"/>
            <a:ext cx="3657600" cy="288757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th-TH" sz="4800" kern="1200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การจ้างงานจำแนกตามตำแหน่งงาน</a:t>
            </a:r>
            <a:endParaRPr lang="en-US" sz="4800" kern="1200" dirty="0">
              <a:solidFill>
                <a:schemeClr val="bg1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3217111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1F0A41D-008C-4CD0-B471-2EFF7908B6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ต้นทุนโลจิสติกส์ของประเทศไทย</a:t>
            </a:r>
            <a:endParaRPr lang="en-US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2FA57F7-6FA7-4ECD-8B9E-2FAE7CB87D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2207" y="1472648"/>
            <a:ext cx="10812844" cy="5113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5408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1F0A41D-008C-4CD0-B471-2EFF7908B6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แนวโน้มการขยายตัวของภาคโลจิสติกส์ในประเทศไทย</a:t>
            </a:r>
            <a:endParaRPr lang="en-US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146492E-A246-4362-9EED-D5A4E23457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4789" y="1690688"/>
            <a:ext cx="10175185" cy="4467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0429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1F0A41D-008C-4CD0-B471-2EFF7908B6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โครงสร้างต้นทุนโลจิสติกส์ในประเทศไทย</a:t>
            </a:r>
            <a:endParaRPr lang="en-US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A1C6FA-D02A-4870-9A95-1FA5F65321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4112" y="1572936"/>
            <a:ext cx="7977188" cy="528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2019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1F0A41D-008C-4CD0-B471-2EFF7908B6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ต้นทุนการขนส่งสินค้าในประเทศไทย</a:t>
            </a:r>
            <a:endParaRPr lang="en-US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8B1BC23-43EA-46BA-8CC1-47057260E9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3662" y="1690688"/>
            <a:ext cx="7467600" cy="4957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4088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1F0A41D-008C-4CD0-B471-2EFF7908B6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ค่าจ้างแรงงานในภาคโลจิสติกส์ของไทย</a:t>
            </a:r>
            <a:endParaRPr lang="en-US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B7BE3E8-680F-4EBF-9CC8-DD127E26B9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8693" y="1828799"/>
            <a:ext cx="7074613" cy="4749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3652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1F0A41D-008C-4CD0-B471-2EFF7908B6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ต้นทุนโลจิสติกส์ต่อ </a:t>
            </a:r>
            <a:r>
              <a:rPr lang="en-US" dirty="0">
                <a:latin typeface="FreesiaUPC" panose="020B0604020202020204" pitchFamily="34" charset="-34"/>
                <a:cs typeface="FreesiaUPC" panose="020B0604020202020204" pitchFamily="34" charset="-34"/>
              </a:rPr>
              <a:t>GDP</a:t>
            </a:r>
            <a:r>
              <a:rPr lang="th-TH" dirty="0">
                <a:latin typeface="FreesiaUPC" panose="020B0604020202020204" pitchFamily="34" charset="-34"/>
                <a:cs typeface="FreesiaUPC" panose="020B0604020202020204" pitchFamily="34" charset="-34"/>
              </a:rPr>
              <a:t> ของไทยและสหรัฐอเมริกา</a:t>
            </a:r>
            <a:endParaRPr lang="en-US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82297FD-9DC3-4896-9C4F-358791222C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650" y="2212181"/>
            <a:ext cx="6507077" cy="357663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F36D59E-821A-4185-A8E7-E2AB8B870A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4727" y="2199778"/>
            <a:ext cx="5295106" cy="331519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315A8AD-167A-436E-BE66-06E18A29C096}"/>
              </a:ext>
            </a:extLst>
          </p:cNvPr>
          <p:cNvSpPr txBox="1"/>
          <p:nvPr/>
        </p:nvSpPr>
        <p:spPr>
          <a:xfrm>
            <a:off x="2843213" y="1703091"/>
            <a:ext cx="1614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ไทย</a:t>
            </a:r>
            <a:endParaRPr lang="en-US" sz="3200" b="1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5838EE1-6938-496E-9FB1-0FF4B1CEB27B}"/>
              </a:ext>
            </a:extLst>
          </p:cNvPr>
          <p:cNvSpPr txBox="1"/>
          <p:nvPr/>
        </p:nvSpPr>
        <p:spPr>
          <a:xfrm>
            <a:off x="8595036" y="1593554"/>
            <a:ext cx="1614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>
                <a:latin typeface="FreesiaUPC" panose="020B0604020202020204" pitchFamily="34" charset="-34"/>
                <a:cs typeface="FreesiaUPC" panose="020B0604020202020204" pitchFamily="34" charset="-34"/>
              </a:rPr>
              <a:t>อเมริกา</a:t>
            </a:r>
            <a:endParaRPr lang="en-US" sz="3200" b="1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830483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80</Words>
  <Application>Microsoft Office PowerPoint</Application>
  <PresentationFormat>Widescreen</PresentationFormat>
  <Paragraphs>16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BrowalliaUPC</vt:lpstr>
      <vt:lpstr>Calibri</vt:lpstr>
      <vt:lpstr>Calibri Light</vt:lpstr>
      <vt:lpstr>FreesiaUPC</vt:lpstr>
      <vt:lpstr>Office Theme</vt:lpstr>
      <vt:lpstr>EE 460 Thai Economy: Logistics</vt:lpstr>
      <vt:lpstr>PowerPoint Presentation</vt:lpstr>
      <vt:lpstr>Size o</vt:lpstr>
      <vt:lpstr>การจ้างงาน</vt:lpstr>
      <vt:lpstr>การจ้างงานจำแนกตามตำแหน่งงาน</vt:lpstr>
      <vt:lpstr>ต้นทุนโลจิสติกส์ของประเทศไทย</vt:lpstr>
      <vt:lpstr>แนวโน้มการขยายตัวของภาคโลจิสติกส์ในประเทศไทย</vt:lpstr>
      <vt:lpstr>โครงสร้างต้นทุนโลจิสติกส์ในประเทศไทย</vt:lpstr>
      <vt:lpstr>ต้นทุนการขนส่งสินค้าในประเทศไทย</vt:lpstr>
      <vt:lpstr>ค่าจ้างแรงงานในภาคโลจิสติกส์ของไทย</vt:lpstr>
      <vt:lpstr>ต้นทุนโลจิสติกส์ต่อ GDP ของไทยและสหรัฐอเมริกา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สัดส่วนของภาคเศรษฐกิจเมื่อเทียบกับเศรษฐกิจของประเทศปี พ.ศ. 2535 ถึง 2558</dc:title>
  <dc:creator>Kiatanantha Lounkaew</dc:creator>
  <cp:lastModifiedBy>Kiatanan Lounkaew</cp:lastModifiedBy>
  <cp:revision>46</cp:revision>
  <dcterms:created xsi:type="dcterms:W3CDTF">2017-08-23T06:15:29Z</dcterms:created>
  <dcterms:modified xsi:type="dcterms:W3CDTF">2018-05-16T13:39:01Z</dcterms:modified>
</cp:coreProperties>
</file>