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94" d="100"/>
          <a:sy n="94" d="100"/>
        </p:scale>
        <p:origin x="102" y="6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F38740-060C-4940-A369-67427BF258CF}" type="datetimeFigureOut">
              <a:rPr lang="en-US" smtClean="0"/>
              <a:t>06/29/16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0A1D07-240C-46CB-BBCA-E778A5FBB295}" type="slidenum">
              <a:rPr lang="en-US" smtClean="0"/>
              <a:t>‹#›</a:t>
            </a:fld>
            <a:endParaRPr lang="en-US"/>
          </a:p>
        </p:txBody>
      </p:sp>
    </p:spTree>
    <p:extLst>
      <p:ext uri="{BB962C8B-B14F-4D97-AF65-F5344CB8AC3E}">
        <p14:creationId xmlns:p14="http://schemas.microsoft.com/office/powerpoint/2010/main" val="3611471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FCB7ABA1-B8A7-4A65-8B83-4145CA9BAB56}" type="datetime8">
              <a:rPr lang="en-US" sz="900" smtClean="0">
                <a:solidFill>
                  <a:srgbClr val="808080"/>
                </a:solidFill>
              </a:rPr>
              <a:pPr/>
              <a:t>06/29/16 10:00</a:t>
            </a:fld>
            <a:endParaRPr lang="en-US" sz="900" smtClean="0">
              <a:solidFill>
                <a:srgbClr val="808080"/>
              </a:solidFill>
            </a:endParaRPr>
          </a:p>
        </p:txBody>
      </p:sp>
      <p:sp>
        <p:nvSpPr>
          <p:cNvPr id="552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67BB85DD-9030-4B7C-B2D4-3672E1631E70}" type="slidenum">
              <a:rPr lang="en-US" sz="900">
                <a:solidFill>
                  <a:srgbClr val="808080"/>
                </a:solidFill>
              </a:rPr>
              <a:pPr/>
              <a:t>1</a:t>
            </a:fld>
            <a:endParaRPr lang="en-US" sz="900">
              <a:solidFill>
                <a:srgbClr val="808080"/>
              </a:solidFill>
            </a:endParaRPr>
          </a:p>
        </p:txBody>
      </p:sp>
      <p:sp>
        <p:nvSpPr>
          <p:cNvPr id="55300" name="Rectangle 2"/>
          <p:cNvSpPr>
            <a:spLocks noGrp="1" noRot="1" noChangeAspect="1" noChangeArrowheads="1" noTextEdit="1"/>
          </p:cNvSpPr>
          <p:nvPr>
            <p:ph type="sldImg"/>
          </p:nvPr>
        </p:nvSpPr>
        <p:spPr>
          <a:xfrm>
            <a:off x="1182688" y="706438"/>
            <a:ext cx="4697412" cy="3522662"/>
          </a:xfrm>
          <a:ln/>
        </p:spPr>
      </p:sp>
      <p:sp>
        <p:nvSpPr>
          <p:cNvPr id="55301" name="Rectangle 3"/>
          <p:cNvSpPr>
            <a:spLocks noGrp="1" noChangeArrowheads="1"/>
          </p:cNvSpPr>
          <p:nvPr>
            <p:ph type="body" idx="1"/>
          </p:nvPr>
        </p:nvSpPr>
        <p:spPr>
          <a:xfrm>
            <a:off x="1074738" y="4462463"/>
            <a:ext cx="4856162" cy="4229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293915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2B5F1894-342E-4F28-9D0E-6E5F0B671CF4}" type="slidenum">
              <a:rPr lang="en-US" sz="900">
                <a:solidFill>
                  <a:srgbClr val="FFFFFF"/>
                </a:solidFill>
              </a:rPr>
              <a:pPr eaLnBrk="1" hangingPunct="1"/>
              <a:t>11</a:t>
            </a:fld>
            <a:endParaRPr lang="en-US" sz="900">
              <a:solidFill>
                <a:srgbClr val="FFFFFF"/>
              </a:solidFill>
            </a:endParaRPr>
          </a:p>
        </p:txBody>
      </p:sp>
    </p:spTree>
    <p:extLst>
      <p:ext uri="{BB962C8B-B14F-4D97-AF65-F5344CB8AC3E}">
        <p14:creationId xmlns:p14="http://schemas.microsoft.com/office/powerpoint/2010/main" val="360018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B9985022-E46F-4892-BBC2-917DD898FF19}" type="slidenum">
              <a:rPr lang="en-US" sz="900">
                <a:solidFill>
                  <a:srgbClr val="FFFFFF"/>
                </a:solidFill>
              </a:rPr>
              <a:pPr eaLnBrk="1" hangingPunct="1"/>
              <a:t>12</a:t>
            </a:fld>
            <a:endParaRPr lang="en-US" sz="900">
              <a:solidFill>
                <a:srgbClr val="FFFFFF"/>
              </a:solidFill>
            </a:endParaRPr>
          </a:p>
        </p:txBody>
      </p:sp>
    </p:spTree>
    <p:extLst>
      <p:ext uri="{BB962C8B-B14F-4D97-AF65-F5344CB8AC3E}">
        <p14:creationId xmlns:p14="http://schemas.microsoft.com/office/powerpoint/2010/main" val="2261711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C7217FB9-381B-4080-8B36-1D01AF2345DB}" type="slidenum">
              <a:rPr lang="en-US" sz="900">
                <a:solidFill>
                  <a:srgbClr val="FFFFFF"/>
                </a:solidFill>
              </a:rPr>
              <a:pPr eaLnBrk="1" hangingPunct="1"/>
              <a:t>13</a:t>
            </a:fld>
            <a:endParaRPr lang="en-US" sz="900">
              <a:solidFill>
                <a:srgbClr val="FFFFFF"/>
              </a:solidFill>
            </a:endParaRPr>
          </a:p>
        </p:txBody>
      </p:sp>
    </p:spTree>
    <p:extLst>
      <p:ext uri="{BB962C8B-B14F-4D97-AF65-F5344CB8AC3E}">
        <p14:creationId xmlns:p14="http://schemas.microsoft.com/office/powerpoint/2010/main" val="2772409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36911120-1F99-4032-8D07-F4B80CC54B12}" type="slidenum">
              <a:rPr lang="en-US" sz="900">
                <a:solidFill>
                  <a:srgbClr val="FFFFFF"/>
                </a:solidFill>
              </a:rPr>
              <a:pPr eaLnBrk="1" hangingPunct="1"/>
              <a:t>14</a:t>
            </a:fld>
            <a:endParaRPr lang="en-US" sz="900">
              <a:solidFill>
                <a:srgbClr val="FFFFFF"/>
              </a:solidFill>
            </a:endParaRPr>
          </a:p>
        </p:txBody>
      </p:sp>
    </p:spTree>
    <p:extLst>
      <p:ext uri="{BB962C8B-B14F-4D97-AF65-F5344CB8AC3E}">
        <p14:creationId xmlns:p14="http://schemas.microsoft.com/office/powerpoint/2010/main" val="1412854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A2B2B7B-1C90-45F1-92D9-2D214A8C5C7A}" type="slidenum">
              <a:rPr lang="en-US" smtClean="0"/>
              <a:t>18</a:t>
            </a:fld>
            <a:endParaRPr lang="en-US"/>
          </a:p>
        </p:txBody>
      </p:sp>
    </p:spTree>
    <p:extLst>
      <p:ext uri="{BB962C8B-B14F-4D97-AF65-F5344CB8AC3E}">
        <p14:creationId xmlns:p14="http://schemas.microsoft.com/office/powerpoint/2010/main" val="1786759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CA1715-151A-4E1B-BD16-126C7A2C2160}" type="slidenum">
              <a:rPr lang="en-US" smtClean="0"/>
              <a:t>40</a:t>
            </a:fld>
            <a:endParaRPr lang="en-US"/>
          </a:p>
        </p:txBody>
      </p:sp>
    </p:spTree>
    <p:extLst>
      <p:ext uri="{BB962C8B-B14F-4D97-AF65-F5344CB8AC3E}">
        <p14:creationId xmlns:p14="http://schemas.microsoft.com/office/powerpoint/2010/main" val="16621982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59E8B8C8-9A71-4D9F-A6FC-464D44FE43EA}" type="slidenum">
              <a:rPr lang="en-US" sz="900">
                <a:solidFill>
                  <a:srgbClr val="FFFFFF"/>
                </a:solidFill>
              </a:rPr>
              <a:pPr eaLnBrk="1" hangingPunct="1"/>
              <a:t>41</a:t>
            </a:fld>
            <a:endParaRPr lang="en-US" sz="900">
              <a:solidFill>
                <a:srgbClr val="FFFFFF"/>
              </a:solidFill>
            </a:endParaRPr>
          </a:p>
        </p:txBody>
      </p:sp>
    </p:spTree>
    <p:extLst>
      <p:ext uri="{BB962C8B-B14F-4D97-AF65-F5344CB8AC3E}">
        <p14:creationId xmlns:p14="http://schemas.microsoft.com/office/powerpoint/2010/main" val="1701260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51AA3A7C-0213-41B3-AE7A-BAF86061EC20}" type="slidenum">
              <a:rPr lang="en-US" sz="900">
                <a:solidFill>
                  <a:srgbClr val="FFFFFF"/>
                </a:solidFill>
              </a:rPr>
              <a:pPr eaLnBrk="1" hangingPunct="1"/>
              <a:t>2</a:t>
            </a:fld>
            <a:endParaRPr lang="en-US" sz="900">
              <a:solidFill>
                <a:srgbClr val="FFFFFF"/>
              </a:solidFill>
            </a:endParaRPr>
          </a:p>
        </p:txBody>
      </p:sp>
    </p:spTree>
    <p:extLst>
      <p:ext uri="{BB962C8B-B14F-4D97-AF65-F5344CB8AC3E}">
        <p14:creationId xmlns:p14="http://schemas.microsoft.com/office/powerpoint/2010/main" val="1452906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5029787A-FBB5-49DD-90F0-25048FA079F8}" type="slidenum">
              <a:rPr lang="en-US" sz="900">
                <a:solidFill>
                  <a:srgbClr val="FFFFFF"/>
                </a:solidFill>
              </a:rPr>
              <a:pPr eaLnBrk="1" hangingPunct="1"/>
              <a:t>4</a:t>
            </a:fld>
            <a:endParaRPr lang="en-US" sz="900">
              <a:solidFill>
                <a:srgbClr val="FFFFFF"/>
              </a:solidFill>
            </a:endParaRPr>
          </a:p>
        </p:txBody>
      </p:sp>
    </p:spTree>
    <p:extLst>
      <p:ext uri="{BB962C8B-B14F-4D97-AF65-F5344CB8AC3E}">
        <p14:creationId xmlns:p14="http://schemas.microsoft.com/office/powerpoint/2010/main" val="2761554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31C759C2-D2E5-441E-B51B-7E6DCA1D243D}" type="slidenum">
              <a:rPr lang="en-US" sz="900">
                <a:solidFill>
                  <a:srgbClr val="FFFFFF"/>
                </a:solidFill>
              </a:rPr>
              <a:pPr eaLnBrk="1" hangingPunct="1"/>
              <a:t>5</a:t>
            </a:fld>
            <a:endParaRPr lang="en-US" sz="900">
              <a:solidFill>
                <a:srgbClr val="FFFFFF"/>
              </a:solidFill>
            </a:endParaRPr>
          </a:p>
        </p:txBody>
      </p:sp>
    </p:spTree>
    <p:extLst>
      <p:ext uri="{BB962C8B-B14F-4D97-AF65-F5344CB8AC3E}">
        <p14:creationId xmlns:p14="http://schemas.microsoft.com/office/powerpoint/2010/main" val="1876764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BDC26BA-30C2-4C25-B2A6-F25BC0A52310}" type="slidenum">
              <a:rPr lang="en-US" sz="900">
                <a:solidFill>
                  <a:srgbClr val="FFFFFF"/>
                </a:solidFill>
              </a:rPr>
              <a:pPr eaLnBrk="1" hangingPunct="1"/>
              <a:t>6</a:t>
            </a:fld>
            <a:endParaRPr lang="en-US" sz="900">
              <a:solidFill>
                <a:srgbClr val="FFFFFF"/>
              </a:solidFill>
            </a:endParaRPr>
          </a:p>
        </p:txBody>
      </p:sp>
    </p:spTree>
    <p:extLst>
      <p:ext uri="{BB962C8B-B14F-4D97-AF65-F5344CB8AC3E}">
        <p14:creationId xmlns:p14="http://schemas.microsoft.com/office/powerpoint/2010/main" val="3950195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3056E080-D4E9-4105-8D6F-F13628A0FD05}" type="slidenum">
              <a:rPr lang="en-US" sz="900">
                <a:solidFill>
                  <a:srgbClr val="FFFFFF"/>
                </a:solidFill>
              </a:rPr>
              <a:pPr eaLnBrk="1" hangingPunct="1"/>
              <a:t>7</a:t>
            </a:fld>
            <a:endParaRPr lang="en-US" sz="900">
              <a:solidFill>
                <a:srgbClr val="FFFFFF"/>
              </a:solidFill>
            </a:endParaRPr>
          </a:p>
        </p:txBody>
      </p:sp>
    </p:spTree>
    <p:extLst>
      <p:ext uri="{BB962C8B-B14F-4D97-AF65-F5344CB8AC3E}">
        <p14:creationId xmlns:p14="http://schemas.microsoft.com/office/powerpoint/2010/main" val="2919680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61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93D65FE2-F699-4E33-89AA-18DEBDA9F931}" type="slidenum">
              <a:rPr lang="en-US" sz="900">
                <a:solidFill>
                  <a:srgbClr val="FFFFFF"/>
                </a:solidFill>
              </a:rPr>
              <a:pPr eaLnBrk="1" hangingPunct="1"/>
              <a:t>8</a:t>
            </a:fld>
            <a:endParaRPr lang="en-US" sz="900">
              <a:solidFill>
                <a:srgbClr val="FFFFFF"/>
              </a:solidFill>
            </a:endParaRPr>
          </a:p>
        </p:txBody>
      </p:sp>
    </p:spTree>
    <p:extLst>
      <p:ext uri="{BB962C8B-B14F-4D97-AF65-F5344CB8AC3E}">
        <p14:creationId xmlns:p14="http://schemas.microsoft.com/office/powerpoint/2010/main" val="1708733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E66416B5-D970-4738-9A2A-032DB14FA490}" type="slidenum">
              <a:rPr lang="en-US" sz="900">
                <a:solidFill>
                  <a:srgbClr val="FFFFFF"/>
                </a:solidFill>
              </a:rPr>
              <a:pPr eaLnBrk="1" hangingPunct="1"/>
              <a:t>9</a:t>
            </a:fld>
            <a:endParaRPr lang="en-US" sz="900">
              <a:solidFill>
                <a:srgbClr val="FFFFFF"/>
              </a:solidFill>
            </a:endParaRPr>
          </a:p>
        </p:txBody>
      </p:sp>
    </p:spTree>
    <p:extLst>
      <p:ext uri="{BB962C8B-B14F-4D97-AF65-F5344CB8AC3E}">
        <p14:creationId xmlns:p14="http://schemas.microsoft.com/office/powerpoint/2010/main" val="1061725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7B9F3C5C-8D62-49C5-A792-0715F9BEB1A3}" type="slidenum">
              <a:rPr lang="en-US" sz="900">
                <a:solidFill>
                  <a:srgbClr val="FFFFFF"/>
                </a:solidFill>
              </a:rPr>
              <a:pPr eaLnBrk="1" hangingPunct="1"/>
              <a:t>10</a:t>
            </a:fld>
            <a:endParaRPr lang="en-US" sz="900">
              <a:solidFill>
                <a:srgbClr val="FFFFFF"/>
              </a:solidFill>
            </a:endParaRPr>
          </a:p>
        </p:txBody>
      </p:sp>
    </p:spTree>
    <p:extLst>
      <p:ext uri="{BB962C8B-B14F-4D97-AF65-F5344CB8AC3E}">
        <p14:creationId xmlns:p14="http://schemas.microsoft.com/office/powerpoint/2010/main" val="26046903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Line 11"/>
          <p:cNvSpPr>
            <a:spLocks noChangeShapeType="1"/>
          </p:cNvSpPr>
          <p:nvPr userDrawn="1"/>
        </p:nvSpPr>
        <p:spPr bwMode="auto">
          <a:xfrm>
            <a:off x="0" y="846"/>
            <a:ext cx="9144000"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0854" name="Rectangle 6"/>
          <p:cNvSpPr>
            <a:spLocks noGrp="1" noChangeArrowheads="1"/>
          </p:cNvSpPr>
          <p:nvPr>
            <p:ph type="ctrTitle"/>
          </p:nvPr>
        </p:nvSpPr>
        <p:spPr>
          <a:xfrm>
            <a:off x="388938" y="1449388"/>
            <a:ext cx="7643812" cy="1371600"/>
          </a:xfrm>
        </p:spPr>
        <p:txBody>
          <a:bodyPr/>
          <a:lstStyle>
            <a:lvl1pPr>
              <a:lnSpc>
                <a:spcPct val="90000"/>
              </a:lnSpc>
              <a:defRPr sz="3600"/>
            </a:lvl1pPr>
          </a:lstStyle>
          <a:p>
            <a:r>
              <a:rPr lang="en-US"/>
              <a:t>Click to edit Master title style</a:t>
            </a:r>
          </a:p>
        </p:txBody>
      </p:sp>
      <p:sp>
        <p:nvSpPr>
          <p:cNvPr id="590855" name="Rectangle 7"/>
          <p:cNvSpPr>
            <a:spLocks noGrp="1" noChangeArrowheads="1"/>
          </p:cNvSpPr>
          <p:nvPr>
            <p:ph type="subTitle" idx="1"/>
          </p:nvPr>
        </p:nvSpPr>
        <p:spPr bwMode="gray">
          <a:xfrm>
            <a:off x="388938" y="2824163"/>
            <a:ext cx="7643812" cy="1063625"/>
          </a:xfrm>
          <a:ln/>
        </p:spPr>
        <p:txBody>
          <a:bodyPr/>
          <a:lstStyle>
            <a:lvl1pPr marL="0" indent="0">
              <a:buFont typeface="Times" pitchFamily="96" charset="0"/>
              <a:buNone/>
              <a:defRPr>
                <a:solidFill>
                  <a:schemeClr val="accent1"/>
                </a:solidFill>
              </a:defRPr>
            </a:lvl1pPr>
          </a:lstStyle>
          <a:p>
            <a:r>
              <a:rPr lang="en-US"/>
              <a:t>Click to edit Master subtitle style</a:t>
            </a:r>
          </a:p>
        </p:txBody>
      </p:sp>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8769" y="72976"/>
            <a:ext cx="108585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4402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90A3E74C-378A-4C15-A0F2-1BEC1BC7539F}" type="slidenum">
              <a:rPr lang="en-US"/>
              <a:pPr/>
              <a:t>‹#›</a:t>
            </a:fld>
            <a:endParaRPr lang="en-US"/>
          </a:p>
        </p:txBody>
      </p:sp>
    </p:spTree>
    <p:extLst>
      <p:ext uri="{BB962C8B-B14F-4D97-AF65-F5344CB8AC3E}">
        <p14:creationId xmlns:p14="http://schemas.microsoft.com/office/powerpoint/2010/main" val="2179343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3525" y="188913"/>
            <a:ext cx="2133600"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09550" y="188913"/>
            <a:ext cx="6251575"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0F382047-9685-4278-A501-FCD5A8732B99}" type="slidenum">
              <a:rPr lang="en-US"/>
              <a:pPr/>
              <a:t>‹#›</a:t>
            </a:fld>
            <a:endParaRPr lang="en-US"/>
          </a:p>
        </p:txBody>
      </p:sp>
    </p:spTree>
    <p:extLst>
      <p:ext uri="{BB962C8B-B14F-4D97-AF65-F5344CB8AC3E}">
        <p14:creationId xmlns:p14="http://schemas.microsoft.com/office/powerpoint/2010/main" val="26318595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DE4978D9-A63E-4DC7-83AE-9A1040DEDC2E}" type="slidenum">
              <a:rPr lang="en-US"/>
              <a:pPr/>
              <a:t>‹#›</a:t>
            </a:fld>
            <a:endParaRPr lang="en-US"/>
          </a:p>
        </p:txBody>
      </p:sp>
    </p:spTree>
    <p:extLst>
      <p:ext uri="{BB962C8B-B14F-4D97-AF65-F5344CB8AC3E}">
        <p14:creationId xmlns:p14="http://schemas.microsoft.com/office/powerpoint/2010/main" val="2752062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sldNum" sz="quarter" idx="10"/>
          </p:nvPr>
        </p:nvSpPr>
        <p:spPr>
          <a:ln/>
        </p:spPr>
        <p:txBody>
          <a:bodyPr/>
          <a:lstStyle>
            <a:lvl1pPr>
              <a:defRPr/>
            </a:lvl1pPr>
          </a:lstStyle>
          <a:p>
            <a:fld id="{1E2D68F4-2E30-45C9-8C64-795CEBFFCA52}" type="slidenum">
              <a:rPr lang="en-US"/>
              <a:pPr/>
              <a:t>‹#›</a:t>
            </a:fld>
            <a:endParaRPr lang="en-US"/>
          </a:p>
        </p:txBody>
      </p:sp>
    </p:spTree>
    <p:extLst>
      <p:ext uri="{BB962C8B-B14F-4D97-AF65-F5344CB8AC3E}">
        <p14:creationId xmlns:p14="http://schemas.microsoft.com/office/powerpoint/2010/main" val="2784772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9550" y="1562100"/>
            <a:ext cx="4192588" cy="4508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4538" y="1562100"/>
            <a:ext cx="4192587" cy="4508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
          <p:cNvSpPr>
            <a:spLocks noGrp="1" noChangeArrowheads="1"/>
          </p:cNvSpPr>
          <p:nvPr>
            <p:ph type="sldNum" sz="quarter" idx="10"/>
          </p:nvPr>
        </p:nvSpPr>
        <p:spPr>
          <a:ln/>
        </p:spPr>
        <p:txBody>
          <a:bodyPr/>
          <a:lstStyle>
            <a:lvl1pPr>
              <a:defRPr/>
            </a:lvl1pPr>
          </a:lstStyle>
          <a:p>
            <a:fld id="{9C53BD59-1CC9-418F-BC2C-9D74E42130A4}" type="slidenum">
              <a:rPr lang="en-US"/>
              <a:pPr/>
              <a:t>‹#›</a:t>
            </a:fld>
            <a:endParaRPr lang="en-US"/>
          </a:p>
        </p:txBody>
      </p:sp>
    </p:spTree>
    <p:extLst>
      <p:ext uri="{BB962C8B-B14F-4D97-AF65-F5344CB8AC3E}">
        <p14:creationId xmlns:p14="http://schemas.microsoft.com/office/powerpoint/2010/main" val="4064085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8"/>
          <p:cNvSpPr>
            <a:spLocks noGrp="1" noChangeArrowheads="1"/>
          </p:cNvSpPr>
          <p:nvPr>
            <p:ph type="sldNum" sz="quarter" idx="10"/>
          </p:nvPr>
        </p:nvSpPr>
        <p:spPr>
          <a:ln/>
        </p:spPr>
        <p:txBody>
          <a:bodyPr/>
          <a:lstStyle>
            <a:lvl1pPr>
              <a:defRPr/>
            </a:lvl1pPr>
          </a:lstStyle>
          <a:p>
            <a:fld id="{489C06A9-6973-4A08-9076-DF851CA0463F}" type="slidenum">
              <a:rPr lang="en-US"/>
              <a:pPr/>
              <a:t>‹#›</a:t>
            </a:fld>
            <a:endParaRPr lang="en-US"/>
          </a:p>
        </p:txBody>
      </p:sp>
    </p:spTree>
    <p:extLst>
      <p:ext uri="{BB962C8B-B14F-4D97-AF65-F5344CB8AC3E}">
        <p14:creationId xmlns:p14="http://schemas.microsoft.com/office/powerpoint/2010/main" val="91075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8"/>
          <p:cNvSpPr>
            <a:spLocks noGrp="1" noChangeArrowheads="1"/>
          </p:cNvSpPr>
          <p:nvPr>
            <p:ph type="sldNum" sz="quarter" idx="10"/>
          </p:nvPr>
        </p:nvSpPr>
        <p:spPr>
          <a:ln/>
        </p:spPr>
        <p:txBody>
          <a:bodyPr/>
          <a:lstStyle>
            <a:lvl1pPr>
              <a:defRPr/>
            </a:lvl1pPr>
          </a:lstStyle>
          <a:p>
            <a:fld id="{279066A0-BECF-4915-9423-7E44D23B02DF}" type="slidenum">
              <a:rPr lang="en-US"/>
              <a:pPr/>
              <a:t>‹#›</a:t>
            </a:fld>
            <a:endParaRPr lang="en-US"/>
          </a:p>
        </p:txBody>
      </p:sp>
    </p:spTree>
    <p:extLst>
      <p:ext uri="{BB962C8B-B14F-4D97-AF65-F5344CB8AC3E}">
        <p14:creationId xmlns:p14="http://schemas.microsoft.com/office/powerpoint/2010/main" val="673859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sldNum" sz="quarter" idx="10"/>
          </p:nvPr>
        </p:nvSpPr>
        <p:spPr>
          <a:ln/>
        </p:spPr>
        <p:txBody>
          <a:bodyPr/>
          <a:lstStyle>
            <a:lvl1pPr>
              <a:defRPr/>
            </a:lvl1pPr>
          </a:lstStyle>
          <a:p>
            <a:fld id="{028A036C-EB0A-4943-B014-739DF670B89B}" type="slidenum">
              <a:rPr lang="en-US"/>
              <a:pPr/>
              <a:t>‹#›</a:t>
            </a:fld>
            <a:endParaRPr lang="en-US"/>
          </a:p>
        </p:txBody>
      </p:sp>
    </p:spTree>
    <p:extLst>
      <p:ext uri="{BB962C8B-B14F-4D97-AF65-F5344CB8AC3E}">
        <p14:creationId xmlns:p14="http://schemas.microsoft.com/office/powerpoint/2010/main" val="2749462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fld id="{F3C78F68-7E86-4D04-B3EE-7B5298D4394C}" type="slidenum">
              <a:rPr lang="en-US"/>
              <a:pPr/>
              <a:t>‹#›</a:t>
            </a:fld>
            <a:endParaRPr lang="en-US"/>
          </a:p>
        </p:txBody>
      </p:sp>
    </p:spTree>
    <p:extLst>
      <p:ext uri="{BB962C8B-B14F-4D97-AF65-F5344CB8AC3E}">
        <p14:creationId xmlns:p14="http://schemas.microsoft.com/office/powerpoint/2010/main" val="815354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fld id="{E98E0867-0F68-43C5-B2BA-62B6BAEE6340}" type="slidenum">
              <a:rPr lang="en-US"/>
              <a:pPr/>
              <a:t>‹#›</a:t>
            </a:fld>
            <a:endParaRPr lang="en-US"/>
          </a:p>
        </p:txBody>
      </p:sp>
    </p:spTree>
    <p:extLst>
      <p:ext uri="{BB962C8B-B14F-4D97-AF65-F5344CB8AC3E}">
        <p14:creationId xmlns:p14="http://schemas.microsoft.com/office/powerpoint/2010/main" val="2868437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1" name="Line 9"/>
          <p:cNvSpPr>
            <a:spLocks noChangeShapeType="1"/>
          </p:cNvSpPr>
          <p:nvPr userDrawn="1"/>
        </p:nvSpPr>
        <p:spPr bwMode="auto">
          <a:xfrm>
            <a:off x="0" y="-211879"/>
            <a:ext cx="9144000"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9832" name="Rectangle 8"/>
          <p:cNvSpPr>
            <a:spLocks noGrp="1" noChangeArrowheads="1"/>
          </p:cNvSpPr>
          <p:nvPr>
            <p:ph type="sldNum" sz="quarter" idx="4"/>
          </p:nvPr>
        </p:nvSpPr>
        <p:spPr bwMode="auto">
          <a:xfrm>
            <a:off x="7696200" y="6194425"/>
            <a:ext cx="9144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a:solidFill>
                  <a:schemeClr val="accent1"/>
                </a:solidFill>
              </a:defRPr>
            </a:lvl1pPr>
          </a:lstStyle>
          <a:p>
            <a:fld id="{7A1BA602-6B1B-4B85-8BF6-C36F44C52130}" type="slidenum">
              <a:rPr lang="en-US"/>
              <a:pPr/>
              <a:t>‹#›</a:t>
            </a:fld>
            <a:endParaRPr lang="en-US"/>
          </a:p>
        </p:txBody>
      </p:sp>
      <p:sp>
        <p:nvSpPr>
          <p:cNvPr id="1028" name="Rectangle 6"/>
          <p:cNvSpPr>
            <a:spLocks noGrp="1" noChangeArrowheads="1"/>
          </p:cNvSpPr>
          <p:nvPr>
            <p:ph type="body" idx="1"/>
          </p:nvPr>
        </p:nvSpPr>
        <p:spPr bwMode="auto">
          <a:xfrm>
            <a:off x="227013" y="1446213"/>
            <a:ext cx="8537575"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7"/>
          <p:cNvSpPr>
            <a:spLocks noGrp="1" noChangeArrowheads="1"/>
          </p:cNvSpPr>
          <p:nvPr>
            <p:ph type="title"/>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dirty="0" smtClean="0"/>
              <a:t>Click to edit Master title style</a:t>
            </a:r>
          </a:p>
        </p:txBody>
      </p:sp>
      <p:pic>
        <p:nvPicPr>
          <p:cNvPr id="8" name="Picture 3"/>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28769" y="72976"/>
            <a:ext cx="108585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823343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p:titleStyle>
    <p:body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smtClean="0">
                <a:ea typeface="ＭＳ Ｐゴシック" panose="020B0600070205080204" pitchFamily="34" charset="-128"/>
              </a:rPr>
              <a:t>EViews Training</a:t>
            </a:r>
          </a:p>
        </p:txBody>
      </p:sp>
      <p:sp>
        <p:nvSpPr>
          <p:cNvPr id="3075" name="Rectangle 3"/>
          <p:cNvSpPr>
            <a:spLocks noGrp="1" noChangeArrowheads="1"/>
          </p:cNvSpPr>
          <p:nvPr>
            <p:ph type="subTitle" idx="1"/>
          </p:nvPr>
        </p:nvSpPr>
        <p:spPr>
          <a:xfrm>
            <a:off x="388938" y="2824163"/>
            <a:ext cx="7643812" cy="1606550"/>
          </a:xfrm>
        </p:spPr>
        <p:txBody>
          <a:bodyPr/>
          <a:lstStyle/>
          <a:p>
            <a:pPr eaLnBrk="1" hangingPunct="1">
              <a:buFont typeface="Times" panose="02020603050405020304" pitchFamily="18" charset="0"/>
              <a:buNone/>
            </a:pPr>
            <a:r>
              <a:rPr lang="en-US" b="1" smtClean="0">
                <a:ea typeface="ＭＳ Ｐゴシック" panose="020B0600070205080204" pitchFamily="34" charset="-128"/>
              </a:rPr>
              <a:t>Creating Workfiles</a:t>
            </a:r>
            <a:endParaRPr lang="en-US" sz="2400" b="1" smtClean="0">
              <a:ea typeface="ＭＳ Ｐゴシック" panose="020B0600070205080204" pitchFamily="34" charset="-128"/>
            </a:endParaRPr>
          </a:p>
          <a:p>
            <a:pPr eaLnBrk="1" hangingPunct="1">
              <a:buFont typeface="Times" panose="02020603050405020304" pitchFamily="18" charset="0"/>
              <a:buNone/>
            </a:pPr>
            <a:endParaRPr lang="en-US" smtClean="0">
              <a:ea typeface="ＭＳ Ｐゴシック" panose="020B0600070205080204" pitchFamily="34" charset="-128"/>
            </a:endParaRPr>
          </a:p>
          <a:p>
            <a:pPr eaLnBrk="1" hangingPunct="1">
              <a:buFont typeface="Times" panose="02020603050405020304" pitchFamily="18" charset="0"/>
              <a:buNone/>
            </a:pPr>
            <a:endParaRPr lang="en-US" smtClean="0">
              <a:ea typeface="ＭＳ Ｐゴシック" panose="020B0600070205080204" pitchFamily="34" charset="-128"/>
            </a:endParaRPr>
          </a:p>
        </p:txBody>
      </p:sp>
    </p:spTree>
    <p:extLst>
      <p:ext uri="{BB962C8B-B14F-4D97-AF65-F5344CB8AC3E}">
        <p14:creationId xmlns:p14="http://schemas.microsoft.com/office/powerpoint/2010/main" val="2531217527"/>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smtClean="0"/>
              <a:t>Creating an Undated Workfile: Example 2</a:t>
            </a:r>
          </a:p>
        </p:txBody>
      </p:sp>
      <p:sp>
        <p:nvSpPr>
          <p:cNvPr id="12290"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5558497A-A338-49B3-8AF5-76684D7B7049}" type="slidenum">
              <a:rPr lang="en-US" smtClean="0">
                <a:solidFill>
                  <a:srgbClr val="000000"/>
                </a:solidFill>
              </a:rPr>
              <a:pPr/>
              <a:t>10</a:t>
            </a:fld>
            <a:endParaRPr lang="en-US">
              <a:solidFill>
                <a:srgbClr val="000000"/>
              </a:solidFill>
            </a:endParaRPr>
          </a:p>
        </p:txBody>
      </p:sp>
      <p:sp>
        <p:nvSpPr>
          <p:cNvPr id="12292" name="TextBox 6"/>
          <p:cNvSpPr txBox="1">
            <a:spLocks noChangeArrowheads="1"/>
          </p:cNvSpPr>
          <p:nvPr/>
        </p:nvSpPr>
        <p:spPr bwMode="auto">
          <a:xfrm>
            <a:off x="784225" y="1736725"/>
            <a:ext cx="3849688"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1000">
                <a:solidFill>
                  <a:schemeClr val="tx1"/>
                </a:solidFill>
                <a:latin typeface="Arial" panose="020B0604020202020204" pitchFamily="34" charset="0"/>
                <a:ea typeface="ＭＳ Ｐゴシック" panose="020B0600070205080204" pitchFamily="34" charset="-128"/>
              </a:defRPr>
            </a:lvl1pPr>
            <a:lvl2pPr marL="231775" indent="-227013">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lvl="1" fontAlgn="base">
              <a:spcBef>
                <a:spcPct val="0"/>
              </a:spcBef>
              <a:spcAft>
                <a:spcPts val="600"/>
              </a:spcAft>
              <a:buClr>
                <a:srgbClr val="3390E1"/>
              </a:buClr>
              <a:buSzPct val="90000"/>
              <a:buFont typeface="Arial" panose="020B0604020202020204" pitchFamily="34" charset="0"/>
              <a:buAutoNum type="arabicPeriod"/>
            </a:pPr>
            <a:r>
              <a:rPr lang="en-US" sz="1600">
                <a:solidFill>
                  <a:srgbClr val="003399"/>
                </a:solidFill>
              </a:rPr>
              <a:t>Click </a:t>
            </a:r>
            <a:r>
              <a:rPr lang="en-US" sz="1600" b="1">
                <a:solidFill>
                  <a:srgbClr val="003399"/>
                </a:solidFill>
              </a:rPr>
              <a:t>File → New → Workfile… .</a:t>
            </a:r>
          </a:p>
          <a:p>
            <a:pPr lvl="1" fontAlgn="base">
              <a:spcBef>
                <a:spcPct val="0"/>
              </a:spcBef>
              <a:spcAft>
                <a:spcPts val="600"/>
              </a:spcAft>
              <a:buClr>
                <a:srgbClr val="3390E1"/>
              </a:buClr>
              <a:buSzPct val="90000"/>
              <a:buFont typeface="Arial" panose="020B0604020202020204" pitchFamily="34" charset="0"/>
              <a:buAutoNum type="arabicPeriod"/>
            </a:pPr>
            <a:r>
              <a:rPr lang="en-US" sz="1600">
                <a:solidFill>
                  <a:srgbClr val="003399"/>
                </a:solidFill>
              </a:rPr>
              <a:t>The </a:t>
            </a:r>
            <a:r>
              <a:rPr lang="en-US" sz="1600" b="1" i="1">
                <a:solidFill>
                  <a:srgbClr val="003399"/>
                </a:solidFill>
              </a:rPr>
              <a:t>Workfile Create </a:t>
            </a:r>
            <a:r>
              <a:rPr lang="en-US" sz="1600">
                <a:solidFill>
                  <a:srgbClr val="003399"/>
                </a:solidFill>
              </a:rPr>
              <a:t>dialog box opens up. </a:t>
            </a:r>
          </a:p>
          <a:p>
            <a:pPr lvl="1" fontAlgn="base">
              <a:spcBef>
                <a:spcPct val="0"/>
              </a:spcBef>
              <a:spcAft>
                <a:spcPts val="600"/>
              </a:spcAft>
              <a:buClr>
                <a:srgbClr val="3390E1"/>
              </a:buClr>
              <a:buSzPct val="90000"/>
              <a:buFont typeface="Arial" panose="020B0604020202020204" pitchFamily="34" charset="0"/>
              <a:buAutoNum type="arabicPeriod"/>
            </a:pPr>
            <a:r>
              <a:rPr lang="en-US" sz="1600">
                <a:solidFill>
                  <a:srgbClr val="003399"/>
                </a:solidFill>
              </a:rPr>
              <a:t>Select</a:t>
            </a:r>
            <a:r>
              <a:rPr lang="en-US" sz="1600" b="1">
                <a:solidFill>
                  <a:srgbClr val="003399"/>
                </a:solidFill>
              </a:rPr>
              <a:t> Unstructured/Undated </a:t>
            </a:r>
            <a:r>
              <a:rPr lang="en-US" sz="1600">
                <a:solidFill>
                  <a:srgbClr val="003399"/>
                </a:solidFill>
              </a:rPr>
              <a:t>from the drop down menu of “</a:t>
            </a:r>
            <a:r>
              <a:rPr lang="en-US" sz="1600" b="1" i="1">
                <a:solidFill>
                  <a:srgbClr val="003399"/>
                </a:solidFill>
              </a:rPr>
              <a:t>Workfile structure type</a:t>
            </a:r>
            <a:r>
              <a:rPr lang="en-US" sz="1600">
                <a:solidFill>
                  <a:srgbClr val="003399"/>
                </a:solidFill>
              </a:rPr>
              <a:t>”.</a:t>
            </a:r>
          </a:p>
          <a:p>
            <a:pPr lvl="1" fontAlgn="base">
              <a:spcBef>
                <a:spcPct val="0"/>
              </a:spcBef>
              <a:spcAft>
                <a:spcPts val="600"/>
              </a:spcAft>
              <a:buClr>
                <a:srgbClr val="3390E1"/>
              </a:buClr>
              <a:buSzPct val="90000"/>
              <a:buFont typeface="Arial" panose="020B0604020202020204" pitchFamily="34" charset="0"/>
              <a:buAutoNum type="arabicPeriod"/>
            </a:pPr>
            <a:r>
              <a:rPr lang="en-US" sz="1600">
                <a:solidFill>
                  <a:srgbClr val="003399"/>
                </a:solidFill>
              </a:rPr>
              <a:t>Type the number of observations in “</a:t>
            </a:r>
            <a:r>
              <a:rPr lang="en-US" sz="1600" b="1" i="1">
                <a:solidFill>
                  <a:srgbClr val="003399"/>
                </a:solidFill>
              </a:rPr>
              <a:t>Data Range</a:t>
            </a:r>
            <a:r>
              <a:rPr lang="en-US" sz="1600">
                <a:solidFill>
                  <a:srgbClr val="003399"/>
                </a:solidFill>
              </a:rPr>
              <a:t>” (in this case 50).</a:t>
            </a:r>
          </a:p>
        </p:txBody>
      </p:sp>
      <p:pic>
        <p:nvPicPr>
          <p:cNvPr id="12293"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7738" y="1900238"/>
            <a:ext cx="25781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7738" y="3492500"/>
            <a:ext cx="312420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5" name="TextBox 6"/>
          <p:cNvSpPr txBox="1">
            <a:spLocks noChangeArrowheads="1"/>
          </p:cNvSpPr>
          <p:nvPr/>
        </p:nvSpPr>
        <p:spPr bwMode="auto">
          <a:xfrm>
            <a:off x="760413" y="1284288"/>
            <a:ext cx="747553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marL="0" lvl="2" fontAlgn="base">
              <a:lnSpc>
                <a:spcPct val="150000"/>
              </a:lnSpc>
              <a:spcBef>
                <a:spcPct val="0"/>
              </a:spcBef>
              <a:spcAft>
                <a:spcPct val="0"/>
              </a:spcAft>
              <a:buClr>
                <a:srgbClr val="3390E1"/>
              </a:buClr>
            </a:pPr>
            <a:r>
              <a:rPr lang="en-US" sz="1600" u="sng">
                <a:solidFill>
                  <a:srgbClr val="003399"/>
                </a:solidFill>
              </a:rPr>
              <a:t>To create a workfile with GDP data for all 50 states (50 observations)</a:t>
            </a:r>
          </a:p>
          <a:p>
            <a:pPr fontAlgn="base">
              <a:spcBef>
                <a:spcPct val="0"/>
              </a:spcBef>
              <a:spcAft>
                <a:spcPct val="0"/>
              </a:spcAft>
              <a:buClr>
                <a:srgbClr val="3390E1"/>
              </a:buClr>
              <a:buFont typeface="Wingdings" panose="05000000000000000000" pitchFamily="2" charset="2"/>
              <a:buChar char="§"/>
            </a:pPr>
            <a:endParaRPr lang="en-US">
              <a:solidFill>
                <a:srgbClr val="000000"/>
              </a:solidFill>
            </a:endParaRPr>
          </a:p>
        </p:txBody>
      </p:sp>
    </p:spTree>
    <p:extLst>
      <p:ext uri="{BB962C8B-B14F-4D97-AF65-F5344CB8AC3E}">
        <p14:creationId xmlns:p14="http://schemas.microsoft.com/office/powerpoint/2010/main" val="7223575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Creating a Undated Workfile: Example 2 (cont’d) </a:t>
            </a:r>
          </a:p>
        </p:txBody>
      </p:sp>
      <p:sp>
        <p:nvSpPr>
          <p:cNvPr id="13314"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477A9B87-ACAF-483E-8056-99BB9C0BE4E3}" type="slidenum">
              <a:rPr lang="en-US" smtClean="0">
                <a:solidFill>
                  <a:srgbClr val="000000"/>
                </a:solidFill>
              </a:rPr>
              <a:pPr/>
              <a:t>11</a:t>
            </a:fld>
            <a:endParaRPr lang="en-US">
              <a:solidFill>
                <a:srgbClr val="000000"/>
              </a:solidFill>
            </a:endParaRPr>
          </a:p>
        </p:txBody>
      </p:sp>
      <p:sp>
        <p:nvSpPr>
          <p:cNvPr id="13316" name="TextBox 6"/>
          <p:cNvSpPr txBox="1">
            <a:spLocks noChangeArrowheads="1"/>
          </p:cNvSpPr>
          <p:nvPr/>
        </p:nvSpPr>
        <p:spPr bwMode="auto">
          <a:xfrm>
            <a:off x="757238" y="1298575"/>
            <a:ext cx="706913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1000">
                <a:solidFill>
                  <a:schemeClr val="tx1"/>
                </a:solidFill>
                <a:latin typeface="Arial" panose="020B0604020202020204" pitchFamily="34" charset="0"/>
                <a:ea typeface="ＭＳ Ｐゴシック" panose="020B0600070205080204" pitchFamily="34" charset="-128"/>
              </a:defRPr>
            </a:lvl1pPr>
            <a:lvl2pPr marL="346075" indent="-34290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lvl="1" fontAlgn="base">
              <a:lnSpc>
                <a:spcPct val="150000"/>
              </a:lnSpc>
              <a:spcBef>
                <a:spcPct val="0"/>
              </a:spcBef>
              <a:spcAft>
                <a:spcPct val="0"/>
              </a:spcAft>
              <a:buClr>
                <a:srgbClr val="3390E1"/>
              </a:buClr>
              <a:buSzPct val="90000"/>
              <a:buFont typeface="Arial" panose="020B0604020202020204" pitchFamily="34" charset="0"/>
              <a:buAutoNum type="arabicPeriod" startAt="5"/>
            </a:pPr>
            <a:r>
              <a:rPr lang="en-US" sz="1600">
                <a:solidFill>
                  <a:srgbClr val="003399"/>
                </a:solidFill>
              </a:rPr>
              <a:t>EViews creates an undated workfile with 50 observations.</a:t>
            </a:r>
            <a:endParaRPr lang="en-US">
              <a:solidFill>
                <a:srgbClr val="000000"/>
              </a:solidFill>
            </a:endParaRPr>
          </a:p>
        </p:txBody>
      </p:sp>
      <p:pic>
        <p:nvPicPr>
          <p:cNvPr id="3" name="Picture 2"/>
          <p:cNvPicPr>
            <a:picLocks noChangeAspect="1"/>
          </p:cNvPicPr>
          <p:nvPr/>
        </p:nvPicPr>
        <p:blipFill>
          <a:blip r:embed="rId3"/>
          <a:stretch>
            <a:fillRect/>
          </a:stretch>
        </p:blipFill>
        <p:spPr>
          <a:xfrm>
            <a:off x="2743233" y="2007704"/>
            <a:ext cx="4122636" cy="4368869"/>
          </a:xfrm>
          <a:prstGeom prst="rect">
            <a:avLst/>
          </a:prstGeom>
        </p:spPr>
      </p:pic>
    </p:spTree>
    <p:extLst>
      <p:ext uri="{BB962C8B-B14F-4D97-AF65-F5344CB8AC3E}">
        <p14:creationId xmlns:p14="http://schemas.microsoft.com/office/powerpoint/2010/main" val="30388450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smtClean="0"/>
              <a:t>Creating a Balanced Panel Workfile: Example 3</a:t>
            </a:r>
          </a:p>
        </p:txBody>
      </p:sp>
      <p:sp>
        <p:nvSpPr>
          <p:cNvPr id="14338"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41B384A6-17BB-4AEA-A457-BAF39DB062E1}" type="slidenum">
              <a:rPr lang="en-US" smtClean="0">
                <a:solidFill>
                  <a:srgbClr val="000000"/>
                </a:solidFill>
              </a:rPr>
              <a:pPr/>
              <a:t>12</a:t>
            </a:fld>
            <a:endParaRPr lang="en-US">
              <a:solidFill>
                <a:srgbClr val="000000"/>
              </a:solidFill>
            </a:endParaRPr>
          </a:p>
        </p:txBody>
      </p:sp>
      <p:sp>
        <p:nvSpPr>
          <p:cNvPr id="14340" name="TextBox 6"/>
          <p:cNvSpPr txBox="1">
            <a:spLocks noChangeArrowheads="1"/>
          </p:cNvSpPr>
          <p:nvPr/>
        </p:nvSpPr>
        <p:spPr bwMode="auto">
          <a:xfrm>
            <a:off x="444500" y="1370013"/>
            <a:ext cx="79517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4488">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buClr>
                <a:srgbClr val="3390E1"/>
              </a:buClr>
            </a:pPr>
            <a:r>
              <a:rPr lang="en-US" sz="1600" u="sng">
                <a:solidFill>
                  <a:srgbClr val="003399"/>
                </a:solidFill>
              </a:rPr>
              <a:t>To create a Workfile Containing Quarterly Data from 1950-2010 for 100 countries </a:t>
            </a:r>
          </a:p>
        </p:txBody>
      </p:sp>
      <p:pic>
        <p:nvPicPr>
          <p:cNvPr id="14341"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5275" y="1920875"/>
            <a:ext cx="25781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5275" y="3076575"/>
            <a:ext cx="3124200"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Box 6"/>
          <p:cNvSpPr txBox="1">
            <a:spLocks noChangeArrowheads="1"/>
          </p:cNvSpPr>
          <p:nvPr/>
        </p:nvSpPr>
        <p:spPr bwMode="auto">
          <a:xfrm>
            <a:off x="666750" y="1812925"/>
            <a:ext cx="43434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342900">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ts val="600"/>
              </a:spcAft>
              <a:buClr>
                <a:srgbClr val="3390E1"/>
              </a:buClr>
              <a:buSzPct val="90000"/>
              <a:buFont typeface="Arial" panose="020B0604020202020204" pitchFamily="34" charset="0"/>
              <a:buAutoNum type="arabicPeriod"/>
            </a:pPr>
            <a:r>
              <a:rPr lang="en-US" sz="1600" dirty="0">
                <a:solidFill>
                  <a:srgbClr val="003399"/>
                </a:solidFill>
              </a:rPr>
              <a:t>Click </a:t>
            </a:r>
            <a:r>
              <a:rPr lang="en-US" sz="1600" b="1" dirty="0">
                <a:solidFill>
                  <a:srgbClr val="003399"/>
                </a:solidFill>
              </a:rPr>
              <a:t>File → New → Workfile… </a:t>
            </a:r>
            <a:endParaRPr lang="en-US" sz="1600" dirty="0">
              <a:solidFill>
                <a:srgbClr val="003399"/>
              </a:solidFill>
            </a:endParaRPr>
          </a:p>
          <a:p>
            <a:pPr fontAlgn="base">
              <a:spcBef>
                <a:spcPct val="0"/>
              </a:spcBef>
              <a:spcAft>
                <a:spcPts val="600"/>
              </a:spcAft>
              <a:buClr>
                <a:srgbClr val="3390E1"/>
              </a:buClr>
              <a:buSzPct val="90000"/>
              <a:buFont typeface="Arial" panose="020B0604020202020204" pitchFamily="34" charset="0"/>
              <a:buAutoNum type="arabicPeriod"/>
            </a:pPr>
            <a:r>
              <a:rPr lang="en-US" sz="1600" dirty="0" smtClean="0">
                <a:solidFill>
                  <a:srgbClr val="003399"/>
                </a:solidFill>
              </a:rPr>
              <a:t>Select</a:t>
            </a:r>
            <a:r>
              <a:rPr lang="en-US" sz="1600" b="1" dirty="0" smtClean="0">
                <a:solidFill>
                  <a:srgbClr val="003399"/>
                </a:solidFill>
              </a:rPr>
              <a:t> </a:t>
            </a:r>
            <a:r>
              <a:rPr lang="en-US" sz="1600" b="1" dirty="0">
                <a:solidFill>
                  <a:srgbClr val="003399"/>
                </a:solidFill>
              </a:rPr>
              <a:t>Balanced panel </a:t>
            </a:r>
            <a:r>
              <a:rPr lang="en-US" sz="1600" dirty="0">
                <a:solidFill>
                  <a:srgbClr val="003399"/>
                </a:solidFill>
              </a:rPr>
              <a:t>from the drop down menu of “</a:t>
            </a:r>
            <a:r>
              <a:rPr lang="en-US" sz="1600" b="1" i="1" dirty="0">
                <a:solidFill>
                  <a:srgbClr val="003399"/>
                </a:solidFill>
              </a:rPr>
              <a:t>Workfile structure type</a:t>
            </a:r>
            <a:r>
              <a:rPr lang="en-US" sz="1600" dirty="0">
                <a:solidFill>
                  <a:srgbClr val="003399"/>
                </a:solidFill>
              </a:rPr>
              <a:t>”.</a:t>
            </a:r>
          </a:p>
          <a:p>
            <a:pPr fontAlgn="base">
              <a:spcBef>
                <a:spcPct val="0"/>
              </a:spcBef>
              <a:spcAft>
                <a:spcPts val="600"/>
              </a:spcAft>
              <a:buClr>
                <a:srgbClr val="3390E1"/>
              </a:buClr>
              <a:buSzPct val="90000"/>
              <a:buFont typeface="Arial" panose="020B0604020202020204" pitchFamily="34" charset="0"/>
              <a:buAutoNum type="arabicPeriod"/>
            </a:pPr>
            <a:r>
              <a:rPr lang="en-US" sz="1600" dirty="0">
                <a:solidFill>
                  <a:srgbClr val="003399"/>
                </a:solidFill>
              </a:rPr>
              <a:t>Select </a:t>
            </a:r>
            <a:r>
              <a:rPr lang="en-US" sz="1600" b="1" dirty="0">
                <a:solidFill>
                  <a:srgbClr val="003399"/>
                </a:solidFill>
              </a:rPr>
              <a:t>Quarterly</a:t>
            </a:r>
            <a:r>
              <a:rPr lang="en-US" sz="1600" dirty="0">
                <a:solidFill>
                  <a:srgbClr val="003399"/>
                </a:solidFill>
              </a:rPr>
              <a:t> from the drop down menu of “</a:t>
            </a:r>
            <a:r>
              <a:rPr lang="en-US" sz="1600" b="1" i="1" dirty="0">
                <a:solidFill>
                  <a:srgbClr val="003399"/>
                </a:solidFill>
              </a:rPr>
              <a:t>Panel specification</a:t>
            </a:r>
            <a:r>
              <a:rPr lang="en-US" sz="1600" dirty="0">
                <a:solidFill>
                  <a:srgbClr val="003399"/>
                </a:solidFill>
              </a:rPr>
              <a:t>”.</a:t>
            </a:r>
          </a:p>
          <a:p>
            <a:pPr fontAlgn="base">
              <a:spcBef>
                <a:spcPct val="0"/>
              </a:spcBef>
              <a:spcAft>
                <a:spcPts val="600"/>
              </a:spcAft>
              <a:buClr>
                <a:srgbClr val="3390E1"/>
              </a:buClr>
              <a:buSzPct val="90000"/>
              <a:buFont typeface="Arial" panose="020B0604020202020204" pitchFamily="34" charset="0"/>
              <a:buAutoNum type="arabicPeriod"/>
            </a:pPr>
            <a:r>
              <a:rPr lang="en-US" sz="1600" dirty="0">
                <a:solidFill>
                  <a:srgbClr val="003399"/>
                </a:solidFill>
              </a:rPr>
              <a:t>Enter the start and end date of your data (here 1950 - 2012). </a:t>
            </a:r>
          </a:p>
          <a:p>
            <a:pPr fontAlgn="base">
              <a:spcBef>
                <a:spcPct val="0"/>
              </a:spcBef>
              <a:spcAft>
                <a:spcPts val="600"/>
              </a:spcAft>
              <a:buClr>
                <a:srgbClr val="3390E1"/>
              </a:buClr>
              <a:buSzPct val="90000"/>
              <a:buFont typeface="Arial" panose="020B0604020202020204" pitchFamily="34" charset="0"/>
              <a:buAutoNum type="arabicPeriod"/>
            </a:pPr>
            <a:r>
              <a:rPr lang="en-US" sz="1600" dirty="0">
                <a:solidFill>
                  <a:srgbClr val="003399"/>
                </a:solidFill>
              </a:rPr>
              <a:t>Enter the number of cross sections (here 100 countries).</a:t>
            </a:r>
          </a:p>
        </p:txBody>
      </p:sp>
    </p:spTree>
    <p:extLst>
      <p:ext uri="{BB962C8B-B14F-4D97-AF65-F5344CB8AC3E}">
        <p14:creationId xmlns:p14="http://schemas.microsoft.com/office/powerpoint/2010/main" val="36195764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smtClean="0"/>
              <a:t>Creating a Balanced Panel Workfile: Example 3 (cont’d) </a:t>
            </a:r>
          </a:p>
        </p:txBody>
      </p:sp>
      <p:sp>
        <p:nvSpPr>
          <p:cNvPr id="15362"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1D0835A1-6060-42ED-B0AD-0052D8473324}" type="slidenum">
              <a:rPr lang="en-US" smtClean="0">
                <a:solidFill>
                  <a:srgbClr val="000000"/>
                </a:solidFill>
              </a:rPr>
              <a:pPr/>
              <a:t>13</a:t>
            </a:fld>
            <a:endParaRPr lang="en-US">
              <a:solidFill>
                <a:srgbClr val="000000"/>
              </a:solidFill>
            </a:endParaRPr>
          </a:p>
        </p:txBody>
      </p:sp>
      <p:sp>
        <p:nvSpPr>
          <p:cNvPr id="15364" name="TextBox 6"/>
          <p:cNvSpPr txBox="1">
            <a:spLocks noChangeArrowheads="1"/>
          </p:cNvSpPr>
          <p:nvPr/>
        </p:nvSpPr>
        <p:spPr bwMode="auto">
          <a:xfrm>
            <a:off x="762000" y="1298575"/>
            <a:ext cx="7367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1000">
                <a:solidFill>
                  <a:schemeClr val="tx1"/>
                </a:solidFill>
                <a:latin typeface="Arial" panose="020B0604020202020204" pitchFamily="34" charset="0"/>
                <a:ea typeface="ＭＳ Ｐゴシック" panose="020B0600070205080204" pitchFamily="34" charset="-128"/>
              </a:defRPr>
            </a:lvl1pPr>
            <a:lvl2pPr marL="342900" indent="-34290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lvl="1" fontAlgn="base">
              <a:spcBef>
                <a:spcPct val="0"/>
              </a:spcBef>
              <a:spcAft>
                <a:spcPct val="0"/>
              </a:spcAft>
              <a:buClr>
                <a:srgbClr val="3390E1"/>
              </a:buClr>
              <a:buSzPct val="90000"/>
              <a:buFont typeface="Arial" panose="020B0604020202020204" pitchFamily="34" charset="0"/>
              <a:buAutoNum type="arabicPeriod" startAt="7"/>
            </a:pPr>
            <a:r>
              <a:rPr lang="en-US" sz="1600">
                <a:solidFill>
                  <a:srgbClr val="003399"/>
                </a:solidFill>
              </a:rPr>
              <a:t>EViews creates a panel workfile with quarterly data from 1950-2012 from 100 countries </a:t>
            </a:r>
            <a:endParaRPr lang="en-US">
              <a:solidFill>
                <a:srgbClr val="000000"/>
              </a:solidFill>
            </a:endParaRPr>
          </a:p>
        </p:txBody>
      </p:sp>
      <p:pic>
        <p:nvPicPr>
          <p:cNvPr id="2" name="Picture 1"/>
          <p:cNvPicPr>
            <a:picLocks noChangeAspect="1"/>
          </p:cNvPicPr>
          <p:nvPr/>
        </p:nvPicPr>
        <p:blipFill>
          <a:blip r:embed="rId3"/>
          <a:stretch>
            <a:fillRect/>
          </a:stretch>
        </p:blipFill>
        <p:spPr>
          <a:xfrm>
            <a:off x="2518409" y="2166731"/>
            <a:ext cx="4019467" cy="4259538"/>
          </a:xfrm>
          <a:prstGeom prst="rect">
            <a:avLst/>
          </a:prstGeom>
        </p:spPr>
      </p:pic>
    </p:spTree>
    <p:extLst>
      <p:ext uri="{BB962C8B-B14F-4D97-AF65-F5344CB8AC3E}">
        <p14:creationId xmlns:p14="http://schemas.microsoft.com/office/powerpoint/2010/main" val="18069664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928812" y="4455319"/>
            <a:ext cx="4429125" cy="1114425"/>
          </a:xfrm>
          <a:prstGeom prst="rect">
            <a:avLst/>
          </a:prstGeom>
        </p:spPr>
      </p:pic>
      <p:sp>
        <p:nvSpPr>
          <p:cNvPr id="16387" name="Rectangle 2"/>
          <p:cNvSpPr>
            <a:spLocks noGrp="1" noChangeArrowheads="1"/>
          </p:cNvSpPr>
          <p:nvPr>
            <p:ph type="title"/>
          </p:nvPr>
        </p:nvSpPr>
        <p:spPr/>
        <p:txBody>
          <a:bodyPr/>
          <a:lstStyle/>
          <a:p>
            <a:r>
              <a:rPr lang="en-US" dirty="0" smtClean="0"/>
              <a:t>Creating </a:t>
            </a:r>
            <a:r>
              <a:rPr lang="en-US" dirty="0" err="1" smtClean="0"/>
              <a:t>Workfiles</a:t>
            </a:r>
            <a:r>
              <a:rPr lang="en-US" dirty="0" smtClean="0"/>
              <a:t> Using Commands: Example 1 </a:t>
            </a:r>
          </a:p>
        </p:txBody>
      </p:sp>
      <p:sp>
        <p:nvSpPr>
          <p:cNvPr id="4100" name="Rectangle 3"/>
          <p:cNvSpPr>
            <a:spLocks noGrp="1" noChangeArrowheads="1"/>
          </p:cNvSpPr>
          <p:nvPr>
            <p:ph idx="1"/>
          </p:nvPr>
        </p:nvSpPr>
        <p:spPr/>
        <p:txBody>
          <a:bodyPr/>
          <a:lstStyle/>
          <a:p>
            <a:r>
              <a:rPr lang="en-US" dirty="0" err="1" smtClean="0"/>
              <a:t>Workfiles</a:t>
            </a:r>
            <a:r>
              <a:rPr lang="en-US" dirty="0" smtClean="0"/>
              <a:t> can also be created using the command window (instead of menus/dialogs). </a:t>
            </a:r>
          </a:p>
          <a:p>
            <a:r>
              <a:rPr lang="en-US" dirty="0" smtClean="0"/>
              <a:t>Below we illustrate how to create new </a:t>
            </a:r>
            <a:r>
              <a:rPr lang="en-US" dirty="0" err="1" smtClean="0"/>
              <a:t>workfiles</a:t>
            </a:r>
            <a:r>
              <a:rPr lang="en-US" dirty="0" smtClean="0"/>
              <a:t> for our three examples using the command window. </a:t>
            </a:r>
          </a:p>
          <a:p>
            <a:endParaRPr lang="en-US" dirty="0" smtClean="0"/>
          </a:p>
          <a:p>
            <a:pPr marL="338138" eaLnBrk="1" hangingPunct="1">
              <a:buFont typeface="Times" pitchFamily="17" charset="0"/>
              <a:buNone/>
              <a:defRPr/>
            </a:pPr>
            <a:r>
              <a:rPr lang="en-US" sz="1600" u="sng" dirty="0"/>
              <a:t>To create a Dated Workfile </a:t>
            </a:r>
          </a:p>
          <a:p>
            <a:pPr marL="395288" lvl="1" indent="-222250" eaLnBrk="1" hangingPunct="1">
              <a:buFont typeface="+mj-lt"/>
              <a:buAutoNum type="arabicPeriod"/>
              <a:defRPr/>
            </a:pPr>
            <a:r>
              <a:rPr lang="en-US" sz="1600" dirty="0"/>
              <a:t> Enter into the command window:</a:t>
            </a:r>
          </a:p>
          <a:p>
            <a:pPr marL="401638" lvl="1" indent="0" eaLnBrk="1" hangingPunct="1">
              <a:buFontTx/>
              <a:buNone/>
              <a:defRPr/>
            </a:pPr>
            <a:r>
              <a:rPr lang="en-US" sz="1600" b="1" i="1" dirty="0"/>
              <a:t>	</a:t>
            </a:r>
            <a:r>
              <a:rPr lang="en-US" sz="1600" dirty="0" err="1" smtClean="0">
                <a:solidFill>
                  <a:schemeClr val="tx1"/>
                </a:solidFill>
                <a:latin typeface="Courier New" panose="02070309020205020404" pitchFamily="49" charset="0"/>
                <a:cs typeface="Courier New" panose="02070309020205020404" pitchFamily="49" charset="0"/>
              </a:rPr>
              <a:t>wfcreate</a:t>
            </a:r>
            <a:r>
              <a:rPr lang="en-US" sz="1600" dirty="0" smtClean="0">
                <a:solidFill>
                  <a:schemeClr val="tx1"/>
                </a:solidFill>
                <a:latin typeface="Courier New" panose="02070309020205020404" pitchFamily="49" charset="0"/>
                <a:cs typeface="Courier New" panose="02070309020205020404" pitchFamily="49" charset="0"/>
              </a:rPr>
              <a:t>(</a:t>
            </a:r>
            <a:r>
              <a:rPr lang="en-US" sz="1600" dirty="0" err="1" smtClean="0">
                <a:solidFill>
                  <a:schemeClr val="tx1"/>
                </a:solidFill>
                <a:latin typeface="Courier New" panose="02070309020205020404" pitchFamily="49" charset="0"/>
                <a:cs typeface="Courier New" panose="02070309020205020404" pitchFamily="49" charset="0"/>
              </a:rPr>
              <a:t>wf</a:t>
            </a:r>
            <a:r>
              <a:rPr lang="en-US" sz="1600" dirty="0" smtClean="0">
                <a:solidFill>
                  <a:schemeClr val="tx1"/>
                </a:solidFill>
                <a:latin typeface="Courier New" panose="02070309020205020404" pitchFamily="49" charset="0"/>
                <a:cs typeface="Courier New" panose="02070309020205020404" pitchFamily="49" charset="0"/>
              </a:rPr>
              <a:t>=monthly</a:t>
            </a:r>
            <a:r>
              <a:rPr lang="en-US" sz="1600" dirty="0">
                <a:solidFill>
                  <a:schemeClr val="tx1"/>
                </a:solidFill>
                <a:latin typeface="Courier New" panose="02070309020205020404" pitchFamily="49" charset="0"/>
                <a:cs typeface="Courier New" panose="02070309020205020404" pitchFamily="49" charset="0"/>
              </a:rPr>
              <a:t>, page=dated) m 1950 2012 </a:t>
            </a:r>
          </a:p>
          <a:p>
            <a:pPr lvl="1"/>
            <a:endParaRPr lang="en-US" dirty="0" smtClean="0"/>
          </a:p>
          <a:p>
            <a:pPr lvl="1"/>
            <a:endParaRPr lang="en-US" dirty="0" smtClean="0"/>
          </a:p>
          <a:p>
            <a:pPr lvl="1"/>
            <a:endParaRPr lang="en-US" dirty="0" smtClean="0"/>
          </a:p>
          <a:p>
            <a:endParaRPr lang="en-US" dirty="0" smtClean="0"/>
          </a:p>
          <a:p>
            <a:endParaRPr lang="en-US" dirty="0" smtClean="0"/>
          </a:p>
          <a:p>
            <a:endParaRPr lang="en-US" dirty="0" smtClean="0"/>
          </a:p>
        </p:txBody>
      </p:sp>
      <p:sp>
        <p:nvSpPr>
          <p:cNvPr id="16386"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BD952708-0690-4D7F-B118-EE0837D6351B}" type="slidenum">
              <a:rPr lang="en-US" smtClean="0">
                <a:solidFill>
                  <a:srgbClr val="000000"/>
                </a:solidFill>
              </a:rPr>
              <a:pPr/>
              <a:t>14</a:t>
            </a:fld>
            <a:endParaRPr lang="en-US">
              <a:solidFill>
                <a:srgbClr val="000000"/>
              </a:solidFill>
            </a:endParaRPr>
          </a:p>
        </p:txBody>
      </p:sp>
      <p:sp>
        <p:nvSpPr>
          <p:cNvPr id="16389" name="TextBox 11"/>
          <p:cNvSpPr txBox="1">
            <a:spLocks noChangeArrowheads="1"/>
          </p:cNvSpPr>
          <p:nvPr/>
        </p:nvSpPr>
        <p:spPr bwMode="auto">
          <a:xfrm>
            <a:off x="1498171" y="5569744"/>
            <a:ext cx="65214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ＭＳ Ｐゴシック" panose="020B0600070205080204" pitchFamily="34" charset="-128"/>
              </a:defRPr>
            </a:lvl1pPr>
            <a:lvl2pPr>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marL="0" lvl="1" fontAlgn="base">
              <a:spcBef>
                <a:spcPct val="20000"/>
              </a:spcBef>
              <a:spcAft>
                <a:spcPct val="0"/>
              </a:spcAft>
              <a:buClr>
                <a:srgbClr val="3390E1"/>
              </a:buClr>
              <a:buSzPct val="90000"/>
            </a:pPr>
            <a:r>
              <a:rPr lang="en-US" sz="1300" i="1" dirty="0">
                <a:solidFill>
                  <a:srgbClr val="003399"/>
                </a:solidFill>
              </a:rPr>
              <a:t>The new workfile is named MONTHLY containing a single page named DATED, structured as a monthly workfile from 1950-2012</a:t>
            </a:r>
          </a:p>
          <a:p>
            <a:pPr eaLnBrk="0" fontAlgn="base" hangingPunct="0">
              <a:spcBef>
                <a:spcPct val="0"/>
              </a:spcBef>
              <a:spcAft>
                <a:spcPct val="0"/>
              </a:spcAft>
            </a:pPr>
            <a:endParaRPr lang="en-US" sz="1400" dirty="0">
              <a:solidFill>
                <a:srgbClr val="000000"/>
              </a:solidFill>
            </a:endParaRPr>
          </a:p>
        </p:txBody>
      </p:sp>
      <p:cxnSp>
        <p:nvCxnSpPr>
          <p:cNvPr id="19" name="Straight Arrow Connector 18"/>
          <p:cNvCxnSpPr/>
          <p:nvPr/>
        </p:nvCxnSpPr>
        <p:spPr bwMode="auto">
          <a:xfrm flipH="1" flipV="1">
            <a:off x="3816350" y="5217716"/>
            <a:ext cx="7938" cy="325114"/>
          </a:xfrm>
          <a:prstGeom prst="straightConnector1">
            <a:avLst/>
          </a:prstGeom>
          <a:ln w="28575">
            <a:solidFill>
              <a:srgbClr val="FF0000"/>
            </a:solidFill>
            <a:headEnd type="none" w="med" len="med"/>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1208106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1"/>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1139EEB6-E2F2-48D3-BF19-CA996519FCF4}" type="slidenum">
              <a:rPr lang="en-US" smtClean="0">
                <a:solidFill>
                  <a:srgbClr val="000000"/>
                </a:solidFill>
              </a:rPr>
              <a:pPr/>
              <a:t>15</a:t>
            </a:fld>
            <a:endParaRPr lang="en-US">
              <a:solidFill>
                <a:srgbClr val="000000"/>
              </a:solidFill>
            </a:endParaRPr>
          </a:p>
        </p:txBody>
      </p:sp>
      <p:sp>
        <p:nvSpPr>
          <p:cNvPr id="17411" name="Rectangle 2"/>
          <p:cNvSpPr txBox="1">
            <a:spLocks noChangeArrowheads="1"/>
          </p:cNvSpPr>
          <p:nvPr/>
        </p:nvSpPr>
        <p:spPr bwMode="auto">
          <a:xfrm>
            <a:off x="382588" y="-6350"/>
            <a:ext cx="7277100" cy="1131888"/>
          </a:xfrm>
          <a:prstGeom prst="rect">
            <a:avLst/>
          </a:prstGeom>
          <a:noFill/>
          <a:ln>
            <a:noFill/>
          </a:ln>
          <a:extLst/>
        </p:spPr>
        <p:txBody>
          <a:bodyPr anchor="b"/>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fontAlgn="base">
              <a:spcBef>
                <a:spcPct val="0"/>
              </a:spcBef>
              <a:spcAft>
                <a:spcPct val="0"/>
              </a:spcAft>
              <a:defRPr/>
            </a:pPr>
            <a:r>
              <a:rPr lang="en-US" sz="2800" dirty="0" smtClean="0">
                <a:solidFill>
                  <a:srgbClr val="003399"/>
                </a:solidFill>
              </a:rPr>
              <a:t>Creating Workfiles Using Commands: Example 1</a:t>
            </a:r>
            <a:r>
              <a:rPr lang="en-US" sz="2400" dirty="0" smtClean="0">
                <a:solidFill>
                  <a:srgbClr val="003399"/>
                </a:solidFill>
              </a:rPr>
              <a:t> </a:t>
            </a:r>
            <a:r>
              <a:rPr lang="en-US" sz="1800" dirty="0">
                <a:solidFill>
                  <a:srgbClr val="003399"/>
                </a:solidFill>
                <a:latin typeface="Arial"/>
                <a:cs typeface="+mj-cs"/>
              </a:rPr>
              <a:t>(cont’d)</a:t>
            </a:r>
          </a:p>
        </p:txBody>
      </p:sp>
      <p:sp>
        <p:nvSpPr>
          <p:cNvPr id="17412" name="Content Placeholder 2"/>
          <p:cNvSpPr txBox="1">
            <a:spLocks/>
          </p:cNvSpPr>
          <p:nvPr/>
        </p:nvSpPr>
        <p:spPr bwMode="auto">
          <a:xfrm>
            <a:off x="765175" y="1377950"/>
            <a:ext cx="273050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342900">
              <a:defRPr sz="1000">
                <a:solidFill>
                  <a:schemeClr val="tx1"/>
                </a:solidFill>
                <a:latin typeface="Arial" panose="020B0604020202020204" pitchFamily="34" charset="0"/>
                <a:ea typeface="ＭＳ Ｐゴシック" panose="020B0600070205080204" pitchFamily="34" charset="-128"/>
              </a:defRPr>
            </a:lvl1pPr>
            <a:lvl2pPr marL="231775" indent="-231775">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lvl="1" eaLnBrk="0" fontAlgn="base" hangingPunct="0">
              <a:spcBef>
                <a:spcPct val="20000"/>
              </a:spcBef>
              <a:spcAft>
                <a:spcPct val="0"/>
              </a:spcAft>
              <a:buClr>
                <a:srgbClr val="3390E1"/>
              </a:buClr>
              <a:buSzPct val="90000"/>
              <a:buFont typeface="Arial" panose="020B0604020202020204" pitchFamily="34" charset="0"/>
              <a:buAutoNum type="arabicPeriod" startAt="2"/>
            </a:pPr>
            <a:r>
              <a:rPr lang="en-US" sz="1600">
                <a:solidFill>
                  <a:srgbClr val="003399"/>
                </a:solidFill>
              </a:rPr>
              <a:t>Press the </a:t>
            </a:r>
            <a:r>
              <a:rPr lang="en-US" sz="1600" b="1">
                <a:solidFill>
                  <a:srgbClr val="003399"/>
                </a:solidFill>
              </a:rPr>
              <a:t>Enter</a:t>
            </a:r>
            <a:r>
              <a:rPr lang="en-US" sz="1600">
                <a:solidFill>
                  <a:srgbClr val="003399"/>
                </a:solidFill>
              </a:rPr>
              <a:t> key to create the new workfile.</a:t>
            </a:r>
          </a:p>
          <a:p>
            <a:pPr eaLnBrk="0" fontAlgn="base" hangingPunct="0">
              <a:spcBef>
                <a:spcPct val="20000"/>
              </a:spcBef>
              <a:spcAft>
                <a:spcPct val="0"/>
              </a:spcAft>
              <a:buClr>
                <a:srgbClr val="3390E1"/>
              </a:buClr>
              <a:buSzPct val="90000"/>
              <a:buFont typeface="Times" panose="02020603050405020304" pitchFamily="18" charset="0"/>
              <a:buNone/>
            </a:pPr>
            <a:endParaRPr lang="en-US" sz="2000">
              <a:solidFill>
                <a:srgbClr val="003399"/>
              </a:solidFill>
            </a:endParaRPr>
          </a:p>
        </p:txBody>
      </p:sp>
      <p:pic>
        <p:nvPicPr>
          <p:cNvPr id="2" name="Picture 1"/>
          <p:cNvPicPr>
            <a:picLocks noChangeAspect="1"/>
          </p:cNvPicPr>
          <p:nvPr/>
        </p:nvPicPr>
        <p:blipFill>
          <a:blip r:embed="rId2"/>
          <a:stretch>
            <a:fillRect/>
          </a:stretch>
        </p:blipFill>
        <p:spPr>
          <a:xfrm>
            <a:off x="3766930" y="1480930"/>
            <a:ext cx="4292433" cy="4548807"/>
          </a:xfrm>
          <a:prstGeom prst="rect">
            <a:avLst/>
          </a:prstGeom>
        </p:spPr>
      </p:pic>
    </p:spTree>
    <p:extLst>
      <p:ext uri="{BB962C8B-B14F-4D97-AF65-F5344CB8AC3E}">
        <p14:creationId xmlns:p14="http://schemas.microsoft.com/office/powerpoint/2010/main" val="29222196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1"/>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DF29F680-0DB3-4559-B754-2D9894BAA679}" type="slidenum">
              <a:rPr lang="en-US" smtClean="0">
                <a:solidFill>
                  <a:srgbClr val="000000"/>
                </a:solidFill>
              </a:rPr>
              <a:pPr/>
              <a:t>16</a:t>
            </a:fld>
            <a:endParaRPr lang="en-US">
              <a:solidFill>
                <a:srgbClr val="000000"/>
              </a:solidFill>
            </a:endParaRPr>
          </a:p>
        </p:txBody>
      </p:sp>
      <p:sp>
        <p:nvSpPr>
          <p:cNvPr id="5" name="Rectangle 3"/>
          <p:cNvSpPr txBox="1">
            <a:spLocks noChangeArrowheads="1"/>
          </p:cNvSpPr>
          <p:nvPr/>
        </p:nvSpPr>
        <p:spPr>
          <a:xfrm>
            <a:off x="296863" y="1371600"/>
            <a:ext cx="8483600" cy="1454150"/>
          </a:xfrm>
          <a:prstGeom prst="rect">
            <a:avLst/>
          </a:prstGeom>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465138" indent="0" eaLnBrk="1" hangingPunct="1">
              <a:buClr>
                <a:srgbClr val="3390E1"/>
              </a:buClr>
              <a:buFont typeface="Times" pitchFamily="17" charset="0"/>
              <a:buNone/>
              <a:defRPr/>
            </a:pPr>
            <a:r>
              <a:rPr lang="en-US" sz="1600" u="sng" dirty="0" smtClean="0">
                <a:solidFill>
                  <a:srgbClr val="003399"/>
                </a:solidFill>
              </a:rPr>
              <a:t>To create an Undated Workfile:</a:t>
            </a:r>
          </a:p>
          <a:p>
            <a:pPr marL="682625" lvl="1" indent="-223838" eaLnBrk="1" hangingPunct="1">
              <a:lnSpc>
                <a:spcPct val="150000"/>
              </a:lnSpc>
              <a:buClr>
                <a:srgbClr val="3390E1"/>
              </a:buClr>
              <a:buFont typeface="+mj-lt"/>
              <a:buAutoNum type="arabicPeriod"/>
              <a:defRPr/>
            </a:pPr>
            <a:r>
              <a:rPr lang="en-US" sz="1600" dirty="0" smtClean="0">
                <a:solidFill>
                  <a:srgbClr val="003399"/>
                </a:solidFill>
              </a:rPr>
              <a:t> Enter </a:t>
            </a:r>
            <a:r>
              <a:rPr lang="en-US" sz="1600" dirty="0">
                <a:solidFill>
                  <a:srgbClr val="003399"/>
                </a:solidFill>
              </a:rPr>
              <a:t>into the command window:</a:t>
            </a:r>
          </a:p>
          <a:p>
            <a:pPr marL="457200" lvl="1" indent="0" eaLnBrk="1" hangingPunct="1">
              <a:buClr>
                <a:srgbClr val="3390E1"/>
              </a:buClr>
              <a:buFontTx/>
              <a:buNone/>
              <a:defRPr/>
            </a:pPr>
            <a:r>
              <a:rPr lang="en-US" sz="1600" dirty="0" smtClean="0">
                <a:solidFill>
                  <a:srgbClr val="003399"/>
                </a:solidFill>
              </a:rPr>
              <a:t>	</a:t>
            </a:r>
            <a:r>
              <a:rPr lang="en-US" sz="1600" dirty="0" err="1" smtClean="0">
                <a:solidFill>
                  <a:schemeClr val="tx1"/>
                </a:solidFill>
                <a:latin typeface="Courier New" panose="02070309020205020404" pitchFamily="49" charset="0"/>
                <a:cs typeface="Courier New" panose="02070309020205020404" pitchFamily="49" charset="0"/>
              </a:rPr>
              <a:t>wfcreate</a:t>
            </a:r>
            <a:r>
              <a:rPr lang="en-US" sz="1600" dirty="0" smtClean="0">
                <a:solidFill>
                  <a:schemeClr val="tx1"/>
                </a:solidFill>
                <a:latin typeface="Courier New" panose="02070309020205020404" pitchFamily="49" charset="0"/>
                <a:cs typeface="Courier New" panose="02070309020205020404" pitchFamily="49" charset="0"/>
              </a:rPr>
              <a:t>(</a:t>
            </a:r>
            <a:r>
              <a:rPr lang="en-US" sz="1600" dirty="0" err="1" smtClean="0">
                <a:solidFill>
                  <a:schemeClr val="tx1"/>
                </a:solidFill>
                <a:latin typeface="Courier New" panose="02070309020205020404" pitchFamily="49" charset="0"/>
                <a:cs typeface="Courier New" panose="02070309020205020404" pitchFamily="49" charset="0"/>
              </a:rPr>
              <a:t>wf</a:t>
            </a:r>
            <a:r>
              <a:rPr lang="en-US" sz="1600" dirty="0" smtClean="0">
                <a:solidFill>
                  <a:schemeClr val="tx1"/>
                </a:solidFill>
                <a:latin typeface="Courier New" panose="02070309020205020404" pitchFamily="49" charset="0"/>
                <a:cs typeface="Courier New" panose="02070309020205020404" pitchFamily="49" charset="0"/>
              </a:rPr>
              <a:t>=undated, page=state) u 50</a:t>
            </a:r>
          </a:p>
          <a:p>
            <a:pPr marL="457200" lvl="1" indent="0" eaLnBrk="1" hangingPunct="1">
              <a:buClr>
                <a:srgbClr val="3390E1"/>
              </a:buClr>
              <a:buFontTx/>
              <a:buNone/>
              <a:defRPr/>
            </a:pPr>
            <a:endParaRPr lang="en-US" sz="1000" dirty="0" smtClean="0">
              <a:solidFill>
                <a:srgbClr val="003399"/>
              </a:solidFill>
            </a:endParaRPr>
          </a:p>
          <a:p>
            <a:pPr marL="0" indent="0" eaLnBrk="1" hangingPunct="1">
              <a:buClr>
                <a:srgbClr val="3390E1"/>
              </a:buClr>
              <a:buFontTx/>
              <a:buNone/>
              <a:defRPr/>
            </a:pPr>
            <a:endParaRPr lang="en-US" dirty="0" smtClean="0">
              <a:solidFill>
                <a:srgbClr val="003399"/>
              </a:solidFill>
            </a:endParaRPr>
          </a:p>
          <a:p>
            <a:pPr marL="0" indent="0" eaLnBrk="1" hangingPunct="1">
              <a:buClr>
                <a:srgbClr val="3390E1"/>
              </a:buClr>
              <a:buFontTx/>
              <a:buNone/>
              <a:defRPr/>
            </a:pPr>
            <a:endParaRPr lang="en-US" dirty="0" smtClean="0">
              <a:solidFill>
                <a:srgbClr val="003399"/>
              </a:solidFill>
            </a:endParaRPr>
          </a:p>
          <a:p>
            <a:pPr eaLnBrk="1" hangingPunct="1">
              <a:buClr>
                <a:srgbClr val="3390E1"/>
              </a:buClr>
              <a:defRPr/>
            </a:pPr>
            <a:endParaRPr lang="en-US" dirty="0" smtClean="0">
              <a:solidFill>
                <a:srgbClr val="003399"/>
              </a:solidFill>
            </a:endParaRPr>
          </a:p>
        </p:txBody>
      </p:sp>
      <p:sp>
        <p:nvSpPr>
          <p:cNvPr id="18436" name="TextBox 12"/>
          <p:cNvSpPr txBox="1">
            <a:spLocks noChangeArrowheads="1"/>
          </p:cNvSpPr>
          <p:nvPr/>
        </p:nvSpPr>
        <p:spPr bwMode="auto">
          <a:xfrm>
            <a:off x="1322388" y="4406900"/>
            <a:ext cx="6519862"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ＭＳ Ｐゴシック" panose="020B0600070205080204" pitchFamily="34" charset="-128"/>
              </a:defRPr>
            </a:lvl1pPr>
            <a:lvl2pPr>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marL="0" lvl="1" fontAlgn="base">
              <a:spcBef>
                <a:spcPct val="20000"/>
              </a:spcBef>
              <a:spcAft>
                <a:spcPct val="0"/>
              </a:spcAft>
              <a:buClr>
                <a:srgbClr val="3390E1"/>
              </a:buClr>
              <a:buSzPct val="90000"/>
            </a:pPr>
            <a:r>
              <a:rPr lang="en-US" sz="1300" i="1" dirty="0">
                <a:solidFill>
                  <a:srgbClr val="003399"/>
                </a:solidFill>
              </a:rPr>
              <a:t>The new workfile is named UNDATED containing a single page named STATE, structured as undated workfile with 50 observations</a:t>
            </a:r>
          </a:p>
          <a:p>
            <a:pPr marL="0" lvl="1" fontAlgn="base">
              <a:spcBef>
                <a:spcPct val="20000"/>
              </a:spcBef>
              <a:spcAft>
                <a:spcPct val="0"/>
              </a:spcAft>
              <a:buClr>
                <a:srgbClr val="3390E1"/>
              </a:buClr>
              <a:buSzPct val="90000"/>
            </a:pPr>
            <a:endParaRPr lang="en-US" sz="1300" b="1" i="1" dirty="0">
              <a:solidFill>
                <a:srgbClr val="003399"/>
              </a:solidFill>
            </a:endParaRPr>
          </a:p>
          <a:p>
            <a:pPr eaLnBrk="0" fontAlgn="base" hangingPunct="0">
              <a:spcBef>
                <a:spcPct val="0"/>
              </a:spcBef>
              <a:spcAft>
                <a:spcPct val="0"/>
              </a:spcAft>
            </a:pPr>
            <a:endParaRPr lang="en-US" sz="1400" dirty="0">
              <a:solidFill>
                <a:srgbClr val="000000"/>
              </a:solidFill>
            </a:endParaRPr>
          </a:p>
        </p:txBody>
      </p:sp>
      <p:sp>
        <p:nvSpPr>
          <p:cNvPr id="18438" name="Rectangle 2"/>
          <p:cNvSpPr txBox="1">
            <a:spLocks noChangeArrowheads="1"/>
          </p:cNvSpPr>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r>
              <a:rPr lang="en-US" sz="2800" dirty="0">
                <a:solidFill>
                  <a:srgbClr val="003399"/>
                </a:solidFill>
              </a:rPr>
              <a:t>Creating </a:t>
            </a:r>
            <a:r>
              <a:rPr lang="en-US" sz="2800" dirty="0" err="1">
                <a:solidFill>
                  <a:srgbClr val="003399"/>
                </a:solidFill>
              </a:rPr>
              <a:t>Workfiles</a:t>
            </a:r>
            <a:r>
              <a:rPr lang="en-US" sz="2800" dirty="0">
                <a:solidFill>
                  <a:srgbClr val="003399"/>
                </a:solidFill>
              </a:rPr>
              <a:t> Using Commands: Example 2</a:t>
            </a:r>
          </a:p>
        </p:txBody>
      </p:sp>
      <p:sp>
        <p:nvSpPr>
          <p:cNvPr id="18439" name="Content Placeholder 2"/>
          <p:cNvSpPr txBox="1">
            <a:spLocks/>
          </p:cNvSpPr>
          <p:nvPr/>
        </p:nvSpPr>
        <p:spPr bwMode="auto">
          <a:xfrm>
            <a:off x="754063" y="5172075"/>
            <a:ext cx="6261100"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ea typeface="ＭＳ Ｐゴシック" panose="020B0600070205080204" pitchFamily="34" charset="-128"/>
              </a:defRPr>
            </a:lvl1pPr>
            <a:lvl2pPr marL="342900" indent="-34290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lvl="1" eaLnBrk="0" fontAlgn="base" hangingPunct="0">
              <a:spcBef>
                <a:spcPct val="20000"/>
              </a:spcBef>
              <a:spcAft>
                <a:spcPct val="0"/>
              </a:spcAft>
              <a:buClr>
                <a:srgbClr val="3390E1"/>
              </a:buClr>
              <a:buSzPct val="90000"/>
              <a:buFont typeface="Arial" panose="020B0604020202020204" pitchFamily="34" charset="0"/>
              <a:buAutoNum type="arabicPeriod" startAt="2"/>
            </a:pPr>
            <a:r>
              <a:rPr lang="en-US" sz="1600">
                <a:solidFill>
                  <a:srgbClr val="003399"/>
                </a:solidFill>
              </a:rPr>
              <a:t>Press the </a:t>
            </a:r>
            <a:r>
              <a:rPr lang="en-US" sz="1600" b="1">
                <a:solidFill>
                  <a:srgbClr val="003399"/>
                </a:solidFill>
              </a:rPr>
              <a:t>Enter</a:t>
            </a:r>
            <a:r>
              <a:rPr lang="en-US" sz="1600">
                <a:solidFill>
                  <a:srgbClr val="003399"/>
                </a:solidFill>
              </a:rPr>
              <a:t> key to create the new workfile.</a:t>
            </a:r>
          </a:p>
        </p:txBody>
      </p:sp>
      <p:pic>
        <p:nvPicPr>
          <p:cNvPr id="2" name="Picture 1"/>
          <p:cNvPicPr>
            <a:picLocks noChangeAspect="1"/>
          </p:cNvPicPr>
          <p:nvPr/>
        </p:nvPicPr>
        <p:blipFill>
          <a:blip r:embed="rId2"/>
          <a:stretch>
            <a:fillRect/>
          </a:stretch>
        </p:blipFill>
        <p:spPr>
          <a:xfrm>
            <a:off x="1553816" y="2695575"/>
            <a:ext cx="4916557" cy="1240114"/>
          </a:xfrm>
          <a:prstGeom prst="rect">
            <a:avLst/>
          </a:prstGeom>
        </p:spPr>
      </p:pic>
      <p:cxnSp>
        <p:nvCxnSpPr>
          <p:cNvPr id="4" name="Straight Arrow Connector 3"/>
          <p:cNvCxnSpPr/>
          <p:nvPr/>
        </p:nvCxnSpPr>
        <p:spPr bwMode="auto">
          <a:xfrm flipH="1" flipV="1">
            <a:off x="3198813" y="3510652"/>
            <a:ext cx="685800" cy="896248"/>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13851653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16075" y="2511425"/>
            <a:ext cx="5537617" cy="1387474"/>
          </a:xfrm>
          <a:prstGeom prst="rect">
            <a:avLst/>
          </a:prstGeom>
        </p:spPr>
      </p:pic>
      <p:sp>
        <p:nvSpPr>
          <p:cNvPr id="1945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6B937777-F21C-4A36-A73C-01215ACF15F7}" type="slidenum">
              <a:rPr lang="en-US" sz="800">
                <a:solidFill>
                  <a:srgbClr val="808080"/>
                </a:solidFill>
              </a:rPr>
              <a:pPr/>
              <a:t>17</a:t>
            </a:fld>
            <a:endParaRPr lang="en-US" sz="800">
              <a:solidFill>
                <a:srgbClr val="808080"/>
              </a:solidFill>
            </a:endParaRPr>
          </a:p>
        </p:txBody>
      </p:sp>
      <p:sp>
        <p:nvSpPr>
          <p:cNvPr id="3" name="Rectangle 3"/>
          <p:cNvSpPr txBox="1">
            <a:spLocks noChangeArrowheads="1"/>
          </p:cNvSpPr>
          <p:nvPr/>
        </p:nvSpPr>
        <p:spPr>
          <a:xfrm>
            <a:off x="304800" y="1371600"/>
            <a:ext cx="8483600" cy="1139825"/>
          </a:xfrm>
          <a:prstGeom prst="rect">
            <a:avLst/>
          </a:prstGeom>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465138" indent="0" eaLnBrk="1" hangingPunct="1">
              <a:buClr>
                <a:srgbClr val="3390E1"/>
              </a:buClr>
              <a:buFont typeface="Times" pitchFamily="17" charset="0"/>
              <a:buNone/>
              <a:defRPr/>
            </a:pPr>
            <a:r>
              <a:rPr lang="en-US" sz="1600" u="sng" dirty="0">
                <a:solidFill>
                  <a:srgbClr val="003399"/>
                </a:solidFill>
              </a:rPr>
              <a:t>To create </a:t>
            </a:r>
            <a:r>
              <a:rPr lang="en-US" sz="1600" u="sng" dirty="0" smtClean="0">
                <a:solidFill>
                  <a:srgbClr val="003399"/>
                </a:solidFill>
              </a:rPr>
              <a:t>a Balanced Panel:</a:t>
            </a:r>
            <a:endParaRPr lang="en-US" sz="1600" u="sng" dirty="0">
              <a:solidFill>
                <a:srgbClr val="003399"/>
              </a:solidFill>
            </a:endParaRPr>
          </a:p>
          <a:p>
            <a:pPr marL="682625" lvl="1" indent="-223838" eaLnBrk="1" hangingPunct="1">
              <a:lnSpc>
                <a:spcPct val="150000"/>
              </a:lnSpc>
              <a:buClr>
                <a:srgbClr val="3390E1"/>
              </a:buClr>
              <a:buFont typeface="+mj-lt"/>
              <a:buAutoNum type="arabicPeriod"/>
              <a:defRPr/>
            </a:pPr>
            <a:r>
              <a:rPr lang="en-US" sz="1600" dirty="0">
                <a:solidFill>
                  <a:srgbClr val="003399"/>
                </a:solidFill>
              </a:rPr>
              <a:t> Enter into the command window:</a:t>
            </a:r>
          </a:p>
          <a:p>
            <a:pPr marL="457200" lvl="1" indent="0" eaLnBrk="1" hangingPunct="1">
              <a:buClr>
                <a:srgbClr val="3390E1"/>
              </a:buClr>
              <a:buFontTx/>
              <a:buNone/>
              <a:defRPr/>
            </a:pPr>
            <a:r>
              <a:rPr lang="en-US" sz="1600" b="1" i="1" dirty="0" smtClean="0">
                <a:solidFill>
                  <a:srgbClr val="003399"/>
                </a:solidFill>
              </a:rPr>
              <a:t>	</a:t>
            </a:r>
            <a:r>
              <a:rPr lang="en-US" sz="1600" dirty="0" err="1" smtClean="0">
                <a:solidFill>
                  <a:schemeClr val="tx1"/>
                </a:solidFill>
                <a:latin typeface="Courier New" panose="02070309020205020404" pitchFamily="49" charset="0"/>
                <a:cs typeface="Courier New" panose="02070309020205020404" pitchFamily="49" charset="0"/>
              </a:rPr>
              <a:t>wfcreate</a:t>
            </a:r>
            <a:r>
              <a:rPr lang="en-US" sz="1600" dirty="0" smtClean="0">
                <a:solidFill>
                  <a:schemeClr val="tx1"/>
                </a:solidFill>
                <a:latin typeface="Courier New" panose="02070309020205020404" pitchFamily="49" charset="0"/>
                <a:cs typeface="Courier New" panose="02070309020205020404" pitchFamily="49" charset="0"/>
              </a:rPr>
              <a:t>(</a:t>
            </a:r>
            <a:r>
              <a:rPr lang="en-US" sz="1600" dirty="0" err="1" smtClean="0">
                <a:solidFill>
                  <a:schemeClr val="tx1"/>
                </a:solidFill>
                <a:latin typeface="Courier New" panose="02070309020205020404" pitchFamily="49" charset="0"/>
                <a:cs typeface="Courier New" panose="02070309020205020404" pitchFamily="49" charset="0"/>
              </a:rPr>
              <a:t>wf</a:t>
            </a:r>
            <a:r>
              <a:rPr lang="en-US" sz="1600" dirty="0" smtClean="0">
                <a:solidFill>
                  <a:schemeClr val="tx1"/>
                </a:solidFill>
                <a:latin typeface="Courier New" panose="02070309020205020404" pitchFamily="49" charset="0"/>
                <a:cs typeface="Courier New" panose="02070309020205020404" pitchFamily="49" charset="0"/>
              </a:rPr>
              <a:t>=panel, page=country) q 1950 2010 100</a:t>
            </a:r>
          </a:p>
          <a:p>
            <a:pPr marL="457200" lvl="1" indent="0" eaLnBrk="1" hangingPunct="1">
              <a:buClr>
                <a:srgbClr val="3390E1"/>
              </a:buClr>
              <a:buFontTx/>
              <a:buNone/>
              <a:defRPr/>
            </a:pPr>
            <a:endParaRPr lang="en-US" sz="1000" dirty="0" smtClean="0">
              <a:solidFill>
                <a:srgbClr val="003399"/>
              </a:solidFill>
            </a:endParaRPr>
          </a:p>
          <a:p>
            <a:pPr marL="0" indent="0" eaLnBrk="1" hangingPunct="1">
              <a:buClr>
                <a:srgbClr val="3390E1"/>
              </a:buClr>
              <a:buFontTx/>
              <a:buNone/>
              <a:defRPr/>
            </a:pPr>
            <a:endParaRPr lang="en-US" dirty="0" smtClean="0">
              <a:solidFill>
                <a:srgbClr val="003399"/>
              </a:solidFill>
            </a:endParaRPr>
          </a:p>
          <a:p>
            <a:pPr marL="0" indent="0" eaLnBrk="1" hangingPunct="1">
              <a:buClr>
                <a:srgbClr val="3390E1"/>
              </a:buClr>
              <a:buFontTx/>
              <a:buNone/>
              <a:defRPr/>
            </a:pPr>
            <a:endParaRPr lang="en-US" dirty="0" smtClean="0">
              <a:solidFill>
                <a:srgbClr val="003399"/>
              </a:solidFill>
            </a:endParaRPr>
          </a:p>
          <a:p>
            <a:pPr eaLnBrk="1" hangingPunct="1">
              <a:buClr>
                <a:srgbClr val="3390E1"/>
              </a:buClr>
              <a:defRPr/>
            </a:pPr>
            <a:endParaRPr lang="en-US" dirty="0" smtClean="0">
              <a:solidFill>
                <a:srgbClr val="003399"/>
              </a:solidFill>
            </a:endParaRPr>
          </a:p>
        </p:txBody>
      </p:sp>
      <p:grpSp>
        <p:nvGrpSpPr>
          <p:cNvPr id="19460" name="Group 3"/>
          <p:cNvGrpSpPr>
            <a:grpSpLocks/>
          </p:cNvGrpSpPr>
          <p:nvPr/>
        </p:nvGrpSpPr>
        <p:grpSpPr bwMode="auto">
          <a:xfrm>
            <a:off x="1616075" y="3367089"/>
            <a:ext cx="6521450" cy="1671637"/>
            <a:chOff x="1577715" y="4807833"/>
            <a:chExt cx="6520721" cy="1671492"/>
          </a:xfrm>
        </p:grpSpPr>
        <p:sp>
          <p:nvSpPr>
            <p:cNvPr id="19464" name="TextBox 7"/>
            <p:cNvSpPr txBox="1">
              <a:spLocks noChangeArrowheads="1"/>
            </p:cNvSpPr>
            <p:nvPr/>
          </p:nvSpPr>
          <p:spPr bwMode="auto">
            <a:xfrm>
              <a:off x="1577715" y="5556167"/>
              <a:ext cx="6520721" cy="923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ＭＳ Ｐゴシック" panose="020B0600070205080204" pitchFamily="34" charset="-128"/>
                </a:defRPr>
              </a:lvl1pPr>
              <a:lvl2pPr>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marL="0" lvl="1" eaLnBrk="0" fontAlgn="base" hangingPunct="0">
                <a:spcBef>
                  <a:spcPct val="0"/>
                </a:spcBef>
                <a:spcAft>
                  <a:spcPct val="0"/>
                </a:spcAft>
              </a:pPr>
              <a:r>
                <a:rPr lang="en-US" sz="1300" i="1" dirty="0">
                  <a:solidFill>
                    <a:srgbClr val="003399"/>
                  </a:solidFill>
                </a:rPr>
                <a:t>The new workfile is named PANEL containing a single page named COUNTRY  structured as a panel workfile with 100 cross-sections of quarterly data from 1950 - 2010</a:t>
              </a:r>
              <a:r>
                <a:rPr lang="en-US" sz="1400" dirty="0">
                  <a:solidFill>
                    <a:srgbClr val="000000"/>
                  </a:solidFill>
                </a:rPr>
                <a:t>.  </a:t>
              </a:r>
            </a:p>
            <a:p>
              <a:pPr eaLnBrk="0" fontAlgn="base" hangingPunct="0">
                <a:spcBef>
                  <a:spcPct val="0"/>
                </a:spcBef>
                <a:spcAft>
                  <a:spcPct val="0"/>
                </a:spcAft>
              </a:pPr>
              <a:endParaRPr lang="en-US" sz="1400" dirty="0">
                <a:solidFill>
                  <a:srgbClr val="000000"/>
                </a:solidFill>
              </a:endParaRPr>
            </a:p>
          </p:txBody>
        </p:sp>
        <p:cxnSp>
          <p:nvCxnSpPr>
            <p:cNvPr id="9" name="Straight Arrow Connector 8"/>
            <p:cNvCxnSpPr/>
            <p:nvPr/>
          </p:nvCxnSpPr>
          <p:spPr bwMode="auto">
            <a:xfrm flipH="1" flipV="1">
              <a:off x="3492026" y="4807833"/>
              <a:ext cx="228574" cy="749235"/>
            </a:xfrm>
            <a:prstGeom prst="straightConnector1">
              <a:avLst/>
            </a:prstGeom>
            <a:ln w="28575">
              <a:solidFill>
                <a:srgbClr val="FF0000"/>
              </a:solidFill>
              <a:headEnd type="none" w="med" len="med"/>
              <a:tailEnd type="arrow"/>
            </a:ln>
          </p:spPr>
          <p:style>
            <a:lnRef idx="1">
              <a:schemeClr val="accent2"/>
            </a:lnRef>
            <a:fillRef idx="0">
              <a:schemeClr val="accent2"/>
            </a:fillRef>
            <a:effectRef idx="0">
              <a:schemeClr val="accent2"/>
            </a:effectRef>
            <a:fontRef idx="minor">
              <a:schemeClr val="tx1"/>
            </a:fontRef>
          </p:style>
        </p:cxnSp>
      </p:grpSp>
      <p:sp>
        <p:nvSpPr>
          <p:cNvPr id="19461" name="Rectangle 2"/>
          <p:cNvSpPr txBox="1">
            <a:spLocks noChangeArrowheads="1"/>
          </p:cNvSpPr>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r>
              <a:rPr lang="en-US" sz="2800" dirty="0">
                <a:solidFill>
                  <a:srgbClr val="003399"/>
                </a:solidFill>
              </a:rPr>
              <a:t>Creating </a:t>
            </a:r>
            <a:r>
              <a:rPr lang="en-US" sz="2800" dirty="0" err="1">
                <a:solidFill>
                  <a:srgbClr val="003399"/>
                </a:solidFill>
              </a:rPr>
              <a:t>Workfiles</a:t>
            </a:r>
            <a:r>
              <a:rPr lang="en-US" sz="2800" dirty="0">
                <a:solidFill>
                  <a:srgbClr val="003399"/>
                </a:solidFill>
              </a:rPr>
              <a:t> Using Commands: Example 3</a:t>
            </a:r>
          </a:p>
        </p:txBody>
      </p:sp>
      <p:sp>
        <p:nvSpPr>
          <p:cNvPr id="19462" name="Content Placeholder 2"/>
          <p:cNvSpPr txBox="1">
            <a:spLocks/>
          </p:cNvSpPr>
          <p:nvPr/>
        </p:nvSpPr>
        <p:spPr bwMode="auto">
          <a:xfrm>
            <a:off x="830263" y="5218113"/>
            <a:ext cx="615632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342900" indent="-34290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lvl="1" eaLnBrk="0" fontAlgn="base" hangingPunct="0">
              <a:spcBef>
                <a:spcPct val="20000"/>
              </a:spcBef>
              <a:spcAft>
                <a:spcPct val="0"/>
              </a:spcAft>
              <a:buClr>
                <a:srgbClr val="3390E1"/>
              </a:buClr>
              <a:buSzPct val="90000"/>
              <a:buFont typeface="Arial" panose="020B0604020202020204" pitchFamily="34" charset="0"/>
              <a:buAutoNum type="arabicPeriod" startAt="2"/>
            </a:pPr>
            <a:r>
              <a:rPr lang="en-US" sz="1600" dirty="0">
                <a:solidFill>
                  <a:srgbClr val="003399"/>
                </a:solidFill>
              </a:rPr>
              <a:t>Press the </a:t>
            </a:r>
            <a:r>
              <a:rPr lang="en-US" sz="1600" b="1" dirty="0">
                <a:solidFill>
                  <a:srgbClr val="003399"/>
                </a:solidFill>
              </a:rPr>
              <a:t>Enter</a:t>
            </a:r>
            <a:r>
              <a:rPr lang="en-US" sz="1600" dirty="0">
                <a:solidFill>
                  <a:srgbClr val="003399"/>
                </a:solidFill>
              </a:rPr>
              <a:t> key to create the new workfile.</a:t>
            </a:r>
          </a:p>
          <a:p>
            <a:pPr eaLnBrk="0" fontAlgn="base" hangingPunct="0">
              <a:spcBef>
                <a:spcPct val="20000"/>
              </a:spcBef>
              <a:spcAft>
                <a:spcPct val="0"/>
              </a:spcAft>
              <a:buClr>
                <a:srgbClr val="3390E1"/>
              </a:buClr>
              <a:buSzPct val="90000"/>
              <a:buFont typeface="Times" panose="02020603050405020304" pitchFamily="18" charset="0"/>
              <a:buNone/>
            </a:pPr>
            <a:endParaRPr lang="en-US" sz="2000" dirty="0">
              <a:solidFill>
                <a:srgbClr val="003399"/>
              </a:solidFill>
            </a:endParaRPr>
          </a:p>
        </p:txBody>
      </p:sp>
    </p:spTree>
    <p:extLst>
      <p:ext uri="{BB962C8B-B14F-4D97-AF65-F5344CB8AC3E}">
        <p14:creationId xmlns:p14="http://schemas.microsoft.com/office/powerpoint/2010/main" val="6373516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smtClean="0">
                <a:ea typeface="ＭＳ Ｐゴシック" panose="020B0600070205080204" pitchFamily="34" charset="-128"/>
              </a:rPr>
              <a:t>EViews </a:t>
            </a:r>
            <a:r>
              <a:rPr lang="en-US" dirty="0" err="1" smtClean="0">
                <a:ea typeface="ＭＳ Ｐゴシック" panose="020B0600070205080204" pitchFamily="34" charset="-128"/>
              </a:rPr>
              <a:t>Workfiles</a:t>
            </a:r>
            <a:r>
              <a:rPr lang="en-US" dirty="0" smtClean="0">
                <a:ea typeface="ＭＳ Ｐゴシック" panose="020B0600070205080204" pitchFamily="34" charset="-128"/>
              </a:rPr>
              <a:t> </a:t>
            </a:r>
          </a:p>
        </p:txBody>
      </p:sp>
      <p:sp>
        <p:nvSpPr>
          <p:cNvPr id="20483" name="Content Placeholder 2"/>
          <p:cNvSpPr>
            <a:spLocks noGrp="1"/>
          </p:cNvSpPr>
          <p:nvPr>
            <p:ph idx="1"/>
          </p:nvPr>
        </p:nvSpPr>
        <p:spPr>
          <a:xfrm>
            <a:off x="227013" y="1446213"/>
            <a:ext cx="8537575" cy="3535362"/>
          </a:xfrm>
        </p:spPr>
        <p:txBody>
          <a:bodyPr/>
          <a:lstStyle/>
          <a:p>
            <a:pPr marL="0" indent="0">
              <a:buFont typeface="Times" panose="02020603050405020304" pitchFamily="18" charset="0"/>
              <a:buNone/>
            </a:pPr>
            <a:endParaRPr lang="en-US" smtClean="0">
              <a:ea typeface="ＭＳ Ｐゴシック" panose="020B0600070205080204" pitchFamily="34" charset="-128"/>
            </a:endParaRPr>
          </a:p>
          <a:p>
            <a:pPr marL="0" indent="0">
              <a:buFont typeface="Times" panose="02020603050405020304" pitchFamily="18" charset="0"/>
              <a:buNone/>
            </a:pPr>
            <a:endParaRPr lang="en-US" smtClean="0">
              <a:ea typeface="ＭＳ Ｐゴシック" panose="020B0600070205080204" pitchFamily="34" charset="-128"/>
            </a:endParaRPr>
          </a:p>
          <a:p>
            <a:pPr marL="0" indent="0">
              <a:buFont typeface="Times" panose="02020603050405020304" pitchFamily="18" charset="0"/>
              <a:buNone/>
            </a:pPr>
            <a:endParaRPr lang="en-US" smtClean="0">
              <a:ea typeface="ＭＳ Ｐゴシック" panose="020B0600070205080204" pitchFamily="34" charset="-128"/>
            </a:endParaRPr>
          </a:p>
          <a:p>
            <a:pPr marL="0" indent="0" algn="ctr">
              <a:buFont typeface="Times" panose="02020603050405020304" pitchFamily="18" charset="0"/>
              <a:buNone/>
            </a:pPr>
            <a:r>
              <a:rPr lang="en-US" sz="3200" b="1" smtClean="0">
                <a:solidFill>
                  <a:schemeClr val="accent1"/>
                </a:solidFill>
                <a:ea typeface="ＭＳ Ｐゴシック" panose="020B0600070205080204" pitchFamily="34" charset="-128"/>
              </a:rPr>
              <a:t>Creating a Workfile From a Foreign </a:t>
            </a:r>
          </a:p>
          <a:p>
            <a:pPr marL="0" indent="0" algn="ctr">
              <a:buFont typeface="Times" panose="02020603050405020304" pitchFamily="18" charset="0"/>
              <a:buNone/>
            </a:pPr>
            <a:r>
              <a:rPr lang="en-US" sz="3200" b="1" smtClean="0">
                <a:solidFill>
                  <a:schemeClr val="accent1"/>
                </a:solidFill>
                <a:ea typeface="ＭＳ Ｐゴシック" panose="020B0600070205080204" pitchFamily="34" charset="-128"/>
              </a:rPr>
              <a:t>Data Source</a:t>
            </a:r>
          </a:p>
        </p:txBody>
      </p:sp>
      <p:sp>
        <p:nvSpPr>
          <p:cNvPr id="2048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90193735-5F15-40F3-A2AF-B61BC0C23698}" type="slidenum">
              <a:rPr lang="en-US" sz="800" smtClean="0">
                <a:solidFill>
                  <a:srgbClr val="808080"/>
                </a:solidFill>
              </a:rPr>
              <a:pPr/>
              <a:t>18</a:t>
            </a:fld>
            <a:endParaRPr lang="en-US" sz="800">
              <a:solidFill>
                <a:srgbClr val="808080"/>
              </a:solidFill>
            </a:endParaRPr>
          </a:p>
        </p:txBody>
      </p:sp>
      <p:sp>
        <p:nvSpPr>
          <p:cNvPr id="20485" name="Rectangle 3"/>
          <p:cNvSpPr txBox="1">
            <a:spLocks noChangeArrowheads="1"/>
          </p:cNvSpPr>
          <p:nvPr/>
        </p:nvSpPr>
        <p:spPr bwMode="gray">
          <a:xfrm>
            <a:off x="482600" y="5486400"/>
            <a:ext cx="8488363"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102870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20000"/>
              </a:spcBef>
              <a:spcAft>
                <a:spcPct val="0"/>
              </a:spcAft>
              <a:buClr>
                <a:srgbClr val="3390E1"/>
              </a:buClr>
              <a:buSzPct val="90000"/>
              <a:buFont typeface="Times" panose="02020603050405020304" pitchFamily="18" charset="0"/>
              <a:buNone/>
            </a:pPr>
            <a:r>
              <a:rPr lang="en-US" sz="1400" b="1">
                <a:solidFill>
                  <a:srgbClr val="003399"/>
                </a:solidFill>
              </a:rPr>
              <a:t>Note: </a:t>
            </a:r>
            <a:r>
              <a:rPr lang="en-US" sz="1400">
                <a:solidFill>
                  <a:srgbClr val="003399"/>
                </a:solidFill>
              </a:rPr>
              <a:t>Data and workfiles for this portion of the tutorial are provided in:</a:t>
            </a:r>
            <a:r>
              <a:rPr lang="en-US" sz="1400" b="1">
                <a:solidFill>
                  <a:srgbClr val="003399"/>
                </a:solidFill>
              </a:rPr>
              <a:t>  </a:t>
            </a:r>
          </a:p>
          <a:p>
            <a:pPr lvl="1" fontAlgn="base">
              <a:spcBef>
                <a:spcPct val="20000"/>
              </a:spcBef>
              <a:spcAft>
                <a:spcPct val="0"/>
              </a:spcAft>
              <a:buClr>
                <a:srgbClr val="3390E1"/>
              </a:buClr>
              <a:buSzPct val="90000"/>
              <a:buFont typeface="Wingdings" panose="05000000000000000000" pitchFamily="2" charset="2"/>
              <a:buChar char="ü"/>
            </a:pPr>
            <a:r>
              <a:rPr lang="en-US" sz="1400">
                <a:solidFill>
                  <a:srgbClr val="003399"/>
                </a:solidFill>
              </a:rPr>
              <a:t>Data: </a:t>
            </a:r>
            <a:r>
              <a:rPr lang="en-US" sz="1400" b="1" i="1">
                <a:solidFill>
                  <a:srgbClr val="003399"/>
                </a:solidFill>
              </a:rPr>
              <a:t>Cross_Section.xls</a:t>
            </a:r>
            <a:r>
              <a:rPr lang="en-US" sz="1400" b="1">
                <a:solidFill>
                  <a:srgbClr val="003399"/>
                </a:solidFill>
              </a:rPr>
              <a:t>, </a:t>
            </a:r>
            <a:r>
              <a:rPr lang="en-US" sz="1400" b="1" i="1">
                <a:solidFill>
                  <a:srgbClr val="003399"/>
                </a:solidFill>
              </a:rPr>
              <a:t>Time_Series.xlsx</a:t>
            </a:r>
            <a:r>
              <a:rPr lang="en-US" sz="1400" b="1">
                <a:solidFill>
                  <a:srgbClr val="003399"/>
                </a:solidFill>
              </a:rPr>
              <a:t>, </a:t>
            </a:r>
            <a:r>
              <a:rPr lang="en-US" sz="1400" b="1" i="1">
                <a:solidFill>
                  <a:srgbClr val="003399"/>
                </a:solidFill>
              </a:rPr>
              <a:t>Panel.xls</a:t>
            </a:r>
            <a:endParaRPr lang="en-US" sz="1400" b="1">
              <a:solidFill>
                <a:srgbClr val="003399"/>
              </a:solidFill>
            </a:endParaRPr>
          </a:p>
          <a:p>
            <a:pPr lvl="1" fontAlgn="base">
              <a:spcBef>
                <a:spcPct val="20000"/>
              </a:spcBef>
              <a:spcAft>
                <a:spcPct val="0"/>
              </a:spcAft>
              <a:buClr>
                <a:srgbClr val="3390E1"/>
              </a:buClr>
              <a:buSzPct val="90000"/>
              <a:buFont typeface="Wingdings" panose="05000000000000000000" pitchFamily="2" charset="2"/>
              <a:buChar char="ü"/>
            </a:pPr>
            <a:r>
              <a:rPr lang="en-US" sz="1400">
                <a:solidFill>
                  <a:srgbClr val="003399"/>
                </a:solidFill>
              </a:rPr>
              <a:t>Results: </a:t>
            </a:r>
            <a:r>
              <a:rPr lang="en-US" sz="1400" b="1" i="1">
                <a:solidFill>
                  <a:srgbClr val="003399"/>
                </a:solidFill>
              </a:rPr>
              <a:t>Results_b.wf1</a:t>
            </a:r>
            <a:r>
              <a:rPr lang="en-US" sz="1400">
                <a:solidFill>
                  <a:srgbClr val="003399"/>
                </a:solidFill>
              </a:rPr>
              <a:t>	</a:t>
            </a:r>
          </a:p>
        </p:txBody>
      </p:sp>
    </p:spTree>
    <p:extLst>
      <p:ext uri="{BB962C8B-B14F-4D97-AF65-F5344CB8AC3E}">
        <p14:creationId xmlns:p14="http://schemas.microsoft.com/office/powerpoint/2010/main" val="33350645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EViews Workfiles</a:t>
            </a:r>
          </a:p>
        </p:txBody>
      </p:sp>
      <p:sp>
        <p:nvSpPr>
          <p:cNvPr id="18435" name="Content Placeholder 2"/>
          <p:cNvSpPr>
            <a:spLocks noGrp="1"/>
          </p:cNvSpPr>
          <p:nvPr>
            <p:ph idx="1"/>
          </p:nvPr>
        </p:nvSpPr>
        <p:spPr/>
        <p:txBody>
          <a:bodyPr/>
          <a:lstStyle/>
          <a:p>
            <a:r>
              <a:rPr lang="en-US" dirty="0" smtClean="0"/>
              <a:t>EViews can create a new workfile by opening data from a variety of formats (Excel ®, HTML, CSV, ASCII, RATS, </a:t>
            </a:r>
            <a:r>
              <a:rPr lang="en-US" dirty="0" err="1" smtClean="0"/>
              <a:t>Stata</a:t>
            </a:r>
            <a:r>
              <a:rPr lang="en-US" dirty="0" smtClean="0"/>
              <a:t>, SPSS, SAS, etc…).</a:t>
            </a:r>
          </a:p>
          <a:p>
            <a:r>
              <a:rPr lang="en-US" dirty="0" smtClean="0"/>
              <a:t>EViews automatically recognizes the format and structure of files.</a:t>
            </a:r>
          </a:p>
          <a:p>
            <a:r>
              <a:rPr lang="en-US" dirty="0" smtClean="0"/>
              <a:t>Simply open the file in EViews and let the application do the rest.</a:t>
            </a:r>
          </a:p>
          <a:p>
            <a:r>
              <a:rPr lang="en-US" dirty="0" smtClean="0"/>
              <a:t> There are a number of ways to open a file in EViews:</a:t>
            </a:r>
          </a:p>
          <a:p>
            <a:pPr lvl="1"/>
            <a:r>
              <a:rPr lang="en-US" dirty="0" smtClean="0"/>
              <a:t>Drag/drop a file in the main EViews window (this is the easiest method).</a:t>
            </a:r>
          </a:p>
          <a:p>
            <a:pPr lvl="1"/>
            <a:r>
              <a:rPr lang="en-US" dirty="0" smtClean="0"/>
              <a:t>Click </a:t>
            </a:r>
            <a:r>
              <a:rPr lang="en-US" b="1" dirty="0" smtClean="0"/>
              <a:t>File → Open → Foreign Data as Workfile.</a:t>
            </a:r>
          </a:p>
          <a:p>
            <a:pPr lvl="1"/>
            <a:r>
              <a:rPr lang="en-US" b="1" dirty="0" smtClean="0"/>
              <a:t>Copy/Paste as New Workfile </a:t>
            </a:r>
            <a:r>
              <a:rPr lang="en-US" dirty="0" smtClean="0"/>
              <a:t>in EViews desktop.</a:t>
            </a:r>
          </a:p>
        </p:txBody>
      </p:sp>
      <p:sp>
        <p:nvSpPr>
          <p:cNvPr id="21508"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681B1C47-DCA6-41A3-905D-BE2F477F114C}" type="slidenum">
              <a:rPr lang="en-US" smtClean="0">
                <a:solidFill>
                  <a:srgbClr val="000000"/>
                </a:solidFill>
              </a:rPr>
              <a:pPr/>
              <a:t>19</a:t>
            </a:fld>
            <a:endParaRPr lang="en-US">
              <a:solidFill>
                <a:srgbClr val="000000"/>
              </a:solidFill>
            </a:endParaRPr>
          </a:p>
        </p:txBody>
      </p:sp>
    </p:spTree>
    <p:extLst>
      <p:ext uri="{BB962C8B-B14F-4D97-AF65-F5344CB8AC3E}">
        <p14:creationId xmlns:p14="http://schemas.microsoft.com/office/powerpoint/2010/main" val="26560034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smtClean="0"/>
              <a:t>EViews Workfiles</a:t>
            </a:r>
          </a:p>
        </p:txBody>
      </p:sp>
      <p:sp>
        <p:nvSpPr>
          <p:cNvPr id="4100" name="Rectangle 3"/>
          <p:cNvSpPr>
            <a:spLocks noGrp="1" noChangeArrowheads="1"/>
          </p:cNvSpPr>
          <p:nvPr>
            <p:ph idx="1"/>
          </p:nvPr>
        </p:nvSpPr>
        <p:spPr/>
        <p:txBody>
          <a:bodyPr/>
          <a:lstStyle/>
          <a:p>
            <a:pPr marL="6350" indent="0" eaLnBrk="1" hangingPunct="1">
              <a:spcBef>
                <a:spcPts val="0"/>
              </a:spcBef>
              <a:spcAft>
                <a:spcPts val="1200"/>
              </a:spcAft>
              <a:buFont typeface="Times" pitchFamily="17" charset="0"/>
              <a:buNone/>
              <a:defRPr/>
            </a:pPr>
            <a:r>
              <a:rPr lang="en-US" sz="1800" dirty="0"/>
              <a:t>EViews main operating principles:</a:t>
            </a:r>
          </a:p>
          <a:p>
            <a:pPr marL="519113" indent="-165100" eaLnBrk="1" hangingPunct="1">
              <a:spcBef>
                <a:spcPts val="0"/>
              </a:spcBef>
              <a:spcAft>
                <a:spcPts val="600"/>
              </a:spcAft>
              <a:buSzPct val="100000"/>
              <a:buFont typeface="Arial" pitchFamily="34" charset="0"/>
              <a:buChar char="•"/>
              <a:defRPr/>
            </a:pPr>
            <a:r>
              <a:rPr lang="en-US" sz="1800" dirty="0"/>
              <a:t>Any work in EViews is created in </a:t>
            </a:r>
            <a:r>
              <a:rPr lang="en-US" sz="1800" b="1" i="1" dirty="0" err="1"/>
              <a:t>workfiles</a:t>
            </a:r>
            <a:r>
              <a:rPr lang="en-US" sz="1800" i="1" dirty="0"/>
              <a:t> – </a:t>
            </a:r>
            <a:r>
              <a:rPr lang="en-US" sz="1800" dirty="0"/>
              <a:t>which are place-holders of EViews objects.</a:t>
            </a:r>
          </a:p>
          <a:p>
            <a:pPr marL="519113" indent="-165100" eaLnBrk="1" hangingPunct="1">
              <a:spcBef>
                <a:spcPts val="0"/>
              </a:spcBef>
              <a:spcAft>
                <a:spcPts val="600"/>
              </a:spcAft>
              <a:buSzPct val="100000"/>
              <a:buFont typeface="Arial" pitchFamily="34" charset="0"/>
              <a:buChar char="•"/>
              <a:defRPr/>
            </a:pPr>
            <a:r>
              <a:rPr lang="en-US" sz="1800" dirty="0"/>
              <a:t>Unlike other types of programs, an EViews </a:t>
            </a:r>
            <a:r>
              <a:rPr lang="en-US" sz="1800" i="1" dirty="0"/>
              <a:t>workfile</a:t>
            </a:r>
            <a:r>
              <a:rPr lang="en-US" sz="1800" dirty="0"/>
              <a:t> must be created.</a:t>
            </a:r>
          </a:p>
          <a:p>
            <a:pPr marL="519113" indent="-165100" eaLnBrk="1" hangingPunct="1">
              <a:spcBef>
                <a:spcPts val="0"/>
              </a:spcBef>
              <a:spcAft>
                <a:spcPts val="600"/>
              </a:spcAft>
              <a:buSzPct val="100000"/>
              <a:buFont typeface="Arial" pitchFamily="34" charset="0"/>
              <a:buChar char="•"/>
              <a:defRPr/>
            </a:pPr>
            <a:r>
              <a:rPr lang="en-US" sz="1800" dirty="0"/>
              <a:t>Every </a:t>
            </a:r>
            <a:r>
              <a:rPr lang="en-US" sz="1800" i="1" dirty="0"/>
              <a:t>workfile</a:t>
            </a:r>
            <a:r>
              <a:rPr lang="en-US" sz="1800" dirty="0"/>
              <a:t> contains </a:t>
            </a:r>
            <a:r>
              <a:rPr lang="en-US" sz="1800"/>
              <a:t>one </a:t>
            </a:r>
            <a:r>
              <a:rPr lang="en-US" sz="1800" smtClean="0"/>
              <a:t>or </a:t>
            </a:r>
            <a:r>
              <a:rPr lang="en-US" sz="1800" dirty="0"/>
              <a:t>more </a:t>
            </a:r>
            <a:r>
              <a:rPr lang="en-US" sz="1800" i="1" dirty="0"/>
              <a:t>workfile pages, </a:t>
            </a:r>
            <a:r>
              <a:rPr lang="en-US" sz="1800" dirty="0"/>
              <a:t>each with its own objects.</a:t>
            </a:r>
          </a:p>
          <a:p>
            <a:pPr marL="519113" indent="-165100" eaLnBrk="1" hangingPunct="1">
              <a:spcBef>
                <a:spcPts val="0"/>
              </a:spcBef>
              <a:spcAft>
                <a:spcPts val="600"/>
              </a:spcAft>
              <a:buSzPct val="100000"/>
              <a:buFont typeface="Arial" pitchFamily="34" charset="0"/>
              <a:buChar char="•"/>
              <a:defRPr/>
            </a:pPr>
            <a:r>
              <a:rPr lang="en-US" sz="1800" dirty="0"/>
              <a:t>To set-up a workfile, you can either:</a:t>
            </a:r>
          </a:p>
          <a:p>
            <a:pPr marL="808038" lvl="1" indent="-228600" eaLnBrk="1" hangingPunct="1">
              <a:spcBef>
                <a:spcPts val="0"/>
              </a:spcBef>
              <a:spcAft>
                <a:spcPts val="600"/>
              </a:spcAft>
              <a:buFont typeface="Wingdings" pitchFamily="2" charset="2"/>
              <a:buChar char="ü"/>
              <a:defRPr/>
            </a:pPr>
            <a:r>
              <a:rPr lang="en-US" sz="1600" dirty="0"/>
              <a:t>Create a “blank” workfile (this requires structuring).</a:t>
            </a:r>
          </a:p>
          <a:p>
            <a:pPr marL="808038" lvl="1" indent="-228600" eaLnBrk="1" hangingPunct="1">
              <a:spcBef>
                <a:spcPts val="0"/>
              </a:spcBef>
              <a:buFont typeface="Wingdings" pitchFamily="2" charset="2"/>
              <a:buChar char="ü"/>
              <a:defRPr/>
            </a:pPr>
            <a:r>
              <a:rPr lang="en-US" sz="1600" dirty="0"/>
              <a:t>Create a workfile by reading from a foreign source.</a:t>
            </a:r>
          </a:p>
          <a:p>
            <a:pPr lvl="1"/>
            <a:endParaRPr lang="en-US" dirty="0" smtClean="0"/>
          </a:p>
          <a:p>
            <a:endParaRPr lang="en-US" dirty="0" smtClean="0"/>
          </a:p>
          <a:p>
            <a:endParaRPr lang="en-US" dirty="0" smtClean="0"/>
          </a:p>
          <a:p>
            <a:endParaRPr lang="en-US" dirty="0" smtClean="0"/>
          </a:p>
        </p:txBody>
      </p:sp>
      <p:sp>
        <p:nvSpPr>
          <p:cNvPr id="4098"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459B7215-4B58-4006-8AE9-79616717C6E7}" type="slidenum">
              <a:rPr lang="en-US" smtClean="0">
                <a:solidFill>
                  <a:srgbClr val="000000"/>
                </a:solidFill>
              </a:rPr>
              <a:pPr/>
              <a:t>2</a:t>
            </a:fld>
            <a:endParaRPr lang="en-US">
              <a:solidFill>
                <a:srgbClr val="000000"/>
              </a:solidFill>
            </a:endParaRPr>
          </a:p>
        </p:txBody>
      </p:sp>
    </p:spTree>
    <p:extLst>
      <p:ext uri="{BB962C8B-B14F-4D97-AF65-F5344CB8AC3E}">
        <p14:creationId xmlns:p14="http://schemas.microsoft.com/office/powerpoint/2010/main" val="41991862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42290" y="0"/>
            <a:ext cx="7521575" cy="1131888"/>
          </a:xfrm>
        </p:spPr>
        <p:txBody>
          <a:bodyPr/>
          <a:lstStyle/>
          <a:p>
            <a:r>
              <a:rPr lang="en-US" dirty="0" smtClean="0">
                <a:ea typeface="ＭＳ Ｐゴシック" panose="020B0600070205080204" pitchFamily="34" charset="-128"/>
              </a:rPr>
              <a:t>Creating a Cross-Sectional Workfile by Dragging/Dropping Data: Example 1</a:t>
            </a:r>
          </a:p>
        </p:txBody>
      </p:sp>
      <p:sp>
        <p:nvSpPr>
          <p:cNvPr id="16387" name="Content Placeholder 2"/>
          <p:cNvSpPr>
            <a:spLocks noGrp="1"/>
          </p:cNvSpPr>
          <p:nvPr>
            <p:ph idx="1"/>
          </p:nvPr>
        </p:nvSpPr>
        <p:spPr>
          <a:xfrm>
            <a:off x="581025" y="1235075"/>
            <a:ext cx="8016875" cy="1133475"/>
          </a:xfrm>
        </p:spPr>
        <p:txBody>
          <a:bodyPr/>
          <a:lstStyle/>
          <a:p>
            <a:pPr marL="174625" lvl="1" indent="-161925" eaLnBrk="1" hangingPunct="1">
              <a:spcBef>
                <a:spcPts val="1200"/>
              </a:spcBef>
              <a:spcAft>
                <a:spcPts val="600"/>
              </a:spcAft>
              <a:buSzPct val="100000"/>
              <a:buFont typeface="Arial" pitchFamily="34" charset="0"/>
              <a:buChar char="•"/>
              <a:defRPr/>
            </a:pPr>
            <a:r>
              <a:rPr lang="en-US" smtClean="0">
                <a:cs typeface="+mn-cs"/>
              </a:rPr>
              <a:t>This is a simple Excel file containing an example of cross-section data:</a:t>
            </a:r>
          </a:p>
          <a:p>
            <a:pPr marL="504825" lvl="1" indent="-285750" eaLnBrk="1" hangingPunct="1">
              <a:lnSpc>
                <a:spcPct val="150000"/>
              </a:lnSpc>
              <a:spcBef>
                <a:spcPct val="0"/>
              </a:spcBef>
              <a:buSzPct val="80000"/>
              <a:buFont typeface="Wingdings" pitchFamily="2" charset="2"/>
              <a:buChar char="ü"/>
              <a:defRPr/>
            </a:pPr>
            <a:r>
              <a:rPr lang="en-US" sz="1600" smtClean="0">
                <a:ea typeface="ＭＳ Ｐゴシック" pitchFamily="34" charset="-128"/>
              </a:rPr>
              <a:t>The first column shows US states.</a:t>
            </a:r>
          </a:p>
          <a:p>
            <a:pPr marL="504825" lvl="1" indent="-285750" eaLnBrk="1" hangingPunct="1">
              <a:lnSpc>
                <a:spcPct val="150000"/>
              </a:lnSpc>
              <a:spcBef>
                <a:spcPct val="0"/>
              </a:spcBef>
              <a:buSzPct val="80000"/>
              <a:buFont typeface="Wingdings" pitchFamily="2" charset="2"/>
              <a:buChar char="ü"/>
              <a:defRPr/>
            </a:pPr>
            <a:r>
              <a:rPr lang="en-US" sz="1600" smtClean="0">
                <a:ea typeface="ＭＳ Ｐゴシック" pitchFamily="34" charset="-128"/>
              </a:rPr>
              <a:t>The next three columns show population, area and state GDP.</a:t>
            </a:r>
            <a:endParaRPr lang="en-US" sz="1600" dirty="0">
              <a:ea typeface="ＭＳ Ｐゴシック" pitchFamily="34" charset="-128"/>
            </a:endParaRPr>
          </a:p>
        </p:txBody>
      </p:sp>
      <p:sp>
        <p:nvSpPr>
          <p:cNvPr id="2253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862A96A6-B488-48E1-837E-64F82AEF138E}" type="slidenum">
              <a:rPr lang="en-US" sz="800" smtClean="0">
                <a:solidFill>
                  <a:srgbClr val="808080"/>
                </a:solidFill>
              </a:rPr>
              <a:pPr/>
              <a:t>20</a:t>
            </a:fld>
            <a:endParaRPr lang="en-US" sz="800">
              <a:solidFill>
                <a:srgbClr val="808080"/>
              </a:solidFill>
            </a:endParaRPr>
          </a:p>
        </p:txBody>
      </p:sp>
      <p:pic>
        <p:nvPicPr>
          <p:cNvPr id="2253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1475" y="2524125"/>
            <a:ext cx="2976563" cy="370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71628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4413" y="2659380"/>
            <a:ext cx="5046479" cy="3901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7" name="Title 1"/>
          <p:cNvSpPr>
            <a:spLocks noGrp="1"/>
          </p:cNvSpPr>
          <p:nvPr>
            <p:ph type="title"/>
          </p:nvPr>
        </p:nvSpPr>
        <p:spPr>
          <a:xfrm>
            <a:off x="338260" y="0"/>
            <a:ext cx="7521575" cy="1131888"/>
          </a:xfrm>
        </p:spPr>
        <p:txBody>
          <a:bodyPr/>
          <a:lstStyle/>
          <a:p>
            <a:pPr eaLnBrk="1" hangingPunct="1"/>
            <a:r>
              <a:rPr lang="en-US" dirty="0" smtClean="0">
                <a:ea typeface="ＭＳ Ｐゴシック" panose="020B0600070205080204" pitchFamily="34" charset="-128"/>
              </a:rPr>
              <a:t>Creating a Cross-Sectional Workfile by Dragging/Dropping Data: Example 1 </a:t>
            </a:r>
            <a:r>
              <a:rPr lang="en-US" sz="1800" dirty="0" smtClean="0">
                <a:ea typeface="ＭＳ Ｐゴシック" panose="020B0600070205080204" pitchFamily="34" charset="-128"/>
              </a:rPr>
              <a:t>(cont’d)</a:t>
            </a:r>
          </a:p>
        </p:txBody>
      </p:sp>
      <p:sp>
        <p:nvSpPr>
          <p:cNvPr id="3" name="Content Placeholder 2"/>
          <p:cNvSpPr>
            <a:spLocks noGrp="1"/>
          </p:cNvSpPr>
          <p:nvPr>
            <p:ph idx="1"/>
          </p:nvPr>
        </p:nvSpPr>
        <p:spPr>
          <a:xfrm>
            <a:off x="763588" y="1381125"/>
            <a:ext cx="7794625" cy="1228725"/>
          </a:xfrm>
        </p:spPr>
        <p:txBody>
          <a:bodyPr/>
          <a:lstStyle/>
          <a:p>
            <a:pPr marL="0" lvl="1" indent="0" eaLnBrk="1" hangingPunct="1">
              <a:spcBef>
                <a:spcPts val="0"/>
              </a:spcBef>
              <a:spcAft>
                <a:spcPts val="600"/>
              </a:spcAft>
              <a:buSzPct val="100000"/>
              <a:buFont typeface="Times" panose="02020603050405020304" pitchFamily="18" charset="0"/>
              <a:buNone/>
              <a:defRPr/>
            </a:pPr>
            <a:r>
              <a:rPr lang="en-US" sz="1600" u="sng" dirty="0" smtClean="0">
                <a:cs typeface="+mn-cs"/>
              </a:rPr>
              <a:t>To use drag and drop</a:t>
            </a:r>
          </a:p>
          <a:p>
            <a:pPr marL="231775" lvl="1" indent="-222250" eaLnBrk="1" hangingPunct="1">
              <a:spcBef>
                <a:spcPts val="0"/>
              </a:spcBef>
              <a:spcAft>
                <a:spcPts val="600"/>
              </a:spcAft>
              <a:buFont typeface="+mj-lt"/>
              <a:buAutoNum type="arabicPeriod"/>
              <a:defRPr/>
            </a:pPr>
            <a:r>
              <a:rPr lang="en-US" sz="1600" dirty="0" smtClean="0">
                <a:cs typeface="+mn-cs"/>
              </a:rPr>
              <a:t>The easiest way to create a workfile is to select a file and drag/drop it onto the EViews desktop.</a:t>
            </a:r>
          </a:p>
          <a:p>
            <a:pPr marL="231775" lvl="1" indent="-222250" eaLnBrk="1" hangingPunct="1">
              <a:spcBef>
                <a:spcPts val="0"/>
              </a:spcBef>
              <a:spcAft>
                <a:spcPts val="600"/>
              </a:spcAft>
              <a:buFont typeface="+mj-lt"/>
              <a:buAutoNum type="arabicPeriod"/>
              <a:defRPr/>
            </a:pPr>
            <a:r>
              <a:rPr lang="en-US" sz="1600" dirty="0" smtClean="0">
                <a:cs typeface="+mn-cs"/>
              </a:rPr>
              <a:t>A “+” (plus) “Copy” sign appears when the file is in the appropriate area.</a:t>
            </a:r>
          </a:p>
          <a:p>
            <a:pPr marL="0" indent="0">
              <a:buFont typeface="Times" pitchFamily="17" charset="0"/>
              <a:buNone/>
              <a:defRPr/>
            </a:pPr>
            <a:endParaRPr lang="en-US" sz="2000" dirty="0"/>
          </a:p>
        </p:txBody>
      </p:sp>
      <p:sp>
        <p:nvSpPr>
          <p:cNvPr id="2355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9EBDF4BA-5CA2-439D-8966-E26557BDB6C5}" type="slidenum">
              <a:rPr lang="en-US" sz="800" smtClean="0">
                <a:solidFill>
                  <a:srgbClr val="808080"/>
                </a:solidFill>
              </a:rPr>
              <a:pPr/>
              <a:t>21</a:t>
            </a:fld>
            <a:endParaRPr lang="en-US" sz="800">
              <a:solidFill>
                <a:srgbClr val="808080"/>
              </a:solidFill>
            </a:endParaRPr>
          </a:p>
        </p:txBody>
      </p:sp>
      <p:cxnSp>
        <p:nvCxnSpPr>
          <p:cNvPr id="6" name="Straight Arrow Connector 5"/>
          <p:cNvCxnSpPr/>
          <p:nvPr/>
        </p:nvCxnSpPr>
        <p:spPr bwMode="auto">
          <a:xfrm>
            <a:off x="1845425" y="4355869"/>
            <a:ext cx="1712163" cy="4936"/>
          </a:xfrm>
          <a:prstGeom prst="straightConnector1">
            <a:avLst/>
          </a:prstGeom>
          <a:ln w="28575">
            <a:solidFill>
              <a:srgbClr val="FF0000"/>
            </a:solidFill>
            <a:headEnd type="none" w="med" len="med"/>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6309694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Title 1"/>
          <p:cNvSpPr>
            <a:spLocks noGrp="1"/>
          </p:cNvSpPr>
          <p:nvPr>
            <p:ph type="title"/>
          </p:nvPr>
        </p:nvSpPr>
        <p:spPr>
          <a:xfrm>
            <a:off x="342290" y="0"/>
            <a:ext cx="7521575" cy="1131888"/>
          </a:xfrm>
        </p:spPr>
        <p:txBody>
          <a:bodyPr/>
          <a:lstStyle/>
          <a:p>
            <a:pPr eaLnBrk="1" hangingPunct="1"/>
            <a:r>
              <a:rPr lang="en-US" dirty="0" smtClean="0">
                <a:ea typeface="ＭＳ Ｐゴシック" panose="020B0600070205080204" pitchFamily="34" charset="-128"/>
              </a:rPr>
              <a:t>Creating a Cross-Sectional Workfile by Dragging/Dropping Data: Example: 1 </a:t>
            </a:r>
            <a:r>
              <a:rPr lang="en-US" sz="1800" dirty="0" smtClean="0">
                <a:ea typeface="ＭＳ Ｐゴシック" panose="020B0600070205080204" pitchFamily="34" charset="-128"/>
              </a:rPr>
              <a:t>(cont’d)</a:t>
            </a:r>
          </a:p>
        </p:txBody>
      </p:sp>
      <p:sp>
        <p:nvSpPr>
          <p:cNvPr id="3" name="Content Placeholder 2"/>
          <p:cNvSpPr>
            <a:spLocks noGrp="1"/>
          </p:cNvSpPr>
          <p:nvPr>
            <p:ph idx="1"/>
          </p:nvPr>
        </p:nvSpPr>
        <p:spPr>
          <a:xfrm>
            <a:off x="763588" y="1371600"/>
            <a:ext cx="2947987" cy="4971011"/>
          </a:xfrm>
        </p:spPr>
        <p:txBody>
          <a:bodyPr/>
          <a:lstStyle/>
          <a:p>
            <a:pPr marL="287338" lvl="1" indent="-287338" eaLnBrk="1" hangingPunct="1">
              <a:spcBef>
                <a:spcPts val="0"/>
              </a:spcBef>
              <a:spcAft>
                <a:spcPts val="600"/>
              </a:spcAft>
              <a:buFont typeface="+mj-lt"/>
              <a:buAutoNum type="arabicPeriod" startAt="3"/>
              <a:defRPr/>
            </a:pPr>
            <a:r>
              <a:rPr lang="en-US" sz="1600" dirty="0" smtClean="0">
                <a:cs typeface="+mn-cs"/>
              </a:rPr>
              <a:t>The</a:t>
            </a:r>
            <a:r>
              <a:rPr lang="en-US" sz="1600" b="1" dirty="0" smtClean="0">
                <a:cs typeface="+mn-cs"/>
              </a:rPr>
              <a:t> </a:t>
            </a:r>
            <a:r>
              <a:rPr lang="en-US" sz="1600" b="1" i="1" dirty="0" smtClean="0">
                <a:cs typeface="+mn-cs"/>
              </a:rPr>
              <a:t>Excel Read </a:t>
            </a:r>
            <a:r>
              <a:rPr lang="en-US" sz="1600" dirty="0" smtClean="0">
                <a:cs typeface="+mn-cs"/>
              </a:rPr>
              <a:t>dialog   appears.</a:t>
            </a:r>
          </a:p>
          <a:p>
            <a:pPr marL="287338" lvl="1" indent="-287338" eaLnBrk="1" hangingPunct="1">
              <a:spcBef>
                <a:spcPts val="0"/>
              </a:spcBef>
              <a:spcAft>
                <a:spcPts val="600"/>
              </a:spcAft>
              <a:buFont typeface="+mj-lt"/>
              <a:buAutoNum type="arabicPeriod" startAt="3"/>
              <a:defRPr/>
            </a:pPr>
            <a:r>
              <a:rPr lang="en-US" sz="1600" dirty="0" smtClean="0">
                <a:cs typeface="+mn-cs"/>
              </a:rPr>
              <a:t>In most cases (including this one), clicking</a:t>
            </a:r>
            <a:r>
              <a:rPr lang="en-US" sz="1600" b="1" i="1" dirty="0" smtClean="0">
                <a:cs typeface="+mn-cs"/>
              </a:rPr>
              <a:t> </a:t>
            </a:r>
            <a:r>
              <a:rPr lang="en-US" sz="1600" b="1" dirty="0" smtClean="0">
                <a:cs typeface="+mn-cs"/>
              </a:rPr>
              <a:t>Finish</a:t>
            </a:r>
            <a:r>
              <a:rPr lang="en-US" sz="1600" b="1" i="1" dirty="0" smtClean="0">
                <a:cs typeface="+mn-cs"/>
              </a:rPr>
              <a:t> </a:t>
            </a:r>
            <a:r>
              <a:rPr lang="en-US" sz="1600" dirty="0" smtClean="0">
                <a:cs typeface="+mn-cs"/>
              </a:rPr>
              <a:t>on this dialog will load the data.</a:t>
            </a:r>
          </a:p>
          <a:p>
            <a:pPr marL="287338" lvl="1" indent="-287338" eaLnBrk="1" hangingPunct="1">
              <a:spcBef>
                <a:spcPts val="0"/>
              </a:spcBef>
              <a:spcAft>
                <a:spcPts val="600"/>
              </a:spcAft>
              <a:buFont typeface="+mj-lt"/>
              <a:buAutoNum type="arabicPeriod" startAt="3"/>
              <a:defRPr/>
            </a:pPr>
            <a:r>
              <a:rPr lang="en-US" sz="1600" dirty="0" smtClean="0">
                <a:cs typeface="+mn-cs"/>
              </a:rPr>
              <a:t>EViews scans the Excel file to determine the structure.</a:t>
            </a:r>
          </a:p>
          <a:p>
            <a:pPr marL="287338" lvl="1" indent="-287338" eaLnBrk="1" hangingPunct="1">
              <a:spcBef>
                <a:spcPts val="0"/>
              </a:spcBef>
              <a:spcAft>
                <a:spcPts val="600"/>
              </a:spcAft>
              <a:buFont typeface="+mj-lt"/>
              <a:buAutoNum type="arabicPeriod" startAt="3"/>
              <a:defRPr/>
            </a:pPr>
            <a:endParaRPr lang="en-US" sz="1600" dirty="0">
              <a:cs typeface="+mn-cs"/>
            </a:endParaRPr>
          </a:p>
          <a:p>
            <a:pPr marL="287338" lvl="1" indent="-287338" eaLnBrk="1" hangingPunct="1">
              <a:spcBef>
                <a:spcPts val="0"/>
              </a:spcBef>
              <a:spcAft>
                <a:spcPts val="600"/>
              </a:spcAft>
              <a:buFont typeface="+mj-lt"/>
              <a:buAutoNum type="arabicPeriod" startAt="3"/>
              <a:defRPr/>
            </a:pPr>
            <a:endParaRPr lang="en-US" sz="1200" dirty="0" smtClean="0">
              <a:cs typeface="+mn-cs"/>
            </a:endParaRPr>
          </a:p>
          <a:p>
            <a:pPr marL="0" lvl="1" indent="0" eaLnBrk="1" hangingPunct="1">
              <a:spcBef>
                <a:spcPts val="0"/>
              </a:spcBef>
              <a:spcAft>
                <a:spcPts val="600"/>
              </a:spcAft>
              <a:buNone/>
              <a:defRPr/>
            </a:pPr>
            <a:r>
              <a:rPr lang="en-US" sz="1200" b="1" dirty="0" smtClean="0">
                <a:solidFill>
                  <a:srgbClr val="003399"/>
                </a:solidFill>
              </a:rPr>
              <a:t>Note</a:t>
            </a:r>
            <a:r>
              <a:rPr lang="en-US" sz="1200" dirty="0">
                <a:solidFill>
                  <a:srgbClr val="003399"/>
                </a:solidFill>
              </a:rPr>
              <a:t>: If your data has lines of </a:t>
            </a:r>
            <a:r>
              <a:rPr lang="en-US" sz="1200" dirty="0" smtClean="0">
                <a:solidFill>
                  <a:srgbClr val="003399"/>
                </a:solidFill>
              </a:rPr>
              <a:t>text </a:t>
            </a:r>
            <a:r>
              <a:rPr lang="en-US" sz="1200" dirty="0">
                <a:solidFill>
                  <a:srgbClr val="003399"/>
                </a:solidFill>
              </a:rPr>
              <a:t>before the column of data (showing data </a:t>
            </a:r>
            <a:r>
              <a:rPr lang="en-US" sz="1200" dirty="0" smtClean="0">
                <a:solidFill>
                  <a:srgbClr val="003399"/>
                </a:solidFill>
              </a:rPr>
              <a:t>sources</a:t>
            </a:r>
            <a:r>
              <a:rPr lang="en-US" sz="1200" dirty="0">
                <a:solidFill>
                  <a:srgbClr val="003399"/>
                </a:solidFill>
              </a:rPr>
              <a:t>, and other info), you can tell EViews to skip these lines in the </a:t>
            </a:r>
            <a:r>
              <a:rPr lang="en-US" sz="1200" b="1" dirty="0">
                <a:solidFill>
                  <a:srgbClr val="003399"/>
                </a:solidFill>
              </a:rPr>
              <a:t>Column headers </a:t>
            </a:r>
            <a:r>
              <a:rPr lang="en-US" sz="1200" dirty="0">
                <a:solidFill>
                  <a:srgbClr val="003399"/>
                </a:solidFill>
              </a:rPr>
              <a:t>section which appears if you hit </a:t>
            </a:r>
            <a:r>
              <a:rPr lang="en-US" sz="1200" b="1" dirty="0">
                <a:solidFill>
                  <a:srgbClr val="003399"/>
                </a:solidFill>
              </a:rPr>
              <a:t>Next</a:t>
            </a:r>
            <a:r>
              <a:rPr lang="en-US" sz="1200" dirty="0">
                <a:solidFill>
                  <a:srgbClr val="003399"/>
                </a:solidFill>
              </a:rPr>
              <a:t> instead of </a:t>
            </a:r>
            <a:r>
              <a:rPr lang="en-US" sz="1200" b="1" dirty="0">
                <a:solidFill>
                  <a:srgbClr val="003399"/>
                </a:solidFill>
              </a:rPr>
              <a:t>Finish</a:t>
            </a:r>
            <a:r>
              <a:rPr lang="en-US" sz="1200" dirty="0">
                <a:solidFill>
                  <a:srgbClr val="003399"/>
                </a:solidFill>
              </a:rPr>
              <a:t>. </a:t>
            </a:r>
          </a:p>
          <a:p>
            <a:pPr marL="287338" lvl="1" indent="-287338" eaLnBrk="1" hangingPunct="1">
              <a:spcBef>
                <a:spcPts val="0"/>
              </a:spcBef>
              <a:spcAft>
                <a:spcPts val="600"/>
              </a:spcAft>
              <a:buFont typeface="+mj-lt"/>
              <a:buAutoNum type="arabicPeriod" startAt="3"/>
              <a:defRPr/>
            </a:pPr>
            <a:endParaRPr lang="en-US" sz="1600" dirty="0">
              <a:cs typeface="+mn-cs"/>
            </a:endParaRPr>
          </a:p>
        </p:txBody>
      </p:sp>
      <p:sp>
        <p:nvSpPr>
          <p:cNvPr id="2457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D4C38783-E3AA-4805-A6E1-8383A2931427}" type="slidenum">
              <a:rPr lang="en-US" sz="800" smtClean="0">
                <a:solidFill>
                  <a:srgbClr val="808080"/>
                </a:solidFill>
              </a:rPr>
              <a:pPr/>
              <a:t>22</a:t>
            </a:fld>
            <a:endParaRPr lang="en-US" sz="800">
              <a:solidFill>
                <a:srgbClr val="808080"/>
              </a:solidFill>
            </a:endParaRPr>
          </a:p>
        </p:txBody>
      </p:sp>
      <p:pic>
        <p:nvPicPr>
          <p:cNvPr id="245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1113" y="1490663"/>
            <a:ext cx="4684712" cy="354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84036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itle 1"/>
          <p:cNvSpPr>
            <a:spLocks noGrp="1"/>
          </p:cNvSpPr>
          <p:nvPr>
            <p:ph type="title"/>
          </p:nvPr>
        </p:nvSpPr>
        <p:spPr>
          <a:xfrm>
            <a:off x="342290" y="0"/>
            <a:ext cx="7521575" cy="1131888"/>
          </a:xfrm>
        </p:spPr>
        <p:txBody>
          <a:bodyPr/>
          <a:lstStyle/>
          <a:p>
            <a:pPr eaLnBrk="1" hangingPunct="1"/>
            <a:r>
              <a:rPr lang="en-US" dirty="0" smtClean="0">
                <a:ea typeface="ＭＳ Ｐゴシック" panose="020B0600070205080204" pitchFamily="34" charset="-128"/>
              </a:rPr>
              <a:t>Creating a Cross-Sectional Workfile by Dragging/Dropping Data: Example: 1 </a:t>
            </a:r>
            <a:r>
              <a:rPr lang="en-US" sz="1800" dirty="0" smtClean="0">
                <a:ea typeface="ＭＳ Ｐゴシック" panose="020B0600070205080204" pitchFamily="34" charset="-128"/>
              </a:rPr>
              <a:t>(cont’d)</a:t>
            </a:r>
          </a:p>
        </p:txBody>
      </p:sp>
      <p:sp>
        <p:nvSpPr>
          <p:cNvPr id="3" name="Content Placeholder 2"/>
          <p:cNvSpPr>
            <a:spLocks noGrp="1"/>
          </p:cNvSpPr>
          <p:nvPr>
            <p:ph idx="1"/>
          </p:nvPr>
        </p:nvSpPr>
        <p:spPr>
          <a:xfrm>
            <a:off x="587375" y="1249363"/>
            <a:ext cx="3629025" cy="2325687"/>
          </a:xfrm>
        </p:spPr>
        <p:txBody>
          <a:bodyPr/>
          <a:lstStyle/>
          <a:p>
            <a:pPr>
              <a:spcBef>
                <a:spcPts val="0"/>
              </a:spcBef>
              <a:spcAft>
                <a:spcPts val="600"/>
              </a:spcAft>
              <a:buSzPct val="100000"/>
              <a:buFont typeface="Arial" pitchFamily="34" charset="0"/>
              <a:buChar char="•"/>
              <a:defRPr/>
            </a:pPr>
            <a:r>
              <a:rPr lang="en-US" sz="1800" dirty="0" smtClean="0"/>
              <a:t>EViews will successfully open the file. </a:t>
            </a:r>
          </a:p>
          <a:p>
            <a:pPr marL="168275" lvl="1" indent="-168275">
              <a:spcBef>
                <a:spcPts val="0"/>
              </a:spcBef>
              <a:spcAft>
                <a:spcPts val="600"/>
              </a:spcAft>
              <a:buSzPct val="100000"/>
              <a:buFont typeface="Arial" pitchFamily="34" charset="0"/>
              <a:buChar char="•"/>
              <a:defRPr/>
            </a:pPr>
            <a:r>
              <a:rPr lang="en-US" dirty="0" smtClean="0"/>
              <a:t>Each of the Excel columns is now an individual series.</a:t>
            </a:r>
            <a:endParaRPr lang="en-US" b="1" dirty="0"/>
          </a:p>
          <a:p>
            <a:pPr marL="168275" lvl="1" indent="-168275">
              <a:spcBef>
                <a:spcPts val="0"/>
              </a:spcBef>
              <a:spcAft>
                <a:spcPts val="600"/>
              </a:spcAft>
              <a:buSzPct val="100000"/>
              <a:buFont typeface="Arial" pitchFamily="34" charset="0"/>
              <a:buChar char="•"/>
              <a:defRPr/>
            </a:pPr>
            <a:r>
              <a:rPr lang="en-US" dirty="0" smtClean="0"/>
              <a:t>EViews created an undated workfile (with 50 observations) since there were no date columns in Excel.</a:t>
            </a:r>
            <a:endParaRPr lang="en-US" baseline="30000" dirty="0"/>
          </a:p>
          <a:p>
            <a:pPr>
              <a:buFont typeface="Wingdings" pitchFamily="2" charset="2"/>
              <a:buChar char="§"/>
              <a:defRPr/>
            </a:pPr>
            <a:endParaRPr lang="en-US" sz="1800" dirty="0" smtClean="0"/>
          </a:p>
          <a:p>
            <a:pPr marL="0" indent="0">
              <a:buFont typeface="Times" pitchFamily="17" charset="0"/>
              <a:buNone/>
              <a:defRPr/>
            </a:pPr>
            <a:endParaRPr lang="en-US" sz="1800" dirty="0" smtClean="0"/>
          </a:p>
          <a:p>
            <a:pPr marL="0" indent="0">
              <a:buFont typeface="Times" pitchFamily="17" charset="0"/>
              <a:buNone/>
              <a:defRPr/>
            </a:pPr>
            <a:endParaRPr lang="en-US" sz="1800" dirty="0" smtClean="0"/>
          </a:p>
          <a:p>
            <a:pPr marL="0" indent="0">
              <a:buFont typeface="Times" pitchFamily="17" charset="0"/>
              <a:buNone/>
              <a:defRPr/>
            </a:pPr>
            <a:endParaRPr lang="en-US" sz="2000" dirty="0"/>
          </a:p>
        </p:txBody>
      </p:sp>
      <p:sp>
        <p:nvSpPr>
          <p:cNvPr id="2560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D9D0855A-57ED-4106-AEAD-79483F70245F}" type="slidenum">
              <a:rPr lang="en-US" sz="800">
                <a:solidFill>
                  <a:srgbClr val="808080"/>
                </a:solidFill>
              </a:rPr>
              <a:pPr/>
              <a:t>23</a:t>
            </a:fld>
            <a:endParaRPr lang="en-US" sz="800">
              <a:solidFill>
                <a:srgbClr val="808080"/>
              </a:solidFill>
            </a:endParaRPr>
          </a:p>
        </p:txBody>
      </p:sp>
      <p:pic>
        <p:nvPicPr>
          <p:cNvPr id="2" name="Picture 1"/>
          <p:cNvPicPr>
            <a:picLocks noChangeAspect="1"/>
          </p:cNvPicPr>
          <p:nvPr/>
        </p:nvPicPr>
        <p:blipFill>
          <a:blip r:embed="rId2"/>
          <a:stretch>
            <a:fillRect/>
          </a:stretch>
        </p:blipFill>
        <p:spPr>
          <a:xfrm>
            <a:off x="4356829" y="1409238"/>
            <a:ext cx="4253771" cy="4507836"/>
          </a:xfrm>
          <a:prstGeom prst="rect">
            <a:avLst/>
          </a:prstGeom>
        </p:spPr>
      </p:pic>
    </p:spTree>
    <p:extLst>
      <p:ext uri="{BB962C8B-B14F-4D97-AF65-F5344CB8AC3E}">
        <p14:creationId xmlns:p14="http://schemas.microsoft.com/office/powerpoint/2010/main" val="23239632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Title 1"/>
          <p:cNvSpPr>
            <a:spLocks noGrp="1"/>
          </p:cNvSpPr>
          <p:nvPr>
            <p:ph type="title"/>
          </p:nvPr>
        </p:nvSpPr>
        <p:spPr>
          <a:xfrm>
            <a:off x="342290" y="0"/>
            <a:ext cx="7521575" cy="1131888"/>
          </a:xfrm>
        </p:spPr>
        <p:txBody>
          <a:bodyPr/>
          <a:lstStyle/>
          <a:p>
            <a:pPr eaLnBrk="1" hangingPunct="1"/>
            <a:r>
              <a:rPr lang="en-US" dirty="0" smtClean="0">
                <a:ea typeface="ＭＳ Ｐゴシック" panose="020B0600070205080204" pitchFamily="34" charset="-128"/>
              </a:rPr>
              <a:t>Creating a Cross-Sectional Workfile by Dragging/Dropping Data: Example: 1 </a:t>
            </a:r>
            <a:r>
              <a:rPr lang="en-US" sz="1800" dirty="0" smtClean="0">
                <a:ea typeface="ＭＳ Ｐゴシック" panose="020B0600070205080204" pitchFamily="34" charset="-128"/>
              </a:rPr>
              <a:t>(cont’d)</a:t>
            </a:r>
          </a:p>
        </p:txBody>
      </p:sp>
      <p:sp>
        <p:nvSpPr>
          <p:cNvPr id="3" name="Content Placeholder 2"/>
          <p:cNvSpPr>
            <a:spLocks noGrp="1"/>
          </p:cNvSpPr>
          <p:nvPr>
            <p:ph idx="1"/>
          </p:nvPr>
        </p:nvSpPr>
        <p:spPr>
          <a:xfrm>
            <a:off x="585788" y="1244600"/>
            <a:ext cx="3505200" cy="4672013"/>
          </a:xfrm>
        </p:spPr>
        <p:txBody>
          <a:bodyPr/>
          <a:lstStyle/>
          <a:p>
            <a:pPr>
              <a:spcBef>
                <a:spcPts val="0"/>
              </a:spcBef>
              <a:spcAft>
                <a:spcPts val="600"/>
              </a:spcAft>
              <a:buSzPct val="100000"/>
              <a:buFont typeface="Arial" pitchFamily="34" charset="0"/>
              <a:buChar char="•"/>
              <a:defRPr/>
            </a:pPr>
            <a:r>
              <a:rPr lang="en-US" sz="1800" dirty="0" smtClean="0"/>
              <a:t>EViews scanned each column to determine a cross-section identifier. It determined that </a:t>
            </a:r>
            <a:r>
              <a:rPr lang="en-US" sz="1800" b="1" dirty="0" smtClean="0"/>
              <a:t>State</a:t>
            </a:r>
            <a:r>
              <a:rPr lang="en-US" sz="1800" dirty="0" smtClean="0"/>
              <a:t> was the most likely candidate.</a:t>
            </a:r>
          </a:p>
          <a:p>
            <a:pPr>
              <a:spcBef>
                <a:spcPts val="0"/>
              </a:spcBef>
              <a:spcAft>
                <a:spcPts val="600"/>
              </a:spcAft>
              <a:buSzPct val="100000"/>
              <a:buFont typeface="Arial" pitchFamily="34" charset="0"/>
              <a:buChar char="•"/>
              <a:defRPr/>
            </a:pPr>
            <a:r>
              <a:rPr lang="en-US" sz="1800" dirty="0" smtClean="0"/>
              <a:t>The workfile is now indexed by the </a:t>
            </a:r>
            <a:r>
              <a:rPr lang="en-US" sz="1800" b="1" dirty="0" smtClean="0"/>
              <a:t>State</a:t>
            </a:r>
            <a:r>
              <a:rPr lang="en-US" sz="1800" dirty="0" smtClean="0"/>
              <a:t> series.</a:t>
            </a:r>
          </a:p>
          <a:p>
            <a:pPr>
              <a:spcBef>
                <a:spcPts val="0"/>
              </a:spcBef>
              <a:spcAft>
                <a:spcPts val="600"/>
              </a:spcAft>
              <a:buSzPct val="100000"/>
              <a:buFont typeface="Arial" pitchFamily="34" charset="0"/>
              <a:buChar char="•"/>
              <a:defRPr/>
            </a:pPr>
            <a:r>
              <a:rPr lang="en-US" sz="1800" b="1" dirty="0" smtClean="0"/>
              <a:t>State</a:t>
            </a:r>
            <a:r>
              <a:rPr lang="en-US" sz="1800" dirty="0" smtClean="0"/>
              <a:t> is the cross-section ID in this example. </a:t>
            </a:r>
            <a:endParaRPr lang="en-US" sz="1800" dirty="0"/>
          </a:p>
          <a:p>
            <a:pPr marL="168275" indent="0">
              <a:spcAft>
                <a:spcPts val="1200"/>
              </a:spcAft>
              <a:buFont typeface="Times" pitchFamily="17" charset="0"/>
              <a:buNone/>
              <a:defRPr/>
            </a:pPr>
            <a:endParaRPr lang="en-US" sz="1600" b="1" dirty="0" smtClean="0"/>
          </a:p>
          <a:p>
            <a:pPr marL="168275" indent="0">
              <a:spcAft>
                <a:spcPts val="1200"/>
              </a:spcAft>
              <a:buFont typeface="Times" pitchFamily="17" charset="0"/>
              <a:buNone/>
              <a:defRPr/>
            </a:pPr>
            <a:endParaRPr lang="en-US" sz="1600" b="1" dirty="0"/>
          </a:p>
          <a:p>
            <a:pPr marL="0" indent="0">
              <a:buFont typeface="Times" pitchFamily="17" charset="0"/>
              <a:buNone/>
              <a:defRPr/>
            </a:pPr>
            <a:endParaRPr lang="en-US" sz="1800" dirty="0" smtClean="0"/>
          </a:p>
          <a:p>
            <a:pPr marL="0" indent="0">
              <a:buFont typeface="Times" pitchFamily="17" charset="0"/>
              <a:buNone/>
              <a:defRPr/>
            </a:pPr>
            <a:endParaRPr lang="en-US" sz="2000" dirty="0"/>
          </a:p>
        </p:txBody>
      </p:sp>
      <p:sp>
        <p:nvSpPr>
          <p:cNvPr id="26627"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A373067A-41A4-478B-9F8D-383556D530B5}" type="slidenum">
              <a:rPr lang="en-US" sz="800">
                <a:solidFill>
                  <a:srgbClr val="808080"/>
                </a:solidFill>
              </a:rPr>
              <a:pPr/>
              <a:t>24</a:t>
            </a:fld>
            <a:endParaRPr lang="en-US" sz="800">
              <a:solidFill>
                <a:srgbClr val="808080"/>
              </a:solidFill>
            </a:endParaRPr>
          </a:p>
        </p:txBody>
      </p:sp>
      <p:pic>
        <p:nvPicPr>
          <p:cNvPr id="2" name="Picture 1"/>
          <p:cNvPicPr>
            <a:picLocks noChangeAspect="1"/>
          </p:cNvPicPr>
          <p:nvPr/>
        </p:nvPicPr>
        <p:blipFill>
          <a:blip r:embed="rId2"/>
          <a:stretch>
            <a:fillRect/>
          </a:stretch>
        </p:blipFill>
        <p:spPr>
          <a:xfrm>
            <a:off x="4139370" y="1456142"/>
            <a:ext cx="4471230" cy="4738283"/>
          </a:xfrm>
          <a:prstGeom prst="rect">
            <a:avLst/>
          </a:prstGeom>
        </p:spPr>
      </p:pic>
    </p:spTree>
    <p:extLst>
      <p:ext uri="{BB962C8B-B14F-4D97-AF65-F5344CB8AC3E}">
        <p14:creationId xmlns:p14="http://schemas.microsoft.com/office/powerpoint/2010/main" val="33486290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41435" y="0"/>
            <a:ext cx="7521575" cy="1131888"/>
          </a:xfrm>
        </p:spPr>
        <p:txBody>
          <a:bodyPr/>
          <a:lstStyle/>
          <a:p>
            <a:r>
              <a:rPr lang="en-US" dirty="0" smtClean="0">
                <a:ea typeface="ＭＳ Ｐゴシック" panose="020B0600070205080204" pitchFamily="34" charset="-128"/>
              </a:rPr>
              <a:t>Creating a Time Series Workfile by Importing Data: Example 2 </a:t>
            </a:r>
          </a:p>
        </p:txBody>
      </p:sp>
      <p:sp>
        <p:nvSpPr>
          <p:cNvPr id="2765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2EA24A45-798C-4298-9D7F-88FFE63AC96F}" type="slidenum">
              <a:rPr lang="en-US" sz="800">
                <a:solidFill>
                  <a:srgbClr val="808080"/>
                </a:solidFill>
              </a:rPr>
              <a:pPr/>
              <a:t>25</a:t>
            </a:fld>
            <a:endParaRPr lang="en-US" sz="800">
              <a:solidFill>
                <a:srgbClr val="808080"/>
              </a:solidFill>
            </a:endParaRPr>
          </a:p>
        </p:txBody>
      </p:sp>
      <p:pic>
        <p:nvPicPr>
          <p:cNvPr id="2765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0298" y="2578100"/>
            <a:ext cx="3808412" cy="376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bwMode="auto">
          <a:xfrm>
            <a:off x="579438" y="1228725"/>
            <a:ext cx="8829675" cy="1009650"/>
          </a:xfrm>
          <a:prstGeom prst="rect">
            <a:avLst/>
          </a:prstGeom>
          <a:noFill/>
          <a:ln>
            <a:noFill/>
          </a:ln>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161925" lvl="1" indent="-161925" eaLnBrk="1" hangingPunct="1">
              <a:spcBef>
                <a:spcPts val="1200"/>
              </a:spcBef>
              <a:spcAft>
                <a:spcPts val="600"/>
              </a:spcAft>
              <a:buClr>
                <a:srgbClr val="3390E1"/>
              </a:buClr>
              <a:buSzPct val="100000"/>
              <a:buFont typeface="Arial" pitchFamily="34" charset="0"/>
              <a:buChar char="•"/>
              <a:defRPr/>
            </a:pPr>
            <a:r>
              <a:rPr lang="en-US" dirty="0" smtClean="0">
                <a:solidFill>
                  <a:srgbClr val="003399"/>
                </a:solidFill>
              </a:rPr>
              <a:t>This is a simple Excel file containing an example of time series data (</a:t>
            </a:r>
            <a:r>
              <a:rPr lang="en-US" i="1" dirty="0">
                <a:solidFill>
                  <a:srgbClr val="003399"/>
                </a:solidFill>
              </a:rPr>
              <a:t>T</a:t>
            </a:r>
            <a:r>
              <a:rPr lang="en-US" i="1" dirty="0" smtClean="0">
                <a:solidFill>
                  <a:srgbClr val="003399"/>
                </a:solidFill>
              </a:rPr>
              <a:t>ime_series.xls</a:t>
            </a:r>
            <a:r>
              <a:rPr lang="en-US" dirty="0" smtClean="0">
                <a:solidFill>
                  <a:srgbClr val="003399"/>
                </a:solidFill>
              </a:rPr>
              <a:t>):</a:t>
            </a:r>
          </a:p>
          <a:p>
            <a:pPr marL="463550" lvl="1" indent="-244475" eaLnBrk="1" hangingPunct="1">
              <a:spcBef>
                <a:spcPts val="0"/>
              </a:spcBef>
              <a:spcAft>
                <a:spcPts val="600"/>
              </a:spcAft>
              <a:buClr>
                <a:srgbClr val="3390E1"/>
              </a:buClr>
              <a:buFont typeface="Wingdings" pitchFamily="2" charset="2"/>
              <a:buChar char="ü"/>
              <a:defRPr/>
            </a:pPr>
            <a:r>
              <a:rPr lang="en-US" sz="1600" dirty="0" smtClean="0">
                <a:solidFill>
                  <a:srgbClr val="003399"/>
                </a:solidFill>
              </a:rPr>
              <a:t>The first column shows dates (quarterly data from 1980 to 2012).</a:t>
            </a:r>
          </a:p>
          <a:p>
            <a:pPr marL="463550" lvl="1" indent="-244475" eaLnBrk="1" hangingPunct="1">
              <a:spcBef>
                <a:spcPts val="0"/>
              </a:spcBef>
              <a:spcAft>
                <a:spcPts val="600"/>
              </a:spcAft>
              <a:buClr>
                <a:srgbClr val="3390E1"/>
              </a:buClr>
              <a:buFont typeface="Wingdings" pitchFamily="2" charset="2"/>
              <a:buChar char="ü"/>
              <a:defRPr/>
            </a:pPr>
            <a:r>
              <a:rPr lang="en-US" sz="1600" dirty="0" smtClean="0">
                <a:solidFill>
                  <a:srgbClr val="003399"/>
                </a:solidFill>
              </a:rPr>
              <a:t>The next four columns contain information on main US macro variables.</a:t>
            </a:r>
            <a:endParaRPr lang="en-US" sz="1600" dirty="0">
              <a:solidFill>
                <a:srgbClr val="003399"/>
              </a:solidFill>
            </a:endParaRPr>
          </a:p>
        </p:txBody>
      </p:sp>
    </p:spTree>
    <p:extLst>
      <p:ext uri="{BB962C8B-B14F-4D97-AF65-F5344CB8AC3E}">
        <p14:creationId xmlns:p14="http://schemas.microsoft.com/office/powerpoint/2010/main" val="19794667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Title 1"/>
          <p:cNvSpPr>
            <a:spLocks noGrp="1"/>
          </p:cNvSpPr>
          <p:nvPr>
            <p:ph type="title"/>
          </p:nvPr>
        </p:nvSpPr>
        <p:spPr>
          <a:xfrm>
            <a:off x="341435" y="0"/>
            <a:ext cx="7521575" cy="1131888"/>
          </a:xfrm>
        </p:spPr>
        <p:txBody>
          <a:bodyPr/>
          <a:lstStyle/>
          <a:p>
            <a:pPr eaLnBrk="1" hangingPunct="1"/>
            <a:r>
              <a:rPr lang="en-US" dirty="0" smtClean="0">
                <a:ea typeface="ＭＳ Ｐゴシック" panose="020B0600070205080204" pitchFamily="34" charset="-128"/>
              </a:rPr>
              <a:t>Creating a Time Series Workfile by Importing Data: Example 2 </a:t>
            </a:r>
            <a:r>
              <a:rPr lang="en-US" sz="1800" dirty="0" smtClean="0">
                <a:ea typeface="ＭＳ Ｐゴシック" panose="020B0600070205080204" pitchFamily="34" charset="-128"/>
              </a:rPr>
              <a:t>(cont’d)</a:t>
            </a:r>
          </a:p>
        </p:txBody>
      </p:sp>
      <p:sp>
        <p:nvSpPr>
          <p:cNvPr id="28674" name="Content Placeholder 2"/>
          <p:cNvSpPr>
            <a:spLocks noGrp="1"/>
          </p:cNvSpPr>
          <p:nvPr>
            <p:ph idx="1"/>
          </p:nvPr>
        </p:nvSpPr>
        <p:spPr>
          <a:xfrm>
            <a:off x="762000" y="1360488"/>
            <a:ext cx="7004050" cy="836612"/>
          </a:xfrm>
        </p:spPr>
        <p:txBody>
          <a:bodyPr/>
          <a:lstStyle/>
          <a:p>
            <a:pPr marL="0" lvl="1" indent="0">
              <a:spcBef>
                <a:spcPts val="0"/>
              </a:spcBef>
              <a:spcAft>
                <a:spcPts val="600"/>
              </a:spcAft>
              <a:buFont typeface="Times" panose="02020603050405020304" pitchFamily="18" charset="0"/>
              <a:buNone/>
              <a:defRPr/>
            </a:pPr>
            <a:r>
              <a:rPr lang="en-US" sz="1600" u="sng" dirty="0" smtClean="0">
                <a:ea typeface="ＭＳ Ｐゴシック" pitchFamily="34" charset="-128"/>
              </a:rPr>
              <a:t>Another way to create a workfile is to:</a:t>
            </a:r>
          </a:p>
          <a:p>
            <a:pPr marL="231775" lvl="1" indent="-231775">
              <a:spcBef>
                <a:spcPts val="0"/>
              </a:spcBef>
              <a:spcAft>
                <a:spcPts val="600"/>
              </a:spcAft>
              <a:buFont typeface="Arial" pitchFamily="34" charset="0"/>
              <a:buAutoNum type="arabicPeriod"/>
              <a:defRPr/>
            </a:pPr>
            <a:r>
              <a:rPr lang="en-US" sz="1600" dirty="0"/>
              <a:t>Click </a:t>
            </a:r>
            <a:r>
              <a:rPr lang="en-US" sz="1600" b="1" dirty="0"/>
              <a:t>File → Open → Foreign Data as Workfile.</a:t>
            </a:r>
          </a:p>
          <a:p>
            <a:pPr marL="231775" lvl="1" indent="-231775">
              <a:spcBef>
                <a:spcPts val="0"/>
              </a:spcBef>
              <a:spcAft>
                <a:spcPts val="600"/>
              </a:spcAft>
              <a:buFont typeface="+mj-lt"/>
              <a:buAutoNum type="arabicPeriod"/>
              <a:defRPr/>
            </a:pPr>
            <a:r>
              <a:rPr lang="en-US" sz="1600" dirty="0"/>
              <a:t>Select the directory where data is stored and open file.</a:t>
            </a:r>
          </a:p>
          <a:p>
            <a:pPr marL="0" lvl="1" indent="0">
              <a:buFont typeface="Times" panose="02020603050405020304" pitchFamily="18" charset="0"/>
              <a:buNone/>
              <a:defRPr/>
            </a:pPr>
            <a:endParaRPr lang="en-US" sz="1600" u="sng" dirty="0" smtClean="0">
              <a:ea typeface="ＭＳ Ｐゴシック" pitchFamily="34" charset="-128"/>
            </a:endParaRPr>
          </a:p>
          <a:p>
            <a:pPr marL="0" indent="0">
              <a:buFont typeface="Times" panose="02020603050405020304" pitchFamily="18" charset="0"/>
              <a:buNone/>
              <a:defRPr/>
            </a:pPr>
            <a:endParaRPr lang="en-US" sz="2000" dirty="0" smtClean="0">
              <a:ea typeface="ＭＳ Ｐゴシック" pitchFamily="34" charset="-128"/>
            </a:endParaRPr>
          </a:p>
        </p:txBody>
      </p:sp>
      <p:sp>
        <p:nvSpPr>
          <p:cNvPr id="2867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F37C5158-6218-4B84-AD3A-2E7A5751BA71}" type="slidenum">
              <a:rPr lang="en-US" sz="800">
                <a:solidFill>
                  <a:srgbClr val="808080"/>
                </a:solidFill>
              </a:rPr>
              <a:pPr/>
              <a:t>26</a:t>
            </a:fld>
            <a:endParaRPr lang="en-US" sz="800">
              <a:solidFill>
                <a:srgbClr val="808080"/>
              </a:solidFill>
            </a:endParaRPr>
          </a:p>
        </p:txBody>
      </p:sp>
      <p:pic>
        <p:nvPicPr>
          <p:cNvPr id="2867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0263" y="2405063"/>
            <a:ext cx="4573587" cy="369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48423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Title 1"/>
          <p:cNvSpPr>
            <a:spLocks noGrp="1"/>
          </p:cNvSpPr>
          <p:nvPr>
            <p:ph type="title"/>
          </p:nvPr>
        </p:nvSpPr>
        <p:spPr>
          <a:xfrm>
            <a:off x="341435" y="0"/>
            <a:ext cx="7521575" cy="1131888"/>
          </a:xfrm>
        </p:spPr>
        <p:txBody>
          <a:bodyPr/>
          <a:lstStyle/>
          <a:p>
            <a:pPr eaLnBrk="1" hangingPunct="1"/>
            <a:r>
              <a:rPr lang="en-US" dirty="0" smtClean="0">
                <a:ea typeface="ＭＳ Ｐゴシック" panose="020B0600070205080204" pitchFamily="34" charset="-128"/>
              </a:rPr>
              <a:t>Creating a Time Series Workfile by Importing Data: Example 2 </a:t>
            </a:r>
            <a:r>
              <a:rPr lang="en-US" sz="1800" dirty="0" smtClean="0">
                <a:ea typeface="ＭＳ Ｐゴシック" panose="020B0600070205080204" pitchFamily="34" charset="-128"/>
              </a:rPr>
              <a:t>(cont’d)</a:t>
            </a:r>
          </a:p>
        </p:txBody>
      </p:sp>
      <p:sp>
        <p:nvSpPr>
          <p:cNvPr id="3" name="Content Placeholder 2"/>
          <p:cNvSpPr>
            <a:spLocks noGrp="1"/>
          </p:cNvSpPr>
          <p:nvPr>
            <p:ph idx="1"/>
          </p:nvPr>
        </p:nvSpPr>
        <p:spPr>
          <a:xfrm>
            <a:off x="752475" y="1343025"/>
            <a:ext cx="7121525" cy="874713"/>
          </a:xfrm>
        </p:spPr>
        <p:txBody>
          <a:bodyPr/>
          <a:lstStyle/>
          <a:p>
            <a:pPr marL="228600" indent="-228600">
              <a:spcBef>
                <a:spcPts val="0"/>
              </a:spcBef>
              <a:spcAft>
                <a:spcPts val="600"/>
              </a:spcAft>
              <a:buFont typeface="+mj-lt"/>
              <a:buAutoNum type="arabicPeriod" startAt="3"/>
              <a:defRPr/>
            </a:pPr>
            <a:r>
              <a:rPr lang="en-US" sz="1600" dirty="0" smtClean="0"/>
              <a:t>The </a:t>
            </a:r>
            <a:r>
              <a:rPr lang="en-US" sz="1600" b="1" dirty="0" smtClean="0"/>
              <a:t>Excel</a:t>
            </a:r>
            <a:r>
              <a:rPr lang="en-US" sz="1600" dirty="0" smtClean="0"/>
              <a:t> </a:t>
            </a:r>
            <a:r>
              <a:rPr lang="en-US" sz="1600" b="1" dirty="0" smtClean="0"/>
              <a:t>Read </a:t>
            </a:r>
            <a:r>
              <a:rPr lang="en-US" sz="1600" dirty="0" smtClean="0"/>
              <a:t>dialog appears again.</a:t>
            </a:r>
          </a:p>
          <a:p>
            <a:pPr marL="228600" indent="-228600">
              <a:spcBef>
                <a:spcPts val="0"/>
              </a:spcBef>
              <a:spcAft>
                <a:spcPts val="600"/>
              </a:spcAft>
              <a:buFont typeface="+mj-lt"/>
              <a:buAutoNum type="arabicPeriod" startAt="3"/>
              <a:defRPr/>
            </a:pPr>
            <a:r>
              <a:rPr lang="en-US" sz="1600" dirty="0" smtClean="0"/>
              <a:t>As in the previous examples, click </a:t>
            </a:r>
            <a:r>
              <a:rPr lang="en-US" sz="1600" b="1" dirty="0" smtClean="0"/>
              <a:t>Finish</a:t>
            </a:r>
            <a:r>
              <a:rPr lang="en-US" sz="1600" dirty="0" smtClean="0"/>
              <a:t> to load the data</a:t>
            </a:r>
            <a:r>
              <a:rPr lang="en-US" sz="1600" dirty="0"/>
              <a:t>.</a:t>
            </a:r>
            <a:endParaRPr lang="en-US" sz="1600" dirty="0" smtClean="0"/>
          </a:p>
          <a:p>
            <a:pPr marL="0" indent="0">
              <a:buFont typeface="Times" pitchFamily="17" charset="0"/>
              <a:buNone/>
              <a:defRPr/>
            </a:pPr>
            <a:endParaRPr lang="en-US" sz="2000" dirty="0"/>
          </a:p>
        </p:txBody>
      </p:sp>
      <p:sp>
        <p:nvSpPr>
          <p:cNvPr id="2969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4B1E70AF-0593-4898-9AE7-F80227827612}" type="slidenum">
              <a:rPr lang="en-US" sz="800">
                <a:solidFill>
                  <a:srgbClr val="808080"/>
                </a:solidFill>
              </a:rPr>
              <a:pPr/>
              <a:t>27</a:t>
            </a:fld>
            <a:endParaRPr lang="en-US" sz="800">
              <a:solidFill>
                <a:srgbClr val="808080"/>
              </a:solidFill>
            </a:endParaRPr>
          </a:p>
        </p:txBody>
      </p:sp>
      <p:pic>
        <p:nvPicPr>
          <p:cNvPr id="29701"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4575" y="2428875"/>
            <a:ext cx="432435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34771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Title 1"/>
          <p:cNvSpPr>
            <a:spLocks noGrp="1"/>
          </p:cNvSpPr>
          <p:nvPr>
            <p:ph type="title"/>
          </p:nvPr>
        </p:nvSpPr>
        <p:spPr>
          <a:xfrm>
            <a:off x="341435" y="0"/>
            <a:ext cx="7521575" cy="1131888"/>
          </a:xfrm>
        </p:spPr>
        <p:txBody>
          <a:bodyPr/>
          <a:lstStyle/>
          <a:p>
            <a:pPr eaLnBrk="1" hangingPunct="1"/>
            <a:r>
              <a:rPr lang="en-US" dirty="0" smtClean="0">
                <a:ea typeface="ＭＳ Ｐゴシック" panose="020B0600070205080204" pitchFamily="34" charset="-128"/>
              </a:rPr>
              <a:t>Creating a Time Series Workfile by Importing Data: Example 2 </a:t>
            </a:r>
            <a:r>
              <a:rPr lang="en-US" sz="1800" dirty="0" smtClean="0">
                <a:ea typeface="ＭＳ Ｐゴシック" panose="020B0600070205080204" pitchFamily="34" charset="-128"/>
              </a:rPr>
              <a:t>(cont’d)</a:t>
            </a:r>
          </a:p>
        </p:txBody>
      </p:sp>
      <p:sp>
        <p:nvSpPr>
          <p:cNvPr id="3" name="Content Placeholder 2"/>
          <p:cNvSpPr>
            <a:spLocks noGrp="1"/>
          </p:cNvSpPr>
          <p:nvPr>
            <p:ph idx="1"/>
          </p:nvPr>
        </p:nvSpPr>
        <p:spPr>
          <a:xfrm>
            <a:off x="588963" y="1254125"/>
            <a:ext cx="3341687" cy="5043488"/>
          </a:xfrm>
        </p:spPr>
        <p:txBody>
          <a:bodyPr/>
          <a:lstStyle/>
          <a:p>
            <a:pPr>
              <a:spcAft>
                <a:spcPts val="1200"/>
              </a:spcAft>
              <a:buFont typeface="Arial" pitchFamily="34" charset="0"/>
              <a:buChar char="•"/>
              <a:defRPr/>
            </a:pPr>
            <a:r>
              <a:rPr lang="en-US" sz="1800" dirty="0" smtClean="0"/>
              <a:t>EViews automatically detected that the source data was a time series.</a:t>
            </a:r>
            <a:endParaRPr lang="en-US" sz="1800" dirty="0"/>
          </a:p>
          <a:p>
            <a:pPr>
              <a:spcAft>
                <a:spcPts val="1200"/>
              </a:spcAft>
              <a:buFont typeface="Arial" pitchFamily="34" charset="0"/>
              <a:buChar char="•"/>
              <a:defRPr/>
            </a:pPr>
            <a:r>
              <a:rPr lang="en-US" sz="1800" dirty="0" smtClean="0"/>
              <a:t>You can see that the </a:t>
            </a:r>
            <a:r>
              <a:rPr lang="en-US" sz="1800" b="1" dirty="0" smtClean="0"/>
              <a:t>Range</a:t>
            </a:r>
            <a:r>
              <a:rPr lang="en-US" sz="1800" dirty="0"/>
              <a:t> </a:t>
            </a:r>
            <a:r>
              <a:rPr lang="en-US" sz="1800" dirty="0" smtClean="0"/>
              <a:t>at the top of the workfile correctly shows the date format of the file.</a:t>
            </a:r>
          </a:p>
          <a:p>
            <a:pPr>
              <a:spcBef>
                <a:spcPts val="0"/>
              </a:spcBef>
              <a:spcAft>
                <a:spcPts val="600"/>
              </a:spcAft>
              <a:buSzPct val="100000"/>
              <a:buFont typeface="Arial" pitchFamily="34" charset="0"/>
              <a:buChar char="•"/>
              <a:defRPr/>
            </a:pPr>
            <a:r>
              <a:rPr lang="en-US" sz="1800" dirty="0" smtClean="0"/>
              <a:t>The workfile is now indexed by </a:t>
            </a:r>
            <a:r>
              <a:rPr lang="en-US" sz="1800" b="1" dirty="0" smtClean="0"/>
              <a:t>date</a:t>
            </a:r>
            <a:r>
              <a:rPr lang="en-US" sz="1800" dirty="0" smtClean="0"/>
              <a:t>.</a:t>
            </a:r>
          </a:p>
          <a:p>
            <a:pPr>
              <a:spcBef>
                <a:spcPts val="0"/>
              </a:spcBef>
              <a:spcAft>
                <a:spcPts val="600"/>
              </a:spcAft>
              <a:buSzPct val="100000"/>
              <a:buFont typeface="Arial" pitchFamily="34" charset="0"/>
              <a:buChar char="•"/>
              <a:defRPr/>
            </a:pPr>
            <a:r>
              <a:rPr lang="en-US" sz="1800" b="1" dirty="0" smtClean="0"/>
              <a:t>Date</a:t>
            </a:r>
            <a:r>
              <a:rPr lang="en-US" sz="1800" dirty="0" smtClean="0"/>
              <a:t> is the series ID in this example. </a:t>
            </a:r>
          </a:p>
          <a:p>
            <a:pPr>
              <a:spcAft>
                <a:spcPts val="1200"/>
              </a:spcAft>
              <a:buFont typeface="Arial" pitchFamily="34" charset="0"/>
              <a:buChar char="•"/>
              <a:defRPr/>
            </a:pPr>
            <a:endParaRPr lang="en-US" sz="1800" dirty="0" smtClean="0"/>
          </a:p>
          <a:p>
            <a:pPr>
              <a:buFont typeface="Wingdings" pitchFamily="2" charset="2"/>
              <a:buChar char="§"/>
              <a:defRPr/>
            </a:pPr>
            <a:endParaRPr lang="en-US" sz="1800" dirty="0" smtClean="0"/>
          </a:p>
          <a:p>
            <a:pPr marL="0" indent="0">
              <a:buFont typeface="Times" pitchFamily="17" charset="0"/>
              <a:buNone/>
              <a:defRPr/>
            </a:pPr>
            <a:endParaRPr lang="en-US" sz="2000" dirty="0"/>
          </a:p>
        </p:txBody>
      </p:sp>
      <p:sp>
        <p:nvSpPr>
          <p:cNvPr id="3072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E98133A6-505F-457A-8132-CBD2A5786493}" type="slidenum">
              <a:rPr lang="en-US" sz="800">
                <a:solidFill>
                  <a:srgbClr val="808080"/>
                </a:solidFill>
              </a:rPr>
              <a:pPr/>
              <a:t>28</a:t>
            </a:fld>
            <a:endParaRPr lang="en-US" sz="800">
              <a:solidFill>
                <a:srgbClr val="808080"/>
              </a:solidFill>
            </a:endParaRPr>
          </a:p>
        </p:txBody>
      </p:sp>
      <p:pic>
        <p:nvPicPr>
          <p:cNvPr id="3072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1938" y="1417638"/>
            <a:ext cx="4718050" cy="437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48471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37894" y="0"/>
            <a:ext cx="7521575" cy="1131888"/>
          </a:xfrm>
        </p:spPr>
        <p:txBody>
          <a:bodyPr/>
          <a:lstStyle/>
          <a:p>
            <a:r>
              <a:rPr lang="en-US" dirty="0" smtClean="0">
                <a:ea typeface="ＭＳ Ｐゴシック" panose="020B0600070205080204" pitchFamily="34" charset="-128"/>
              </a:rPr>
              <a:t>Creating a Panel Data Workfile by Copy/Paste: Example 3</a:t>
            </a:r>
          </a:p>
        </p:txBody>
      </p:sp>
      <p:sp>
        <p:nvSpPr>
          <p:cNvPr id="27651" name="Content Placeholder 2"/>
          <p:cNvSpPr>
            <a:spLocks noGrp="1"/>
          </p:cNvSpPr>
          <p:nvPr>
            <p:ph idx="1"/>
          </p:nvPr>
        </p:nvSpPr>
        <p:spPr>
          <a:xfrm>
            <a:off x="590550" y="1246188"/>
            <a:ext cx="3176588" cy="4703762"/>
          </a:xfrm>
        </p:spPr>
        <p:txBody>
          <a:bodyPr/>
          <a:lstStyle/>
          <a:p>
            <a:pPr>
              <a:buSzPct val="100000"/>
              <a:buFont typeface="Arial" pitchFamily="34" charset="0"/>
              <a:buChar char="•"/>
              <a:defRPr/>
            </a:pPr>
            <a:r>
              <a:rPr lang="en-US" sz="1800" dirty="0" smtClean="0">
                <a:ea typeface="ＭＳ Ｐゴシック" pitchFamily="34" charset="-128"/>
              </a:rPr>
              <a:t>Panel data can take many different forms.</a:t>
            </a:r>
            <a:r>
              <a:rPr lang="en-US" sz="1800" b="1" dirty="0" smtClean="0">
                <a:ea typeface="ＭＳ Ｐゴシック" pitchFamily="34" charset="-128"/>
              </a:rPr>
              <a:t> </a:t>
            </a:r>
            <a:r>
              <a:rPr lang="en-US" sz="1800" dirty="0" smtClean="0">
                <a:ea typeface="ＭＳ Ｐゴシック" pitchFamily="34" charset="-128"/>
              </a:rPr>
              <a:t>The simplest form is  one column which contains dates and the next column containing cross-section identifiers.</a:t>
            </a:r>
          </a:p>
          <a:p>
            <a:pPr>
              <a:buSzPct val="100000"/>
              <a:buFont typeface="Times" panose="02020603050405020304" pitchFamily="18" charset="0"/>
              <a:buNone/>
              <a:defRPr/>
            </a:pPr>
            <a:endParaRPr lang="en-US" sz="1800" dirty="0" smtClean="0">
              <a:ea typeface="ＭＳ Ｐゴシック" pitchFamily="34" charset="-128"/>
            </a:endParaRPr>
          </a:p>
          <a:p>
            <a:pPr>
              <a:buSzPct val="100000"/>
              <a:buFont typeface="Arial" pitchFamily="34" charset="0"/>
              <a:buChar char="•"/>
              <a:defRPr/>
            </a:pPr>
            <a:endParaRPr lang="en-US" sz="1600" dirty="0">
              <a:ea typeface="ＭＳ Ｐゴシック" pitchFamily="34" charset="-128"/>
            </a:endParaRPr>
          </a:p>
          <a:p>
            <a:pPr>
              <a:buSzPct val="100000"/>
              <a:buFont typeface="Arial" pitchFamily="34" charset="0"/>
              <a:buChar char="•"/>
              <a:defRPr/>
            </a:pPr>
            <a:endParaRPr lang="en-US" sz="1600" dirty="0" smtClean="0">
              <a:ea typeface="ＭＳ Ｐゴシック" pitchFamily="34" charset="-128"/>
            </a:endParaRPr>
          </a:p>
          <a:p>
            <a:pPr marL="0" indent="0">
              <a:buSzPct val="100000"/>
              <a:buFont typeface="Times" panose="02020603050405020304" pitchFamily="18" charset="0"/>
              <a:buNone/>
              <a:defRPr/>
            </a:pPr>
            <a:endParaRPr lang="en-US" sz="1600" dirty="0">
              <a:ea typeface="ＭＳ Ｐゴシック" pitchFamily="34" charset="-128"/>
            </a:endParaRPr>
          </a:p>
          <a:p>
            <a:pPr marL="682625" indent="-504825">
              <a:buFont typeface="Times" panose="02020603050405020304" pitchFamily="18" charset="0"/>
              <a:buNone/>
              <a:defRPr/>
            </a:pPr>
            <a:r>
              <a:rPr lang="en-US" sz="1400" b="1" dirty="0" smtClean="0">
                <a:ea typeface="ＭＳ Ｐゴシック" pitchFamily="34" charset="-128"/>
              </a:rPr>
              <a:t>Note: </a:t>
            </a:r>
            <a:r>
              <a:rPr lang="en-US" sz="1400" dirty="0">
                <a:ea typeface="ＭＳ Ｐゴシック" pitchFamily="34" charset="-128"/>
              </a:rPr>
              <a:t>I</a:t>
            </a:r>
            <a:r>
              <a:rPr lang="en-US" sz="1400" dirty="0" smtClean="0">
                <a:ea typeface="ＭＳ Ｐゴシック" pitchFamily="34" charset="-128"/>
              </a:rPr>
              <a:t>n Panel data, </a:t>
            </a:r>
            <a:r>
              <a:rPr lang="en-US" sz="1400" dirty="0" smtClean="0">
                <a:latin typeface="+mj-lt"/>
                <a:ea typeface="Calibri"/>
                <a:cs typeface="Times New Roman"/>
              </a:rPr>
              <a:t>the source Excel file needs to have repeated values for the cross-section identifier (in this case, the cross-section ID is </a:t>
            </a:r>
            <a:r>
              <a:rPr lang="en-US" sz="1400" b="1" i="1" dirty="0" smtClean="0">
                <a:latin typeface="+mj-lt"/>
                <a:ea typeface="Calibri"/>
                <a:cs typeface="Times New Roman"/>
              </a:rPr>
              <a:t>Country</a:t>
            </a:r>
            <a:r>
              <a:rPr lang="en-US" sz="1400" dirty="0" smtClean="0">
                <a:latin typeface="+mj-lt"/>
                <a:ea typeface="Calibri"/>
                <a:cs typeface="Times New Roman"/>
              </a:rPr>
              <a:t>). </a:t>
            </a:r>
            <a:endParaRPr lang="en-US" sz="1400" dirty="0" smtClean="0">
              <a:latin typeface="+mj-lt"/>
              <a:ea typeface="ＭＳ Ｐゴシック" pitchFamily="34" charset="-128"/>
            </a:endParaRPr>
          </a:p>
        </p:txBody>
      </p:sp>
      <p:sp>
        <p:nvSpPr>
          <p:cNvPr id="3174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9509C218-11A8-4A4A-B68B-59019F2622EE}" type="slidenum">
              <a:rPr lang="en-US" sz="800">
                <a:solidFill>
                  <a:srgbClr val="808080"/>
                </a:solidFill>
              </a:rPr>
              <a:pPr/>
              <a:t>29</a:t>
            </a:fld>
            <a:endParaRPr lang="en-US" sz="800">
              <a:solidFill>
                <a:srgbClr val="808080"/>
              </a:solidFill>
            </a:endParaRPr>
          </a:p>
        </p:txBody>
      </p:sp>
      <p:pic>
        <p:nvPicPr>
          <p:cNvPr id="3174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8125" y="1335088"/>
            <a:ext cx="2881313" cy="465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936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ea typeface="ＭＳ Ｐゴシック" panose="020B0600070205080204" pitchFamily="34" charset="-128"/>
              </a:rPr>
              <a:t>EViews </a:t>
            </a:r>
            <a:r>
              <a:rPr lang="en-US" dirty="0" err="1" smtClean="0">
                <a:ea typeface="ＭＳ Ｐゴシック" panose="020B0600070205080204" pitchFamily="34" charset="-128"/>
              </a:rPr>
              <a:t>Workfiles</a:t>
            </a:r>
            <a:r>
              <a:rPr lang="en-US" dirty="0" smtClean="0">
                <a:ea typeface="ＭＳ Ｐゴシック" panose="020B0600070205080204" pitchFamily="34" charset="-128"/>
              </a:rPr>
              <a:t> </a:t>
            </a:r>
          </a:p>
        </p:txBody>
      </p:sp>
      <p:sp>
        <p:nvSpPr>
          <p:cNvPr id="5123" name="Content Placeholder 2"/>
          <p:cNvSpPr>
            <a:spLocks noGrp="1"/>
          </p:cNvSpPr>
          <p:nvPr>
            <p:ph idx="1"/>
          </p:nvPr>
        </p:nvSpPr>
        <p:spPr/>
        <p:txBody>
          <a:bodyPr/>
          <a:lstStyle/>
          <a:p>
            <a:pPr marL="0" indent="0">
              <a:buFont typeface="Times" panose="02020603050405020304" pitchFamily="18" charset="0"/>
              <a:buNone/>
            </a:pPr>
            <a:endParaRPr lang="en-US" dirty="0" smtClean="0">
              <a:ea typeface="ＭＳ Ｐゴシック" panose="020B0600070205080204" pitchFamily="34" charset="-128"/>
            </a:endParaRPr>
          </a:p>
          <a:p>
            <a:pPr marL="0" indent="0">
              <a:buFont typeface="Times" panose="02020603050405020304" pitchFamily="18" charset="0"/>
              <a:buNone/>
            </a:pPr>
            <a:endParaRPr lang="en-US" dirty="0" smtClean="0">
              <a:ea typeface="ＭＳ Ｐゴシック" panose="020B0600070205080204" pitchFamily="34" charset="-128"/>
            </a:endParaRPr>
          </a:p>
          <a:p>
            <a:pPr marL="0" indent="0">
              <a:buFont typeface="Times" panose="02020603050405020304" pitchFamily="18" charset="0"/>
              <a:buNone/>
            </a:pPr>
            <a:endParaRPr lang="en-US" dirty="0" smtClean="0">
              <a:ea typeface="ＭＳ Ｐゴシック" panose="020B0600070205080204" pitchFamily="34" charset="-128"/>
            </a:endParaRPr>
          </a:p>
          <a:p>
            <a:pPr marL="0" indent="0" algn="ctr">
              <a:buFont typeface="Times" panose="02020603050405020304" pitchFamily="18" charset="0"/>
              <a:buNone/>
            </a:pPr>
            <a:r>
              <a:rPr lang="en-US" sz="3200" b="1" dirty="0" smtClean="0">
                <a:solidFill>
                  <a:schemeClr val="accent1"/>
                </a:solidFill>
                <a:ea typeface="ＭＳ Ｐゴシック" panose="020B0600070205080204" pitchFamily="34" charset="-128"/>
              </a:rPr>
              <a:t>Creating a Workfile by Describing its Structure</a:t>
            </a:r>
          </a:p>
        </p:txBody>
      </p:sp>
      <p:sp>
        <p:nvSpPr>
          <p:cNvPr id="512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F589F1F9-8A3E-4CDB-9D65-F5D14F5B39F3}" type="slidenum">
              <a:rPr lang="en-US" sz="800" smtClean="0">
                <a:solidFill>
                  <a:srgbClr val="808080"/>
                </a:solidFill>
              </a:rPr>
              <a:pPr/>
              <a:t>3</a:t>
            </a:fld>
            <a:endParaRPr lang="en-US" sz="800">
              <a:solidFill>
                <a:srgbClr val="808080"/>
              </a:solidFill>
            </a:endParaRPr>
          </a:p>
        </p:txBody>
      </p:sp>
      <p:sp>
        <p:nvSpPr>
          <p:cNvPr id="5125" name="Rectangle 3"/>
          <p:cNvSpPr txBox="1">
            <a:spLocks noChangeArrowheads="1"/>
          </p:cNvSpPr>
          <p:nvPr/>
        </p:nvSpPr>
        <p:spPr bwMode="gray">
          <a:xfrm>
            <a:off x="496888" y="5462588"/>
            <a:ext cx="7418387"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102870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20000"/>
              </a:spcBef>
              <a:spcAft>
                <a:spcPct val="0"/>
              </a:spcAft>
              <a:buClr>
                <a:srgbClr val="3390E1"/>
              </a:buClr>
              <a:buSzPct val="90000"/>
              <a:buFont typeface="Times" panose="02020603050405020304" pitchFamily="18" charset="0"/>
              <a:buNone/>
            </a:pPr>
            <a:r>
              <a:rPr lang="en-US" sz="1400" b="1" dirty="0">
                <a:solidFill>
                  <a:srgbClr val="003399"/>
                </a:solidFill>
              </a:rPr>
              <a:t>Note: </a:t>
            </a:r>
            <a:r>
              <a:rPr lang="en-US" sz="1400" dirty="0">
                <a:solidFill>
                  <a:srgbClr val="003399"/>
                </a:solidFill>
              </a:rPr>
              <a:t>Data and </a:t>
            </a:r>
            <a:r>
              <a:rPr lang="en-US" sz="1400" dirty="0" err="1">
                <a:solidFill>
                  <a:srgbClr val="003399"/>
                </a:solidFill>
              </a:rPr>
              <a:t>workfiles</a:t>
            </a:r>
            <a:r>
              <a:rPr lang="en-US" sz="1400" dirty="0">
                <a:solidFill>
                  <a:srgbClr val="003399"/>
                </a:solidFill>
              </a:rPr>
              <a:t> for this portion of the tutorial are provided in:</a:t>
            </a:r>
            <a:r>
              <a:rPr lang="en-US" sz="1400" b="1" dirty="0">
                <a:solidFill>
                  <a:srgbClr val="003399"/>
                </a:solidFill>
              </a:rPr>
              <a:t> </a:t>
            </a:r>
          </a:p>
          <a:p>
            <a:pPr lvl="1" fontAlgn="base">
              <a:spcBef>
                <a:spcPct val="20000"/>
              </a:spcBef>
              <a:spcAft>
                <a:spcPct val="0"/>
              </a:spcAft>
              <a:buClr>
                <a:srgbClr val="3390E1"/>
              </a:buClr>
              <a:buSzPct val="90000"/>
              <a:buFont typeface="Wingdings" panose="05000000000000000000" pitchFamily="2" charset="2"/>
              <a:buChar char="ü"/>
            </a:pPr>
            <a:r>
              <a:rPr lang="en-US" sz="1400" dirty="0">
                <a:solidFill>
                  <a:srgbClr val="003399"/>
                </a:solidFill>
              </a:rPr>
              <a:t>Results: </a:t>
            </a:r>
            <a:r>
              <a:rPr lang="en-US" sz="1400" b="1" i="1" dirty="0" smtClean="0">
                <a:solidFill>
                  <a:srgbClr val="003399"/>
                </a:solidFill>
              </a:rPr>
              <a:t>Results_a.wf1</a:t>
            </a:r>
            <a:r>
              <a:rPr lang="en-US" sz="1400" dirty="0">
                <a:solidFill>
                  <a:srgbClr val="003399"/>
                </a:solidFill>
              </a:rPr>
              <a:t>	</a:t>
            </a:r>
          </a:p>
        </p:txBody>
      </p:sp>
    </p:spTree>
    <p:extLst>
      <p:ext uri="{BB962C8B-B14F-4D97-AF65-F5344CB8AC3E}">
        <p14:creationId xmlns:p14="http://schemas.microsoft.com/office/powerpoint/2010/main" val="20216483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Title 1"/>
          <p:cNvSpPr>
            <a:spLocks noGrp="1"/>
          </p:cNvSpPr>
          <p:nvPr>
            <p:ph type="title"/>
          </p:nvPr>
        </p:nvSpPr>
        <p:spPr>
          <a:xfrm>
            <a:off x="337894" y="0"/>
            <a:ext cx="7521575" cy="1131888"/>
          </a:xfrm>
        </p:spPr>
        <p:txBody>
          <a:bodyPr/>
          <a:lstStyle/>
          <a:p>
            <a:pPr eaLnBrk="1" hangingPunct="1"/>
            <a:r>
              <a:rPr lang="en-US" dirty="0" smtClean="0">
                <a:ea typeface="ＭＳ Ｐゴシック" panose="020B0600070205080204" pitchFamily="34" charset="-128"/>
              </a:rPr>
              <a:t>Creating a Panel Data Workfile by Copy/Paste: Example 3 </a:t>
            </a:r>
            <a:r>
              <a:rPr lang="en-US" sz="1800" dirty="0" smtClean="0">
                <a:ea typeface="ＭＳ Ｐゴシック" panose="020B0600070205080204" pitchFamily="34" charset="-128"/>
              </a:rPr>
              <a:t>(cont’d)</a:t>
            </a:r>
          </a:p>
        </p:txBody>
      </p:sp>
      <p:sp>
        <p:nvSpPr>
          <p:cNvPr id="25603" name="Content Placeholder 2"/>
          <p:cNvSpPr>
            <a:spLocks noGrp="1"/>
          </p:cNvSpPr>
          <p:nvPr>
            <p:ph idx="1"/>
          </p:nvPr>
        </p:nvSpPr>
        <p:spPr>
          <a:xfrm>
            <a:off x="785813" y="1377950"/>
            <a:ext cx="7235825" cy="1295400"/>
          </a:xfrm>
        </p:spPr>
        <p:txBody>
          <a:bodyPr/>
          <a:lstStyle/>
          <a:p>
            <a:pPr marL="0" lvl="1" indent="0">
              <a:spcBef>
                <a:spcPts val="0"/>
              </a:spcBef>
              <a:spcAft>
                <a:spcPts val="600"/>
              </a:spcAft>
              <a:buFont typeface="Times" pitchFamily="17" charset="0"/>
              <a:buNone/>
              <a:defRPr/>
            </a:pPr>
            <a:r>
              <a:rPr lang="en-US" sz="1600" u="sng" dirty="0" smtClean="0">
                <a:ea typeface="ＭＳ Ｐゴシック" pitchFamily="34" charset="-128"/>
              </a:rPr>
              <a:t>An additional method to create a workfile is</a:t>
            </a:r>
            <a:r>
              <a:rPr lang="en-US" sz="1600" dirty="0" smtClean="0">
                <a:ea typeface="ＭＳ Ｐゴシック" pitchFamily="34" charset="-128"/>
              </a:rPr>
              <a:t>:</a:t>
            </a:r>
          </a:p>
          <a:p>
            <a:pPr marL="231775" lvl="1" indent="-231775">
              <a:spcBef>
                <a:spcPts val="0"/>
              </a:spcBef>
              <a:spcAft>
                <a:spcPts val="600"/>
              </a:spcAft>
              <a:buFont typeface="+mj-lt"/>
              <a:buAutoNum type="arabicPeriod"/>
              <a:defRPr/>
            </a:pPr>
            <a:r>
              <a:rPr lang="en-US" sz="1600" dirty="0" smtClean="0">
                <a:ea typeface="ＭＳ Ｐゴシック" pitchFamily="34" charset="-128"/>
              </a:rPr>
              <a:t>Copy the source file (in this case the range of Excel rows) .</a:t>
            </a:r>
          </a:p>
          <a:p>
            <a:pPr marL="231775" lvl="1" indent="-231775">
              <a:spcBef>
                <a:spcPts val="0"/>
              </a:spcBef>
              <a:spcAft>
                <a:spcPts val="600"/>
              </a:spcAft>
              <a:buFont typeface="+mj-lt"/>
              <a:buAutoNum type="arabicPeriod"/>
              <a:defRPr/>
            </a:pPr>
            <a:r>
              <a:rPr lang="en-US" sz="1600" dirty="0">
                <a:ea typeface="ＭＳ Ｐゴシック" pitchFamily="34" charset="-128"/>
              </a:rPr>
              <a:t>R</a:t>
            </a:r>
            <a:r>
              <a:rPr lang="en-US" sz="1600" dirty="0" smtClean="0">
                <a:ea typeface="ＭＳ Ｐゴシック" pitchFamily="34" charset="-128"/>
              </a:rPr>
              <a:t>ight-click anywhere on the EViews desktop.</a:t>
            </a:r>
          </a:p>
          <a:p>
            <a:pPr marL="231775" lvl="1" indent="-231775">
              <a:spcBef>
                <a:spcPts val="0"/>
              </a:spcBef>
              <a:spcAft>
                <a:spcPts val="600"/>
              </a:spcAft>
              <a:buFont typeface="+mj-lt"/>
              <a:buAutoNum type="arabicPeriod"/>
              <a:defRPr/>
            </a:pPr>
            <a:r>
              <a:rPr lang="en-US" sz="1600" dirty="0" smtClean="0">
                <a:ea typeface="ＭＳ Ｐゴシック" pitchFamily="34" charset="-128"/>
              </a:rPr>
              <a:t>Select </a:t>
            </a:r>
            <a:r>
              <a:rPr lang="en-US" sz="1600" b="1" dirty="0" smtClean="0">
                <a:ea typeface="ＭＳ Ｐゴシック" pitchFamily="34" charset="-128"/>
              </a:rPr>
              <a:t>Paste as New Workfile.</a:t>
            </a:r>
          </a:p>
          <a:p>
            <a:pPr marL="0" indent="0">
              <a:buFont typeface="Times" pitchFamily="17" charset="0"/>
              <a:buNone/>
              <a:defRPr/>
            </a:pPr>
            <a:endParaRPr lang="en-US" sz="2000" dirty="0" smtClean="0">
              <a:ea typeface="ＭＳ Ｐゴシック" pitchFamily="34" charset="-128"/>
            </a:endParaRPr>
          </a:p>
        </p:txBody>
      </p:sp>
      <p:sp>
        <p:nvSpPr>
          <p:cNvPr id="3277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F1ECDC94-09DB-4B5F-A52E-9A8ECF86EF36}" type="slidenum">
              <a:rPr lang="en-US" sz="800">
                <a:solidFill>
                  <a:srgbClr val="808080"/>
                </a:solidFill>
              </a:rPr>
              <a:pPr/>
              <a:t>30</a:t>
            </a:fld>
            <a:endParaRPr lang="en-US" sz="800">
              <a:solidFill>
                <a:srgbClr val="808080"/>
              </a:solidFill>
            </a:endParaRPr>
          </a:p>
        </p:txBody>
      </p:sp>
      <p:pic>
        <p:nvPicPr>
          <p:cNvPr id="2" name="Picture 1"/>
          <p:cNvPicPr>
            <a:picLocks noChangeAspect="1"/>
          </p:cNvPicPr>
          <p:nvPr/>
        </p:nvPicPr>
        <p:blipFill>
          <a:blip r:embed="rId2"/>
          <a:stretch>
            <a:fillRect/>
          </a:stretch>
        </p:blipFill>
        <p:spPr>
          <a:xfrm>
            <a:off x="2149892" y="2767532"/>
            <a:ext cx="4239354" cy="3624955"/>
          </a:xfrm>
          <a:prstGeom prst="rect">
            <a:avLst/>
          </a:prstGeom>
        </p:spPr>
      </p:pic>
    </p:spTree>
    <p:extLst>
      <p:ext uri="{BB962C8B-B14F-4D97-AF65-F5344CB8AC3E}">
        <p14:creationId xmlns:p14="http://schemas.microsoft.com/office/powerpoint/2010/main" val="20658347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3" y="1373188"/>
            <a:ext cx="2366962" cy="3598862"/>
          </a:xfrm>
        </p:spPr>
        <p:txBody>
          <a:bodyPr/>
          <a:lstStyle/>
          <a:p>
            <a:pPr marL="231775" indent="-231775">
              <a:spcAft>
                <a:spcPts val="1200"/>
              </a:spcAft>
              <a:buFont typeface="+mj-lt"/>
              <a:buAutoNum type="arabicPeriod" startAt="4"/>
              <a:defRPr/>
            </a:pPr>
            <a:r>
              <a:rPr lang="en-US" sz="1600" dirty="0"/>
              <a:t>As in the previous examples</a:t>
            </a:r>
            <a:r>
              <a:rPr lang="en-US" sz="1600" dirty="0" smtClean="0"/>
              <a:t>, the </a:t>
            </a:r>
            <a:r>
              <a:rPr lang="en-US" sz="1600" b="1" i="1" dirty="0" smtClean="0"/>
              <a:t>Excel Read</a:t>
            </a:r>
            <a:r>
              <a:rPr lang="en-US" sz="1600" b="1" dirty="0" smtClean="0"/>
              <a:t> </a:t>
            </a:r>
            <a:r>
              <a:rPr lang="en-US" sz="1600" dirty="0" smtClean="0"/>
              <a:t>dialog   appears; click </a:t>
            </a:r>
            <a:r>
              <a:rPr lang="en-US" sz="1600" b="1" dirty="0" smtClean="0"/>
              <a:t>Finish</a:t>
            </a:r>
            <a:r>
              <a:rPr lang="en-US" sz="1600" dirty="0" smtClean="0"/>
              <a:t> to load the data.</a:t>
            </a:r>
            <a:endParaRPr lang="en-US" sz="1800" dirty="0"/>
          </a:p>
          <a:p>
            <a:pPr>
              <a:buFont typeface="Wingdings" pitchFamily="2" charset="2"/>
              <a:buChar char="§"/>
              <a:defRPr/>
            </a:pPr>
            <a:endParaRPr lang="en-US" sz="1800" dirty="0" smtClean="0"/>
          </a:p>
          <a:p>
            <a:pPr>
              <a:buFont typeface="Wingdings" pitchFamily="2" charset="2"/>
              <a:buChar char="§"/>
              <a:defRPr/>
            </a:pPr>
            <a:endParaRPr lang="en-US" sz="1800" dirty="0" smtClean="0"/>
          </a:p>
          <a:p>
            <a:pPr>
              <a:buFont typeface="Wingdings" pitchFamily="2" charset="2"/>
              <a:buChar char="§"/>
              <a:defRPr/>
            </a:pPr>
            <a:endParaRPr lang="en-US" sz="1800" dirty="0" smtClean="0"/>
          </a:p>
          <a:p>
            <a:pPr marL="0" indent="0">
              <a:buFont typeface="Times" pitchFamily="17" charset="0"/>
              <a:buNone/>
              <a:defRPr/>
            </a:pPr>
            <a:endParaRPr lang="en-US" sz="2000" dirty="0"/>
          </a:p>
        </p:txBody>
      </p:sp>
      <p:sp>
        <p:nvSpPr>
          <p:cNvPr id="3379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34D67CD3-B15C-4D54-A746-4D680B0FFC31}" type="slidenum">
              <a:rPr lang="en-US" sz="800">
                <a:solidFill>
                  <a:srgbClr val="808080"/>
                </a:solidFill>
              </a:rPr>
              <a:pPr/>
              <a:t>31</a:t>
            </a:fld>
            <a:endParaRPr lang="en-US" sz="800">
              <a:solidFill>
                <a:srgbClr val="808080"/>
              </a:solidFill>
            </a:endParaRPr>
          </a:p>
        </p:txBody>
      </p:sp>
      <p:sp>
        <p:nvSpPr>
          <p:cNvPr id="33796" name="Title 1"/>
          <p:cNvSpPr txBox="1">
            <a:spLocks/>
          </p:cNvSpPr>
          <p:nvPr/>
        </p:nvSpPr>
        <p:spPr bwMode="auto">
          <a:xfrm>
            <a:off x="341313" y="0"/>
            <a:ext cx="7521575" cy="1131888"/>
          </a:xfrm>
          <a:prstGeom prst="rect">
            <a:avLst/>
          </a:prstGeom>
          <a:noFill/>
          <a:ln>
            <a:noFill/>
          </a:ln>
          <a:extLst/>
        </p:spPr>
        <p:txBody>
          <a:bodyPr anchor="b"/>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fontAlgn="base">
              <a:spcBef>
                <a:spcPct val="0"/>
              </a:spcBef>
              <a:spcAft>
                <a:spcPct val="0"/>
              </a:spcAft>
              <a:defRPr/>
            </a:pPr>
            <a:r>
              <a:rPr lang="en-US" sz="2800" dirty="0" smtClean="0">
                <a:solidFill>
                  <a:srgbClr val="003399"/>
                </a:solidFill>
              </a:rPr>
              <a:t>Creating a Panel Data Workfile by Copy/Paste: Example 3 </a:t>
            </a:r>
            <a:r>
              <a:rPr lang="en-US" sz="1800" dirty="0">
                <a:solidFill>
                  <a:srgbClr val="003399"/>
                </a:solidFill>
                <a:latin typeface="Arial"/>
                <a:cs typeface="+mj-cs"/>
              </a:rPr>
              <a:t>(cont’d)</a:t>
            </a:r>
          </a:p>
        </p:txBody>
      </p:sp>
      <p:pic>
        <p:nvPicPr>
          <p:cNvPr id="3379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4675" y="1468438"/>
            <a:ext cx="5257800" cy="398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58553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0475" y="1690688"/>
            <a:ext cx="2784475" cy="1211262"/>
          </a:xfrm>
        </p:spPr>
        <p:txBody>
          <a:bodyPr/>
          <a:lstStyle/>
          <a:p>
            <a:pPr marL="0" indent="0">
              <a:buFont typeface="Times" pitchFamily="17" charset="0"/>
              <a:buNone/>
              <a:defRPr/>
            </a:pPr>
            <a:endParaRPr lang="en-US" sz="1800" dirty="0" smtClean="0"/>
          </a:p>
          <a:p>
            <a:pPr>
              <a:buFont typeface="Wingdings" pitchFamily="2" charset="2"/>
              <a:buChar char="§"/>
              <a:defRPr/>
            </a:pPr>
            <a:endParaRPr lang="en-US" sz="1800" dirty="0" smtClean="0"/>
          </a:p>
          <a:p>
            <a:pPr>
              <a:buFont typeface="Wingdings" pitchFamily="2" charset="2"/>
              <a:buChar char="§"/>
              <a:defRPr/>
            </a:pPr>
            <a:endParaRPr lang="en-US" sz="1800" dirty="0" smtClean="0"/>
          </a:p>
          <a:p>
            <a:pPr marL="0" indent="0">
              <a:buFont typeface="Times" pitchFamily="17" charset="0"/>
              <a:buNone/>
              <a:defRPr/>
            </a:pPr>
            <a:endParaRPr lang="en-US" sz="2000" dirty="0"/>
          </a:p>
        </p:txBody>
      </p:sp>
      <p:sp>
        <p:nvSpPr>
          <p:cNvPr id="3481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AE26CBAC-8EC4-45D7-BF1C-D5FF921AA854}" type="slidenum">
              <a:rPr lang="en-US" sz="800">
                <a:solidFill>
                  <a:srgbClr val="808080"/>
                </a:solidFill>
              </a:rPr>
              <a:pPr/>
              <a:t>32</a:t>
            </a:fld>
            <a:endParaRPr lang="en-US" sz="800">
              <a:solidFill>
                <a:srgbClr val="808080"/>
              </a:solidFill>
            </a:endParaRPr>
          </a:p>
        </p:txBody>
      </p:sp>
      <p:sp>
        <p:nvSpPr>
          <p:cNvPr id="7" name="Content Placeholder 2"/>
          <p:cNvSpPr txBox="1">
            <a:spLocks/>
          </p:cNvSpPr>
          <p:nvPr/>
        </p:nvSpPr>
        <p:spPr bwMode="auto">
          <a:xfrm>
            <a:off x="592138" y="1244600"/>
            <a:ext cx="3352800" cy="4403725"/>
          </a:xfrm>
          <a:prstGeom prst="rect">
            <a:avLst/>
          </a:prstGeom>
          <a:noFill/>
          <a:ln>
            <a:noFill/>
          </a:ln>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a:spcBef>
                <a:spcPts val="0"/>
              </a:spcBef>
              <a:spcAft>
                <a:spcPts val="600"/>
              </a:spcAft>
              <a:buClr>
                <a:srgbClr val="3390E1"/>
              </a:buClr>
              <a:buSzPct val="100000"/>
              <a:defRPr/>
            </a:pPr>
            <a:r>
              <a:rPr lang="en-US" sz="1800" dirty="0">
                <a:solidFill>
                  <a:srgbClr val="003399"/>
                </a:solidFill>
              </a:rPr>
              <a:t>EViews automatically detected that the source data was a </a:t>
            </a:r>
            <a:r>
              <a:rPr lang="en-US" sz="1800" dirty="0" smtClean="0">
                <a:solidFill>
                  <a:srgbClr val="003399"/>
                </a:solidFill>
              </a:rPr>
              <a:t>panel.</a:t>
            </a:r>
          </a:p>
          <a:p>
            <a:pPr>
              <a:spcBef>
                <a:spcPts val="0"/>
              </a:spcBef>
              <a:spcAft>
                <a:spcPts val="600"/>
              </a:spcAft>
              <a:buClr>
                <a:srgbClr val="3390E1"/>
              </a:buClr>
              <a:buSzPct val="100000"/>
              <a:defRPr/>
            </a:pPr>
            <a:r>
              <a:rPr lang="en-US" sz="1800" dirty="0" smtClean="0">
                <a:solidFill>
                  <a:srgbClr val="003399"/>
                </a:solidFill>
              </a:rPr>
              <a:t>You will notice the </a:t>
            </a:r>
            <a:r>
              <a:rPr lang="en-US" sz="1800" b="1" dirty="0" smtClean="0">
                <a:solidFill>
                  <a:srgbClr val="003399"/>
                </a:solidFill>
              </a:rPr>
              <a:t>Range</a:t>
            </a:r>
            <a:r>
              <a:rPr lang="en-US" sz="1800" dirty="0" smtClean="0">
                <a:solidFill>
                  <a:srgbClr val="003399"/>
                </a:solidFill>
              </a:rPr>
              <a:t> shows both the range of dates, and the number of cross-sections.</a:t>
            </a:r>
          </a:p>
          <a:p>
            <a:pPr>
              <a:spcBef>
                <a:spcPts val="0"/>
              </a:spcBef>
              <a:spcAft>
                <a:spcPts val="600"/>
              </a:spcAft>
              <a:buClr>
                <a:srgbClr val="3390E1"/>
              </a:buClr>
              <a:buSzPct val="100000"/>
              <a:defRPr/>
            </a:pPr>
            <a:r>
              <a:rPr lang="en-US" sz="1800" dirty="0" smtClean="0">
                <a:solidFill>
                  <a:srgbClr val="003399"/>
                </a:solidFill>
              </a:rPr>
              <a:t>The spreadsheet view of a series now has both cross-section and date identifiers on the left.</a:t>
            </a:r>
          </a:p>
          <a:p>
            <a:pPr>
              <a:spcBef>
                <a:spcPts val="0"/>
              </a:spcBef>
              <a:spcAft>
                <a:spcPts val="600"/>
              </a:spcAft>
              <a:buClr>
                <a:srgbClr val="3390E1"/>
              </a:buClr>
              <a:buSzPct val="100000"/>
              <a:defRPr/>
            </a:pPr>
            <a:r>
              <a:rPr lang="en-US" sz="1800" b="1" i="1" dirty="0" smtClean="0">
                <a:solidFill>
                  <a:srgbClr val="003399"/>
                </a:solidFill>
              </a:rPr>
              <a:t>Country</a:t>
            </a:r>
            <a:r>
              <a:rPr lang="en-US" sz="1800" dirty="0" smtClean="0">
                <a:solidFill>
                  <a:srgbClr val="003399"/>
                </a:solidFill>
              </a:rPr>
              <a:t> is the cross-section id and </a:t>
            </a:r>
            <a:r>
              <a:rPr lang="en-US" sz="1800" b="1" i="1" dirty="0" smtClean="0">
                <a:solidFill>
                  <a:srgbClr val="003399"/>
                </a:solidFill>
              </a:rPr>
              <a:t>year</a:t>
            </a:r>
            <a:r>
              <a:rPr lang="en-US" sz="1800" dirty="0" smtClean="0">
                <a:solidFill>
                  <a:srgbClr val="003399"/>
                </a:solidFill>
              </a:rPr>
              <a:t> is the date identifier in this example. </a:t>
            </a:r>
          </a:p>
          <a:p>
            <a:pPr>
              <a:buClr>
                <a:srgbClr val="3390E1"/>
              </a:buClr>
              <a:buFont typeface="Wingdings" pitchFamily="2" charset="2"/>
              <a:buChar char="§"/>
              <a:defRPr/>
            </a:pPr>
            <a:endParaRPr lang="en-US" sz="1800" dirty="0" smtClean="0">
              <a:solidFill>
                <a:srgbClr val="003399"/>
              </a:solidFill>
            </a:endParaRPr>
          </a:p>
          <a:p>
            <a:pPr>
              <a:buClr>
                <a:srgbClr val="3390E1"/>
              </a:buClr>
              <a:buFont typeface="Wingdings" pitchFamily="2" charset="2"/>
              <a:buChar char="§"/>
              <a:defRPr/>
            </a:pPr>
            <a:endParaRPr lang="en-US" sz="1800" dirty="0" smtClean="0">
              <a:solidFill>
                <a:srgbClr val="003399"/>
              </a:solidFill>
            </a:endParaRPr>
          </a:p>
          <a:p>
            <a:pPr>
              <a:buClr>
                <a:srgbClr val="3390E1"/>
              </a:buClr>
              <a:buFont typeface="Wingdings" pitchFamily="2" charset="2"/>
              <a:buChar char="§"/>
              <a:defRPr/>
            </a:pPr>
            <a:endParaRPr lang="en-US" sz="1800" dirty="0" smtClean="0">
              <a:solidFill>
                <a:srgbClr val="003399"/>
              </a:solidFill>
            </a:endParaRPr>
          </a:p>
          <a:p>
            <a:pPr marL="0" indent="0">
              <a:buClr>
                <a:srgbClr val="3390E1"/>
              </a:buClr>
              <a:buFont typeface="Times" pitchFamily="17" charset="0"/>
              <a:buNone/>
              <a:defRPr/>
            </a:pPr>
            <a:endParaRPr lang="en-US" sz="2000" dirty="0">
              <a:solidFill>
                <a:srgbClr val="003399"/>
              </a:solidFill>
            </a:endParaRPr>
          </a:p>
        </p:txBody>
      </p:sp>
      <p:sp>
        <p:nvSpPr>
          <p:cNvPr id="34822" name="Title 1"/>
          <p:cNvSpPr txBox="1">
            <a:spLocks/>
          </p:cNvSpPr>
          <p:nvPr/>
        </p:nvSpPr>
        <p:spPr bwMode="auto">
          <a:xfrm>
            <a:off x="341313" y="0"/>
            <a:ext cx="7521575" cy="1131888"/>
          </a:xfrm>
          <a:prstGeom prst="rect">
            <a:avLst/>
          </a:prstGeom>
          <a:noFill/>
          <a:ln>
            <a:noFill/>
          </a:ln>
          <a:extLst/>
        </p:spPr>
        <p:txBody>
          <a:bodyPr anchor="b"/>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fontAlgn="base">
              <a:spcBef>
                <a:spcPct val="0"/>
              </a:spcBef>
              <a:spcAft>
                <a:spcPct val="0"/>
              </a:spcAft>
              <a:defRPr/>
            </a:pPr>
            <a:r>
              <a:rPr lang="en-US" sz="2800" dirty="0" smtClean="0">
                <a:solidFill>
                  <a:srgbClr val="003399"/>
                </a:solidFill>
              </a:rPr>
              <a:t>Creating a Panel Data Workfile by Copy/Paste: Example 3 </a:t>
            </a:r>
            <a:r>
              <a:rPr lang="en-US" sz="1800" dirty="0">
                <a:solidFill>
                  <a:srgbClr val="003399"/>
                </a:solidFill>
                <a:latin typeface="Arial"/>
                <a:cs typeface="+mj-cs"/>
              </a:rPr>
              <a:t>(cont’d)</a:t>
            </a:r>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4950" y="1304907"/>
            <a:ext cx="4569363" cy="4716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32945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73063" y="0"/>
            <a:ext cx="7521575" cy="1131888"/>
          </a:xfrm>
        </p:spPr>
        <p:txBody>
          <a:bodyPr/>
          <a:lstStyle/>
          <a:p>
            <a:r>
              <a:rPr lang="en-US" dirty="0" smtClean="0">
                <a:ea typeface="ＭＳ Ｐゴシック" pitchFamily="34" charset="-128"/>
              </a:rPr>
              <a:t>Example 4: Creating a </a:t>
            </a:r>
            <a:r>
              <a:rPr lang="en-US" dirty="0" err="1" smtClean="0">
                <a:ea typeface="ＭＳ Ｐゴシック" pitchFamily="34" charset="-128"/>
              </a:rPr>
              <a:t>Workfile</a:t>
            </a:r>
            <a:r>
              <a:rPr lang="en-US" dirty="0" smtClean="0">
                <a:ea typeface="ＭＳ Ｐゴシック" pitchFamily="34" charset="-128"/>
              </a:rPr>
              <a:t> </a:t>
            </a:r>
            <a:br>
              <a:rPr lang="en-US" dirty="0" smtClean="0">
                <a:ea typeface="ＭＳ Ｐゴシック" pitchFamily="34" charset="-128"/>
              </a:rPr>
            </a:br>
            <a:r>
              <a:rPr lang="en-US" dirty="0" smtClean="0">
                <a:ea typeface="ＭＳ Ｐゴシック" pitchFamily="34" charset="-128"/>
              </a:rPr>
              <a:t>by Command </a:t>
            </a:r>
          </a:p>
        </p:txBody>
      </p:sp>
      <p:sp>
        <p:nvSpPr>
          <p:cNvPr id="27651" name="Content Placeholder 2"/>
          <p:cNvSpPr>
            <a:spLocks noGrp="1"/>
          </p:cNvSpPr>
          <p:nvPr>
            <p:ph idx="1"/>
          </p:nvPr>
        </p:nvSpPr>
        <p:spPr>
          <a:xfrm>
            <a:off x="590550" y="1246188"/>
            <a:ext cx="8170678" cy="816528"/>
          </a:xfrm>
        </p:spPr>
        <p:txBody>
          <a:bodyPr/>
          <a:lstStyle/>
          <a:p>
            <a:pPr>
              <a:buSzPct val="100000"/>
              <a:buFont typeface="Arial" pitchFamily="34" charset="0"/>
              <a:buChar char="•"/>
              <a:defRPr/>
            </a:pPr>
            <a:r>
              <a:rPr lang="en-US" sz="1800" dirty="0" smtClean="0">
                <a:ea typeface="ＭＳ Ｐゴシック" pitchFamily="34" charset="-128"/>
              </a:rPr>
              <a:t>You can just as easily open a foreign source file in </a:t>
            </a:r>
            <a:r>
              <a:rPr lang="en-US" sz="1800" dirty="0" err="1" smtClean="0">
                <a:ea typeface="ＭＳ Ｐゴシック" pitchFamily="34" charset="-128"/>
              </a:rPr>
              <a:t>EViews</a:t>
            </a:r>
            <a:r>
              <a:rPr lang="en-US" sz="1800" dirty="0" smtClean="0">
                <a:ea typeface="ＭＳ Ｐゴシック" pitchFamily="34" charset="-128"/>
              </a:rPr>
              <a:t> by typing in the command toolbar. </a:t>
            </a:r>
            <a:endParaRPr lang="en-US" sz="1800" b="1" dirty="0" smtClean="0">
              <a:ea typeface="ＭＳ Ｐゴシック" pitchFamily="34" charset="-128"/>
            </a:endParaRPr>
          </a:p>
          <a:p>
            <a:pPr marL="0" indent="0">
              <a:buSzPct val="100000"/>
              <a:buNone/>
              <a:defRPr/>
            </a:pPr>
            <a:endParaRPr lang="en-US" sz="1800" dirty="0" smtClean="0">
              <a:ea typeface="ＭＳ Ｐゴシック" pitchFamily="34" charset="-128"/>
            </a:endParaRPr>
          </a:p>
          <a:p>
            <a:pPr>
              <a:buSzPct val="100000"/>
              <a:buFont typeface="Arial" pitchFamily="34" charset="0"/>
              <a:buChar char="•"/>
              <a:defRPr/>
            </a:pPr>
            <a:endParaRPr lang="en-US" sz="1800" dirty="0" smtClean="0">
              <a:ea typeface="ＭＳ Ｐゴシック" pitchFamily="34" charset="-128"/>
            </a:endParaRPr>
          </a:p>
          <a:p>
            <a:pPr marL="0" indent="0">
              <a:buSzPct val="100000"/>
              <a:buFont typeface="Times" pitchFamily="18" charset="0"/>
              <a:buNone/>
              <a:defRPr/>
            </a:pPr>
            <a:endParaRPr lang="en-US" sz="1600" dirty="0">
              <a:ea typeface="ＭＳ Ｐゴシック" pitchFamily="34" charset="-128"/>
            </a:endParaRPr>
          </a:p>
        </p:txBody>
      </p:sp>
      <p:sp>
        <p:nvSpPr>
          <p:cNvPr id="3174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fld id="{3BDA39AC-1026-4204-A05D-11BA368E3972}" type="slidenum">
              <a:rPr lang="en-US" sz="800" smtClean="0">
                <a:solidFill>
                  <a:schemeClr val="accent1"/>
                </a:solidFill>
              </a:rPr>
              <a:pPr/>
              <a:t>33</a:t>
            </a:fld>
            <a:endParaRPr lang="en-US" sz="800" smtClean="0">
              <a:solidFill>
                <a:schemeClr val="accent1"/>
              </a:solidFill>
            </a:endParaRPr>
          </a:p>
        </p:txBody>
      </p:sp>
      <p:sp>
        <p:nvSpPr>
          <p:cNvPr id="6" name="Content Placeholder 2"/>
          <p:cNvSpPr txBox="1">
            <a:spLocks/>
          </p:cNvSpPr>
          <p:nvPr/>
        </p:nvSpPr>
        <p:spPr bwMode="auto">
          <a:xfrm>
            <a:off x="241069" y="1956985"/>
            <a:ext cx="4221751" cy="440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a:spcBef>
                <a:spcPts val="0"/>
              </a:spcBef>
              <a:spcAft>
                <a:spcPts val="600"/>
              </a:spcAft>
              <a:buSzPct val="100000"/>
              <a:buNone/>
              <a:defRPr/>
            </a:pPr>
            <a:r>
              <a:rPr lang="en-US" sz="1600" u="sng" dirty="0" smtClean="0"/>
              <a:t>Creating </a:t>
            </a:r>
            <a:r>
              <a:rPr lang="en-US" sz="1600" u="sng" dirty="0" err="1" smtClean="0"/>
              <a:t>workfiles</a:t>
            </a:r>
            <a:r>
              <a:rPr lang="en-US" sz="1600" u="sng" dirty="0" smtClean="0"/>
              <a:t> by Command:</a:t>
            </a:r>
            <a:endParaRPr lang="en-US" sz="1600" u="sng" dirty="0"/>
          </a:p>
          <a:p>
            <a:pPr marL="231775" lvl="1" indent="-231775">
              <a:buFont typeface="Arial" pitchFamily="34" charset="0"/>
              <a:buAutoNum type="arabicPeriod"/>
              <a:defRPr/>
            </a:pPr>
            <a:r>
              <a:rPr lang="en-US" sz="1600" dirty="0" smtClean="0"/>
              <a:t>Type in the command window: </a:t>
            </a:r>
          </a:p>
          <a:p>
            <a:pPr marL="0" lvl="1" indent="0">
              <a:buNone/>
              <a:defRPr/>
            </a:pPr>
            <a:r>
              <a:rPr lang="en-US" sz="1600" dirty="0" err="1" smtClean="0">
                <a:solidFill>
                  <a:schemeClr val="tx1"/>
                </a:solidFill>
                <a:latin typeface="Courier New" panose="02070309020205020404" pitchFamily="49" charset="0"/>
                <a:cs typeface="Courier New" panose="02070309020205020404" pitchFamily="49" charset="0"/>
              </a:rPr>
              <a:t>wfopen</a:t>
            </a:r>
            <a:r>
              <a:rPr lang="en-US" sz="1600" dirty="0" smtClean="0">
                <a:solidFill>
                  <a:schemeClr val="tx1"/>
                </a:solidFill>
                <a:latin typeface="Courier New" panose="02070309020205020404" pitchFamily="49" charset="0"/>
                <a:cs typeface="Courier New" panose="02070309020205020404" pitchFamily="49" charset="0"/>
              </a:rPr>
              <a:t>(page=panel</a:t>
            </a:r>
            <a:r>
              <a:rPr lang="en-US" sz="1600" dirty="0">
                <a:solidFill>
                  <a:schemeClr val="tx1"/>
                </a:solidFill>
                <a:latin typeface="Courier New" panose="02070309020205020404" pitchFamily="49" charset="0"/>
                <a:cs typeface="Courier New" panose="02070309020205020404" pitchFamily="49" charset="0"/>
              </a:rPr>
              <a:t>) </a:t>
            </a:r>
            <a:r>
              <a:rPr lang="en-US" sz="1600" dirty="0" smtClean="0">
                <a:solidFill>
                  <a:schemeClr val="tx1"/>
                </a:solidFill>
                <a:latin typeface="Courier New" panose="02070309020205020404" pitchFamily="49" charset="0"/>
                <a:cs typeface="Courier New" panose="02070309020205020404" pitchFamily="49" charset="0"/>
              </a:rPr>
              <a:t>"c</a:t>
            </a:r>
            <a:r>
              <a:rPr lang="en-US" sz="1600" dirty="0">
                <a:solidFill>
                  <a:schemeClr val="tx1"/>
                </a:solidFill>
                <a:latin typeface="Courier New" panose="02070309020205020404" pitchFamily="49" charset="0"/>
                <a:cs typeface="Courier New" panose="02070309020205020404" pitchFamily="49" charset="0"/>
              </a:rPr>
              <a:t>:\panel.xls"</a:t>
            </a:r>
          </a:p>
          <a:p>
            <a:pPr marL="0" lvl="1" indent="0">
              <a:buNone/>
              <a:defRPr/>
            </a:pPr>
            <a:r>
              <a:rPr lang="en-US" sz="1600" dirty="0" smtClean="0"/>
              <a:t>     </a:t>
            </a:r>
          </a:p>
          <a:p>
            <a:pPr marL="0" lvl="1" indent="0">
              <a:buNone/>
              <a:defRPr/>
            </a:pPr>
            <a:r>
              <a:rPr lang="en-US" sz="1600" dirty="0"/>
              <a:t> </a:t>
            </a:r>
            <a:r>
              <a:rPr lang="en-US" sz="1600" dirty="0" smtClean="0"/>
              <a:t>    Note that this creates a new </a:t>
            </a:r>
            <a:r>
              <a:rPr lang="en-US" sz="1600" dirty="0" err="1" smtClean="0"/>
              <a:t>workfile</a:t>
            </a:r>
            <a:r>
              <a:rPr lang="en-US" sz="1600" dirty="0" smtClean="0"/>
              <a:t>       </a:t>
            </a:r>
          </a:p>
          <a:p>
            <a:pPr marL="0" lvl="1" indent="0">
              <a:buNone/>
              <a:defRPr/>
            </a:pPr>
            <a:r>
              <a:rPr lang="en-US" sz="1600" dirty="0"/>
              <a:t> </a:t>
            </a:r>
            <a:r>
              <a:rPr lang="en-US" sz="1600" dirty="0" smtClean="0"/>
              <a:t>    page named “panel.” The second part   </a:t>
            </a:r>
          </a:p>
          <a:p>
            <a:pPr marL="0" lvl="1" indent="0">
              <a:buNone/>
              <a:defRPr/>
            </a:pPr>
            <a:r>
              <a:rPr lang="en-US" sz="1600" dirty="0"/>
              <a:t> </a:t>
            </a:r>
            <a:r>
              <a:rPr lang="en-US" sz="1600" dirty="0" smtClean="0"/>
              <a:t>    of the command instructs </a:t>
            </a:r>
            <a:r>
              <a:rPr lang="en-US" sz="1600" dirty="0" err="1" smtClean="0"/>
              <a:t>EViews</a:t>
            </a:r>
            <a:r>
              <a:rPr lang="en-US" sz="1600" dirty="0" smtClean="0"/>
              <a:t>  </a:t>
            </a:r>
          </a:p>
          <a:p>
            <a:pPr marL="0" lvl="1" indent="0">
              <a:buNone/>
              <a:defRPr/>
            </a:pPr>
            <a:r>
              <a:rPr lang="en-US" sz="1600" dirty="0"/>
              <a:t> </a:t>
            </a:r>
            <a:r>
              <a:rPr lang="en-US" sz="1600" dirty="0" smtClean="0"/>
              <a:t>    where the file is located (in this case   </a:t>
            </a:r>
          </a:p>
          <a:p>
            <a:pPr marL="0" lvl="1" indent="0">
              <a:buNone/>
              <a:defRPr/>
            </a:pPr>
            <a:r>
              <a:rPr lang="en-US" sz="1600" dirty="0"/>
              <a:t> </a:t>
            </a:r>
            <a:r>
              <a:rPr lang="en-US" sz="1600" dirty="0" smtClean="0"/>
              <a:t>    in C:\).</a:t>
            </a:r>
          </a:p>
          <a:p>
            <a:pPr marL="0" lvl="1" indent="0">
              <a:buNone/>
              <a:defRPr/>
            </a:pPr>
            <a:endParaRPr lang="en-US" sz="1600" b="1" dirty="0" smtClean="0"/>
          </a:p>
          <a:p>
            <a:pPr marL="231775" lvl="1" indent="-231775">
              <a:buFont typeface="Arial" pitchFamily="34" charset="0"/>
              <a:buAutoNum type="arabicPeriod" startAt="2"/>
              <a:defRPr/>
            </a:pPr>
            <a:r>
              <a:rPr lang="en-US" sz="1600" dirty="0" smtClean="0"/>
              <a:t>The </a:t>
            </a:r>
            <a:r>
              <a:rPr lang="en-US" sz="1600" b="1" dirty="0"/>
              <a:t>Excel</a:t>
            </a:r>
            <a:r>
              <a:rPr lang="en-US" sz="1600" dirty="0"/>
              <a:t> </a:t>
            </a:r>
            <a:r>
              <a:rPr lang="en-US" sz="1600" b="1" dirty="0"/>
              <a:t>Read </a:t>
            </a:r>
            <a:r>
              <a:rPr lang="en-US" sz="1600" dirty="0"/>
              <a:t>dialog appears again</a:t>
            </a:r>
            <a:r>
              <a:rPr lang="en-US" sz="1600" dirty="0" smtClean="0"/>
              <a:t>. Click </a:t>
            </a:r>
            <a:r>
              <a:rPr lang="en-US" sz="1600" b="1" dirty="0" smtClean="0"/>
              <a:t>Finish</a:t>
            </a:r>
            <a:r>
              <a:rPr lang="en-US" sz="1600" dirty="0"/>
              <a:t> </a:t>
            </a:r>
            <a:r>
              <a:rPr lang="en-US" sz="1600" dirty="0" smtClean="0"/>
              <a:t>to load the data.  </a:t>
            </a:r>
          </a:p>
          <a:p>
            <a:pPr marL="0" lvl="1" indent="0">
              <a:buNone/>
              <a:defRPr/>
            </a:pPr>
            <a:endParaRPr lang="en-US" sz="1600" dirty="0"/>
          </a:p>
          <a:p>
            <a:pPr marL="0" lvl="1" indent="0">
              <a:buNone/>
              <a:defRPr/>
            </a:pPr>
            <a:endParaRPr lang="en-US" sz="1600" b="1" dirty="0" smtClean="0"/>
          </a:p>
          <a:p>
            <a:pPr marL="231775" lvl="1" indent="-231775">
              <a:buFont typeface="Arial" pitchFamily="34" charset="0"/>
              <a:buAutoNum type="arabicPeriod"/>
              <a:defRPr/>
            </a:pPr>
            <a:endParaRPr lang="en-US" sz="1600" b="1" dirty="0"/>
          </a:p>
          <a:p>
            <a:pPr marL="0" indent="0">
              <a:buNone/>
              <a:defRPr/>
            </a:pPr>
            <a:endParaRPr lang="en-US" sz="1800" dirty="0" smtClean="0"/>
          </a:p>
          <a:p>
            <a:pPr>
              <a:buFont typeface="Wingdings" pitchFamily="2" charset="2"/>
              <a:buChar char="§"/>
              <a:defRPr/>
            </a:pPr>
            <a:endParaRPr lang="en-US" sz="1800" dirty="0" smtClean="0"/>
          </a:p>
          <a:p>
            <a:pPr>
              <a:buFont typeface="Wingdings" pitchFamily="2" charset="2"/>
              <a:buChar char="§"/>
              <a:defRPr/>
            </a:pPr>
            <a:endParaRPr lang="en-US" sz="1800" dirty="0" smtClean="0"/>
          </a:p>
          <a:p>
            <a:pPr marL="0" indent="0">
              <a:buFont typeface="Times" pitchFamily="17" charset="0"/>
              <a:buNone/>
              <a:defRPr/>
            </a:pPr>
            <a:endParaRPr lang="en-US" sz="2000" dirty="0"/>
          </a:p>
        </p:txBody>
      </p:sp>
      <p:pic>
        <p:nvPicPr>
          <p:cNvPr id="860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0453" y="1956985"/>
            <a:ext cx="4436531" cy="3470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79989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0475" y="1690688"/>
            <a:ext cx="2784475" cy="1211262"/>
          </a:xfrm>
        </p:spPr>
        <p:txBody>
          <a:bodyPr/>
          <a:lstStyle/>
          <a:p>
            <a:pPr marL="0" indent="0">
              <a:buFont typeface="Times" pitchFamily="17" charset="0"/>
              <a:buNone/>
              <a:defRPr/>
            </a:pPr>
            <a:endParaRPr lang="en-US" sz="1800" smtClean="0"/>
          </a:p>
          <a:p>
            <a:pPr>
              <a:buFont typeface="Wingdings" pitchFamily="2" charset="2"/>
              <a:buChar char="§"/>
              <a:defRPr/>
            </a:pPr>
            <a:endParaRPr lang="en-US" sz="1800" smtClean="0"/>
          </a:p>
          <a:p>
            <a:pPr>
              <a:buFont typeface="Wingdings" pitchFamily="2" charset="2"/>
              <a:buChar char="§"/>
              <a:defRPr/>
            </a:pPr>
            <a:endParaRPr lang="en-US" sz="1800" smtClean="0"/>
          </a:p>
          <a:p>
            <a:pPr marL="0" indent="0">
              <a:buFont typeface="Times" pitchFamily="17" charset="0"/>
              <a:buNone/>
              <a:defRPr/>
            </a:pPr>
            <a:endParaRPr lang="en-US" sz="2000" dirty="0"/>
          </a:p>
        </p:txBody>
      </p:sp>
      <p:sp>
        <p:nvSpPr>
          <p:cNvPr id="3481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fld id="{A8A41A5B-E85D-4FC3-B024-F113B79FB15A}" type="slidenum">
              <a:rPr lang="en-US" sz="800" smtClean="0">
                <a:solidFill>
                  <a:schemeClr val="accent1"/>
                </a:solidFill>
              </a:rPr>
              <a:pPr/>
              <a:t>34</a:t>
            </a:fld>
            <a:endParaRPr lang="en-US" sz="800" smtClean="0">
              <a:solidFill>
                <a:schemeClr val="accent1"/>
              </a:solidFill>
            </a:endParaRPr>
          </a:p>
        </p:txBody>
      </p:sp>
      <p:sp>
        <p:nvSpPr>
          <p:cNvPr id="7" name="Content Placeholder 2"/>
          <p:cNvSpPr txBox="1">
            <a:spLocks/>
          </p:cNvSpPr>
          <p:nvPr/>
        </p:nvSpPr>
        <p:spPr bwMode="auto">
          <a:xfrm>
            <a:off x="592138" y="1244600"/>
            <a:ext cx="3129257" cy="440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a:spcBef>
                <a:spcPts val="0"/>
              </a:spcBef>
              <a:spcAft>
                <a:spcPts val="600"/>
              </a:spcAft>
              <a:buSzPct val="100000"/>
              <a:defRPr/>
            </a:pPr>
            <a:r>
              <a:rPr lang="en-US" sz="1600" dirty="0" err="1"/>
              <a:t>EViews</a:t>
            </a:r>
            <a:r>
              <a:rPr lang="en-US" sz="1600" dirty="0"/>
              <a:t> </a:t>
            </a:r>
            <a:r>
              <a:rPr lang="en-US" sz="1600" dirty="0" smtClean="0"/>
              <a:t>loads the data as in the previous example.</a:t>
            </a:r>
          </a:p>
          <a:p>
            <a:pPr>
              <a:spcBef>
                <a:spcPts val="0"/>
              </a:spcBef>
              <a:spcAft>
                <a:spcPts val="600"/>
              </a:spcAft>
              <a:buSzPct val="100000"/>
              <a:defRPr/>
            </a:pPr>
            <a:r>
              <a:rPr lang="en-US" sz="1600" dirty="0" smtClean="0"/>
              <a:t>As before, the </a:t>
            </a:r>
            <a:r>
              <a:rPr lang="en-US" sz="1600" b="1" dirty="0" smtClean="0"/>
              <a:t>Range</a:t>
            </a:r>
            <a:r>
              <a:rPr lang="en-US" sz="1600" dirty="0" smtClean="0"/>
              <a:t> shows both the range of dates, and the number of cross-sections.</a:t>
            </a:r>
          </a:p>
          <a:p>
            <a:pPr>
              <a:spcBef>
                <a:spcPts val="0"/>
              </a:spcBef>
              <a:spcAft>
                <a:spcPts val="600"/>
              </a:spcAft>
              <a:buSzPct val="100000"/>
              <a:defRPr/>
            </a:pPr>
            <a:r>
              <a:rPr lang="en-US" sz="1600" dirty="0" smtClean="0"/>
              <a:t>Note also that the </a:t>
            </a:r>
            <a:r>
              <a:rPr lang="en-US" sz="1600" dirty="0" err="1" smtClean="0"/>
              <a:t>workfile</a:t>
            </a:r>
            <a:r>
              <a:rPr lang="en-US" sz="1600" dirty="0" smtClean="0"/>
              <a:t> and the page are named “panel” as we instructed </a:t>
            </a:r>
            <a:r>
              <a:rPr lang="en-US" sz="1600" dirty="0" err="1" smtClean="0"/>
              <a:t>EViews</a:t>
            </a:r>
            <a:r>
              <a:rPr lang="en-US" sz="1600" dirty="0" smtClean="0"/>
              <a:t> in the command. </a:t>
            </a:r>
          </a:p>
          <a:p>
            <a:pPr marL="0" indent="0">
              <a:buNone/>
              <a:defRPr/>
            </a:pPr>
            <a:endParaRPr lang="en-US" sz="1800" dirty="0" smtClean="0"/>
          </a:p>
          <a:p>
            <a:pPr>
              <a:buFont typeface="Wingdings" pitchFamily="2" charset="2"/>
              <a:buChar char="§"/>
              <a:defRPr/>
            </a:pPr>
            <a:endParaRPr lang="en-US" sz="1800" dirty="0" smtClean="0"/>
          </a:p>
          <a:p>
            <a:pPr>
              <a:buFont typeface="Wingdings" pitchFamily="2" charset="2"/>
              <a:buChar char="§"/>
              <a:defRPr/>
            </a:pPr>
            <a:endParaRPr lang="en-US" sz="1800" dirty="0" smtClean="0"/>
          </a:p>
          <a:p>
            <a:pPr marL="0" indent="0">
              <a:buFont typeface="Times" pitchFamily="17" charset="0"/>
              <a:buNone/>
              <a:defRPr/>
            </a:pPr>
            <a:endParaRPr lang="en-US" sz="2000" dirty="0"/>
          </a:p>
        </p:txBody>
      </p:sp>
      <p:sp>
        <p:nvSpPr>
          <p:cNvPr id="34822"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r>
              <a:rPr lang="en-US" sz="2800" dirty="0" smtClean="0">
                <a:solidFill>
                  <a:schemeClr val="hlink"/>
                </a:solidFill>
              </a:rPr>
              <a:t>Example 4: Creating </a:t>
            </a:r>
            <a:r>
              <a:rPr lang="en-US" sz="2800" dirty="0" err="1" smtClean="0">
                <a:solidFill>
                  <a:schemeClr val="hlink"/>
                </a:solidFill>
              </a:rPr>
              <a:t>Workfile</a:t>
            </a:r>
            <a:r>
              <a:rPr lang="en-US" sz="2800" dirty="0" smtClean="0">
                <a:solidFill>
                  <a:schemeClr val="hlink"/>
                </a:solidFill>
              </a:rPr>
              <a:t> </a:t>
            </a:r>
          </a:p>
          <a:p>
            <a:pPr eaLnBrk="1" hangingPunct="1">
              <a:defRPr/>
            </a:pPr>
            <a:r>
              <a:rPr lang="en-US" sz="2800" dirty="0" smtClean="0">
                <a:solidFill>
                  <a:schemeClr val="hlink"/>
                </a:solidFill>
              </a:rPr>
              <a:t>by Command </a:t>
            </a:r>
            <a:r>
              <a:rPr lang="en-US" sz="1800" dirty="0" smtClean="0">
                <a:solidFill>
                  <a:schemeClr val="hlink"/>
                </a:solidFill>
                <a:latin typeface="+mj-lt"/>
                <a:cs typeface="+mj-cs"/>
              </a:rPr>
              <a:t>(cont’d)</a:t>
            </a:r>
            <a:endParaRPr lang="en-US" sz="1800" dirty="0">
              <a:solidFill>
                <a:schemeClr val="hlink"/>
              </a:solidFill>
              <a:latin typeface="+mj-lt"/>
              <a:cs typeface="+mj-cs"/>
            </a:endParaRPr>
          </a:p>
        </p:txBody>
      </p:sp>
      <p:pic>
        <p:nvPicPr>
          <p:cNvPr id="870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1395" y="1244600"/>
            <a:ext cx="5033787" cy="5305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64887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00050" y="0"/>
            <a:ext cx="7521575" cy="1131888"/>
          </a:xfrm>
        </p:spPr>
        <p:txBody>
          <a:bodyPr/>
          <a:lstStyle/>
          <a:p>
            <a:r>
              <a:rPr lang="en-US" dirty="0" smtClean="0">
                <a:ea typeface="ＭＳ Ｐゴシック" pitchFamily="34" charset="-128"/>
              </a:rPr>
              <a:t>Example 5: Transposing Data </a:t>
            </a:r>
            <a:br>
              <a:rPr lang="en-US" dirty="0" smtClean="0">
                <a:ea typeface="ＭＳ Ｐゴシック" pitchFamily="34" charset="-128"/>
              </a:rPr>
            </a:br>
            <a:r>
              <a:rPr lang="en-US" dirty="0" smtClean="0">
                <a:ea typeface="ＭＳ Ｐゴシック" pitchFamily="34" charset="-128"/>
              </a:rPr>
              <a:t>from Foreign Files</a:t>
            </a:r>
          </a:p>
        </p:txBody>
      </p:sp>
      <p:sp>
        <p:nvSpPr>
          <p:cNvPr id="2765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fld id="{03183E9D-A930-49FC-A7F1-52C547F2E352}" type="slidenum">
              <a:rPr lang="en-US" sz="800" smtClean="0">
                <a:solidFill>
                  <a:schemeClr val="accent1"/>
                </a:solidFill>
              </a:rPr>
              <a:pPr/>
              <a:t>35</a:t>
            </a:fld>
            <a:endParaRPr lang="en-US" sz="800" smtClean="0">
              <a:solidFill>
                <a:schemeClr val="accent1"/>
              </a:solidFill>
            </a:endParaRPr>
          </a:p>
        </p:txBody>
      </p:sp>
      <p:sp>
        <p:nvSpPr>
          <p:cNvPr id="6" name="Content Placeholder 2"/>
          <p:cNvSpPr txBox="1">
            <a:spLocks/>
          </p:cNvSpPr>
          <p:nvPr/>
        </p:nvSpPr>
        <p:spPr bwMode="auto">
          <a:xfrm>
            <a:off x="608013" y="1276350"/>
            <a:ext cx="8450927"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161925" lvl="1" indent="-161925" eaLnBrk="1" hangingPunct="1">
              <a:spcBef>
                <a:spcPts val="1200"/>
              </a:spcBef>
              <a:spcAft>
                <a:spcPts val="600"/>
              </a:spcAft>
              <a:buSzPct val="100000"/>
              <a:buFont typeface="Arial" pitchFamily="34" charset="0"/>
              <a:buChar char="•"/>
              <a:defRPr/>
            </a:pPr>
            <a:r>
              <a:rPr lang="en-US" sz="1800" dirty="0" smtClean="0"/>
              <a:t>As another example, consider the following excel file which has data downloaded from the </a:t>
            </a:r>
            <a:r>
              <a:rPr lang="en-US" sz="1800" i="1" dirty="0" smtClean="0"/>
              <a:t>Bureau of Economic </a:t>
            </a:r>
            <a:r>
              <a:rPr lang="en-US" sz="1800" i="1" smtClean="0"/>
              <a:t>Analysis (Transpose.xls</a:t>
            </a:r>
            <a:r>
              <a:rPr lang="en-US" sz="1800" i="1" dirty="0" smtClean="0"/>
              <a:t>)</a:t>
            </a:r>
            <a:r>
              <a:rPr lang="en-US" sz="1800" dirty="0" smtClean="0"/>
              <a:t>.</a:t>
            </a:r>
          </a:p>
          <a:p>
            <a:pPr marL="463550" lvl="1" indent="-244475" eaLnBrk="1" hangingPunct="1">
              <a:spcBef>
                <a:spcPts val="0"/>
              </a:spcBef>
              <a:spcAft>
                <a:spcPts val="600"/>
              </a:spcAft>
              <a:buFont typeface="Wingdings" pitchFamily="2" charset="2"/>
              <a:buChar char="ü"/>
              <a:defRPr/>
            </a:pPr>
            <a:r>
              <a:rPr lang="en-US" sz="1600" dirty="0" smtClean="0"/>
              <a:t>Rows show the percent change from the previous period of GDP components.</a:t>
            </a:r>
          </a:p>
          <a:p>
            <a:pPr marL="463550" lvl="1" indent="-244475" eaLnBrk="1" hangingPunct="1">
              <a:spcBef>
                <a:spcPts val="0"/>
              </a:spcBef>
              <a:spcAft>
                <a:spcPts val="600"/>
              </a:spcAft>
              <a:buFont typeface="Wingdings" pitchFamily="2" charset="2"/>
              <a:buChar char="ü"/>
              <a:defRPr/>
            </a:pPr>
            <a:r>
              <a:rPr lang="en-US" sz="1600" dirty="0" smtClean="0"/>
              <a:t>Columns show dates (quarterly from 2004 to 2012). </a:t>
            </a:r>
            <a:endParaRPr lang="en-US" sz="1600" dirty="0"/>
          </a:p>
        </p:txBody>
      </p:sp>
      <p:pic>
        <p:nvPicPr>
          <p:cNvPr id="829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027" y="2626241"/>
            <a:ext cx="5716725" cy="4088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87943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Title 1"/>
          <p:cNvSpPr>
            <a:spLocks noGrp="1"/>
          </p:cNvSpPr>
          <p:nvPr>
            <p:ph type="title"/>
          </p:nvPr>
        </p:nvSpPr>
        <p:spPr>
          <a:xfrm>
            <a:off x="400050" y="0"/>
            <a:ext cx="7521575" cy="1131888"/>
          </a:xfrm>
        </p:spPr>
        <p:txBody>
          <a:bodyPr/>
          <a:lstStyle/>
          <a:p>
            <a:pPr eaLnBrk="1" hangingPunct="1"/>
            <a:r>
              <a:rPr lang="en-US" dirty="0" smtClean="0">
                <a:ea typeface="ＭＳ Ｐゴシック" pitchFamily="34" charset="-128"/>
              </a:rPr>
              <a:t>Example 5: Transposing Data </a:t>
            </a:r>
            <a:br>
              <a:rPr lang="en-US" dirty="0" smtClean="0">
                <a:ea typeface="ＭＳ Ｐゴシック" pitchFamily="34" charset="-128"/>
              </a:rPr>
            </a:br>
            <a:r>
              <a:rPr lang="en-US" dirty="0" smtClean="0">
                <a:ea typeface="ＭＳ Ｐゴシック" pitchFamily="34" charset="-128"/>
              </a:rPr>
              <a:t>from Foreign Files </a:t>
            </a:r>
            <a:r>
              <a:rPr lang="en-US" sz="1800" dirty="0" smtClean="0">
                <a:ea typeface="ＭＳ Ｐゴシック" pitchFamily="34" charset="-128"/>
              </a:rPr>
              <a:t>(cont’d)</a:t>
            </a:r>
          </a:p>
        </p:txBody>
      </p:sp>
      <p:sp>
        <p:nvSpPr>
          <p:cNvPr id="28674" name="Content Placeholder 2"/>
          <p:cNvSpPr>
            <a:spLocks noGrp="1"/>
          </p:cNvSpPr>
          <p:nvPr>
            <p:ph idx="1"/>
          </p:nvPr>
        </p:nvSpPr>
        <p:spPr>
          <a:xfrm>
            <a:off x="517709" y="1158470"/>
            <a:ext cx="8232886" cy="836612"/>
          </a:xfrm>
        </p:spPr>
        <p:txBody>
          <a:bodyPr/>
          <a:lstStyle/>
          <a:p>
            <a:pPr marL="0" lvl="1" indent="0">
              <a:buFont typeface="Times" pitchFamily="18" charset="0"/>
              <a:buNone/>
              <a:defRPr/>
            </a:pPr>
            <a:r>
              <a:rPr lang="en-US" dirty="0" smtClean="0">
                <a:ea typeface="ＭＳ Ｐゴシック" pitchFamily="34" charset="-128"/>
              </a:rPr>
              <a:t>Suppose you would like to bring the data in </a:t>
            </a:r>
            <a:r>
              <a:rPr lang="en-US" dirty="0" err="1" smtClean="0">
                <a:ea typeface="ＭＳ Ｐゴシック" pitchFamily="34" charset="-128"/>
              </a:rPr>
              <a:t>EViews</a:t>
            </a:r>
            <a:r>
              <a:rPr lang="en-US" dirty="0" smtClean="0">
                <a:ea typeface="ＭＳ Ｐゴシック" pitchFamily="34" charset="-128"/>
              </a:rPr>
              <a:t>, but so that dates appear in rows and the variables in columns</a:t>
            </a:r>
          </a:p>
          <a:p>
            <a:pPr marL="0" lvl="1" indent="0">
              <a:buFont typeface="Times" pitchFamily="18" charset="0"/>
              <a:buNone/>
              <a:defRPr/>
            </a:pPr>
            <a:endParaRPr lang="en-US" sz="1600" u="sng" dirty="0" smtClean="0">
              <a:ea typeface="ＭＳ Ｐゴシック" pitchFamily="34" charset="-128"/>
            </a:endParaRPr>
          </a:p>
          <a:p>
            <a:pPr marL="0" indent="0">
              <a:buFont typeface="Times" pitchFamily="18" charset="0"/>
              <a:buNone/>
              <a:defRPr/>
            </a:pPr>
            <a:endParaRPr lang="en-US" sz="2000" dirty="0" smtClean="0">
              <a:ea typeface="ＭＳ Ｐゴシック" pitchFamily="34" charset="-128"/>
            </a:endParaRPr>
          </a:p>
        </p:txBody>
      </p:sp>
      <p:sp>
        <p:nvSpPr>
          <p:cNvPr id="2867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fld id="{5A6F6DA6-66B9-4815-8F41-99713E90B2E4}" type="slidenum">
              <a:rPr lang="en-US" sz="800" smtClean="0">
                <a:solidFill>
                  <a:schemeClr val="accent1"/>
                </a:solidFill>
              </a:rPr>
              <a:pPr/>
              <a:t>36</a:t>
            </a:fld>
            <a:endParaRPr lang="en-US" sz="800" smtClean="0">
              <a:solidFill>
                <a:schemeClr val="accent1"/>
              </a:solidFill>
            </a:endParaRPr>
          </a:p>
        </p:txBody>
      </p:sp>
      <p:sp>
        <p:nvSpPr>
          <p:cNvPr id="6" name="Content Placeholder 2"/>
          <p:cNvSpPr txBox="1">
            <a:spLocks/>
          </p:cNvSpPr>
          <p:nvPr/>
        </p:nvSpPr>
        <p:spPr bwMode="auto">
          <a:xfrm>
            <a:off x="517710" y="1829394"/>
            <a:ext cx="3224950" cy="440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a:spcBef>
                <a:spcPts val="0"/>
              </a:spcBef>
              <a:spcAft>
                <a:spcPts val="600"/>
              </a:spcAft>
              <a:buSzPct val="100000"/>
              <a:buNone/>
              <a:defRPr/>
            </a:pPr>
            <a:r>
              <a:rPr lang="en-US" sz="1600" u="sng" dirty="0" smtClean="0"/>
              <a:t>Transposing Data from Foreign Files</a:t>
            </a:r>
            <a:endParaRPr lang="en-US" sz="1600" u="sng" dirty="0"/>
          </a:p>
          <a:p>
            <a:pPr marL="231775" lvl="1" indent="-231775">
              <a:buFont typeface="Arial" pitchFamily="34" charset="0"/>
              <a:buAutoNum type="arabicPeriod"/>
              <a:defRPr/>
            </a:pPr>
            <a:r>
              <a:rPr lang="en-US" sz="1600" dirty="0"/>
              <a:t>Click </a:t>
            </a:r>
            <a:r>
              <a:rPr lang="en-US" sz="1600" b="1" dirty="0"/>
              <a:t>File → Open → Foreign Data as </a:t>
            </a:r>
            <a:r>
              <a:rPr lang="en-US" sz="1600" b="1" dirty="0" err="1"/>
              <a:t>Workfile</a:t>
            </a:r>
            <a:r>
              <a:rPr lang="en-US" sz="1600" b="1" dirty="0" smtClean="0"/>
              <a:t>.</a:t>
            </a:r>
          </a:p>
          <a:p>
            <a:pPr marL="231775" lvl="1" indent="-231775">
              <a:buFont typeface="Arial" pitchFamily="34" charset="0"/>
              <a:buAutoNum type="arabicPeriod"/>
              <a:defRPr/>
            </a:pPr>
            <a:r>
              <a:rPr lang="en-US" sz="1600" dirty="0"/>
              <a:t>Select the directory where data is stored and open the file.</a:t>
            </a:r>
          </a:p>
          <a:p>
            <a:pPr marL="231775" lvl="1" indent="-231775">
              <a:buFont typeface="Arial" pitchFamily="34" charset="0"/>
              <a:buAutoNum type="arabicPeriod"/>
              <a:defRPr/>
            </a:pPr>
            <a:r>
              <a:rPr lang="en-US" sz="1600" dirty="0"/>
              <a:t>The </a:t>
            </a:r>
            <a:r>
              <a:rPr lang="en-US" sz="1600" b="1" dirty="0"/>
              <a:t>Excel</a:t>
            </a:r>
            <a:r>
              <a:rPr lang="en-US" sz="1600" dirty="0"/>
              <a:t> </a:t>
            </a:r>
            <a:r>
              <a:rPr lang="en-US" sz="1600" b="1" dirty="0"/>
              <a:t>Read </a:t>
            </a:r>
            <a:r>
              <a:rPr lang="en-US" sz="1600" dirty="0"/>
              <a:t>dialog appears again</a:t>
            </a:r>
            <a:r>
              <a:rPr lang="en-US" sz="1600" dirty="0" smtClean="0"/>
              <a:t>. Check the box </a:t>
            </a:r>
            <a:r>
              <a:rPr lang="en-US" sz="1600" b="1" dirty="0" smtClean="0"/>
              <a:t>Read series by row (transpose incoming data).</a:t>
            </a:r>
          </a:p>
          <a:p>
            <a:pPr marL="231775" lvl="1" indent="-231775">
              <a:buFont typeface="Arial" pitchFamily="34" charset="0"/>
              <a:buAutoNum type="arabicPeriod"/>
              <a:defRPr/>
            </a:pPr>
            <a:r>
              <a:rPr lang="en-US" sz="1600" dirty="0" smtClean="0"/>
              <a:t>Click </a:t>
            </a:r>
            <a:r>
              <a:rPr lang="en-US" sz="1600" b="1" dirty="0" smtClean="0"/>
              <a:t>Finish</a:t>
            </a:r>
            <a:r>
              <a:rPr lang="en-US" sz="1600" dirty="0" smtClean="0"/>
              <a:t>. </a:t>
            </a:r>
          </a:p>
          <a:p>
            <a:pPr marL="0" lvl="1" indent="0">
              <a:buNone/>
              <a:defRPr/>
            </a:pPr>
            <a:endParaRPr lang="en-US" sz="1600" dirty="0"/>
          </a:p>
          <a:p>
            <a:pPr marL="0" lvl="1" indent="0">
              <a:buNone/>
              <a:defRPr/>
            </a:pPr>
            <a:endParaRPr lang="en-US" sz="1600" b="1" dirty="0" smtClean="0"/>
          </a:p>
          <a:p>
            <a:pPr marL="231775" lvl="1" indent="-231775">
              <a:buFont typeface="Arial" pitchFamily="34" charset="0"/>
              <a:buAutoNum type="arabicPeriod"/>
              <a:defRPr/>
            </a:pPr>
            <a:endParaRPr lang="en-US" sz="1600" b="1" dirty="0"/>
          </a:p>
          <a:p>
            <a:pPr marL="0" indent="0">
              <a:buNone/>
              <a:defRPr/>
            </a:pPr>
            <a:endParaRPr lang="en-US" sz="1800" dirty="0" smtClean="0"/>
          </a:p>
          <a:p>
            <a:pPr>
              <a:buFont typeface="Wingdings" pitchFamily="2" charset="2"/>
              <a:buChar char="§"/>
              <a:defRPr/>
            </a:pPr>
            <a:endParaRPr lang="en-US" sz="1800" dirty="0" smtClean="0"/>
          </a:p>
          <a:p>
            <a:pPr>
              <a:buFont typeface="Wingdings" pitchFamily="2" charset="2"/>
              <a:buChar char="§"/>
              <a:defRPr/>
            </a:pPr>
            <a:endParaRPr lang="en-US" sz="1800" dirty="0" smtClean="0"/>
          </a:p>
          <a:p>
            <a:pPr marL="0" indent="0">
              <a:buFont typeface="Times" pitchFamily="17" charset="0"/>
              <a:buNone/>
              <a:defRPr/>
            </a:pPr>
            <a:endParaRPr lang="en-US" sz="2000" dirty="0"/>
          </a:p>
        </p:txBody>
      </p:sp>
      <p:pic>
        <p:nvPicPr>
          <p:cNvPr id="839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8353" y="1925087"/>
            <a:ext cx="5018061" cy="3944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16"/>
          <p:cNvSpPr>
            <a:spLocks noChangeArrowheads="1"/>
          </p:cNvSpPr>
          <p:nvPr/>
        </p:nvSpPr>
        <p:spPr bwMode="auto">
          <a:xfrm flipV="1">
            <a:off x="3838353" y="5050467"/>
            <a:ext cx="2732568" cy="295570"/>
          </a:xfrm>
          <a:prstGeom prst="ellipse">
            <a:avLst/>
          </a:prstGeom>
          <a:solidFill>
            <a:srgbClr val="C00000">
              <a:alpha val="0"/>
            </a:srgbClr>
          </a:solidFill>
          <a:ln w="38100" algn="ctr">
            <a:solidFill>
              <a:srgbClr val="C00000"/>
            </a:solidFill>
            <a:round/>
            <a:headEnd/>
            <a:tailEnd/>
          </a:ln>
        </p:spPr>
        <p:txBody>
          <a:bodyPr/>
          <a:lstStyle/>
          <a:p>
            <a:endParaRPr lang="en-US"/>
          </a:p>
        </p:txBody>
      </p:sp>
    </p:spTree>
    <p:extLst>
      <p:ext uri="{BB962C8B-B14F-4D97-AF65-F5344CB8AC3E}">
        <p14:creationId xmlns:p14="http://schemas.microsoft.com/office/powerpoint/2010/main" val="9176531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0475" y="1690688"/>
            <a:ext cx="2784475" cy="1211262"/>
          </a:xfrm>
        </p:spPr>
        <p:txBody>
          <a:bodyPr/>
          <a:lstStyle/>
          <a:p>
            <a:pPr marL="0" indent="0">
              <a:buFont typeface="Times" pitchFamily="17" charset="0"/>
              <a:buNone/>
              <a:defRPr/>
            </a:pPr>
            <a:endParaRPr lang="en-US" sz="1800" dirty="0" smtClean="0"/>
          </a:p>
          <a:p>
            <a:pPr>
              <a:buFont typeface="Wingdings" pitchFamily="2" charset="2"/>
              <a:buChar char="§"/>
              <a:defRPr/>
            </a:pPr>
            <a:endParaRPr lang="en-US" sz="1800" dirty="0" smtClean="0"/>
          </a:p>
          <a:p>
            <a:pPr>
              <a:buFont typeface="Wingdings" pitchFamily="2" charset="2"/>
              <a:buChar char="§"/>
              <a:defRPr/>
            </a:pPr>
            <a:endParaRPr lang="en-US" sz="1800" dirty="0" smtClean="0"/>
          </a:p>
          <a:p>
            <a:pPr marL="0" indent="0">
              <a:buFont typeface="Times" pitchFamily="17" charset="0"/>
              <a:buNone/>
              <a:defRPr/>
            </a:pPr>
            <a:endParaRPr lang="en-US" sz="2000" dirty="0"/>
          </a:p>
        </p:txBody>
      </p:sp>
      <p:sp>
        <p:nvSpPr>
          <p:cNvPr id="3481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fld id="{A8A41A5B-E85D-4FC3-B024-F113B79FB15A}" type="slidenum">
              <a:rPr lang="en-US" sz="800" smtClean="0">
                <a:solidFill>
                  <a:schemeClr val="accent1"/>
                </a:solidFill>
              </a:rPr>
              <a:pPr/>
              <a:t>37</a:t>
            </a:fld>
            <a:endParaRPr lang="en-US" sz="800" smtClean="0">
              <a:solidFill>
                <a:schemeClr val="accent1"/>
              </a:solidFill>
            </a:endParaRPr>
          </a:p>
        </p:txBody>
      </p:sp>
      <p:sp>
        <p:nvSpPr>
          <p:cNvPr id="7" name="Content Placeholder 2"/>
          <p:cNvSpPr txBox="1">
            <a:spLocks/>
          </p:cNvSpPr>
          <p:nvPr/>
        </p:nvSpPr>
        <p:spPr bwMode="auto">
          <a:xfrm>
            <a:off x="489098" y="1244600"/>
            <a:ext cx="2870790" cy="440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a:spcBef>
                <a:spcPts val="0"/>
              </a:spcBef>
              <a:spcAft>
                <a:spcPts val="600"/>
              </a:spcAft>
              <a:buSzPct val="100000"/>
              <a:defRPr/>
            </a:pPr>
            <a:r>
              <a:rPr lang="en-US" sz="1600" dirty="0" err="1"/>
              <a:t>EViews</a:t>
            </a:r>
            <a:r>
              <a:rPr lang="en-US" sz="1600" dirty="0"/>
              <a:t> </a:t>
            </a:r>
            <a:r>
              <a:rPr lang="en-US" sz="1600" dirty="0" smtClean="0"/>
              <a:t>transposes the data as instructed. </a:t>
            </a:r>
          </a:p>
          <a:p>
            <a:pPr>
              <a:spcAft>
                <a:spcPts val="1200"/>
              </a:spcAft>
              <a:buFont typeface="Arial" pitchFamily="34" charset="0"/>
              <a:buChar char="•"/>
              <a:defRPr/>
            </a:pPr>
            <a:r>
              <a:rPr lang="en-US" sz="1600" dirty="0" smtClean="0"/>
              <a:t>You </a:t>
            </a:r>
            <a:r>
              <a:rPr lang="en-US" sz="1600" dirty="0"/>
              <a:t>can see that the </a:t>
            </a:r>
            <a:r>
              <a:rPr lang="en-US" sz="1600" b="1" dirty="0"/>
              <a:t>Range</a:t>
            </a:r>
            <a:r>
              <a:rPr lang="en-US" sz="1600" dirty="0"/>
              <a:t> at the top of the </a:t>
            </a:r>
            <a:r>
              <a:rPr lang="en-US" sz="1600" dirty="0" err="1"/>
              <a:t>workfile</a:t>
            </a:r>
            <a:r>
              <a:rPr lang="en-US" sz="1600" dirty="0"/>
              <a:t> correctly shows the date format of the </a:t>
            </a:r>
            <a:r>
              <a:rPr lang="en-US" sz="1600" dirty="0" smtClean="0"/>
              <a:t>file (quarterly from 2004-2012).</a:t>
            </a:r>
          </a:p>
          <a:p>
            <a:pPr>
              <a:spcAft>
                <a:spcPts val="1200"/>
              </a:spcAft>
              <a:buFont typeface="Arial" pitchFamily="34" charset="0"/>
              <a:buChar char="•"/>
              <a:defRPr/>
            </a:pPr>
            <a:r>
              <a:rPr lang="en-US" sz="1600" dirty="0" smtClean="0"/>
              <a:t>Each variable is now a column heading and is shown as a separate series in the </a:t>
            </a:r>
            <a:r>
              <a:rPr lang="en-US" sz="1600" dirty="0" err="1" smtClean="0"/>
              <a:t>workfile</a:t>
            </a:r>
            <a:r>
              <a:rPr lang="en-US" sz="1600" dirty="0" smtClean="0"/>
              <a:t>. </a:t>
            </a:r>
          </a:p>
          <a:p>
            <a:pPr>
              <a:buFont typeface="Wingdings" pitchFamily="2" charset="2"/>
              <a:buChar char="§"/>
              <a:defRPr/>
            </a:pPr>
            <a:endParaRPr lang="en-US" sz="1800" dirty="0" smtClean="0"/>
          </a:p>
          <a:p>
            <a:pPr>
              <a:buFont typeface="Wingdings" pitchFamily="2" charset="2"/>
              <a:buChar char="§"/>
              <a:defRPr/>
            </a:pPr>
            <a:endParaRPr lang="en-US" sz="1800" dirty="0" smtClean="0"/>
          </a:p>
          <a:p>
            <a:pPr marL="0" indent="0">
              <a:buFont typeface="Times" pitchFamily="17" charset="0"/>
              <a:buNone/>
              <a:defRPr/>
            </a:pPr>
            <a:endParaRPr lang="en-US" sz="2000" dirty="0"/>
          </a:p>
        </p:txBody>
      </p:sp>
      <p:sp>
        <p:nvSpPr>
          <p:cNvPr id="34822"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r>
              <a:rPr lang="en-US" sz="2800" dirty="0" smtClean="0">
                <a:solidFill>
                  <a:schemeClr val="hlink"/>
                </a:solidFill>
              </a:rPr>
              <a:t>Example 5: Transposing Data </a:t>
            </a:r>
          </a:p>
          <a:p>
            <a:pPr eaLnBrk="1" hangingPunct="1">
              <a:defRPr/>
            </a:pPr>
            <a:r>
              <a:rPr lang="en-US" sz="2800" dirty="0" smtClean="0">
                <a:solidFill>
                  <a:schemeClr val="hlink"/>
                </a:solidFill>
              </a:rPr>
              <a:t>From Foreign Files </a:t>
            </a:r>
            <a:r>
              <a:rPr lang="en-US" sz="1800" dirty="0" smtClean="0">
                <a:solidFill>
                  <a:schemeClr val="hlink"/>
                </a:solidFill>
                <a:latin typeface="+mj-lt"/>
                <a:cs typeface="+mj-cs"/>
              </a:rPr>
              <a:t>(cont’d)</a:t>
            </a:r>
            <a:endParaRPr lang="en-US" sz="1800" dirty="0">
              <a:solidFill>
                <a:schemeClr val="hlink"/>
              </a:solidFill>
              <a:latin typeface="+mj-lt"/>
              <a:cs typeface="+mj-cs"/>
            </a:endParaRPr>
          </a:p>
        </p:txBody>
      </p:sp>
      <p:pic>
        <p:nvPicPr>
          <p:cNvPr id="849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9377" y="1244600"/>
            <a:ext cx="5287040" cy="4973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2108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73063" y="0"/>
            <a:ext cx="7521575" cy="1131888"/>
          </a:xfrm>
        </p:spPr>
        <p:txBody>
          <a:bodyPr/>
          <a:lstStyle/>
          <a:p>
            <a:r>
              <a:rPr lang="en-US" dirty="0" smtClean="0">
                <a:ea typeface="ＭＳ Ｐゴシック" pitchFamily="34" charset="-128"/>
              </a:rPr>
              <a:t>Example 6: Creating a </a:t>
            </a:r>
            <a:r>
              <a:rPr lang="en-US" dirty="0" err="1" smtClean="0">
                <a:ea typeface="ＭＳ Ｐゴシック" pitchFamily="34" charset="-128"/>
              </a:rPr>
              <a:t>Workfile</a:t>
            </a:r>
            <a:r>
              <a:rPr lang="en-US" dirty="0" smtClean="0">
                <a:ea typeface="ＭＳ Ｐゴシック" pitchFamily="34" charset="-128"/>
              </a:rPr>
              <a:t> and </a:t>
            </a:r>
            <a:br>
              <a:rPr lang="en-US" dirty="0" smtClean="0">
                <a:ea typeface="ＭＳ Ｐゴシック" pitchFamily="34" charset="-128"/>
              </a:rPr>
            </a:br>
            <a:r>
              <a:rPr lang="en-US" dirty="0" smtClean="0">
                <a:ea typeface="ＭＳ Ｐゴシック" pitchFamily="34" charset="-128"/>
              </a:rPr>
              <a:t>Transposing  Data by Command </a:t>
            </a:r>
          </a:p>
        </p:txBody>
      </p:sp>
      <p:sp>
        <p:nvSpPr>
          <p:cNvPr id="27651" name="Content Placeholder 2"/>
          <p:cNvSpPr>
            <a:spLocks noGrp="1"/>
          </p:cNvSpPr>
          <p:nvPr>
            <p:ph idx="1"/>
          </p:nvPr>
        </p:nvSpPr>
        <p:spPr>
          <a:xfrm>
            <a:off x="590550" y="1246188"/>
            <a:ext cx="8170678" cy="816528"/>
          </a:xfrm>
        </p:spPr>
        <p:txBody>
          <a:bodyPr/>
          <a:lstStyle/>
          <a:p>
            <a:pPr>
              <a:buSzPct val="100000"/>
              <a:buFont typeface="Arial" pitchFamily="34" charset="0"/>
              <a:buChar char="•"/>
              <a:defRPr/>
            </a:pPr>
            <a:r>
              <a:rPr lang="en-US" sz="1800" dirty="0" smtClean="0">
                <a:ea typeface="ＭＳ Ｐゴシック" pitchFamily="34" charset="-128"/>
              </a:rPr>
              <a:t>As a final and slightly more complex example, let’s illustrate creating a </a:t>
            </a:r>
            <a:r>
              <a:rPr lang="en-US" sz="1800" dirty="0" err="1" smtClean="0">
                <a:ea typeface="ＭＳ Ｐゴシック" pitchFamily="34" charset="-128"/>
              </a:rPr>
              <a:t>workfile</a:t>
            </a:r>
            <a:r>
              <a:rPr lang="en-US" sz="1800" dirty="0" smtClean="0">
                <a:ea typeface="ＭＳ Ｐゴシック" pitchFamily="34" charset="-128"/>
              </a:rPr>
              <a:t> by opening and transposing a foreign data source by command. </a:t>
            </a:r>
            <a:endParaRPr lang="en-US" sz="1800" b="1" dirty="0" smtClean="0">
              <a:ea typeface="ＭＳ Ｐゴシック" pitchFamily="34" charset="-128"/>
            </a:endParaRPr>
          </a:p>
          <a:p>
            <a:pPr marL="0" indent="0">
              <a:buSzPct val="100000"/>
              <a:buNone/>
              <a:defRPr/>
            </a:pPr>
            <a:endParaRPr lang="en-US" sz="1800" dirty="0" smtClean="0">
              <a:ea typeface="ＭＳ Ｐゴシック" pitchFamily="34" charset="-128"/>
            </a:endParaRPr>
          </a:p>
          <a:p>
            <a:pPr>
              <a:buSzPct val="100000"/>
              <a:buFont typeface="Arial" pitchFamily="34" charset="0"/>
              <a:buChar char="•"/>
              <a:defRPr/>
            </a:pPr>
            <a:endParaRPr lang="en-US" sz="1800" dirty="0" smtClean="0">
              <a:ea typeface="ＭＳ Ｐゴシック" pitchFamily="34" charset="-128"/>
            </a:endParaRPr>
          </a:p>
          <a:p>
            <a:pPr marL="0" indent="0">
              <a:buSzPct val="100000"/>
              <a:buFont typeface="Times" pitchFamily="18" charset="0"/>
              <a:buNone/>
              <a:defRPr/>
            </a:pPr>
            <a:endParaRPr lang="en-US" sz="1600" dirty="0">
              <a:ea typeface="ＭＳ Ｐゴシック" pitchFamily="34" charset="-128"/>
            </a:endParaRPr>
          </a:p>
        </p:txBody>
      </p:sp>
      <p:sp>
        <p:nvSpPr>
          <p:cNvPr id="3174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fld id="{3BDA39AC-1026-4204-A05D-11BA368E3972}" type="slidenum">
              <a:rPr lang="en-US" sz="800" smtClean="0">
                <a:solidFill>
                  <a:schemeClr val="accent1"/>
                </a:solidFill>
              </a:rPr>
              <a:pPr/>
              <a:t>38</a:t>
            </a:fld>
            <a:endParaRPr lang="en-US" sz="800" smtClean="0">
              <a:solidFill>
                <a:schemeClr val="accent1"/>
              </a:solidFill>
            </a:endParaRPr>
          </a:p>
        </p:txBody>
      </p:sp>
      <p:sp>
        <p:nvSpPr>
          <p:cNvPr id="6" name="Content Placeholder 2"/>
          <p:cNvSpPr txBox="1">
            <a:spLocks/>
          </p:cNvSpPr>
          <p:nvPr/>
        </p:nvSpPr>
        <p:spPr bwMode="auto">
          <a:xfrm>
            <a:off x="655932" y="1968212"/>
            <a:ext cx="7616197" cy="440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a:spcBef>
                <a:spcPts val="0"/>
              </a:spcBef>
              <a:spcAft>
                <a:spcPts val="600"/>
              </a:spcAft>
              <a:buSzPct val="100000"/>
              <a:buNone/>
              <a:defRPr/>
            </a:pPr>
            <a:r>
              <a:rPr lang="en-US" sz="1600" u="sng" dirty="0" smtClean="0"/>
              <a:t>Creating </a:t>
            </a:r>
            <a:r>
              <a:rPr lang="en-US" sz="1600" u="sng" dirty="0" err="1" smtClean="0"/>
              <a:t>workfiles</a:t>
            </a:r>
            <a:r>
              <a:rPr lang="en-US" sz="1600" u="sng" dirty="0" smtClean="0"/>
              <a:t> and transposing data by Command:</a:t>
            </a:r>
            <a:endParaRPr lang="en-US" sz="1600" u="sng" dirty="0"/>
          </a:p>
          <a:p>
            <a:pPr marL="231775" lvl="1" indent="-231775">
              <a:buFont typeface="Arial" pitchFamily="34" charset="0"/>
              <a:buAutoNum type="arabicPeriod"/>
              <a:defRPr/>
            </a:pPr>
            <a:r>
              <a:rPr lang="en-US" sz="1600" dirty="0" smtClean="0"/>
              <a:t>Type in the command window: </a:t>
            </a:r>
          </a:p>
          <a:p>
            <a:pPr marL="0" lvl="1" indent="0">
              <a:buNone/>
              <a:defRPr/>
            </a:pPr>
            <a:r>
              <a:rPr lang="en-US" sz="1600" dirty="0">
                <a:solidFill>
                  <a:schemeClr val="tx1"/>
                </a:solidFill>
                <a:latin typeface="Courier New" panose="02070309020205020404" pitchFamily="49" charset="0"/>
                <a:cs typeface="Courier New" panose="02070309020205020404" pitchFamily="49" charset="0"/>
              </a:rPr>
              <a:t>  </a:t>
            </a:r>
            <a:r>
              <a:rPr lang="en-US" sz="1600" dirty="0" smtClean="0">
                <a:solidFill>
                  <a:schemeClr val="tx1"/>
                </a:solidFill>
                <a:latin typeface="Courier New" panose="02070309020205020404" pitchFamily="49" charset="0"/>
                <a:cs typeface="Courier New" panose="02070309020205020404" pitchFamily="49" charset="0"/>
              </a:rPr>
              <a:t>     </a:t>
            </a:r>
            <a:r>
              <a:rPr lang="en-US" sz="1600" dirty="0" err="1" smtClean="0">
                <a:solidFill>
                  <a:schemeClr val="tx1"/>
                </a:solidFill>
                <a:latin typeface="Courier New" panose="02070309020205020404" pitchFamily="49" charset="0"/>
                <a:cs typeface="Courier New" panose="02070309020205020404" pitchFamily="49" charset="0"/>
              </a:rPr>
              <a:t>wfopen</a:t>
            </a:r>
            <a:r>
              <a:rPr lang="en-US" sz="1600" dirty="0" smtClean="0">
                <a:solidFill>
                  <a:schemeClr val="tx1"/>
                </a:solidFill>
                <a:latin typeface="Courier New" panose="02070309020205020404" pitchFamily="49" charset="0"/>
                <a:cs typeface="Courier New" panose="02070309020205020404" pitchFamily="49" charset="0"/>
              </a:rPr>
              <a:t>(page=transpose) "c:\transpose.xls" byrow</a:t>
            </a:r>
          </a:p>
          <a:p>
            <a:pPr marL="0" lvl="1" indent="0">
              <a:buNone/>
              <a:defRPr/>
            </a:pPr>
            <a:r>
              <a:rPr lang="en-US" sz="1600" dirty="0" smtClean="0"/>
              <a:t>     </a:t>
            </a:r>
          </a:p>
          <a:p>
            <a:pPr marL="0" lvl="1" indent="0">
              <a:buNone/>
              <a:defRPr/>
            </a:pPr>
            <a:endParaRPr lang="en-US" sz="1600" dirty="0"/>
          </a:p>
          <a:p>
            <a:pPr marL="0" lvl="1" indent="0">
              <a:buNone/>
              <a:defRPr/>
            </a:pPr>
            <a:endParaRPr lang="en-US" sz="1600" dirty="0" smtClean="0"/>
          </a:p>
          <a:p>
            <a:pPr marL="0" lvl="1" indent="0">
              <a:buNone/>
              <a:defRPr/>
            </a:pPr>
            <a:endParaRPr lang="en-US" sz="1600" dirty="0" smtClean="0"/>
          </a:p>
          <a:p>
            <a:pPr marL="0" lvl="1" indent="0">
              <a:buNone/>
              <a:defRPr/>
            </a:pPr>
            <a:r>
              <a:rPr lang="en-US" sz="1600" dirty="0"/>
              <a:t> </a:t>
            </a:r>
            <a:r>
              <a:rPr lang="en-US" sz="1600" dirty="0" smtClean="0"/>
              <a:t>    Note that this creates a new </a:t>
            </a:r>
            <a:r>
              <a:rPr lang="en-US" sz="1600" dirty="0" err="1" smtClean="0"/>
              <a:t>workfile</a:t>
            </a:r>
            <a:r>
              <a:rPr lang="en-US" sz="1600" dirty="0" smtClean="0"/>
              <a:t> page named “transpose”; “c:\transpose.xls  </a:t>
            </a:r>
          </a:p>
          <a:p>
            <a:pPr marL="0" lvl="1" indent="0">
              <a:buNone/>
              <a:defRPr/>
            </a:pPr>
            <a:r>
              <a:rPr lang="en-US" sz="1600" dirty="0"/>
              <a:t> </a:t>
            </a:r>
            <a:r>
              <a:rPr lang="en-US" sz="1600" dirty="0" smtClean="0"/>
              <a:t>    instructs </a:t>
            </a:r>
            <a:r>
              <a:rPr lang="en-US" sz="1600" dirty="0" err="1" smtClean="0"/>
              <a:t>EViews</a:t>
            </a:r>
            <a:r>
              <a:rPr lang="en-US" sz="1600" dirty="0" smtClean="0"/>
              <a:t> where the data is located. The command byrow tells </a:t>
            </a:r>
            <a:r>
              <a:rPr lang="en-US" sz="1600" dirty="0" err="1" smtClean="0"/>
              <a:t>EViews</a:t>
            </a:r>
            <a:r>
              <a:rPr lang="en-US" sz="1600" dirty="0" smtClean="0"/>
              <a:t> </a:t>
            </a:r>
          </a:p>
          <a:p>
            <a:pPr marL="0" lvl="1" indent="0">
              <a:buNone/>
              <a:defRPr/>
            </a:pPr>
            <a:r>
              <a:rPr lang="en-US" sz="1600" dirty="0"/>
              <a:t> </a:t>
            </a:r>
            <a:r>
              <a:rPr lang="en-US" sz="1600" dirty="0" smtClean="0"/>
              <a:t>    to transpose the data. </a:t>
            </a:r>
            <a:endParaRPr lang="en-US" sz="1600" b="1" dirty="0" smtClean="0"/>
          </a:p>
          <a:p>
            <a:pPr marL="231775" lvl="1" indent="-231775">
              <a:buFont typeface="Arial" pitchFamily="34" charset="0"/>
              <a:buAutoNum type="arabicPeriod" startAt="2"/>
              <a:defRPr/>
            </a:pPr>
            <a:endParaRPr lang="en-US" sz="1600" dirty="0" smtClean="0"/>
          </a:p>
          <a:p>
            <a:pPr marL="231775" lvl="1" indent="-231775">
              <a:buFont typeface="Arial" pitchFamily="34" charset="0"/>
              <a:buAutoNum type="arabicPeriod" startAt="2"/>
              <a:defRPr/>
            </a:pPr>
            <a:r>
              <a:rPr lang="en-US" sz="1600" dirty="0" smtClean="0"/>
              <a:t>The </a:t>
            </a:r>
            <a:r>
              <a:rPr lang="en-US" sz="1600" b="1" dirty="0"/>
              <a:t>Excel</a:t>
            </a:r>
            <a:r>
              <a:rPr lang="en-US" sz="1600" dirty="0"/>
              <a:t> </a:t>
            </a:r>
            <a:r>
              <a:rPr lang="en-US" sz="1600" b="1" dirty="0"/>
              <a:t>Read </a:t>
            </a:r>
            <a:r>
              <a:rPr lang="en-US" sz="1600" dirty="0"/>
              <a:t>dialog appears again</a:t>
            </a:r>
            <a:r>
              <a:rPr lang="en-US" sz="1600" dirty="0" smtClean="0"/>
              <a:t>. Click </a:t>
            </a:r>
            <a:r>
              <a:rPr lang="en-US" sz="1600" b="1" dirty="0" smtClean="0"/>
              <a:t>Finish</a:t>
            </a:r>
            <a:r>
              <a:rPr lang="en-US" sz="1600" dirty="0"/>
              <a:t> </a:t>
            </a:r>
            <a:r>
              <a:rPr lang="en-US" sz="1600" dirty="0" smtClean="0"/>
              <a:t>to load the data.  </a:t>
            </a:r>
          </a:p>
          <a:p>
            <a:pPr marL="0" lvl="1" indent="0">
              <a:buNone/>
              <a:defRPr/>
            </a:pPr>
            <a:endParaRPr lang="en-US" sz="1600" dirty="0"/>
          </a:p>
          <a:p>
            <a:pPr marL="0" lvl="1" indent="0">
              <a:buNone/>
              <a:defRPr/>
            </a:pPr>
            <a:endParaRPr lang="en-US" sz="1600" b="1" dirty="0" smtClean="0"/>
          </a:p>
          <a:p>
            <a:pPr marL="231775" lvl="1" indent="-231775">
              <a:buFont typeface="Arial" pitchFamily="34" charset="0"/>
              <a:buAutoNum type="arabicPeriod"/>
              <a:defRPr/>
            </a:pPr>
            <a:endParaRPr lang="en-US" sz="1600" b="1" dirty="0"/>
          </a:p>
          <a:p>
            <a:pPr marL="0" indent="0">
              <a:buNone/>
              <a:defRPr/>
            </a:pPr>
            <a:endParaRPr lang="en-US" sz="1800" dirty="0" smtClean="0"/>
          </a:p>
          <a:p>
            <a:pPr>
              <a:buFont typeface="Wingdings" pitchFamily="2" charset="2"/>
              <a:buChar char="§"/>
              <a:defRPr/>
            </a:pPr>
            <a:endParaRPr lang="en-US" sz="1800" dirty="0" smtClean="0"/>
          </a:p>
          <a:p>
            <a:pPr>
              <a:buFont typeface="Wingdings" pitchFamily="2" charset="2"/>
              <a:buChar char="§"/>
              <a:defRPr/>
            </a:pPr>
            <a:endParaRPr lang="en-US" sz="1800" dirty="0" smtClean="0"/>
          </a:p>
          <a:p>
            <a:pPr marL="0" indent="0">
              <a:buFont typeface="Times" pitchFamily="17" charset="0"/>
              <a:buNone/>
              <a:defRPr/>
            </a:pPr>
            <a:endParaRPr lang="en-US" sz="2000" dirty="0"/>
          </a:p>
        </p:txBody>
      </p:sp>
      <p:pic>
        <p:nvPicPr>
          <p:cNvPr id="880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5117" y="3051544"/>
            <a:ext cx="5457825"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33348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0475" y="1690688"/>
            <a:ext cx="2784475" cy="1211262"/>
          </a:xfrm>
        </p:spPr>
        <p:txBody>
          <a:bodyPr/>
          <a:lstStyle/>
          <a:p>
            <a:pPr marL="0" indent="0">
              <a:buFont typeface="Times" pitchFamily="17" charset="0"/>
              <a:buNone/>
              <a:defRPr/>
            </a:pPr>
            <a:endParaRPr lang="en-US" sz="1800" dirty="0" smtClean="0"/>
          </a:p>
          <a:p>
            <a:pPr>
              <a:buFont typeface="Wingdings" pitchFamily="2" charset="2"/>
              <a:buChar char="§"/>
              <a:defRPr/>
            </a:pPr>
            <a:endParaRPr lang="en-US" sz="1800" dirty="0" smtClean="0"/>
          </a:p>
          <a:p>
            <a:pPr>
              <a:buFont typeface="Wingdings" pitchFamily="2" charset="2"/>
              <a:buChar char="§"/>
              <a:defRPr/>
            </a:pPr>
            <a:endParaRPr lang="en-US" sz="1800" dirty="0" smtClean="0"/>
          </a:p>
          <a:p>
            <a:pPr marL="0" indent="0">
              <a:buFont typeface="Times" pitchFamily="17" charset="0"/>
              <a:buNone/>
              <a:defRPr/>
            </a:pPr>
            <a:endParaRPr lang="en-US" sz="2000" dirty="0"/>
          </a:p>
        </p:txBody>
      </p:sp>
      <p:sp>
        <p:nvSpPr>
          <p:cNvPr id="3481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fld id="{A8A41A5B-E85D-4FC3-B024-F113B79FB15A}" type="slidenum">
              <a:rPr lang="en-US" sz="800" smtClean="0">
                <a:solidFill>
                  <a:schemeClr val="accent1"/>
                </a:solidFill>
              </a:rPr>
              <a:pPr/>
              <a:t>39</a:t>
            </a:fld>
            <a:endParaRPr lang="en-US" sz="800" smtClean="0">
              <a:solidFill>
                <a:schemeClr val="accent1"/>
              </a:solidFill>
            </a:endParaRPr>
          </a:p>
        </p:txBody>
      </p:sp>
      <p:sp>
        <p:nvSpPr>
          <p:cNvPr id="7" name="Content Placeholder 2"/>
          <p:cNvSpPr txBox="1">
            <a:spLocks/>
          </p:cNvSpPr>
          <p:nvPr/>
        </p:nvSpPr>
        <p:spPr bwMode="auto">
          <a:xfrm>
            <a:off x="489098" y="1244600"/>
            <a:ext cx="3009014" cy="440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a:spcBef>
                <a:spcPts val="0"/>
              </a:spcBef>
              <a:spcAft>
                <a:spcPts val="600"/>
              </a:spcAft>
              <a:buSzPct val="100000"/>
              <a:defRPr/>
            </a:pPr>
            <a:r>
              <a:rPr lang="en-US" sz="1600" dirty="0" err="1"/>
              <a:t>EViews</a:t>
            </a:r>
            <a:r>
              <a:rPr lang="en-US" sz="1600" dirty="0"/>
              <a:t> </a:t>
            </a:r>
            <a:r>
              <a:rPr lang="en-US" sz="1600" dirty="0" smtClean="0"/>
              <a:t>loads the data and transposes it as instructed. </a:t>
            </a:r>
          </a:p>
          <a:p>
            <a:pPr>
              <a:spcAft>
                <a:spcPts val="1200"/>
              </a:spcAft>
              <a:buFont typeface="Arial" pitchFamily="34" charset="0"/>
              <a:buChar char="•"/>
              <a:defRPr/>
            </a:pPr>
            <a:r>
              <a:rPr lang="en-US" sz="1600" dirty="0" smtClean="0"/>
              <a:t>The </a:t>
            </a:r>
            <a:r>
              <a:rPr lang="en-US" sz="1600" dirty="0" err="1" smtClean="0"/>
              <a:t>workfile</a:t>
            </a:r>
            <a:r>
              <a:rPr lang="en-US" sz="1600" dirty="0" smtClean="0"/>
              <a:t> page name is “transpose” as we instructed </a:t>
            </a:r>
            <a:r>
              <a:rPr lang="en-US" sz="1600" dirty="0" err="1" smtClean="0"/>
              <a:t>EViews</a:t>
            </a:r>
            <a:r>
              <a:rPr lang="en-US" sz="1600" dirty="0" smtClean="0"/>
              <a:t> in the command window. </a:t>
            </a:r>
          </a:p>
          <a:p>
            <a:pPr>
              <a:spcAft>
                <a:spcPts val="1200"/>
              </a:spcAft>
              <a:buFont typeface="Arial" pitchFamily="34" charset="0"/>
              <a:buChar char="•"/>
              <a:defRPr/>
            </a:pPr>
            <a:r>
              <a:rPr lang="en-US" sz="1600" dirty="0" smtClean="0"/>
              <a:t>The transpose is carried out correctly via the </a:t>
            </a:r>
            <a:r>
              <a:rPr lang="en-US" sz="1600" b="1" i="1" dirty="0" smtClean="0"/>
              <a:t>byrow</a:t>
            </a:r>
            <a:r>
              <a:rPr lang="en-US" sz="1600" dirty="0" smtClean="0"/>
              <a:t> command. The </a:t>
            </a:r>
            <a:r>
              <a:rPr lang="en-US" sz="1600" b="1" dirty="0" smtClean="0"/>
              <a:t>Range</a:t>
            </a:r>
            <a:r>
              <a:rPr lang="en-US" sz="1600" dirty="0" smtClean="0"/>
              <a:t> </a:t>
            </a:r>
            <a:r>
              <a:rPr lang="en-US" sz="1600" dirty="0"/>
              <a:t>at </a:t>
            </a:r>
            <a:r>
              <a:rPr lang="en-US" sz="1600" dirty="0" smtClean="0"/>
              <a:t>shows </a:t>
            </a:r>
            <a:r>
              <a:rPr lang="en-US" sz="1600" dirty="0"/>
              <a:t>the date format of the </a:t>
            </a:r>
            <a:r>
              <a:rPr lang="en-US" sz="1600" dirty="0" smtClean="0"/>
              <a:t>file (quarterly from 2004-2012) and each variable now represents a series (in column format).</a:t>
            </a:r>
          </a:p>
          <a:p>
            <a:pPr>
              <a:buFont typeface="Wingdings" pitchFamily="2" charset="2"/>
              <a:buChar char="§"/>
              <a:defRPr/>
            </a:pPr>
            <a:endParaRPr lang="en-US" sz="1800" dirty="0" smtClean="0"/>
          </a:p>
          <a:p>
            <a:pPr marL="0" indent="0">
              <a:buFont typeface="Times" pitchFamily="17" charset="0"/>
              <a:buNone/>
              <a:defRPr/>
            </a:pPr>
            <a:endParaRPr lang="en-US" sz="2000" dirty="0"/>
          </a:p>
        </p:txBody>
      </p:sp>
      <p:sp>
        <p:nvSpPr>
          <p:cNvPr id="34822"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r>
              <a:rPr lang="en-US" sz="2800" dirty="0">
                <a:solidFill>
                  <a:schemeClr val="hlink"/>
                </a:solidFill>
              </a:rPr>
              <a:t>Example 6: Creating a </a:t>
            </a:r>
            <a:r>
              <a:rPr lang="en-US" sz="2800" dirty="0" err="1">
                <a:solidFill>
                  <a:schemeClr val="hlink"/>
                </a:solidFill>
              </a:rPr>
              <a:t>Workfile</a:t>
            </a:r>
            <a:r>
              <a:rPr lang="en-US" sz="2800" dirty="0">
                <a:solidFill>
                  <a:schemeClr val="hlink"/>
                </a:solidFill>
              </a:rPr>
              <a:t> and </a:t>
            </a:r>
            <a:br>
              <a:rPr lang="en-US" sz="2800" dirty="0">
                <a:solidFill>
                  <a:schemeClr val="hlink"/>
                </a:solidFill>
              </a:rPr>
            </a:br>
            <a:r>
              <a:rPr lang="en-US" sz="2800" dirty="0">
                <a:solidFill>
                  <a:schemeClr val="hlink"/>
                </a:solidFill>
              </a:rPr>
              <a:t>Transposing  Data by Command </a:t>
            </a:r>
            <a:r>
              <a:rPr lang="en-US" sz="1800" dirty="0" smtClean="0">
                <a:solidFill>
                  <a:schemeClr val="hlink"/>
                </a:solidFill>
                <a:latin typeface="+mj-lt"/>
                <a:cs typeface="+mj-cs"/>
              </a:rPr>
              <a:t>(cont’d)</a:t>
            </a:r>
            <a:endParaRPr lang="en-US" sz="1800" dirty="0">
              <a:solidFill>
                <a:schemeClr val="hlink"/>
              </a:solidFill>
              <a:latin typeface="+mj-lt"/>
              <a:cs typeface="+mj-cs"/>
            </a:endParaRPr>
          </a:p>
        </p:txBody>
      </p:sp>
      <p:pic>
        <p:nvPicPr>
          <p:cNvPr id="890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438" y="1244600"/>
            <a:ext cx="5002124" cy="5263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5345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r>
              <a:rPr lang="en-US" smtClean="0"/>
              <a:t>Describing the Structure of a Workfile</a:t>
            </a:r>
          </a:p>
        </p:txBody>
      </p:sp>
      <p:sp>
        <p:nvSpPr>
          <p:cNvPr id="4100" name="Rectangle 3"/>
          <p:cNvSpPr>
            <a:spLocks noGrp="1" noChangeArrowheads="1"/>
          </p:cNvSpPr>
          <p:nvPr>
            <p:ph idx="1"/>
          </p:nvPr>
        </p:nvSpPr>
        <p:spPr/>
        <p:txBody>
          <a:bodyPr/>
          <a:lstStyle/>
          <a:p>
            <a:r>
              <a:rPr lang="en-US" dirty="0" smtClean="0"/>
              <a:t>To create a new workfile requires describing the structure of your data (e.g., quarterly, monthly, start/end dates, etc.)</a:t>
            </a:r>
          </a:p>
          <a:p>
            <a:r>
              <a:rPr lang="en-US" dirty="0" smtClean="0"/>
              <a:t>The structure determines how many observations (i.e. rows) every series in the workfile page contains.</a:t>
            </a:r>
          </a:p>
          <a:p>
            <a:r>
              <a:rPr lang="en-US" dirty="0" smtClean="0"/>
              <a:t>There are three general types of workfile structure:</a:t>
            </a:r>
          </a:p>
          <a:p>
            <a:pPr lvl="1"/>
            <a:r>
              <a:rPr lang="en-US" dirty="0" smtClean="0"/>
              <a:t> Dated – regular frequency (time series data)</a:t>
            </a:r>
          </a:p>
          <a:p>
            <a:pPr lvl="1"/>
            <a:r>
              <a:rPr lang="en-US" dirty="0" smtClean="0"/>
              <a:t> Unstructured/undated (mostly cross-sectional data)</a:t>
            </a:r>
          </a:p>
          <a:p>
            <a:pPr lvl="1"/>
            <a:r>
              <a:rPr lang="en-US" dirty="0" smtClean="0"/>
              <a:t> Balanced Panel (panel data) </a:t>
            </a:r>
          </a:p>
          <a:p>
            <a:r>
              <a:rPr lang="en-US" dirty="0" smtClean="0"/>
              <a:t>A simple workfile with one page has one structure type.  However in multiple page </a:t>
            </a:r>
            <a:r>
              <a:rPr lang="en-US" dirty="0" err="1" smtClean="0"/>
              <a:t>workfiles</a:t>
            </a:r>
            <a:r>
              <a:rPr lang="en-US" dirty="0" smtClean="0"/>
              <a:t>, different pages may have different structures.</a:t>
            </a:r>
          </a:p>
          <a:p>
            <a:pPr lvl="1"/>
            <a:endParaRPr lang="en-US" dirty="0" smtClean="0"/>
          </a:p>
          <a:p>
            <a:endParaRPr lang="en-US" dirty="0" smtClean="0"/>
          </a:p>
          <a:p>
            <a:endParaRPr lang="en-US" dirty="0" smtClean="0"/>
          </a:p>
          <a:p>
            <a:endParaRPr lang="en-US" dirty="0" smtClean="0"/>
          </a:p>
        </p:txBody>
      </p:sp>
      <p:sp>
        <p:nvSpPr>
          <p:cNvPr id="6146"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BAE033E9-D07A-4DAF-841D-61500EBA8C62}" type="slidenum">
              <a:rPr lang="en-US" smtClean="0">
                <a:solidFill>
                  <a:srgbClr val="000000"/>
                </a:solidFill>
              </a:rPr>
              <a:pPr/>
              <a:t>4</a:t>
            </a:fld>
            <a:endParaRPr lang="en-US">
              <a:solidFill>
                <a:srgbClr val="000000"/>
              </a:solidFill>
            </a:endParaRPr>
          </a:p>
        </p:txBody>
      </p:sp>
    </p:spTree>
    <p:extLst>
      <p:ext uri="{BB962C8B-B14F-4D97-AF65-F5344CB8AC3E}">
        <p14:creationId xmlns:p14="http://schemas.microsoft.com/office/powerpoint/2010/main" val="22051019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smtClean="0">
                <a:ea typeface="ＭＳ Ｐゴシック" panose="020B0600070205080204" pitchFamily="34" charset="-128"/>
              </a:rPr>
              <a:t>EViews </a:t>
            </a:r>
            <a:r>
              <a:rPr lang="en-US" dirty="0" err="1" smtClean="0">
                <a:ea typeface="ＭＳ Ｐゴシック" panose="020B0600070205080204" pitchFamily="34" charset="-128"/>
              </a:rPr>
              <a:t>Workfiles</a:t>
            </a:r>
            <a:r>
              <a:rPr lang="en-US" dirty="0" smtClean="0">
                <a:ea typeface="ＭＳ Ｐゴシック" panose="020B0600070205080204" pitchFamily="34" charset="-128"/>
              </a:rPr>
              <a:t> </a:t>
            </a:r>
          </a:p>
        </p:txBody>
      </p:sp>
      <p:sp>
        <p:nvSpPr>
          <p:cNvPr id="35843" name="Content Placeholder 2"/>
          <p:cNvSpPr>
            <a:spLocks noGrp="1"/>
          </p:cNvSpPr>
          <p:nvPr>
            <p:ph idx="1"/>
          </p:nvPr>
        </p:nvSpPr>
        <p:spPr/>
        <p:txBody>
          <a:bodyPr/>
          <a:lstStyle/>
          <a:p>
            <a:pPr marL="0" indent="0">
              <a:buFont typeface="Times" panose="02020603050405020304" pitchFamily="18" charset="0"/>
              <a:buNone/>
            </a:pPr>
            <a:endParaRPr lang="en-US" dirty="0" smtClean="0">
              <a:ea typeface="ＭＳ Ｐゴシック" panose="020B0600070205080204" pitchFamily="34" charset="-128"/>
            </a:endParaRPr>
          </a:p>
          <a:p>
            <a:pPr marL="0" indent="0">
              <a:buFont typeface="Times" panose="02020603050405020304" pitchFamily="18" charset="0"/>
              <a:buNone/>
            </a:pPr>
            <a:endParaRPr lang="en-US" dirty="0" smtClean="0">
              <a:ea typeface="ＭＳ Ｐゴシック" panose="020B0600070205080204" pitchFamily="34" charset="-128"/>
            </a:endParaRPr>
          </a:p>
          <a:p>
            <a:pPr marL="0" indent="0">
              <a:buFont typeface="Times" panose="02020603050405020304" pitchFamily="18" charset="0"/>
              <a:buNone/>
            </a:pPr>
            <a:endParaRPr lang="en-US" dirty="0" smtClean="0">
              <a:ea typeface="ＭＳ Ｐゴシック" panose="020B0600070205080204" pitchFamily="34" charset="-128"/>
            </a:endParaRPr>
          </a:p>
          <a:p>
            <a:pPr marL="0" indent="0" algn="ctr">
              <a:buFont typeface="Times" panose="02020603050405020304" pitchFamily="18" charset="0"/>
              <a:buNone/>
            </a:pPr>
            <a:r>
              <a:rPr lang="en-US" sz="3200" b="1" dirty="0" smtClean="0">
                <a:solidFill>
                  <a:schemeClr val="accent1"/>
                </a:solidFill>
                <a:ea typeface="ＭＳ Ｐゴシック" panose="020B0600070205080204" pitchFamily="34" charset="-128"/>
              </a:rPr>
              <a:t>Workfile Pages</a:t>
            </a:r>
          </a:p>
        </p:txBody>
      </p:sp>
      <p:sp>
        <p:nvSpPr>
          <p:cNvPr id="3584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BB1E976E-5D99-4758-BF00-B60A4A33783C}" type="slidenum">
              <a:rPr lang="en-US" sz="800">
                <a:solidFill>
                  <a:srgbClr val="808080"/>
                </a:solidFill>
              </a:rPr>
              <a:pPr/>
              <a:t>40</a:t>
            </a:fld>
            <a:endParaRPr lang="en-US" sz="800">
              <a:solidFill>
                <a:srgbClr val="808080"/>
              </a:solidFill>
            </a:endParaRPr>
          </a:p>
        </p:txBody>
      </p:sp>
      <p:sp>
        <p:nvSpPr>
          <p:cNvPr id="35845" name="Rectangle 3"/>
          <p:cNvSpPr txBox="1">
            <a:spLocks noChangeArrowheads="1"/>
          </p:cNvSpPr>
          <p:nvPr/>
        </p:nvSpPr>
        <p:spPr bwMode="gray">
          <a:xfrm>
            <a:off x="481013" y="5218113"/>
            <a:ext cx="6005512"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102870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20000"/>
              </a:spcBef>
              <a:spcAft>
                <a:spcPct val="0"/>
              </a:spcAft>
              <a:buClr>
                <a:srgbClr val="3390E1"/>
              </a:buClr>
              <a:buSzPct val="90000"/>
              <a:buFont typeface="Times" panose="02020603050405020304" pitchFamily="18" charset="0"/>
              <a:buNone/>
            </a:pPr>
            <a:r>
              <a:rPr lang="en-US" sz="1400" b="1" dirty="0">
                <a:solidFill>
                  <a:srgbClr val="003399"/>
                </a:solidFill>
              </a:rPr>
              <a:t>Note: </a:t>
            </a:r>
            <a:r>
              <a:rPr lang="en-US" sz="1400" dirty="0">
                <a:solidFill>
                  <a:srgbClr val="003399"/>
                </a:solidFill>
              </a:rPr>
              <a:t>Data and </a:t>
            </a:r>
            <a:r>
              <a:rPr lang="en-US" sz="1400" dirty="0" err="1">
                <a:solidFill>
                  <a:srgbClr val="003399"/>
                </a:solidFill>
              </a:rPr>
              <a:t>workfiles</a:t>
            </a:r>
            <a:r>
              <a:rPr lang="en-US" sz="1400" dirty="0">
                <a:solidFill>
                  <a:srgbClr val="003399"/>
                </a:solidFill>
              </a:rPr>
              <a:t> for this portion of the tutorial are provided in:</a:t>
            </a:r>
            <a:r>
              <a:rPr lang="en-US" sz="1400" b="1" dirty="0">
                <a:solidFill>
                  <a:srgbClr val="003399"/>
                </a:solidFill>
              </a:rPr>
              <a:t> </a:t>
            </a:r>
          </a:p>
          <a:p>
            <a:pPr lvl="1" fontAlgn="base">
              <a:spcBef>
                <a:spcPct val="20000"/>
              </a:spcBef>
              <a:spcAft>
                <a:spcPct val="0"/>
              </a:spcAft>
              <a:buClr>
                <a:srgbClr val="3390E1"/>
              </a:buClr>
              <a:buSzPct val="90000"/>
              <a:buFont typeface="Wingdings" panose="05000000000000000000" pitchFamily="2" charset="2"/>
              <a:buChar char="ü"/>
            </a:pPr>
            <a:r>
              <a:rPr lang="en-US" sz="1400" dirty="0">
                <a:solidFill>
                  <a:srgbClr val="003399"/>
                </a:solidFill>
              </a:rPr>
              <a:t>Data: </a:t>
            </a:r>
            <a:r>
              <a:rPr lang="en-US" sz="1400" b="1" i="1" dirty="0">
                <a:solidFill>
                  <a:srgbClr val="003399"/>
                </a:solidFill>
              </a:rPr>
              <a:t>Panel.xls</a:t>
            </a:r>
            <a:endParaRPr lang="en-US" sz="1400" b="1" dirty="0">
              <a:solidFill>
                <a:srgbClr val="003399"/>
              </a:solidFill>
            </a:endParaRPr>
          </a:p>
          <a:p>
            <a:pPr lvl="1" fontAlgn="base">
              <a:spcBef>
                <a:spcPct val="20000"/>
              </a:spcBef>
              <a:spcAft>
                <a:spcPct val="0"/>
              </a:spcAft>
              <a:buClr>
                <a:srgbClr val="3390E1"/>
              </a:buClr>
              <a:buSzPct val="90000"/>
              <a:buFont typeface="Wingdings" panose="05000000000000000000" pitchFamily="2" charset="2"/>
              <a:buChar char="ü"/>
            </a:pPr>
            <a:r>
              <a:rPr lang="en-US" sz="1400" dirty="0">
                <a:solidFill>
                  <a:srgbClr val="003399"/>
                </a:solidFill>
              </a:rPr>
              <a:t>Results: </a:t>
            </a:r>
            <a:r>
              <a:rPr lang="en-US" sz="1400" b="1" i="1" dirty="0">
                <a:solidFill>
                  <a:srgbClr val="003399"/>
                </a:solidFill>
              </a:rPr>
              <a:t>Results_c.wf1</a:t>
            </a:r>
          </a:p>
          <a:p>
            <a:pPr lvl="1" fontAlgn="base">
              <a:spcBef>
                <a:spcPct val="20000"/>
              </a:spcBef>
              <a:spcAft>
                <a:spcPct val="0"/>
              </a:spcAft>
              <a:buClr>
                <a:srgbClr val="3390E1"/>
              </a:buClr>
              <a:buSzPct val="90000"/>
              <a:buFont typeface="Wingdings" panose="05000000000000000000" pitchFamily="2" charset="2"/>
              <a:buChar char="ü"/>
            </a:pPr>
            <a:r>
              <a:rPr lang="en-US" sz="1400" dirty="0">
                <a:solidFill>
                  <a:srgbClr val="003399"/>
                </a:solidFill>
              </a:rPr>
              <a:t>Practice Workfile</a:t>
            </a:r>
            <a:r>
              <a:rPr lang="en-US" sz="1400" b="1" i="1" dirty="0">
                <a:solidFill>
                  <a:srgbClr val="003399"/>
                </a:solidFill>
              </a:rPr>
              <a:t>: Data_c.wf1</a:t>
            </a:r>
            <a:r>
              <a:rPr lang="en-US" sz="1400" dirty="0">
                <a:solidFill>
                  <a:srgbClr val="003399"/>
                </a:solidFill>
              </a:rPr>
              <a:t>	</a:t>
            </a:r>
          </a:p>
        </p:txBody>
      </p:sp>
    </p:spTree>
    <p:extLst>
      <p:ext uri="{BB962C8B-B14F-4D97-AF65-F5344CB8AC3E}">
        <p14:creationId xmlns:p14="http://schemas.microsoft.com/office/powerpoint/2010/main" val="27994995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EViews Pages</a:t>
            </a:r>
          </a:p>
        </p:txBody>
      </p:sp>
      <p:sp>
        <p:nvSpPr>
          <p:cNvPr id="4100" name="Rectangle 3"/>
          <p:cNvSpPr>
            <a:spLocks noGrp="1" noChangeArrowheads="1"/>
          </p:cNvSpPr>
          <p:nvPr>
            <p:ph idx="1"/>
          </p:nvPr>
        </p:nvSpPr>
        <p:spPr>
          <a:xfrm>
            <a:off x="600075" y="1219225"/>
            <a:ext cx="7962900" cy="4824412"/>
          </a:xfrm>
          <a:ln>
            <a:miter lim="800000"/>
            <a:headEnd/>
            <a:tailEnd/>
          </a:ln>
          <a:extLst/>
        </p:spPr>
        <p:txBody>
          <a:bodyPr/>
          <a:lstStyle/>
          <a:p>
            <a:pPr eaLnBrk="1" hangingPunct="1">
              <a:spcBef>
                <a:spcPts val="1200"/>
              </a:spcBef>
              <a:spcAft>
                <a:spcPts val="600"/>
              </a:spcAft>
              <a:buSzPct val="100000"/>
              <a:buFont typeface="Arial" pitchFamily="34" charset="0"/>
              <a:buChar char="•"/>
              <a:defRPr/>
            </a:pPr>
            <a:r>
              <a:rPr lang="en-US" sz="1800" dirty="0" smtClean="0"/>
              <a:t>An EViews </a:t>
            </a:r>
            <a:r>
              <a:rPr lang="en-US" sz="1800" b="1" i="1" dirty="0" smtClean="0"/>
              <a:t>workfile</a:t>
            </a:r>
            <a:r>
              <a:rPr lang="en-US" sz="1800" dirty="0" smtClean="0"/>
              <a:t> is a collection of pages.</a:t>
            </a:r>
          </a:p>
          <a:p>
            <a:pPr eaLnBrk="1" hangingPunct="1">
              <a:spcBef>
                <a:spcPts val="0"/>
              </a:spcBef>
              <a:spcAft>
                <a:spcPts val="600"/>
              </a:spcAft>
              <a:buSzPct val="100000"/>
              <a:buFont typeface="Arial" pitchFamily="34" charset="0"/>
              <a:buChar char="•"/>
              <a:defRPr/>
            </a:pPr>
            <a:r>
              <a:rPr lang="en-US" sz="1800" dirty="0" smtClean="0"/>
              <a:t>All data in an EViews page share a common identifier:</a:t>
            </a:r>
            <a:endParaRPr lang="en-US" sz="800" dirty="0" smtClean="0"/>
          </a:p>
          <a:p>
            <a:pPr marL="457200" lvl="7" indent="-228600">
              <a:spcBef>
                <a:spcPts val="0"/>
              </a:spcBef>
              <a:spcAft>
                <a:spcPts val="600"/>
              </a:spcAft>
              <a:buSzPct val="100000"/>
              <a:buFont typeface="Wingdings" pitchFamily="2" charset="2"/>
              <a:buChar char="ü"/>
              <a:defRPr/>
            </a:pPr>
            <a:r>
              <a:rPr lang="en-US" sz="1600" dirty="0" smtClean="0"/>
              <a:t>For example, all data from the Time_Series.xls file are dated and have the same frequency (in this case quarterly).</a:t>
            </a:r>
          </a:p>
          <a:p>
            <a:pPr marL="457200" lvl="7" indent="-228600">
              <a:spcBef>
                <a:spcPts val="0"/>
              </a:spcBef>
              <a:spcAft>
                <a:spcPts val="600"/>
              </a:spcAft>
              <a:buSzPct val="100000"/>
              <a:buFont typeface="Wingdings" pitchFamily="2" charset="2"/>
              <a:buChar char="ü"/>
              <a:defRPr/>
            </a:pPr>
            <a:r>
              <a:rPr lang="en-US" sz="1600" dirty="0" smtClean="0"/>
              <a:t>Similarly, all data from the cross-section.xls file are not dated and share “</a:t>
            </a:r>
            <a:r>
              <a:rPr lang="en-US" sz="1600" dirty="0"/>
              <a:t>s</a:t>
            </a:r>
            <a:r>
              <a:rPr lang="en-US" sz="1600" dirty="0" smtClean="0"/>
              <a:t>tate” as a common identifier.</a:t>
            </a:r>
          </a:p>
          <a:p>
            <a:pPr marL="457200" lvl="7" indent="-228600">
              <a:spcBef>
                <a:spcPts val="0"/>
              </a:spcBef>
              <a:spcAft>
                <a:spcPts val="600"/>
              </a:spcAft>
              <a:buSzPct val="100000"/>
              <a:buFont typeface="Wingdings" pitchFamily="2" charset="2"/>
              <a:buChar char="ü"/>
              <a:defRPr/>
            </a:pPr>
            <a:r>
              <a:rPr lang="en-US" sz="1600" dirty="0" smtClean="0"/>
              <a:t>These data can be collected and organized in </a:t>
            </a:r>
            <a:r>
              <a:rPr lang="en-US" sz="1600" i="1" dirty="0" smtClean="0"/>
              <a:t>separate</a:t>
            </a:r>
            <a:r>
              <a:rPr lang="en-US" sz="1600" dirty="0" smtClean="0"/>
              <a:t> pages.</a:t>
            </a:r>
          </a:p>
          <a:p>
            <a:pPr eaLnBrk="1" hangingPunct="1">
              <a:spcBef>
                <a:spcPts val="0"/>
              </a:spcBef>
              <a:spcAft>
                <a:spcPts val="600"/>
              </a:spcAft>
              <a:buSzPct val="100000"/>
              <a:buFont typeface="Arial" pitchFamily="34" charset="0"/>
              <a:buChar char="•"/>
              <a:defRPr/>
            </a:pPr>
            <a:r>
              <a:rPr lang="en-US" sz="1800" dirty="0" smtClean="0"/>
              <a:t>EViews allows you to create many pages of data with different identifiers within the same workfile.</a:t>
            </a:r>
          </a:p>
          <a:p>
            <a:pPr eaLnBrk="1" hangingPunct="1">
              <a:spcBef>
                <a:spcPts val="0"/>
              </a:spcBef>
              <a:spcAft>
                <a:spcPts val="600"/>
              </a:spcAft>
              <a:buSzPct val="100000"/>
              <a:buFont typeface="Arial" pitchFamily="34" charset="0"/>
              <a:buChar char="•"/>
              <a:defRPr/>
            </a:pPr>
            <a:r>
              <a:rPr lang="en-US" sz="1800" dirty="0" smtClean="0"/>
              <a:t>Multiple-page </a:t>
            </a:r>
            <a:r>
              <a:rPr lang="en-US" sz="1800" dirty="0" err="1" smtClean="0"/>
              <a:t>workfiles</a:t>
            </a:r>
            <a:r>
              <a:rPr lang="en-US" sz="1800" dirty="0" smtClean="0"/>
              <a:t> are useful because they allow you to;</a:t>
            </a:r>
          </a:p>
          <a:p>
            <a:pPr marL="457200" lvl="7" indent="-228600">
              <a:spcBef>
                <a:spcPts val="0"/>
              </a:spcBef>
              <a:spcAft>
                <a:spcPts val="600"/>
              </a:spcAft>
              <a:buSzPct val="100000"/>
              <a:buFont typeface="Wingdings" pitchFamily="2" charset="2"/>
              <a:buChar char="ü"/>
              <a:defRPr/>
            </a:pPr>
            <a:r>
              <a:rPr lang="en-US" sz="1600" dirty="0"/>
              <a:t>Pull together unrelated data for easy accessibility</a:t>
            </a:r>
          </a:p>
          <a:p>
            <a:pPr marL="457200" lvl="7" indent="-228600">
              <a:spcBef>
                <a:spcPts val="0"/>
              </a:spcBef>
              <a:spcAft>
                <a:spcPts val="600"/>
              </a:spcAft>
              <a:buSzPct val="100000"/>
              <a:buFont typeface="Wingdings" pitchFamily="2" charset="2"/>
              <a:buChar char="ü"/>
              <a:defRPr/>
            </a:pPr>
            <a:r>
              <a:rPr lang="en-US" sz="1600" dirty="0"/>
              <a:t>Hold multiple frequency data (e.g., both quarterly and annual in same workfile</a:t>
            </a:r>
          </a:p>
          <a:p>
            <a:pPr marL="457200" lvl="7" indent="-228600">
              <a:spcBef>
                <a:spcPts val="0"/>
              </a:spcBef>
              <a:spcAft>
                <a:spcPts val="600"/>
              </a:spcAft>
              <a:buSzPct val="100000"/>
              <a:buFont typeface="Wingdings" pitchFamily="2" charset="2"/>
              <a:buChar char="ü"/>
              <a:defRPr/>
            </a:pPr>
            <a:r>
              <a:rPr lang="en-US" sz="1600" dirty="0"/>
              <a:t>Link data with different identifiers (see </a:t>
            </a:r>
            <a:r>
              <a:rPr lang="en-US" sz="1600" dirty="0" smtClean="0"/>
              <a:t>tutorial on </a:t>
            </a:r>
            <a:r>
              <a:rPr lang="en-US" sz="1600" i="1" dirty="0"/>
              <a:t>Linking and Merging</a:t>
            </a:r>
            <a:r>
              <a:rPr lang="en-US" sz="1600" dirty="0" smtClean="0"/>
              <a:t>).</a:t>
            </a:r>
            <a:endParaRPr lang="en-US" sz="1600" dirty="0"/>
          </a:p>
          <a:p>
            <a:pPr marL="457200" lvl="7" indent="-228600">
              <a:spcBef>
                <a:spcPts val="0"/>
              </a:spcBef>
              <a:spcAft>
                <a:spcPts val="0"/>
              </a:spcAft>
              <a:buSzPct val="100000"/>
              <a:buFont typeface="Wingdings" pitchFamily="2" charset="2"/>
              <a:buChar char="ü"/>
              <a:defRPr/>
            </a:pPr>
            <a:endParaRPr lang="en-US" sz="1600" dirty="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686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2F51CB7F-217E-43CB-AF65-9279052AF204}" type="slidenum">
              <a:rPr lang="en-US" sz="800">
                <a:solidFill>
                  <a:srgbClr val="000000"/>
                </a:solidFill>
              </a:rPr>
              <a:pPr eaLnBrk="1" hangingPunct="1"/>
              <a:t>41</a:t>
            </a:fld>
            <a:endParaRPr lang="en-US" sz="800">
              <a:solidFill>
                <a:srgbClr val="000000"/>
              </a:solidFill>
            </a:endParaRPr>
          </a:p>
        </p:txBody>
      </p:sp>
    </p:spTree>
    <p:extLst>
      <p:ext uri="{BB962C8B-B14F-4D97-AF65-F5344CB8AC3E}">
        <p14:creationId xmlns:p14="http://schemas.microsoft.com/office/powerpoint/2010/main" val="212465479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2"/>
          <p:cNvSpPr>
            <a:spLocks noGrp="1"/>
          </p:cNvSpPr>
          <p:nvPr>
            <p:ph idx="1"/>
          </p:nvPr>
        </p:nvSpPr>
        <p:spPr>
          <a:xfrm>
            <a:off x="608013" y="1228725"/>
            <a:ext cx="3983037" cy="4533900"/>
          </a:xfrm>
        </p:spPr>
        <p:txBody>
          <a:bodyPr/>
          <a:lstStyle/>
          <a:p>
            <a:pPr marL="171450" lvl="1">
              <a:buFont typeface="Arial" panose="020B0604020202020204" pitchFamily="34" charset="0"/>
              <a:buChar char="•"/>
            </a:pPr>
            <a:r>
              <a:rPr lang="en-US" dirty="0" smtClean="0">
                <a:ea typeface="ＭＳ Ｐゴシック" panose="020B0600070205080204" pitchFamily="34" charset="-128"/>
              </a:rPr>
              <a:t>Every EViews workfile has at least one page.</a:t>
            </a:r>
          </a:p>
          <a:p>
            <a:pPr marL="171450" lvl="1">
              <a:buFont typeface="Arial" panose="020B0604020202020204" pitchFamily="34" charset="0"/>
              <a:buChar char="•"/>
            </a:pPr>
            <a:r>
              <a:rPr lang="en-US" dirty="0" smtClean="0">
                <a:ea typeface="ＭＳ Ｐゴシック" panose="020B0600070205080204" pitchFamily="34" charset="-128"/>
              </a:rPr>
              <a:t>The Page names appear as a series of tabs at the bottom of the workfile window.</a:t>
            </a:r>
          </a:p>
          <a:p>
            <a:pPr marL="171450" lvl="1">
              <a:buFont typeface="Arial" panose="020B0604020202020204" pitchFamily="34" charset="0"/>
              <a:buChar char="•"/>
            </a:pPr>
            <a:r>
              <a:rPr lang="en-US" dirty="0" smtClean="0">
                <a:ea typeface="ＭＳ Ｐゴシック" panose="020B0600070205080204" pitchFamily="34" charset="-128"/>
              </a:rPr>
              <a:t>If you create a new workfile (by describing its structure), it contains a single page with the name “</a:t>
            </a:r>
            <a:r>
              <a:rPr lang="en-US" b="1" dirty="0" smtClean="0">
                <a:ea typeface="ＭＳ Ｐゴシック" panose="020B0600070205080204" pitchFamily="34" charset="-128"/>
              </a:rPr>
              <a:t>Untitled.</a:t>
            </a:r>
            <a:r>
              <a:rPr lang="en-US" dirty="0" smtClean="0">
                <a:ea typeface="ＭＳ Ｐゴシック" panose="020B0600070205080204" pitchFamily="34" charset="-128"/>
              </a:rPr>
              <a:t>” </a:t>
            </a:r>
          </a:p>
          <a:p>
            <a:pPr marL="171450" lvl="1">
              <a:buFont typeface="Arial" panose="020B0604020202020204" pitchFamily="34" charset="0"/>
              <a:buChar char="•"/>
            </a:pPr>
            <a:r>
              <a:rPr lang="en-US" dirty="0" smtClean="0">
                <a:ea typeface="ＭＳ Ｐゴシック" panose="020B0600070205080204" pitchFamily="34" charset="-128"/>
              </a:rPr>
              <a:t>A page is active when the tab is displayed with a white background and slightly in front of the other tabs.</a:t>
            </a:r>
          </a:p>
          <a:p>
            <a:pPr>
              <a:buFont typeface="Times" panose="02020603050405020304" pitchFamily="18" charset="0"/>
              <a:buNone/>
            </a:pPr>
            <a:endParaRPr lang="en-US" sz="2000" dirty="0" smtClean="0">
              <a:ea typeface="ＭＳ Ｐゴシック" panose="020B0600070205080204" pitchFamily="34" charset="-128"/>
            </a:endParaRPr>
          </a:p>
        </p:txBody>
      </p:sp>
      <p:sp>
        <p:nvSpPr>
          <p:cNvPr id="3789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628EAF89-2B57-4EC5-9AB8-B248467B4CA6}" type="slidenum">
              <a:rPr lang="en-US" sz="800">
                <a:solidFill>
                  <a:srgbClr val="808080"/>
                </a:solidFill>
              </a:rPr>
              <a:pPr/>
              <a:t>42</a:t>
            </a:fld>
            <a:endParaRPr lang="en-US" sz="800">
              <a:solidFill>
                <a:srgbClr val="808080"/>
              </a:solidFill>
            </a:endParaRPr>
          </a:p>
        </p:txBody>
      </p:sp>
      <p:sp>
        <p:nvSpPr>
          <p:cNvPr id="37892"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EViews Pages </a:t>
            </a:r>
            <a:r>
              <a:rPr lang="en-US" sz="1800" dirty="0">
                <a:solidFill>
                  <a:srgbClr val="003399"/>
                </a:solidFill>
              </a:rPr>
              <a:t>(cont’d)</a:t>
            </a:r>
          </a:p>
        </p:txBody>
      </p:sp>
      <p:pic>
        <p:nvPicPr>
          <p:cNvPr id="2" name="Picture 1"/>
          <p:cNvPicPr>
            <a:picLocks noChangeAspect="1"/>
          </p:cNvPicPr>
          <p:nvPr/>
        </p:nvPicPr>
        <p:blipFill>
          <a:blip r:embed="rId2"/>
          <a:stretch>
            <a:fillRect/>
          </a:stretch>
        </p:blipFill>
        <p:spPr>
          <a:xfrm>
            <a:off x="4651438" y="1417739"/>
            <a:ext cx="3809390" cy="3434450"/>
          </a:xfrm>
          <a:prstGeom prst="rect">
            <a:avLst/>
          </a:prstGeom>
        </p:spPr>
      </p:pic>
      <p:sp>
        <p:nvSpPr>
          <p:cNvPr id="3" name="Oval 2"/>
          <p:cNvSpPr/>
          <p:nvPr/>
        </p:nvSpPr>
        <p:spPr bwMode="auto">
          <a:xfrm>
            <a:off x="4832058" y="4577206"/>
            <a:ext cx="833017" cy="352338"/>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4" name="Rectangle 3"/>
          <p:cNvSpPr/>
          <p:nvPr/>
        </p:nvSpPr>
        <p:spPr>
          <a:xfrm>
            <a:off x="4651438" y="5107808"/>
            <a:ext cx="3809389" cy="830997"/>
          </a:xfrm>
          <a:prstGeom prst="rect">
            <a:avLst/>
          </a:prstGeom>
        </p:spPr>
        <p:txBody>
          <a:bodyPr wrap="square">
            <a:spAutoFit/>
          </a:bodyPr>
          <a:lstStyle/>
          <a:p>
            <a:pPr marL="0" lvl="1" indent="0">
              <a:buNone/>
            </a:pPr>
            <a:r>
              <a:rPr lang="en-US" sz="1600" dirty="0">
                <a:solidFill>
                  <a:schemeClr val="hlink"/>
                </a:solidFill>
                <a:ea typeface="ＭＳ Ｐゴシック" panose="020B0600070205080204" pitchFamily="34" charset="-128"/>
              </a:rPr>
              <a:t>In this example, the Cross-section page is active since it has a white background and is slightly in front of other tabs. </a:t>
            </a:r>
          </a:p>
        </p:txBody>
      </p:sp>
    </p:spTree>
    <p:extLst>
      <p:ext uri="{BB962C8B-B14F-4D97-AF65-F5344CB8AC3E}">
        <p14:creationId xmlns:p14="http://schemas.microsoft.com/office/powerpoint/2010/main" val="20426298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ontent Placeholder 2"/>
          <p:cNvSpPr>
            <a:spLocks noGrp="1"/>
          </p:cNvSpPr>
          <p:nvPr>
            <p:ph idx="1"/>
          </p:nvPr>
        </p:nvSpPr>
        <p:spPr>
          <a:xfrm>
            <a:off x="608013" y="1247775"/>
            <a:ext cx="7916862" cy="1819275"/>
          </a:xfrm>
        </p:spPr>
        <p:txBody>
          <a:bodyPr/>
          <a:lstStyle/>
          <a:p>
            <a:pPr marL="171450" lvl="1">
              <a:buSzPct val="100000"/>
              <a:buFont typeface="Arial" panose="020B0604020202020204" pitchFamily="34" charset="0"/>
              <a:buChar char="•"/>
            </a:pPr>
            <a:r>
              <a:rPr lang="en-US" dirty="0" smtClean="0">
                <a:ea typeface="ＭＳ Ｐゴシック" panose="020B0600070205080204" pitchFamily="34" charset="-128"/>
              </a:rPr>
              <a:t>Clicking on a page tab makes that page active. </a:t>
            </a:r>
          </a:p>
          <a:p>
            <a:pPr marL="171450" lvl="1">
              <a:buSzPct val="100000"/>
              <a:buFont typeface="Arial" charset="0"/>
              <a:buChar char="•"/>
            </a:pPr>
            <a:r>
              <a:rPr lang="en-US" dirty="0">
                <a:ea typeface="ＭＳ Ｐゴシック" panose="020B0600070205080204" pitchFamily="34" charset="-128"/>
              </a:rPr>
              <a:t>The information you see on the workfile window are the contents (objects) of the active page. </a:t>
            </a:r>
          </a:p>
          <a:p>
            <a:pPr marL="171450" lvl="1">
              <a:buSzPct val="100000"/>
              <a:buFont typeface="Arial" panose="020B0604020202020204" pitchFamily="34" charset="0"/>
              <a:buChar char="•"/>
            </a:pPr>
            <a:r>
              <a:rPr lang="en-US" dirty="0" smtClean="0">
                <a:ea typeface="ＭＳ Ｐゴシック" panose="020B0600070205080204" pitchFamily="34" charset="-128"/>
              </a:rPr>
              <a:t>Any changes that you make (transforming data, changing the sample, etc.) whether via the command window or via menu/dialogs, will affect only the active page.</a:t>
            </a:r>
          </a:p>
          <a:p>
            <a:pPr marL="0" indent="0">
              <a:buFont typeface="Times" panose="02020603050405020304" pitchFamily="18" charset="0"/>
              <a:buNone/>
            </a:pPr>
            <a:endParaRPr lang="en-US" sz="1800" dirty="0" smtClean="0">
              <a:ea typeface="ＭＳ Ｐゴシック" panose="020B0600070205080204" pitchFamily="34" charset="-128"/>
            </a:endParaRPr>
          </a:p>
        </p:txBody>
      </p:sp>
      <p:sp>
        <p:nvSpPr>
          <p:cNvPr id="3891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484B549C-C3C7-45F9-B4F0-018C69A605D6}" type="slidenum">
              <a:rPr lang="en-US" sz="800">
                <a:solidFill>
                  <a:srgbClr val="808080"/>
                </a:solidFill>
              </a:rPr>
              <a:pPr/>
              <a:t>43</a:t>
            </a:fld>
            <a:endParaRPr lang="en-US" sz="800">
              <a:solidFill>
                <a:srgbClr val="808080"/>
              </a:solidFill>
            </a:endParaRPr>
          </a:p>
        </p:txBody>
      </p:sp>
      <p:sp>
        <p:nvSpPr>
          <p:cNvPr id="38916"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EViews Pages </a:t>
            </a:r>
            <a:r>
              <a:rPr lang="en-US" sz="1800" dirty="0">
                <a:solidFill>
                  <a:srgbClr val="003399"/>
                </a:solidFill>
              </a:rPr>
              <a:t>(cont’d)</a:t>
            </a:r>
          </a:p>
        </p:txBody>
      </p:sp>
      <p:grpSp>
        <p:nvGrpSpPr>
          <p:cNvPr id="4" name="Group 3"/>
          <p:cNvGrpSpPr/>
          <p:nvPr/>
        </p:nvGrpSpPr>
        <p:grpSpPr>
          <a:xfrm>
            <a:off x="1031844" y="3132137"/>
            <a:ext cx="3277393" cy="2369807"/>
            <a:chOff x="790107" y="3132137"/>
            <a:chExt cx="3277393" cy="2369807"/>
          </a:xfrm>
        </p:grpSpPr>
        <p:pic>
          <p:nvPicPr>
            <p:cNvPr id="3" name="Picture 2"/>
            <p:cNvPicPr>
              <a:picLocks noChangeAspect="1"/>
            </p:cNvPicPr>
            <p:nvPr/>
          </p:nvPicPr>
          <p:blipFill>
            <a:blip r:embed="rId2"/>
            <a:stretch>
              <a:fillRect/>
            </a:stretch>
          </p:blipFill>
          <p:spPr>
            <a:xfrm>
              <a:off x="790107" y="3132137"/>
              <a:ext cx="3277393" cy="2369807"/>
            </a:xfrm>
            <a:prstGeom prst="rect">
              <a:avLst/>
            </a:prstGeom>
          </p:spPr>
        </p:pic>
        <p:sp>
          <p:nvSpPr>
            <p:cNvPr id="38924" name="Oval 16"/>
            <p:cNvSpPr>
              <a:spLocks noChangeArrowheads="1"/>
            </p:cNvSpPr>
            <p:nvPr/>
          </p:nvSpPr>
          <p:spPr bwMode="auto">
            <a:xfrm flipV="1">
              <a:off x="1604909" y="5227500"/>
              <a:ext cx="903288" cy="215900"/>
            </a:xfrm>
            <a:prstGeom prst="ellipse">
              <a:avLst/>
            </a:prstGeom>
            <a:solidFill>
              <a:srgbClr val="C00000">
                <a:alpha val="0"/>
              </a:srgbClr>
            </a:solidFill>
            <a:ln w="25400" algn="ctr">
              <a:solidFill>
                <a:srgbClr val="C00000"/>
              </a:solidFill>
              <a:round/>
              <a:headEnd/>
              <a:tailEnd/>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solidFill>
                  <a:srgbClr val="000000"/>
                </a:solidFill>
              </a:endParaRPr>
            </a:p>
          </p:txBody>
        </p:sp>
      </p:grpSp>
      <p:grpSp>
        <p:nvGrpSpPr>
          <p:cNvPr id="6" name="Group 5"/>
          <p:cNvGrpSpPr/>
          <p:nvPr/>
        </p:nvGrpSpPr>
        <p:grpSpPr>
          <a:xfrm>
            <a:off x="4942926" y="3132137"/>
            <a:ext cx="3276162" cy="2368917"/>
            <a:chOff x="4942926" y="3132137"/>
            <a:chExt cx="3276162" cy="2368917"/>
          </a:xfrm>
        </p:grpSpPr>
        <p:pic>
          <p:nvPicPr>
            <p:cNvPr id="5" name="Picture 4"/>
            <p:cNvPicPr>
              <a:picLocks noChangeAspect="1"/>
            </p:cNvPicPr>
            <p:nvPr/>
          </p:nvPicPr>
          <p:blipFill>
            <a:blip r:embed="rId3"/>
            <a:stretch>
              <a:fillRect/>
            </a:stretch>
          </p:blipFill>
          <p:spPr>
            <a:xfrm>
              <a:off x="4942926" y="3132137"/>
              <a:ext cx="3276162" cy="2368917"/>
            </a:xfrm>
            <a:prstGeom prst="rect">
              <a:avLst/>
            </a:prstGeom>
          </p:spPr>
        </p:pic>
        <p:sp>
          <p:nvSpPr>
            <p:cNvPr id="38922" name="Oval 16"/>
            <p:cNvSpPr>
              <a:spLocks noChangeArrowheads="1"/>
            </p:cNvSpPr>
            <p:nvPr/>
          </p:nvSpPr>
          <p:spPr bwMode="auto">
            <a:xfrm flipV="1">
              <a:off x="6476670" y="5240721"/>
              <a:ext cx="542925" cy="203200"/>
            </a:xfrm>
            <a:prstGeom prst="ellipse">
              <a:avLst/>
            </a:prstGeom>
            <a:solidFill>
              <a:srgbClr val="C00000">
                <a:alpha val="0"/>
              </a:srgbClr>
            </a:solidFill>
            <a:ln w="25400" algn="ctr">
              <a:solidFill>
                <a:srgbClr val="C00000"/>
              </a:solidFill>
              <a:round/>
              <a:headEnd/>
              <a:tailEnd/>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solidFill>
                  <a:srgbClr val="000000"/>
                </a:solidFill>
              </a:endParaRPr>
            </a:p>
          </p:txBody>
        </p:sp>
      </p:grpSp>
      <p:sp>
        <p:nvSpPr>
          <p:cNvPr id="38919" name="TextBox 1"/>
          <p:cNvSpPr txBox="1">
            <a:spLocks noChangeArrowheads="1"/>
          </p:cNvSpPr>
          <p:nvPr/>
        </p:nvSpPr>
        <p:spPr bwMode="auto">
          <a:xfrm>
            <a:off x="1249363" y="5618163"/>
            <a:ext cx="30201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1600" i="1" dirty="0">
                <a:solidFill>
                  <a:srgbClr val="003399"/>
                </a:solidFill>
              </a:rPr>
              <a:t>Activating the </a:t>
            </a:r>
            <a:r>
              <a:rPr lang="en-US" sz="1600" i="1" dirty="0" err="1">
                <a:solidFill>
                  <a:srgbClr val="003399"/>
                </a:solidFill>
              </a:rPr>
              <a:t>TimeSeries</a:t>
            </a:r>
            <a:r>
              <a:rPr lang="en-US" sz="1600" i="1" dirty="0">
                <a:solidFill>
                  <a:srgbClr val="003399"/>
                </a:solidFill>
              </a:rPr>
              <a:t> page</a:t>
            </a:r>
          </a:p>
        </p:txBody>
      </p:sp>
      <p:sp>
        <p:nvSpPr>
          <p:cNvPr id="38920" name="TextBox 12"/>
          <p:cNvSpPr txBox="1">
            <a:spLocks noChangeArrowheads="1"/>
          </p:cNvSpPr>
          <p:nvPr/>
        </p:nvSpPr>
        <p:spPr bwMode="auto">
          <a:xfrm>
            <a:off x="5124683" y="5618163"/>
            <a:ext cx="250902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1600" i="1" dirty="0">
                <a:solidFill>
                  <a:srgbClr val="003399"/>
                </a:solidFill>
              </a:rPr>
              <a:t>Activating the Panel page</a:t>
            </a:r>
          </a:p>
        </p:txBody>
      </p:sp>
    </p:spTree>
    <p:extLst>
      <p:ext uri="{BB962C8B-B14F-4D97-AF65-F5344CB8AC3E}">
        <p14:creationId xmlns:p14="http://schemas.microsoft.com/office/powerpoint/2010/main" val="21377528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608013" y="1227138"/>
            <a:ext cx="3211512" cy="2820987"/>
          </a:xfrm>
        </p:spPr>
        <p:txBody>
          <a:bodyPr/>
          <a:lstStyle/>
          <a:p>
            <a:pPr marL="171450" lvl="1">
              <a:buFont typeface="Arial" charset="0"/>
              <a:buChar char="•"/>
              <a:defRPr/>
            </a:pPr>
            <a:r>
              <a:rPr lang="en-US" dirty="0" smtClean="0">
                <a:ea typeface="ＭＳ Ｐゴシック" pitchFamily="34" charset="-128"/>
              </a:rPr>
              <a:t>There are a number of ways to create new pages.</a:t>
            </a:r>
          </a:p>
          <a:p>
            <a:pPr marL="171450" lvl="1">
              <a:buFont typeface="Arial" charset="0"/>
              <a:buChar char="•"/>
              <a:defRPr/>
            </a:pPr>
            <a:endParaRPr lang="en-US" dirty="0" smtClean="0">
              <a:ea typeface="ＭＳ Ｐゴシック" pitchFamily="34" charset="-128"/>
            </a:endParaRPr>
          </a:p>
          <a:p>
            <a:pPr marL="400050" lvl="1" indent="-228600">
              <a:buFont typeface="Times" panose="02020603050405020304" pitchFamily="18" charset="0"/>
              <a:buNone/>
              <a:defRPr/>
            </a:pPr>
            <a:r>
              <a:rPr lang="en-US" sz="1600" u="sng" dirty="0" smtClean="0">
                <a:ea typeface="ＭＳ Ｐゴシック" pitchFamily="34" charset="-128"/>
              </a:rPr>
              <a:t>To add a page</a:t>
            </a:r>
            <a:r>
              <a:rPr lang="en-US" sz="1600" u="sng" dirty="0">
                <a:ea typeface="ＭＳ Ｐゴシック" pitchFamily="34" charset="-128"/>
              </a:rPr>
              <a:t>:</a:t>
            </a:r>
            <a:r>
              <a:rPr lang="en-US" sz="1600" u="sng" dirty="0" smtClean="0">
                <a:ea typeface="ＭＳ Ｐゴシック" pitchFamily="34" charset="-128"/>
              </a:rPr>
              <a:t> </a:t>
            </a:r>
          </a:p>
          <a:p>
            <a:pPr marL="400050" lvl="1" indent="-228600">
              <a:buFont typeface="Wingdings" pitchFamily="2" charset="2"/>
              <a:buChar char="v"/>
              <a:defRPr/>
            </a:pPr>
            <a:r>
              <a:rPr lang="en-US" sz="1600" b="1" dirty="0" smtClean="0">
                <a:ea typeface="ＭＳ Ｐゴシック" pitchFamily="34" charset="-128"/>
              </a:rPr>
              <a:t>Click</a:t>
            </a:r>
            <a:r>
              <a:rPr lang="en-US" sz="1600" dirty="0" smtClean="0">
                <a:ea typeface="ＭＳ Ｐゴシック" pitchFamily="34" charset="-128"/>
              </a:rPr>
              <a:t> the </a:t>
            </a:r>
            <a:r>
              <a:rPr lang="en-US" sz="1600" b="1" i="1" dirty="0" smtClean="0">
                <a:ea typeface="ＭＳ Ｐゴシック" pitchFamily="34" charset="-128"/>
              </a:rPr>
              <a:t>New Page </a:t>
            </a:r>
            <a:r>
              <a:rPr lang="en-US" sz="1600" dirty="0" smtClean="0">
                <a:ea typeface="ＭＳ Ｐゴシック" pitchFamily="34" charset="-128"/>
              </a:rPr>
              <a:t>tab at the bottom. A drop-down menu appears, which indicates a variety of ways to create a new page.</a:t>
            </a:r>
          </a:p>
          <a:p>
            <a:pPr marL="0" indent="0">
              <a:buFont typeface="Times" panose="02020603050405020304" pitchFamily="18" charset="0"/>
              <a:buNone/>
              <a:defRPr/>
            </a:pPr>
            <a:endParaRPr lang="en-US" sz="2000" dirty="0" smtClean="0">
              <a:ea typeface="ＭＳ Ｐゴシック" pitchFamily="34" charset="-128"/>
            </a:endParaRPr>
          </a:p>
        </p:txBody>
      </p:sp>
      <p:sp>
        <p:nvSpPr>
          <p:cNvPr id="3993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1A800C50-B8A3-4003-8443-28A29313A9E0}" type="slidenum">
              <a:rPr lang="en-US" sz="800">
                <a:solidFill>
                  <a:srgbClr val="808080"/>
                </a:solidFill>
              </a:rPr>
              <a:pPr/>
              <a:t>44</a:t>
            </a:fld>
            <a:endParaRPr lang="en-US" sz="800">
              <a:solidFill>
                <a:srgbClr val="808080"/>
              </a:solidFill>
            </a:endParaRPr>
          </a:p>
        </p:txBody>
      </p:sp>
      <p:grpSp>
        <p:nvGrpSpPr>
          <p:cNvPr id="39940" name="Group 1"/>
          <p:cNvGrpSpPr>
            <a:grpSpLocks/>
          </p:cNvGrpSpPr>
          <p:nvPr/>
        </p:nvGrpSpPr>
        <p:grpSpPr bwMode="auto">
          <a:xfrm>
            <a:off x="4076700" y="1395413"/>
            <a:ext cx="3446463" cy="4278312"/>
            <a:chOff x="906463" y="2138363"/>
            <a:chExt cx="3446462" cy="4278312"/>
          </a:xfrm>
        </p:grpSpPr>
        <p:pic>
          <p:nvPicPr>
            <p:cNvPr id="399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6463" y="2138363"/>
              <a:ext cx="3446462" cy="427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3" name="Oval 16"/>
            <p:cNvSpPr>
              <a:spLocks noChangeArrowheads="1"/>
            </p:cNvSpPr>
            <p:nvPr/>
          </p:nvSpPr>
          <p:spPr bwMode="auto">
            <a:xfrm flipV="1">
              <a:off x="1758950" y="4838700"/>
              <a:ext cx="2593975" cy="1495425"/>
            </a:xfrm>
            <a:prstGeom prst="ellipse">
              <a:avLst/>
            </a:prstGeom>
            <a:solidFill>
              <a:srgbClr val="C00000">
                <a:alpha val="0"/>
              </a:srgbClr>
            </a:solidFill>
            <a:ln w="25400" algn="ctr">
              <a:solidFill>
                <a:srgbClr val="C00000"/>
              </a:solidFill>
              <a:round/>
              <a:headEnd/>
              <a:tailEnd/>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solidFill>
                  <a:srgbClr val="000000"/>
                </a:solidFill>
              </a:endParaRPr>
            </a:p>
          </p:txBody>
        </p:sp>
      </p:grpSp>
      <p:sp>
        <p:nvSpPr>
          <p:cNvPr id="39941" name="Title 1"/>
          <p:cNvSpPr txBox="1">
            <a:spLocks/>
          </p:cNvSpPr>
          <p:nvPr/>
        </p:nvSpPr>
        <p:spPr bwMode="auto">
          <a:xfrm>
            <a:off x="3159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a:t>
            </a:r>
          </a:p>
        </p:txBody>
      </p:sp>
    </p:spTree>
    <p:extLst>
      <p:ext uri="{BB962C8B-B14F-4D97-AF65-F5344CB8AC3E}">
        <p14:creationId xmlns:p14="http://schemas.microsoft.com/office/powerpoint/2010/main" val="38618018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2"/>
          <p:cNvSpPr>
            <a:spLocks noGrp="1"/>
          </p:cNvSpPr>
          <p:nvPr>
            <p:ph idx="1"/>
          </p:nvPr>
        </p:nvSpPr>
        <p:spPr>
          <a:xfrm>
            <a:off x="617538" y="1238250"/>
            <a:ext cx="7888287" cy="1438275"/>
          </a:xfrm>
        </p:spPr>
        <p:txBody>
          <a:bodyPr/>
          <a:lstStyle/>
          <a:p>
            <a:pPr marL="171450" lvl="1">
              <a:defRPr/>
            </a:pPr>
            <a:r>
              <a:rPr lang="en-US" dirty="0" smtClean="0">
                <a:ea typeface="ＭＳ Ｐゴシック" pitchFamily="34" charset="-128"/>
              </a:rPr>
              <a:t>One way to create a new page is by describing its structure. You will notice that that this creates a new page from scratch.</a:t>
            </a:r>
          </a:p>
          <a:p>
            <a:pPr marL="171450" lvl="1" indent="0">
              <a:buFont typeface="Times" panose="02020603050405020304" pitchFamily="18" charset="0"/>
              <a:buNone/>
              <a:defRPr/>
            </a:pPr>
            <a:r>
              <a:rPr lang="en-US" sz="1600" u="sng" dirty="0" smtClean="0">
                <a:ea typeface="ＭＳ Ｐゴシック" pitchFamily="34" charset="-128"/>
              </a:rPr>
              <a:t>Creating a new page by describing its structure:</a:t>
            </a:r>
            <a:endParaRPr lang="en-US" u="sng" dirty="0" smtClean="0">
              <a:ea typeface="ＭＳ Ｐゴシック" pitchFamily="34" charset="-128"/>
            </a:endParaRPr>
          </a:p>
          <a:p>
            <a:pPr marL="685800" lvl="2" indent="-342900">
              <a:buFont typeface="Arial" charset="0"/>
              <a:buAutoNum type="arabicPeriod"/>
              <a:defRPr/>
            </a:pPr>
            <a:r>
              <a:rPr lang="en-US" sz="1600" dirty="0" smtClean="0">
                <a:ea typeface="ＭＳ Ｐゴシック" pitchFamily="34" charset="-128"/>
              </a:rPr>
              <a:t>On the </a:t>
            </a:r>
            <a:r>
              <a:rPr lang="en-US" sz="1600" b="1" i="1" dirty="0" smtClean="0">
                <a:ea typeface="ＭＳ Ｐゴシック" pitchFamily="34" charset="-128"/>
              </a:rPr>
              <a:t>New Page </a:t>
            </a:r>
            <a:r>
              <a:rPr lang="en-US" sz="1600" dirty="0" smtClean="0">
                <a:ea typeface="ＭＳ Ｐゴシック" pitchFamily="34" charset="-128"/>
              </a:rPr>
              <a:t>tab click on </a:t>
            </a:r>
            <a:r>
              <a:rPr lang="en-US" sz="1600" b="1" dirty="0" smtClean="0">
                <a:ea typeface="ＭＳ Ｐゴシック" pitchFamily="34" charset="-128"/>
              </a:rPr>
              <a:t>Specify by Frequency/Range</a:t>
            </a:r>
            <a:r>
              <a:rPr lang="en-US" sz="1600" dirty="0" smtClean="0">
                <a:ea typeface="ＭＳ Ｐゴシック" pitchFamily="34" charset="-128"/>
              </a:rPr>
              <a:t>. </a:t>
            </a:r>
          </a:p>
          <a:p>
            <a:pPr marL="685800" lvl="2" indent="-342900">
              <a:buFont typeface="Arial" charset="0"/>
              <a:buAutoNum type="arabicPeriod"/>
              <a:defRPr/>
            </a:pPr>
            <a:r>
              <a:rPr lang="en-US" sz="1600" dirty="0" smtClean="0">
                <a:ea typeface="ＭＳ Ｐゴシック" pitchFamily="34" charset="-128"/>
              </a:rPr>
              <a:t>The </a:t>
            </a:r>
            <a:r>
              <a:rPr lang="en-US" sz="1600" b="1" i="1" dirty="0" smtClean="0">
                <a:ea typeface="ＭＳ Ｐゴシック" pitchFamily="34" charset="-128"/>
              </a:rPr>
              <a:t>Workfile Create </a:t>
            </a:r>
            <a:r>
              <a:rPr lang="en-US" sz="1600" dirty="0" smtClean="0">
                <a:ea typeface="ＭＳ Ｐゴシック" pitchFamily="34" charset="-128"/>
              </a:rPr>
              <a:t>dialog box opens up. </a:t>
            </a:r>
          </a:p>
          <a:p>
            <a:pPr marL="685800" lvl="2" indent="-342900">
              <a:buFont typeface="Arial" charset="0"/>
              <a:buAutoNum type="arabicPeriod"/>
              <a:defRPr/>
            </a:pPr>
            <a:r>
              <a:rPr lang="en-US" sz="1600" dirty="0" smtClean="0">
                <a:ea typeface="ＭＳ Ｐゴシック" pitchFamily="34" charset="-128"/>
              </a:rPr>
              <a:t>Use the dialog box to specify the type of workfile you would like to create (i.e., dated, monthly, etc.). </a:t>
            </a:r>
          </a:p>
        </p:txBody>
      </p:sp>
      <p:sp>
        <p:nvSpPr>
          <p:cNvPr id="4096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68ED8061-8649-4EB1-BF3A-5F22A2C9B7CE}" type="slidenum">
              <a:rPr lang="en-US" sz="800">
                <a:solidFill>
                  <a:srgbClr val="808080"/>
                </a:solidFill>
              </a:rPr>
              <a:pPr/>
              <a:t>45</a:t>
            </a:fld>
            <a:endParaRPr lang="en-US" sz="800">
              <a:solidFill>
                <a:srgbClr val="808080"/>
              </a:solidFill>
            </a:endParaRPr>
          </a:p>
        </p:txBody>
      </p:sp>
      <p:sp>
        <p:nvSpPr>
          <p:cNvPr id="40964"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Example 1 </a:t>
            </a:r>
          </a:p>
        </p:txBody>
      </p:sp>
      <p:pic>
        <p:nvPicPr>
          <p:cNvPr id="40965"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2338" y="3494088"/>
            <a:ext cx="3663950"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6" name="Group 1"/>
          <p:cNvGrpSpPr>
            <a:grpSpLocks/>
          </p:cNvGrpSpPr>
          <p:nvPr/>
        </p:nvGrpSpPr>
        <p:grpSpPr bwMode="auto">
          <a:xfrm>
            <a:off x="534988" y="3344863"/>
            <a:ext cx="4114800" cy="3019425"/>
            <a:chOff x="534987" y="2740025"/>
            <a:chExt cx="4114800" cy="3019425"/>
          </a:xfrm>
        </p:grpSpPr>
        <p:pic>
          <p:nvPicPr>
            <p:cNvPr id="40967"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987" y="2740025"/>
              <a:ext cx="4114800"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8" name="Oval 16"/>
            <p:cNvSpPr>
              <a:spLocks noChangeArrowheads="1"/>
            </p:cNvSpPr>
            <p:nvPr/>
          </p:nvSpPr>
          <p:spPr bwMode="auto">
            <a:xfrm flipV="1">
              <a:off x="1612900" y="4695825"/>
              <a:ext cx="2149475" cy="295275"/>
            </a:xfrm>
            <a:prstGeom prst="ellipse">
              <a:avLst/>
            </a:prstGeom>
            <a:solidFill>
              <a:srgbClr val="C00000">
                <a:alpha val="0"/>
              </a:srgbClr>
            </a:solidFill>
            <a:ln w="25400" algn="ctr">
              <a:solidFill>
                <a:srgbClr val="C00000"/>
              </a:solidFill>
              <a:round/>
              <a:headEnd/>
              <a:tailEnd/>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solidFill>
                  <a:srgbClr val="000000"/>
                </a:solidFill>
              </a:endParaRPr>
            </a:p>
          </p:txBody>
        </p:sp>
      </p:grpSp>
    </p:spTree>
    <p:extLst>
      <p:ext uri="{BB962C8B-B14F-4D97-AF65-F5344CB8AC3E}">
        <p14:creationId xmlns:p14="http://schemas.microsoft.com/office/powerpoint/2010/main" val="31029871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bwMode="auto">
          <a:xfrm>
            <a:off x="341314" y="1112838"/>
            <a:ext cx="8445016" cy="54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anose="02020603050405020304"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anose="02020603050405020304"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anose="02020603050405020304"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anose="02020603050405020304"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anose="02020603050405020304"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285750" lvl="1" indent="-285750">
              <a:buFont typeface="Arial" pitchFamily="34" charset="0"/>
              <a:buChar char="•"/>
            </a:pPr>
            <a:r>
              <a:rPr lang="en-US" kern="0" smtClean="0">
                <a:ea typeface="ＭＳ Ｐゴシック" pitchFamily="34" charset="-128"/>
              </a:rPr>
              <a:t>Another way to create a new page is by loading existing data.</a:t>
            </a:r>
            <a:endParaRPr lang="en-US" kern="0" dirty="0" smtClean="0">
              <a:ea typeface="ＭＳ Ｐゴシック" pitchFamily="34" charset="-128"/>
            </a:endParaRPr>
          </a:p>
        </p:txBody>
      </p:sp>
      <p:sp>
        <p:nvSpPr>
          <p:cNvPr id="1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fld id="{B4A1DE8B-7773-44A6-AE38-5664C794F63E}" type="slidenum">
              <a:rPr lang="en-US" sz="800" smtClean="0">
                <a:solidFill>
                  <a:schemeClr val="accent1"/>
                </a:solidFill>
              </a:rPr>
              <a:pPr/>
              <a:t>46</a:t>
            </a:fld>
            <a:endParaRPr lang="en-US" sz="800" smtClean="0">
              <a:solidFill>
                <a:schemeClr val="accent1"/>
              </a:solidFill>
            </a:endParaRPr>
          </a:p>
        </p:txBody>
      </p:sp>
      <p:sp>
        <p:nvSpPr>
          <p:cNvPr id="16"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charset="0"/>
                <a:ea typeface="ＭＳ Ｐゴシック" pitchFamily="34" charset="-128"/>
              </a:defRPr>
            </a:lvl1pPr>
            <a:lvl2pPr marL="742950" indent="-285750">
              <a:defRPr sz="1000">
                <a:solidFill>
                  <a:schemeClr val="tx1"/>
                </a:solidFill>
                <a:latin typeface="Arial" charset="0"/>
                <a:ea typeface="ＭＳ Ｐゴシック" pitchFamily="34" charset="-128"/>
              </a:defRPr>
            </a:lvl2pPr>
            <a:lvl3pPr marL="1143000" indent="-228600">
              <a:defRPr sz="1000">
                <a:solidFill>
                  <a:schemeClr val="tx1"/>
                </a:solidFill>
                <a:latin typeface="Arial" charset="0"/>
                <a:ea typeface="ＭＳ Ｐゴシック" pitchFamily="34" charset="-128"/>
              </a:defRPr>
            </a:lvl3pPr>
            <a:lvl4pPr marL="1600200" indent="-228600">
              <a:defRPr sz="1000">
                <a:solidFill>
                  <a:schemeClr val="tx1"/>
                </a:solidFill>
                <a:latin typeface="Arial" charset="0"/>
                <a:ea typeface="ＭＳ Ｐゴシック" pitchFamily="34" charset="-128"/>
              </a:defRPr>
            </a:lvl4pPr>
            <a:lvl5pPr marL="2057400" indent="-22860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2800" dirty="0">
                <a:solidFill>
                  <a:schemeClr val="hlink"/>
                </a:solidFill>
              </a:rPr>
              <a:t>Creating a New </a:t>
            </a:r>
            <a:r>
              <a:rPr lang="en-US" sz="2800" dirty="0" smtClean="0">
                <a:solidFill>
                  <a:schemeClr val="hlink"/>
                </a:solidFill>
              </a:rPr>
              <a:t>Page: Example </a:t>
            </a:r>
            <a:r>
              <a:rPr lang="en-US" sz="2800" dirty="0">
                <a:solidFill>
                  <a:schemeClr val="hlink"/>
                </a:solidFill>
              </a:rPr>
              <a:t>2 </a:t>
            </a:r>
          </a:p>
        </p:txBody>
      </p:sp>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2963" y="1636546"/>
            <a:ext cx="2343150"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Oval 16"/>
          <p:cNvSpPr>
            <a:spLocks noChangeArrowheads="1"/>
          </p:cNvSpPr>
          <p:nvPr/>
        </p:nvSpPr>
        <p:spPr bwMode="auto">
          <a:xfrm flipV="1">
            <a:off x="5041241" y="2199133"/>
            <a:ext cx="2266950" cy="319087"/>
          </a:xfrm>
          <a:prstGeom prst="ellipse">
            <a:avLst/>
          </a:prstGeom>
          <a:solidFill>
            <a:srgbClr val="C00000">
              <a:alpha val="0"/>
            </a:srgbClr>
          </a:solidFill>
          <a:ln w="31750" algn="ctr">
            <a:solidFill>
              <a:srgbClr val="C00000"/>
            </a:solidFill>
            <a:round/>
            <a:headEnd/>
            <a:tailEnd/>
          </a:ln>
        </p:spPr>
        <p:txBody>
          <a:bodyPr/>
          <a:lstStyle/>
          <a:p>
            <a:endParaRPr lang="en-US"/>
          </a:p>
        </p:txBody>
      </p:sp>
      <p:pic>
        <p:nvPicPr>
          <p:cNvPr id="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8183" y="3171013"/>
            <a:ext cx="5016776" cy="3134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Oval 16"/>
          <p:cNvSpPr>
            <a:spLocks noChangeArrowheads="1"/>
          </p:cNvSpPr>
          <p:nvPr/>
        </p:nvSpPr>
        <p:spPr bwMode="auto">
          <a:xfrm>
            <a:off x="7308191" y="5736475"/>
            <a:ext cx="1524071" cy="346869"/>
          </a:xfrm>
          <a:prstGeom prst="ellipse">
            <a:avLst/>
          </a:prstGeom>
          <a:solidFill>
            <a:srgbClr val="C00000">
              <a:alpha val="0"/>
            </a:srgbClr>
          </a:solidFill>
          <a:ln w="31750" algn="ctr">
            <a:solidFill>
              <a:srgbClr val="C00000"/>
            </a:solidFill>
            <a:round/>
            <a:headEnd/>
            <a:tailEnd/>
          </a:ln>
        </p:spPr>
        <p:txBody>
          <a:bodyPr/>
          <a:lstStyle/>
          <a:p>
            <a:endParaRPr lang="en-US"/>
          </a:p>
        </p:txBody>
      </p:sp>
      <p:sp>
        <p:nvSpPr>
          <p:cNvPr id="21" name="Content Placeholder 2"/>
          <p:cNvSpPr txBox="1">
            <a:spLocks/>
          </p:cNvSpPr>
          <p:nvPr/>
        </p:nvSpPr>
        <p:spPr bwMode="auto">
          <a:xfrm>
            <a:off x="191386" y="1588921"/>
            <a:ext cx="3676797" cy="4907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342900" lvl="2" indent="0">
              <a:buNone/>
            </a:pPr>
            <a:r>
              <a:rPr lang="en-US" sz="1600" u="sng" dirty="0" smtClean="0">
                <a:ea typeface="ＭＳ Ｐゴシック" pitchFamily="34" charset="-128"/>
              </a:rPr>
              <a:t>Creating a page by loading data:</a:t>
            </a:r>
          </a:p>
          <a:p>
            <a:pPr marL="685800" lvl="2" indent="-342900">
              <a:buFont typeface="Arial" charset="0"/>
              <a:buAutoNum type="arabicPeriod"/>
            </a:pPr>
            <a:r>
              <a:rPr lang="en-US" sz="1600" dirty="0" smtClean="0">
                <a:ea typeface="ＭＳ Ｐゴシック" pitchFamily="34" charset="-128"/>
              </a:rPr>
              <a:t>On </a:t>
            </a:r>
            <a:r>
              <a:rPr lang="en-US" sz="1600" dirty="0">
                <a:ea typeface="ＭＳ Ｐゴシック" pitchFamily="34" charset="-128"/>
              </a:rPr>
              <a:t>the </a:t>
            </a:r>
            <a:r>
              <a:rPr lang="en-US" sz="1600" b="1" i="1" dirty="0">
                <a:ea typeface="ＭＳ Ｐゴシック" pitchFamily="34" charset="-128"/>
              </a:rPr>
              <a:t>New Page </a:t>
            </a:r>
            <a:r>
              <a:rPr lang="en-US" sz="1600" dirty="0">
                <a:ea typeface="ＭＳ Ｐゴシック" pitchFamily="34" charset="-128"/>
              </a:rPr>
              <a:t>tab click </a:t>
            </a:r>
            <a:r>
              <a:rPr lang="en-US" sz="1600" b="1" dirty="0">
                <a:ea typeface="ＭＳ Ｐゴシック" pitchFamily="34" charset="-128"/>
              </a:rPr>
              <a:t>Load </a:t>
            </a:r>
            <a:r>
              <a:rPr lang="en-US" sz="1600" b="1" dirty="0" err="1">
                <a:ea typeface="ＭＳ Ｐゴシック" pitchFamily="34" charset="-128"/>
              </a:rPr>
              <a:t>Workfile</a:t>
            </a:r>
            <a:r>
              <a:rPr lang="en-US" sz="1600" b="1" dirty="0">
                <a:ea typeface="ＭＳ Ｐゴシック" pitchFamily="34" charset="-128"/>
              </a:rPr>
              <a:t> Page</a:t>
            </a:r>
            <a:r>
              <a:rPr lang="en-US" sz="1600" dirty="0">
                <a:ea typeface="ＭＳ Ｐゴシック" pitchFamily="34" charset="-128"/>
              </a:rPr>
              <a:t>. </a:t>
            </a:r>
            <a:endParaRPr lang="en-US" sz="1600" dirty="0" smtClean="0">
              <a:ea typeface="ＭＳ Ｐゴシック" pitchFamily="34" charset="-128"/>
            </a:endParaRPr>
          </a:p>
          <a:p>
            <a:pPr marL="685800" lvl="2" indent="-342900">
              <a:buFont typeface="Arial" charset="0"/>
              <a:buAutoNum type="arabicPeriod"/>
            </a:pPr>
            <a:r>
              <a:rPr lang="en-US" sz="1600" dirty="0" smtClean="0">
                <a:ea typeface="ＭＳ Ｐゴシック" pitchFamily="34" charset="-128"/>
              </a:rPr>
              <a:t>The </a:t>
            </a:r>
            <a:r>
              <a:rPr lang="en-US" sz="1600" b="1" i="1" dirty="0" smtClean="0">
                <a:ea typeface="ＭＳ Ｐゴシック" pitchFamily="34" charset="-128"/>
              </a:rPr>
              <a:t>Open</a:t>
            </a:r>
            <a:r>
              <a:rPr lang="en-US" sz="1600" dirty="0" smtClean="0">
                <a:ea typeface="ＭＳ Ｐゴシック" pitchFamily="34" charset="-128"/>
              </a:rPr>
              <a:t> dialog box opens up which allows you to browse and locate the data file. Even though the name indicates that you are loading a workfile page, this command can just as easily load data from Excel, text files or any other format.</a:t>
            </a:r>
          </a:p>
          <a:p>
            <a:pPr marL="685800" lvl="2" indent="-342900">
              <a:buFont typeface="Arial" charset="0"/>
              <a:buAutoNum type="arabicPeriod"/>
            </a:pPr>
            <a:r>
              <a:rPr lang="en-US" sz="1600" dirty="0" smtClean="0">
                <a:ea typeface="ＭＳ Ｐゴシック" pitchFamily="34" charset="-128"/>
              </a:rPr>
              <a:t>To load any other format, you need to change the file extension from </a:t>
            </a:r>
            <a:r>
              <a:rPr lang="en-US" sz="1600" b="1" i="1" dirty="0" err="1" smtClean="0">
                <a:ea typeface="ＭＳ Ｐゴシック" pitchFamily="34" charset="-128"/>
              </a:rPr>
              <a:t>EViews</a:t>
            </a:r>
            <a:r>
              <a:rPr lang="en-US" sz="1600" b="1" i="1" dirty="0" smtClean="0">
                <a:ea typeface="ＭＳ Ｐゴシック" pitchFamily="34" charset="-128"/>
              </a:rPr>
              <a:t> </a:t>
            </a:r>
            <a:r>
              <a:rPr lang="en-US" sz="1600" b="1" i="1" dirty="0" err="1" smtClean="0">
                <a:ea typeface="ＭＳ Ｐゴシック" pitchFamily="34" charset="-128"/>
              </a:rPr>
              <a:t>workfile</a:t>
            </a:r>
            <a:r>
              <a:rPr lang="en-US" sz="1600" dirty="0" smtClean="0">
                <a:ea typeface="ＭＳ Ｐゴシック" pitchFamily="34" charset="-128"/>
              </a:rPr>
              <a:t> to </a:t>
            </a:r>
            <a:r>
              <a:rPr lang="en-US" sz="1600" b="1" i="1" dirty="0" smtClean="0">
                <a:ea typeface="ＭＳ Ｐゴシック" pitchFamily="34" charset="-128"/>
              </a:rPr>
              <a:t>All Files </a:t>
            </a:r>
            <a:r>
              <a:rPr lang="en-US" sz="1600" dirty="0" smtClean="0">
                <a:ea typeface="ＭＳ Ｐゴシック" pitchFamily="34" charset="-128"/>
              </a:rPr>
              <a:t>(as shown here).     </a:t>
            </a:r>
          </a:p>
        </p:txBody>
      </p:sp>
    </p:spTree>
    <p:extLst>
      <p:ext uri="{BB962C8B-B14F-4D97-AF65-F5344CB8AC3E}">
        <p14:creationId xmlns:p14="http://schemas.microsoft.com/office/powerpoint/2010/main" val="6725139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p:cNvSpPr>
            <a:spLocks noGrp="1"/>
          </p:cNvSpPr>
          <p:nvPr>
            <p:ph idx="1"/>
          </p:nvPr>
        </p:nvSpPr>
        <p:spPr>
          <a:xfrm>
            <a:off x="788988" y="1360488"/>
            <a:ext cx="3040062" cy="2716212"/>
          </a:xfrm>
        </p:spPr>
        <p:txBody>
          <a:bodyPr/>
          <a:lstStyle/>
          <a:p>
            <a:pPr marL="228600" lvl="2" indent="-228600">
              <a:buFont typeface="Arial" panose="020B0604020202020204" pitchFamily="34" charset="0"/>
              <a:buAutoNum type="arabicPeriod" startAt="4"/>
            </a:pPr>
            <a:r>
              <a:rPr lang="en-US" sz="1600" dirty="0" smtClean="0">
                <a:ea typeface="ＭＳ Ｐゴシック" panose="020B0600070205080204" pitchFamily="34" charset="-128"/>
              </a:rPr>
              <a:t>After you have located your file (in this example Time_series.xlsx), click on it to open file.</a:t>
            </a:r>
            <a:r>
              <a:rPr lang="en-US" sz="2000" dirty="0" smtClean="0">
                <a:ea typeface="ＭＳ Ｐゴシック" panose="020B0600070205080204" pitchFamily="34" charset="-128"/>
              </a:rPr>
              <a:t> </a:t>
            </a:r>
          </a:p>
          <a:p>
            <a:pPr marL="228600" lvl="2" indent="-228600">
              <a:buFont typeface="Arial" panose="020B0604020202020204" pitchFamily="34" charset="0"/>
              <a:buAutoNum type="arabicPeriod" startAt="4"/>
            </a:pPr>
            <a:r>
              <a:rPr lang="en-US" sz="1600" dirty="0" smtClean="0">
                <a:ea typeface="ＭＳ Ｐゴシック" panose="020B0600070205080204" pitchFamily="34" charset="-128"/>
              </a:rPr>
              <a:t>The </a:t>
            </a:r>
            <a:r>
              <a:rPr lang="en-US" sz="1600" b="1" i="1" dirty="0" smtClean="0">
                <a:ea typeface="ＭＳ Ｐゴシック" panose="020B0600070205080204" pitchFamily="34" charset="-128"/>
              </a:rPr>
              <a:t>Excel Read </a:t>
            </a:r>
            <a:r>
              <a:rPr lang="en-US" sz="1600" dirty="0" smtClean="0">
                <a:ea typeface="ＭＳ Ｐゴシック" panose="020B0600070205080204" pitchFamily="34" charset="-128"/>
              </a:rPr>
              <a:t>box opens up.</a:t>
            </a:r>
          </a:p>
          <a:p>
            <a:pPr marL="228600" lvl="2" indent="-228600">
              <a:buFont typeface="Arial" panose="020B0604020202020204" pitchFamily="34" charset="0"/>
              <a:buAutoNum type="arabicPeriod" startAt="4"/>
            </a:pPr>
            <a:r>
              <a:rPr lang="en-US" sz="1600" dirty="0" smtClean="0">
                <a:ea typeface="ＭＳ Ｐゴシック" panose="020B0600070205080204" pitchFamily="34" charset="-128"/>
              </a:rPr>
              <a:t>Click </a:t>
            </a:r>
            <a:r>
              <a:rPr lang="en-US" sz="1600" b="1" dirty="0" smtClean="0">
                <a:ea typeface="ＭＳ Ｐゴシック" panose="020B0600070205080204" pitchFamily="34" charset="-128"/>
              </a:rPr>
              <a:t>Finish</a:t>
            </a:r>
            <a:r>
              <a:rPr lang="en-US" sz="1600" dirty="0" smtClean="0">
                <a:ea typeface="ＭＳ Ｐゴシック" panose="020B0600070205080204" pitchFamily="34" charset="-128"/>
              </a:rPr>
              <a:t> to load the data.</a:t>
            </a:r>
          </a:p>
        </p:txBody>
      </p:sp>
      <p:sp>
        <p:nvSpPr>
          <p:cNvPr id="4301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B5658461-956E-41CE-B543-90291A9E8904}" type="slidenum">
              <a:rPr lang="en-US" sz="800">
                <a:solidFill>
                  <a:srgbClr val="808080"/>
                </a:solidFill>
              </a:rPr>
              <a:pPr/>
              <a:t>47</a:t>
            </a:fld>
            <a:endParaRPr lang="en-US" sz="800">
              <a:solidFill>
                <a:srgbClr val="808080"/>
              </a:solidFill>
            </a:endParaRPr>
          </a:p>
        </p:txBody>
      </p:sp>
      <p:sp>
        <p:nvSpPr>
          <p:cNvPr id="43012"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Example 2 </a:t>
            </a:r>
            <a:r>
              <a:rPr lang="en-US" sz="1800" dirty="0">
                <a:solidFill>
                  <a:srgbClr val="003399"/>
                </a:solidFill>
              </a:rPr>
              <a:t>(cont’d)</a:t>
            </a:r>
          </a:p>
        </p:txBody>
      </p:sp>
      <p:pic>
        <p:nvPicPr>
          <p:cNvPr id="430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575" y="1477963"/>
            <a:ext cx="4638675" cy="351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242543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a:xfrm>
            <a:off x="779463" y="1370013"/>
            <a:ext cx="3497262" cy="3019425"/>
          </a:xfrm>
        </p:spPr>
        <p:txBody>
          <a:bodyPr/>
          <a:lstStyle/>
          <a:p>
            <a:pPr marL="0" lvl="1" indent="0">
              <a:buFont typeface="Times" panose="02020603050405020304" pitchFamily="18" charset="0"/>
              <a:buNone/>
            </a:pPr>
            <a:r>
              <a:rPr lang="en-US" sz="1600" u="sng" dirty="0" smtClean="0">
                <a:ea typeface="ＭＳ Ｐゴシック" panose="020B0600070205080204" pitchFamily="34" charset="-128"/>
              </a:rPr>
              <a:t>To load existing data by </a:t>
            </a:r>
            <a:r>
              <a:rPr lang="en-US" sz="1600" b="1" u="sng" dirty="0" smtClean="0">
                <a:ea typeface="ＭＳ Ｐゴシック" panose="020B0600070205080204" pitchFamily="34" charset="-128"/>
              </a:rPr>
              <a:t>Copy/Paste</a:t>
            </a:r>
            <a:r>
              <a:rPr lang="en-US" sz="1600" u="sng" dirty="0" smtClean="0">
                <a:ea typeface="ＭＳ Ｐゴシック" panose="020B0600070205080204" pitchFamily="34" charset="-128"/>
              </a:rPr>
              <a:t> from Clipboard</a:t>
            </a:r>
          </a:p>
          <a:p>
            <a:pPr marL="228600" lvl="2" indent="-228600">
              <a:buFont typeface="Arial" panose="020B0604020202020204" pitchFamily="34" charset="0"/>
              <a:buAutoNum type="arabicPeriod"/>
            </a:pPr>
            <a:r>
              <a:rPr lang="en-US" sz="1600" dirty="0" smtClean="0">
                <a:ea typeface="ＭＳ Ｐゴシック" panose="020B0600070205080204" pitchFamily="34" charset="-128"/>
              </a:rPr>
              <a:t>Locate your file on the disk (in this example Transpose.xls); right click and </a:t>
            </a:r>
            <a:r>
              <a:rPr lang="en-US" sz="1600" b="1" dirty="0" smtClean="0">
                <a:ea typeface="ＭＳ Ｐゴシック" panose="020B0600070205080204" pitchFamily="34" charset="-128"/>
              </a:rPr>
              <a:t>Copy</a:t>
            </a:r>
            <a:r>
              <a:rPr lang="en-US" sz="1600" dirty="0" smtClean="0">
                <a:ea typeface="ＭＳ Ｐゴシック" panose="020B0600070205080204" pitchFamily="34" charset="-128"/>
              </a:rPr>
              <a:t> it.</a:t>
            </a:r>
          </a:p>
          <a:p>
            <a:pPr marL="228600" lvl="2" indent="-228600">
              <a:buFont typeface="Arial" panose="020B0604020202020204" pitchFamily="34" charset="0"/>
              <a:buAutoNum type="arabicPeriod"/>
            </a:pPr>
            <a:r>
              <a:rPr lang="en-US" sz="1600" dirty="0" smtClean="0">
                <a:ea typeface="ＭＳ Ｐゴシック" panose="020B0600070205080204" pitchFamily="34" charset="-128"/>
              </a:rPr>
              <a:t>On the </a:t>
            </a:r>
            <a:r>
              <a:rPr lang="en-US" sz="1600" b="1" i="1" dirty="0" smtClean="0">
                <a:ea typeface="ＭＳ Ｐゴシック" panose="020B0600070205080204" pitchFamily="34" charset="-128"/>
              </a:rPr>
              <a:t>New Page </a:t>
            </a:r>
            <a:r>
              <a:rPr lang="en-US" sz="1600" dirty="0" smtClean="0">
                <a:ea typeface="ＭＳ Ｐゴシック" panose="020B0600070205080204" pitchFamily="34" charset="-128"/>
              </a:rPr>
              <a:t>tab click </a:t>
            </a:r>
            <a:r>
              <a:rPr lang="en-US" sz="1600" b="1" dirty="0" smtClean="0">
                <a:ea typeface="ＭＳ Ｐゴシック" panose="020B0600070205080204" pitchFamily="34" charset="-128"/>
              </a:rPr>
              <a:t>Paste from Clipboard as Page. </a:t>
            </a:r>
            <a:endParaRPr lang="en-US" sz="2000" b="1" dirty="0" smtClean="0">
              <a:ea typeface="ＭＳ Ｐゴシック" panose="020B0600070205080204" pitchFamily="34" charset="-128"/>
            </a:endParaRPr>
          </a:p>
          <a:p>
            <a:pPr marL="228600" lvl="2" indent="-228600">
              <a:buFont typeface="Arial" panose="020B0604020202020204" pitchFamily="34" charset="0"/>
              <a:buAutoNum type="arabicPeriod"/>
            </a:pPr>
            <a:r>
              <a:rPr lang="en-US" sz="1600" dirty="0" smtClean="0">
                <a:ea typeface="ＭＳ Ｐゴシック" panose="020B0600070205080204" pitchFamily="34" charset="-128"/>
              </a:rPr>
              <a:t>The </a:t>
            </a:r>
            <a:r>
              <a:rPr lang="en-US" sz="1600" b="1" i="1" dirty="0" smtClean="0">
                <a:ea typeface="ＭＳ Ｐゴシック" panose="020B0600070205080204" pitchFamily="34" charset="-128"/>
              </a:rPr>
              <a:t>Excel Read </a:t>
            </a:r>
            <a:r>
              <a:rPr lang="en-US" sz="1600" dirty="0" smtClean="0">
                <a:ea typeface="ＭＳ Ｐゴシック" panose="020B0600070205080204" pitchFamily="34" charset="-128"/>
              </a:rPr>
              <a:t>dialog opens up. </a:t>
            </a:r>
          </a:p>
          <a:p>
            <a:pPr marL="228600" lvl="2" indent="-228600">
              <a:buFont typeface="Arial" panose="020B0604020202020204" pitchFamily="34" charset="0"/>
              <a:buAutoNum type="arabicPeriod"/>
            </a:pPr>
            <a:r>
              <a:rPr lang="en-US" sz="1600" dirty="0" smtClean="0">
                <a:ea typeface="ＭＳ Ｐゴシック" panose="020B0600070205080204" pitchFamily="34" charset="-128"/>
              </a:rPr>
              <a:t>As usual, click </a:t>
            </a:r>
            <a:r>
              <a:rPr lang="en-US" sz="1600" b="1" dirty="0" smtClean="0">
                <a:ea typeface="ＭＳ Ｐゴシック" panose="020B0600070205080204" pitchFamily="34" charset="-128"/>
              </a:rPr>
              <a:t>Finish</a:t>
            </a:r>
            <a:r>
              <a:rPr lang="en-US" sz="1600" dirty="0" smtClean="0">
                <a:ea typeface="ＭＳ Ｐゴシック" panose="020B0600070205080204" pitchFamily="34" charset="-128"/>
              </a:rPr>
              <a:t> to load the data. </a:t>
            </a:r>
          </a:p>
        </p:txBody>
      </p:sp>
      <p:sp>
        <p:nvSpPr>
          <p:cNvPr id="4403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84E62A17-0F37-45DB-AC4D-A4186B3C7E9E}" type="slidenum">
              <a:rPr lang="en-US" sz="800">
                <a:solidFill>
                  <a:srgbClr val="808080"/>
                </a:solidFill>
              </a:rPr>
              <a:pPr/>
              <a:t>48</a:t>
            </a:fld>
            <a:endParaRPr lang="en-US" sz="800">
              <a:solidFill>
                <a:srgbClr val="808080"/>
              </a:solidFill>
            </a:endParaRPr>
          </a:p>
        </p:txBody>
      </p:sp>
      <p:sp>
        <p:nvSpPr>
          <p:cNvPr id="44036"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Example 3 </a:t>
            </a:r>
          </a:p>
        </p:txBody>
      </p:sp>
      <p:pic>
        <p:nvPicPr>
          <p:cNvPr id="4403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2450" y="1481138"/>
            <a:ext cx="4524375" cy="342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8" name="Rectangle 3"/>
          <p:cNvSpPr txBox="1">
            <a:spLocks noChangeArrowheads="1"/>
          </p:cNvSpPr>
          <p:nvPr/>
        </p:nvSpPr>
        <p:spPr bwMode="gray">
          <a:xfrm>
            <a:off x="4362450" y="5184775"/>
            <a:ext cx="4257675"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14350" indent="-514350">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20000"/>
              </a:spcBef>
              <a:spcAft>
                <a:spcPct val="0"/>
              </a:spcAft>
              <a:buClr>
                <a:srgbClr val="3390E1"/>
              </a:buClr>
              <a:buSzPct val="90000"/>
              <a:buFont typeface="Times" panose="02020603050405020304" pitchFamily="18" charset="0"/>
              <a:buNone/>
            </a:pPr>
            <a:r>
              <a:rPr lang="en-US" sz="1400" b="1">
                <a:solidFill>
                  <a:srgbClr val="003399"/>
                </a:solidFill>
              </a:rPr>
              <a:t>Note: </a:t>
            </a:r>
            <a:r>
              <a:rPr lang="en-US" sz="1400">
                <a:solidFill>
                  <a:srgbClr val="003399"/>
                </a:solidFill>
              </a:rPr>
              <a:t>You can also load data by dragging a source file and dropping it into the </a:t>
            </a:r>
            <a:r>
              <a:rPr lang="en-US" sz="1400" b="1" i="1">
                <a:solidFill>
                  <a:srgbClr val="003399"/>
                </a:solidFill>
              </a:rPr>
              <a:t>New Page </a:t>
            </a:r>
            <a:r>
              <a:rPr lang="en-US" sz="1400">
                <a:solidFill>
                  <a:srgbClr val="003399"/>
                </a:solidFill>
              </a:rPr>
              <a:t>tab. A plus (“+”) sign will appear when the cursor is over the </a:t>
            </a:r>
            <a:r>
              <a:rPr lang="en-US" sz="1400" b="1" i="1">
                <a:solidFill>
                  <a:srgbClr val="003399"/>
                </a:solidFill>
              </a:rPr>
              <a:t>New Page </a:t>
            </a:r>
            <a:r>
              <a:rPr lang="en-US" sz="1400">
                <a:solidFill>
                  <a:srgbClr val="003399"/>
                </a:solidFill>
              </a:rPr>
              <a:t>tab</a:t>
            </a:r>
            <a:r>
              <a:rPr lang="en-US" sz="1600">
                <a:solidFill>
                  <a:srgbClr val="003399"/>
                </a:solidFill>
              </a:rPr>
              <a:t>. </a:t>
            </a:r>
            <a:endParaRPr lang="en-US" sz="1600" b="1">
              <a:solidFill>
                <a:srgbClr val="003399"/>
              </a:solidFill>
            </a:endParaRPr>
          </a:p>
        </p:txBody>
      </p:sp>
      <p:grpSp>
        <p:nvGrpSpPr>
          <p:cNvPr id="44039" name="Group 2"/>
          <p:cNvGrpSpPr>
            <a:grpSpLocks/>
          </p:cNvGrpSpPr>
          <p:nvPr/>
        </p:nvGrpSpPr>
        <p:grpSpPr bwMode="auto">
          <a:xfrm>
            <a:off x="1244600" y="4262438"/>
            <a:ext cx="2562225" cy="1524000"/>
            <a:chOff x="1539875" y="4116387"/>
            <a:chExt cx="2562225" cy="1524000"/>
          </a:xfrm>
        </p:grpSpPr>
        <p:pic>
          <p:nvPicPr>
            <p:cNvPr id="4404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9875" y="4116387"/>
              <a:ext cx="25622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1" name="Oval 16"/>
            <p:cNvSpPr>
              <a:spLocks noChangeArrowheads="1"/>
            </p:cNvSpPr>
            <p:nvPr/>
          </p:nvSpPr>
          <p:spPr bwMode="auto">
            <a:xfrm flipV="1">
              <a:off x="1539875" y="5025230"/>
              <a:ext cx="2266950" cy="319087"/>
            </a:xfrm>
            <a:prstGeom prst="ellipse">
              <a:avLst/>
            </a:prstGeom>
            <a:solidFill>
              <a:srgbClr val="C00000">
                <a:alpha val="0"/>
              </a:srgbClr>
            </a:solidFill>
            <a:ln w="25400" algn="ctr">
              <a:solidFill>
                <a:srgbClr val="C00000"/>
              </a:solidFill>
              <a:round/>
              <a:headEnd/>
              <a:tailEnd/>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solidFill>
                  <a:srgbClr val="000000"/>
                </a:solidFill>
              </a:endParaRPr>
            </a:p>
          </p:txBody>
        </p:sp>
      </p:grpSp>
    </p:spTree>
    <p:extLst>
      <p:ext uri="{BB962C8B-B14F-4D97-AF65-F5344CB8AC3E}">
        <p14:creationId xmlns:p14="http://schemas.microsoft.com/office/powerpoint/2010/main" val="21659467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idx="1"/>
          </p:nvPr>
        </p:nvSpPr>
        <p:spPr>
          <a:xfrm>
            <a:off x="760413" y="1389063"/>
            <a:ext cx="8164512" cy="2935287"/>
          </a:xfrm>
        </p:spPr>
        <p:txBody>
          <a:bodyPr/>
          <a:lstStyle/>
          <a:p>
            <a:pPr marL="0" lvl="1" indent="0">
              <a:spcBef>
                <a:spcPts val="0"/>
              </a:spcBef>
              <a:spcAft>
                <a:spcPts val="600"/>
              </a:spcAft>
              <a:buFont typeface="Times" panose="02020603050405020304" pitchFamily="18" charset="0"/>
              <a:buNone/>
              <a:defRPr/>
            </a:pPr>
            <a:r>
              <a:rPr lang="en-US" sz="1600" u="sng" dirty="0" smtClean="0">
                <a:ea typeface="ＭＳ Ｐゴシック" pitchFamily="34" charset="-128"/>
              </a:rPr>
              <a:t>To create a new page based on an existing page: </a:t>
            </a:r>
          </a:p>
          <a:p>
            <a:pPr marL="228600" lvl="2" indent="-228600">
              <a:spcBef>
                <a:spcPts val="0"/>
              </a:spcBef>
              <a:spcAft>
                <a:spcPts val="600"/>
              </a:spcAft>
              <a:buFont typeface="Arial" charset="0"/>
              <a:buAutoNum type="arabicPeriod"/>
              <a:defRPr/>
            </a:pPr>
            <a:r>
              <a:rPr lang="en-US" sz="1600" dirty="0" smtClean="0">
                <a:ea typeface="ＭＳ Ｐゴシック" pitchFamily="34" charset="-128"/>
              </a:rPr>
              <a:t>Click on the page from which you will extract data in order to activate it (Panel, in this example, </a:t>
            </a:r>
            <a:r>
              <a:rPr lang="en-US" sz="1600" smtClean="0">
                <a:ea typeface="ＭＳ Ｐゴシック" pitchFamily="34" charset="-128"/>
              </a:rPr>
              <a:t>using Data_c.wf1).</a:t>
            </a:r>
            <a:endParaRPr lang="en-US" sz="1600" dirty="0" smtClean="0">
              <a:ea typeface="ＭＳ Ｐゴシック" pitchFamily="34" charset="-128"/>
            </a:endParaRPr>
          </a:p>
          <a:p>
            <a:pPr marL="228600" lvl="2" indent="-228600">
              <a:spcBef>
                <a:spcPts val="0"/>
              </a:spcBef>
              <a:spcAft>
                <a:spcPts val="600"/>
              </a:spcAft>
              <a:buFont typeface="Arial" charset="0"/>
              <a:buAutoNum type="arabicPeriod"/>
              <a:defRPr/>
            </a:pPr>
            <a:r>
              <a:rPr lang="en-US" sz="1600" dirty="0" smtClean="0">
                <a:ea typeface="ＭＳ Ｐゴシック" pitchFamily="34" charset="-128"/>
              </a:rPr>
              <a:t>On the </a:t>
            </a:r>
            <a:r>
              <a:rPr lang="en-US" sz="1600" b="1" i="1" dirty="0" smtClean="0">
                <a:ea typeface="ＭＳ Ｐゴシック" pitchFamily="34" charset="-128"/>
              </a:rPr>
              <a:t>New Page </a:t>
            </a:r>
            <a:r>
              <a:rPr lang="en-US" sz="1600" dirty="0" smtClean="0">
                <a:ea typeface="ＭＳ Ｐゴシック" pitchFamily="34" charset="-128"/>
              </a:rPr>
              <a:t>tab click </a:t>
            </a:r>
            <a:r>
              <a:rPr lang="en-US" sz="1600" b="1" dirty="0" smtClean="0">
                <a:ea typeface="ＭＳ Ｐゴシック" pitchFamily="34" charset="-128"/>
              </a:rPr>
              <a:t>Copy Extract from Current Page </a:t>
            </a:r>
            <a:r>
              <a:rPr lang="en-US" sz="1600" dirty="0" smtClean="0">
                <a:ea typeface="ＭＳ Ｐゴシック" pitchFamily="34" charset="-128"/>
              </a:rPr>
              <a:t>(the current page is the active page; in this example it is  </a:t>
            </a:r>
            <a:r>
              <a:rPr lang="en-US" sz="1600" dirty="0">
                <a:ea typeface="ＭＳ Ｐゴシック" pitchFamily="34" charset="-128"/>
              </a:rPr>
              <a:t>P</a:t>
            </a:r>
            <a:r>
              <a:rPr lang="en-US" sz="1600" dirty="0" smtClean="0">
                <a:ea typeface="ＭＳ Ｐゴシック" pitchFamily="34" charset="-128"/>
              </a:rPr>
              <a:t>anel). </a:t>
            </a:r>
            <a:endParaRPr lang="en-US" sz="2000" dirty="0" smtClean="0">
              <a:ea typeface="ＭＳ Ｐゴシック" pitchFamily="34" charset="-128"/>
            </a:endParaRPr>
          </a:p>
          <a:p>
            <a:pPr marL="228600" lvl="2" indent="-228600">
              <a:spcBef>
                <a:spcPts val="0"/>
              </a:spcBef>
              <a:spcAft>
                <a:spcPts val="600"/>
              </a:spcAft>
              <a:buFont typeface="Arial" charset="0"/>
              <a:buAutoNum type="arabicPeriod"/>
              <a:defRPr/>
            </a:pPr>
            <a:r>
              <a:rPr lang="en-US" sz="1600" dirty="0" smtClean="0">
                <a:ea typeface="ＭＳ Ｐゴシック" pitchFamily="34" charset="-128"/>
              </a:rPr>
              <a:t>Select; </a:t>
            </a:r>
          </a:p>
          <a:p>
            <a:pPr marL="457200" lvl="2" indent="-228600">
              <a:spcBef>
                <a:spcPts val="0"/>
              </a:spcBef>
              <a:spcAft>
                <a:spcPts val="0"/>
              </a:spcAft>
              <a:buFont typeface="Wingdings" pitchFamily="2" charset="2"/>
              <a:buChar char="ü"/>
              <a:defRPr/>
            </a:pPr>
            <a:r>
              <a:rPr lang="en-US" sz="1600" b="1" dirty="0" smtClean="0">
                <a:ea typeface="ＭＳ Ｐゴシック" pitchFamily="34" charset="-128"/>
              </a:rPr>
              <a:t>By Link to New Page</a:t>
            </a:r>
            <a:r>
              <a:rPr lang="en-US" sz="1600" dirty="0" smtClean="0">
                <a:ea typeface="ＭＳ Ｐゴシック" pitchFamily="34" charset="-128"/>
              </a:rPr>
              <a:t> - if you want the data in the new page to be linked to the source page</a:t>
            </a:r>
            <a:r>
              <a:rPr lang="en-US" sz="1600" dirty="0">
                <a:ea typeface="ＭＳ Ｐゴシック" pitchFamily="34" charset="-128"/>
              </a:rPr>
              <a:t>.</a:t>
            </a:r>
            <a:endParaRPr lang="en-US" sz="1600" dirty="0" smtClean="0">
              <a:ea typeface="ＭＳ Ｐゴシック" pitchFamily="34" charset="-128"/>
            </a:endParaRPr>
          </a:p>
          <a:p>
            <a:pPr marL="228600" lvl="2" indent="0" algn="ctr">
              <a:spcBef>
                <a:spcPts val="0"/>
              </a:spcBef>
              <a:spcAft>
                <a:spcPts val="0"/>
              </a:spcAft>
              <a:buFont typeface="Times" panose="02020603050405020304" pitchFamily="18" charset="0"/>
              <a:buNone/>
              <a:defRPr/>
            </a:pPr>
            <a:r>
              <a:rPr lang="en-US" sz="1600" i="1" dirty="0" smtClean="0">
                <a:ea typeface="ＭＳ Ｐゴシック" pitchFamily="34" charset="-128"/>
              </a:rPr>
              <a:t>or</a:t>
            </a:r>
            <a:r>
              <a:rPr lang="en-US" sz="1600" dirty="0" smtClean="0">
                <a:ea typeface="ＭＳ Ｐゴシック" pitchFamily="34" charset="-128"/>
              </a:rPr>
              <a:t> </a:t>
            </a:r>
          </a:p>
          <a:p>
            <a:pPr marL="457200" lvl="2" indent="-228600">
              <a:spcBef>
                <a:spcPts val="0"/>
              </a:spcBef>
              <a:spcAft>
                <a:spcPts val="600"/>
              </a:spcAft>
              <a:buFont typeface="Wingdings" pitchFamily="2" charset="2"/>
              <a:buChar char="ü"/>
              <a:defRPr/>
            </a:pPr>
            <a:r>
              <a:rPr lang="en-US" sz="1600" b="1" dirty="0" smtClean="0">
                <a:ea typeface="ＭＳ Ｐゴシック" pitchFamily="34" charset="-128"/>
              </a:rPr>
              <a:t>By Value to New Page or </a:t>
            </a:r>
            <a:r>
              <a:rPr lang="en-US" sz="1600" b="1" dirty="0" err="1" smtClean="0">
                <a:ea typeface="ＭＳ Ｐゴシック" pitchFamily="34" charset="-128"/>
              </a:rPr>
              <a:t>Workile</a:t>
            </a:r>
            <a:r>
              <a:rPr lang="en-US" sz="1600" dirty="0">
                <a:ea typeface="ＭＳ Ｐゴシック" pitchFamily="34" charset="-128"/>
              </a:rPr>
              <a:t> </a:t>
            </a:r>
            <a:r>
              <a:rPr lang="en-US" sz="1600" dirty="0" smtClean="0">
                <a:ea typeface="ＭＳ Ｐゴシック" pitchFamily="34" charset="-128"/>
              </a:rPr>
              <a:t>- if you want to make a copy of the data</a:t>
            </a:r>
            <a:r>
              <a:rPr lang="en-US" sz="1600" dirty="0">
                <a:ea typeface="ＭＳ Ｐゴシック" pitchFamily="34" charset="-128"/>
              </a:rPr>
              <a:t>.</a:t>
            </a:r>
            <a:endParaRPr lang="en-US" sz="1600" dirty="0" smtClean="0">
              <a:ea typeface="ＭＳ Ｐゴシック" pitchFamily="34" charset="-128"/>
            </a:endParaRPr>
          </a:p>
        </p:txBody>
      </p:sp>
      <p:sp>
        <p:nvSpPr>
          <p:cNvPr id="4505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A2A4A2F6-4E10-44AB-8886-27E589B59065}" type="slidenum">
              <a:rPr lang="en-US" sz="800">
                <a:solidFill>
                  <a:srgbClr val="808080"/>
                </a:solidFill>
              </a:rPr>
              <a:pPr/>
              <a:t>49</a:t>
            </a:fld>
            <a:endParaRPr lang="en-US" sz="800">
              <a:solidFill>
                <a:srgbClr val="808080"/>
              </a:solidFill>
            </a:endParaRPr>
          </a:p>
        </p:txBody>
      </p:sp>
      <p:sp>
        <p:nvSpPr>
          <p:cNvPr id="45060"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Example 4 </a:t>
            </a:r>
          </a:p>
        </p:txBody>
      </p:sp>
      <p:grpSp>
        <p:nvGrpSpPr>
          <p:cNvPr id="45061" name="Group 1"/>
          <p:cNvGrpSpPr>
            <a:grpSpLocks/>
          </p:cNvGrpSpPr>
          <p:nvPr/>
        </p:nvGrpSpPr>
        <p:grpSpPr bwMode="auto">
          <a:xfrm>
            <a:off x="2268538" y="4519613"/>
            <a:ext cx="4667250" cy="1409700"/>
            <a:chOff x="2592388" y="3840163"/>
            <a:chExt cx="4667250" cy="1409700"/>
          </a:xfrm>
        </p:grpSpPr>
        <p:pic>
          <p:nvPicPr>
            <p:cNvPr id="450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2388" y="3840163"/>
              <a:ext cx="466725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3" name="Oval 16"/>
            <p:cNvSpPr>
              <a:spLocks noChangeArrowheads="1"/>
            </p:cNvSpPr>
            <p:nvPr/>
          </p:nvSpPr>
          <p:spPr bwMode="auto">
            <a:xfrm flipV="1">
              <a:off x="2592388" y="4225925"/>
              <a:ext cx="2266950" cy="319088"/>
            </a:xfrm>
            <a:prstGeom prst="ellipse">
              <a:avLst/>
            </a:prstGeom>
            <a:solidFill>
              <a:srgbClr val="C00000">
                <a:alpha val="0"/>
              </a:srgbClr>
            </a:solidFill>
            <a:ln w="25400" algn="ctr">
              <a:solidFill>
                <a:srgbClr val="C00000"/>
              </a:solidFill>
              <a:round/>
              <a:headEnd/>
              <a:tailEnd/>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solidFill>
                  <a:srgbClr val="000000"/>
                </a:solidFill>
              </a:endParaRPr>
            </a:p>
          </p:txBody>
        </p:sp>
      </p:grpSp>
    </p:spTree>
    <p:extLst>
      <p:ext uri="{BB962C8B-B14F-4D97-AF65-F5344CB8AC3E}">
        <p14:creationId xmlns:p14="http://schemas.microsoft.com/office/powerpoint/2010/main" val="3743150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43375" y="1377937"/>
            <a:ext cx="4724400" cy="1666875"/>
          </a:xfrm>
          <a:prstGeom prst="rect">
            <a:avLst/>
          </a:prstGeom>
        </p:spPr>
      </p:pic>
      <p:sp>
        <p:nvSpPr>
          <p:cNvPr id="7171" name="Rectangle 2"/>
          <p:cNvSpPr>
            <a:spLocks noGrp="1" noChangeArrowheads="1"/>
          </p:cNvSpPr>
          <p:nvPr>
            <p:ph type="title"/>
          </p:nvPr>
        </p:nvSpPr>
        <p:spPr/>
        <p:txBody>
          <a:bodyPr/>
          <a:lstStyle/>
          <a:p>
            <a:r>
              <a:rPr lang="en-US" smtClean="0"/>
              <a:t>Creating a Workfile</a:t>
            </a:r>
          </a:p>
        </p:txBody>
      </p:sp>
      <p:sp>
        <p:nvSpPr>
          <p:cNvPr id="7170"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66A7F8AE-67F9-4FD4-A0F1-DDF779F77F43}" type="slidenum">
              <a:rPr lang="en-US" smtClean="0">
                <a:solidFill>
                  <a:srgbClr val="000000"/>
                </a:solidFill>
              </a:rPr>
              <a:pPr/>
              <a:t>5</a:t>
            </a:fld>
            <a:endParaRPr lang="en-US">
              <a:solidFill>
                <a:srgbClr val="000000"/>
              </a:solidFill>
            </a:endParaRPr>
          </a:p>
        </p:txBody>
      </p:sp>
      <p:sp>
        <p:nvSpPr>
          <p:cNvPr id="7172" name="TextBox 6"/>
          <p:cNvSpPr txBox="1">
            <a:spLocks noChangeArrowheads="1"/>
          </p:cNvSpPr>
          <p:nvPr/>
        </p:nvSpPr>
        <p:spPr bwMode="auto">
          <a:xfrm>
            <a:off x="750888" y="1292225"/>
            <a:ext cx="3494087" cy="2416175"/>
          </a:xfrm>
          <a:prstGeom prst="rect">
            <a:avLst/>
          </a:prstGeom>
          <a:noFill/>
          <a:ln>
            <a:noFill/>
          </a:ln>
          <a:extLst/>
        </p:spPr>
        <p:txBody>
          <a:bodyPr>
            <a:spAutoFit/>
          </a:bodyPr>
          <a:lstStyle>
            <a:lvl1pPr marL="285750" indent="-285750">
              <a:defRPr sz="1000">
                <a:solidFill>
                  <a:schemeClr val="tx1"/>
                </a:solidFill>
                <a:latin typeface="Arial" pitchFamily="34" charset="0"/>
                <a:ea typeface="ＭＳ Ｐゴシック" pitchFamily="34" charset="-128"/>
              </a:defRPr>
            </a:lvl1pPr>
            <a:lvl2pPr marL="742950" indent="-285750">
              <a:defRPr sz="1000">
                <a:solidFill>
                  <a:schemeClr val="tx1"/>
                </a:solidFill>
                <a:latin typeface="Arial" pitchFamily="34" charset="0"/>
                <a:ea typeface="ＭＳ Ｐゴシック" pitchFamily="34" charset="-128"/>
              </a:defRPr>
            </a:lvl2pPr>
            <a:lvl3pPr marL="1143000" indent="-228600">
              <a:defRPr sz="1000">
                <a:solidFill>
                  <a:schemeClr val="tx1"/>
                </a:solidFill>
                <a:latin typeface="Arial" pitchFamily="34" charset="0"/>
                <a:ea typeface="ＭＳ Ｐゴシック" pitchFamily="34" charset="-128"/>
              </a:defRPr>
            </a:lvl3pPr>
            <a:lvl4pPr marL="1600200" indent="-228600">
              <a:defRPr sz="1000">
                <a:solidFill>
                  <a:schemeClr val="tx1"/>
                </a:solidFill>
                <a:latin typeface="Arial" pitchFamily="34" charset="0"/>
                <a:ea typeface="ＭＳ Ｐゴシック" pitchFamily="34" charset="-128"/>
              </a:defRPr>
            </a:lvl4pPr>
            <a:lvl5pPr marL="2057400" indent="-22860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marL="0" indent="0" fontAlgn="base">
              <a:lnSpc>
                <a:spcPct val="150000"/>
              </a:lnSpc>
              <a:spcBef>
                <a:spcPts val="1200"/>
              </a:spcBef>
              <a:spcAft>
                <a:spcPct val="0"/>
              </a:spcAft>
              <a:buClr>
                <a:srgbClr val="3390E1"/>
              </a:buClr>
              <a:defRPr/>
            </a:pPr>
            <a:r>
              <a:rPr lang="en-US" sz="1600" u="sng" dirty="0" smtClean="0">
                <a:solidFill>
                  <a:srgbClr val="003399"/>
                </a:solidFill>
              </a:rPr>
              <a:t>To create a new workfile:</a:t>
            </a:r>
            <a:endParaRPr lang="en-US" sz="1600" dirty="0" smtClean="0">
              <a:solidFill>
                <a:srgbClr val="003399"/>
              </a:solidFill>
            </a:endParaRPr>
          </a:p>
          <a:p>
            <a:pPr marL="231775" indent="-225425" fontAlgn="base">
              <a:spcAft>
                <a:spcPts val="600"/>
              </a:spcAft>
              <a:buClr>
                <a:srgbClr val="3390E1"/>
              </a:buClr>
              <a:buSzPct val="90000"/>
              <a:buFont typeface="+mj-lt"/>
              <a:buAutoNum type="arabicPeriod"/>
              <a:defRPr/>
            </a:pPr>
            <a:r>
              <a:rPr lang="en-US" sz="1600" dirty="0" smtClean="0">
                <a:solidFill>
                  <a:srgbClr val="003399"/>
                </a:solidFill>
              </a:rPr>
              <a:t>Click </a:t>
            </a:r>
            <a:r>
              <a:rPr lang="en-US" sz="1600" b="1" dirty="0" smtClean="0">
                <a:solidFill>
                  <a:srgbClr val="003399"/>
                </a:solidFill>
              </a:rPr>
              <a:t>File &gt; New &gt; Workfile… </a:t>
            </a:r>
          </a:p>
          <a:p>
            <a:pPr marL="231775" indent="-225425" fontAlgn="base">
              <a:spcAft>
                <a:spcPts val="600"/>
              </a:spcAft>
              <a:buClr>
                <a:srgbClr val="3390E1"/>
              </a:buClr>
              <a:buSzPct val="90000"/>
              <a:buFont typeface="+mj-lt"/>
              <a:buAutoNum type="arabicPeriod"/>
              <a:defRPr/>
            </a:pPr>
            <a:endParaRPr lang="en-US" sz="1600" b="1" dirty="0" smtClean="0">
              <a:solidFill>
                <a:srgbClr val="003399"/>
              </a:solidFill>
            </a:endParaRPr>
          </a:p>
          <a:p>
            <a:pPr marL="231775" indent="-225425" fontAlgn="base">
              <a:spcAft>
                <a:spcPts val="600"/>
              </a:spcAft>
              <a:buClr>
                <a:srgbClr val="3390E1"/>
              </a:buClr>
              <a:buSzPct val="90000"/>
              <a:buFont typeface="+mj-lt"/>
              <a:buAutoNum type="arabicPeriod"/>
              <a:defRPr/>
            </a:pPr>
            <a:r>
              <a:rPr lang="en-US" sz="1600" dirty="0" smtClean="0">
                <a:solidFill>
                  <a:srgbClr val="003399"/>
                </a:solidFill>
              </a:rPr>
              <a:t> The </a:t>
            </a:r>
            <a:r>
              <a:rPr lang="en-US" sz="1600" b="1" i="1" dirty="0" smtClean="0">
                <a:solidFill>
                  <a:srgbClr val="003399"/>
                </a:solidFill>
              </a:rPr>
              <a:t>Workfile Create </a:t>
            </a:r>
            <a:r>
              <a:rPr lang="en-US" sz="1600" dirty="0" smtClean="0">
                <a:solidFill>
                  <a:srgbClr val="003399"/>
                </a:solidFill>
              </a:rPr>
              <a:t>dialog box opens up on the Main Menu screen. There are three dialog boxes we will use to structure a workfile.</a:t>
            </a:r>
          </a:p>
        </p:txBody>
      </p:sp>
      <p:grpSp>
        <p:nvGrpSpPr>
          <p:cNvPr id="7174" name="Group 13"/>
          <p:cNvGrpSpPr>
            <a:grpSpLocks/>
          </p:cNvGrpSpPr>
          <p:nvPr/>
        </p:nvGrpSpPr>
        <p:grpSpPr bwMode="auto">
          <a:xfrm>
            <a:off x="3783013" y="2600325"/>
            <a:ext cx="5076825" cy="3957638"/>
            <a:chOff x="3747935" y="1780258"/>
            <a:chExt cx="5076975" cy="4059198"/>
          </a:xfrm>
        </p:grpSpPr>
        <p:pic>
          <p:nvPicPr>
            <p:cNvPr id="71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9135" y="2477131"/>
              <a:ext cx="4295775" cy="336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TextBox 11"/>
            <p:cNvSpPr txBox="1">
              <a:spLocks noChangeArrowheads="1"/>
            </p:cNvSpPr>
            <p:nvPr/>
          </p:nvSpPr>
          <p:spPr bwMode="auto">
            <a:xfrm>
              <a:off x="3787634" y="3555063"/>
              <a:ext cx="457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r>
                <a:rPr lang="en-US" sz="1600">
                  <a:solidFill>
                    <a:srgbClr val="FF0000"/>
                  </a:solidFill>
                </a:rPr>
                <a:t>1.</a:t>
              </a:r>
            </a:p>
          </p:txBody>
        </p:sp>
        <p:sp>
          <p:nvSpPr>
            <p:cNvPr id="7180" name="TextBox 12"/>
            <p:cNvSpPr txBox="1">
              <a:spLocks noChangeArrowheads="1"/>
            </p:cNvSpPr>
            <p:nvPr/>
          </p:nvSpPr>
          <p:spPr bwMode="auto">
            <a:xfrm>
              <a:off x="6219822" y="1780258"/>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r>
                <a:rPr lang="en-US" sz="1600">
                  <a:solidFill>
                    <a:srgbClr val="FF0000"/>
                  </a:solidFill>
                </a:rPr>
                <a:t>2.</a:t>
              </a:r>
            </a:p>
          </p:txBody>
        </p:sp>
        <p:sp>
          <p:nvSpPr>
            <p:cNvPr id="7181" name="TextBox 13"/>
            <p:cNvSpPr txBox="1">
              <a:spLocks noChangeArrowheads="1"/>
            </p:cNvSpPr>
            <p:nvPr/>
          </p:nvSpPr>
          <p:spPr bwMode="auto">
            <a:xfrm>
              <a:off x="3747935" y="4599228"/>
              <a:ext cx="4556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r>
                <a:rPr lang="en-US" sz="1600">
                  <a:solidFill>
                    <a:srgbClr val="FF0000"/>
                  </a:solidFill>
                </a:rPr>
                <a:t>3.</a:t>
              </a:r>
            </a:p>
          </p:txBody>
        </p:sp>
      </p:grpSp>
      <p:cxnSp>
        <p:nvCxnSpPr>
          <p:cNvPr id="20" name="Straight Arrow Connector 19"/>
          <p:cNvCxnSpPr/>
          <p:nvPr/>
        </p:nvCxnSpPr>
        <p:spPr bwMode="auto">
          <a:xfrm>
            <a:off x="6578600" y="2789238"/>
            <a:ext cx="1370013" cy="971550"/>
          </a:xfrm>
          <a:prstGeom prst="straightConnector1">
            <a:avLst/>
          </a:prstGeom>
          <a:ln w="28575">
            <a:solidFill>
              <a:srgbClr val="FF0000"/>
            </a:solidFill>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21" name="Straight Arrow Connector 20"/>
          <p:cNvCxnSpPr/>
          <p:nvPr/>
        </p:nvCxnSpPr>
        <p:spPr bwMode="auto">
          <a:xfrm flipV="1">
            <a:off x="4092575" y="3943350"/>
            <a:ext cx="800100" cy="509588"/>
          </a:xfrm>
          <a:prstGeom prst="straightConnector1">
            <a:avLst/>
          </a:prstGeom>
          <a:ln w="28575">
            <a:solidFill>
              <a:srgbClr val="FF0000"/>
            </a:solidFill>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23" name="Straight Arrow Connector 22"/>
          <p:cNvCxnSpPr/>
          <p:nvPr/>
        </p:nvCxnSpPr>
        <p:spPr bwMode="auto">
          <a:xfrm flipV="1">
            <a:off x="4078288" y="5475288"/>
            <a:ext cx="779462" cy="20637"/>
          </a:xfrm>
          <a:prstGeom prst="straightConnector1">
            <a:avLst/>
          </a:prstGeom>
          <a:ln w="28575">
            <a:solidFill>
              <a:srgbClr val="FF0000"/>
            </a:solidFill>
            <a:headEnd type="none" w="med" len="med"/>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19496440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2"/>
          <p:cNvSpPr>
            <a:spLocks noGrp="1"/>
          </p:cNvSpPr>
          <p:nvPr>
            <p:ph idx="1"/>
          </p:nvPr>
        </p:nvSpPr>
        <p:spPr>
          <a:xfrm>
            <a:off x="773113" y="1397000"/>
            <a:ext cx="3808412" cy="3013075"/>
          </a:xfrm>
        </p:spPr>
        <p:txBody>
          <a:bodyPr/>
          <a:lstStyle/>
          <a:p>
            <a:pPr marL="228600" lvl="2" indent="-228600">
              <a:buFont typeface="Arial" panose="020B0604020202020204" pitchFamily="34" charset="0"/>
              <a:buAutoNum type="arabicPeriod" startAt="4"/>
            </a:pPr>
            <a:r>
              <a:rPr lang="en-US" sz="1600" dirty="0" smtClean="0">
                <a:ea typeface="ＭＳ Ｐゴシック" panose="020B0600070205080204" pitchFamily="34" charset="-128"/>
              </a:rPr>
              <a:t>The </a:t>
            </a:r>
            <a:r>
              <a:rPr lang="en-US" sz="1600" b="1" i="1" dirty="0" smtClean="0">
                <a:ea typeface="ＭＳ Ｐゴシック" panose="020B0600070205080204" pitchFamily="34" charset="-128"/>
              </a:rPr>
              <a:t>Workfile Copy by Value </a:t>
            </a:r>
            <a:r>
              <a:rPr lang="en-US" sz="1600" dirty="0" smtClean="0">
                <a:ea typeface="ＭＳ Ｐゴシック" panose="020B0600070205080204" pitchFamily="34" charset="-128"/>
              </a:rPr>
              <a:t>dialog box opens. </a:t>
            </a:r>
          </a:p>
          <a:p>
            <a:pPr marL="228600" lvl="2" indent="-228600">
              <a:buFont typeface="Arial" panose="020B0604020202020204" pitchFamily="34" charset="0"/>
              <a:buAutoNum type="arabicPeriod" startAt="4"/>
            </a:pPr>
            <a:r>
              <a:rPr lang="en-US" sz="1600" dirty="0" smtClean="0">
                <a:ea typeface="ＭＳ Ｐゴシック" panose="020B0600070205080204" pitchFamily="34" charset="-128"/>
              </a:rPr>
              <a:t>Under </a:t>
            </a:r>
            <a:r>
              <a:rPr lang="en-US" sz="1600" b="1" dirty="0" smtClean="0">
                <a:ea typeface="ＭＳ Ｐゴシック" panose="020B0600070205080204" pitchFamily="34" charset="-128"/>
              </a:rPr>
              <a:t>Extract Spec</a:t>
            </a:r>
            <a:r>
              <a:rPr lang="en-US" sz="1600" dirty="0" smtClean="0">
                <a:ea typeface="ＭＳ Ｐゴシック" panose="020B0600070205080204" pitchFamily="34" charset="-128"/>
              </a:rPr>
              <a:t>, specify the data series you wish to extract. </a:t>
            </a:r>
          </a:p>
          <a:p>
            <a:pPr marL="400050" lvl="3" indent="-228600">
              <a:buSzPct val="85000"/>
              <a:buFont typeface="Arial" panose="020B0604020202020204" pitchFamily="34" charset="0"/>
              <a:buAutoNum type="alphaLcPeriod"/>
            </a:pPr>
            <a:r>
              <a:rPr lang="en-US" sz="1600" dirty="0" smtClean="0">
                <a:ea typeface="ＭＳ Ｐゴシック" panose="020B0600070205080204" pitchFamily="34" charset="-128"/>
              </a:rPr>
              <a:t>If you wish to extract all the series, type </a:t>
            </a:r>
            <a:r>
              <a:rPr lang="en-US" sz="1600" b="1" i="1" dirty="0" smtClean="0">
                <a:ea typeface="ＭＳ Ｐゴシック" panose="020B0600070205080204" pitchFamily="34" charset="-128"/>
              </a:rPr>
              <a:t>@all</a:t>
            </a:r>
            <a:r>
              <a:rPr lang="en-US" sz="1600" dirty="0" smtClean="0">
                <a:ea typeface="ＭＳ Ｐゴシック" panose="020B0600070205080204" pitchFamily="34" charset="-128"/>
              </a:rPr>
              <a:t>.</a:t>
            </a:r>
          </a:p>
          <a:p>
            <a:pPr marL="400050" lvl="3" indent="-228600">
              <a:buSzPct val="85000"/>
              <a:buFont typeface="Arial" panose="020B0604020202020204" pitchFamily="34" charset="0"/>
              <a:buAutoNum type="alphaLcPeriod"/>
            </a:pPr>
            <a:r>
              <a:rPr lang="en-US" sz="1600" dirty="0" smtClean="0">
                <a:ea typeface="ＭＳ Ｐゴシック" panose="020B0600070205080204" pitchFamily="34" charset="-128"/>
              </a:rPr>
              <a:t>If you wish to extract only a subset of the series, click </a:t>
            </a:r>
            <a:r>
              <a:rPr lang="en-US" sz="1600" b="1" i="1" dirty="0" smtClean="0">
                <a:ea typeface="ＭＳ Ｐゴシック" panose="020B0600070205080204" pitchFamily="34" charset="-128"/>
              </a:rPr>
              <a:t>Listed objects </a:t>
            </a:r>
            <a:r>
              <a:rPr lang="en-US" sz="1600" dirty="0" smtClean="0">
                <a:ea typeface="ＭＳ Ｐゴシック" panose="020B0600070205080204" pitchFamily="34" charset="-128"/>
              </a:rPr>
              <a:t>and type the name of the series. </a:t>
            </a:r>
          </a:p>
        </p:txBody>
      </p:sp>
      <p:sp>
        <p:nvSpPr>
          <p:cNvPr id="4608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EA994581-2704-4E57-A051-29C8C0416D37}" type="slidenum">
              <a:rPr lang="en-US" sz="800" smtClean="0">
                <a:solidFill>
                  <a:srgbClr val="808080"/>
                </a:solidFill>
              </a:rPr>
              <a:pPr/>
              <a:t>50</a:t>
            </a:fld>
            <a:endParaRPr lang="en-US" sz="800">
              <a:solidFill>
                <a:srgbClr val="808080"/>
              </a:solidFill>
            </a:endParaRPr>
          </a:p>
        </p:txBody>
      </p:sp>
      <p:sp>
        <p:nvSpPr>
          <p:cNvPr id="46084"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Example 4 </a:t>
            </a:r>
            <a:r>
              <a:rPr lang="en-US" sz="1600" dirty="0">
                <a:solidFill>
                  <a:srgbClr val="003399"/>
                </a:solidFill>
              </a:rPr>
              <a:t>(</a:t>
            </a:r>
            <a:r>
              <a:rPr lang="en-US" sz="1800" dirty="0">
                <a:solidFill>
                  <a:srgbClr val="003399"/>
                </a:solidFill>
              </a:rPr>
              <a:t>cont’d)</a:t>
            </a:r>
          </a:p>
        </p:txBody>
      </p:sp>
      <p:pic>
        <p:nvPicPr>
          <p:cNvPr id="4608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4238" y="1485900"/>
            <a:ext cx="3676650"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05301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2"/>
          <p:cNvSpPr>
            <a:spLocks noGrp="1"/>
          </p:cNvSpPr>
          <p:nvPr>
            <p:ph idx="1"/>
          </p:nvPr>
        </p:nvSpPr>
        <p:spPr>
          <a:xfrm>
            <a:off x="590550" y="1179513"/>
            <a:ext cx="4265613" cy="5210175"/>
          </a:xfrm>
        </p:spPr>
        <p:txBody>
          <a:bodyPr/>
          <a:lstStyle/>
          <a:p>
            <a:pPr marL="171450" lvl="2" indent="-171450">
              <a:buFont typeface="Arial" panose="020B0604020202020204" pitchFamily="34" charset="0"/>
              <a:buChar char="•"/>
            </a:pPr>
            <a:r>
              <a:rPr lang="en-US" sz="1600" dirty="0" smtClean="0">
                <a:ea typeface="ＭＳ Ｐゴシック" panose="020B0600070205080204" pitchFamily="34" charset="-128"/>
              </a:rPr>
              <a:t>If you choose </a:t>
            </a:r>
            <a:r>
              <a:rPr lang="en-US" sz="1600" b="1" dirty="0" smtClean="0">
                <a:ea typeface="ＭＳ Ｐゴシック" panose="020B0600070205080204" pitchFamily="34" charset="-128"/>
              </a:rPr>
              <a:t>By Value to New Page or Workfile</a:t>
            </a:r>
            <a:r>
              <a:rPr lang="en-US" sz="1600" dirty="0" smtClean="0">
                <a:ea typeface="ＭＳ Ｐゴシック" panose="020B0600070205080204" pitchFamily="34" charset="-128"/>
              </a:rPr>
              <a:t>, EViews allows you to randomize extracted data</a:t>
            </a:r>
          </a:p>
          <a:p>
            <a:pPr marL="171450" lvl="2" indent="-171450">
              <a:buFont typeface="Arial" panose="020B0604020202020204" pitchFamily="34" charset="0"/>
              <a:buChar char="•"/>
            </a:pPr>
            <a:r>
              <a:rPr lang="en-US" sz="1600" dirty="0" smtClean="0">
                <a:ea typeface="ＭＳ Ｐゴシック" panose="020B0600070205080204" pitchFamily="34" charset="-128"/>
              </a:rPr>
              <a:t>To select a </a:t>
            </a:r>
            <a:r>
              <a:rPr lang="en-US" sz="1600" b="1" dirty="0" smtClean="0">
                <a:ea typeface="ＭＳ Ｐゴシック" panose="020B0600070205080204" pitchFamily="34" charset="-128"/>
              </a:rPr>
              <a:t>Random Subsample</a:t>
            </a:r>
            <a:r>
              <a:rPr lang="en-US" sz="1600" dirty="0" smtClean="0">
                <a:ea typeface="ＭＳ Ｐゴシック" panose="020B0600070205080204" pitchFamily="34" charset="-128"/>
              </a:rPr>
              <a:t> of the active page data choose: </a:t>
            </a:r>
          </a:p>
          <a:p>
            <a:pPr marL="400050" lvl="3" indent="-228600">
              <a:buSzPct val="85000"/>
              <a:buFont typeface="Arial" panose="020B0604020202020204" pitchFamily="34" charset="0"/>
              <a:buAutoNum type="alphaLcPeriod"/>
            </a:pPr>
            <a:r>
              <a:rPr lang="en-US" sz="1400" b="1" dirty="0" smtClean="0">
                <a:ea typeface="ＭＳ Ｐゴシック" panose="020B0600070205080204" pitchFamily="34" charset="-128"/>
              </a:rPr>
              <a:t>Fixed Subsample size – number of </a:t>
            </a:r>
            <a:r>
              <a:rPr lang="en-US" sz="1400" b="1" dirty="0" err="1" smtClean="0">
                <a:ea typeface="ＭＳ Ｐゴシック" panose="020B0600070205080204" pitchFamily="34" charset="-128"/>
              </a:rPr>
              <a:t>obs</a:t>
            </a:r>
            <a:r>
              <a:rPr lang="en-US" sz="1400" dirty="0" smtClean="0">
                <a:ea typeface="ＭＳ Ｐゴシック" panose="020B0600070205080204" pitchFamily="34" charset="-128"/>
              </a:rPr>
              <a:t> - if you wish to extract a random subset of observations.</a:t>
            </a:r>
          </a:p>
          <a:p>
            <a:pPr marL="400050" lvl="3" indent="-228600">
              <a:buSzPct val="85000"/>
              <a:buFont typeface="Arial" panose="020B0604020202020204" pitchFamily="34" charset="0"/>
              <a:buAutoNum type="alphaLcPeriod"/>
            </a:pPr>
            <a:r>
              <a:rPr lang="en-US" sz="1400" b="1" dirty="0" smtClean="0">
                <a:ea typeface="ＭＳ Ｐゴシック" panose="020B0600070205080204" pitchFamily="34" charset="-128"/>
              </a:rPr>
              <a:t>Fixed subsample size - % of total </a:t>
            </a:r>
            <a:r>
              <a:rPr lang="en-US" sz="1400" dirty="0" smtClean="0">
                <a:ea typeface="ＭＳ Ｐゴシック" panose="020B0600070205080204" pitchFamily="34" charset="-128"/>
              </a:rPr>
              <a:t>-</a:t>
            </a:r>
            <a:r>
              <a:rPr lang="en-US" sz="1400" b="1" dirty="0" smtClean="0">
                <a:ea typeface="ＭＳ Ｐゴシック" panose="020B0600070205080204" pitchFamily="34" charset="-128"/>
              </a:rPr>
              <a:t> </a:t>
            </a:r>
            <a:r>
              <a:rPr lang="en-US" sz="1400" dirty="0" smtClean="0">
                <a:ea typeface="ＭＳ Ｐゴシック" panose="020B0600070205080204" pitchFamily="34" charset="-128"/>
              </a:rPr>
              <a:t>if you wish to extract a random subset of observations as a specified percentage of the total sample.</a:t>
            </a:r>
          </a:p>
          <a:p>
            <a:pPr marL="400050" lvl="3" indent="-228600">
              <a:buSzPct val="85000"/>
              <a:buFont typeface="Arial" panose="020B0604020202020204" pitchFamily="34" charset="0"/>
              <a:buAutoNum type="alphaLcPeriod"/>
            </a:pPr>
            <a:r>
              <a:rPr lang="en-US" sz="1400" b="1" dirty="0" smtClean="0">
                <a:ea typeface="ＭＳ Ｐゴシック" panose="020B0600070205080204" pitchFamily="34" charset="-128"/>
              </a:rPr>
              <a:t>Random size - % applied to each </a:t>
            </a:r>
            <a:r>
              <a:rPr lang="en-US" sz="1400" b="1" dirty="0" err="1" smtClean="0">
                <a:ea typeface="ＭＳ Ｐゴシック" panose="020B0600070205080204" pitchFamily="34" charset="-128"/>
              </a:rPr>
              <a:t>obs</a:t>
            </a:r>
            <a:r>
              <a:rPr lang="en-US" sz="1400" b="1" dirty="0" smtClean="0">
                <a:ea typeface="ＭＳ Ｐゴシック" panose="020B0600070205080204" pitchFamily="34" charset="-128"/>
              </a:rPr>
              <a:t> </a:t>
            </a:r>
            <a:r>
              <a:rPr lang="en-US" sz="1400" dirty="0" smtClean="0">
                <a:ea typeface="ＭＳ Ｐゴシック" panose="020B0600070205080204" pitchFamily="34" charset="-128"/>
              </a:rPr>
              <a:t>-</a:t>
            </a:r>
            <a:r>
              <a:rPr lang="en-US" sz="1400" b="1" dirty="0" smtClean="0">
                <a:ea typeface="ＭＳ Ｐゴシック" panose="020B0600070205080204" pitchFamily="34" charset="-128"/>
              </a:rPr>
              <a:t> </a:t>
            </a:r>
            <a:r>
              <a:rPr lang="en-US" sz="1400" dirty="0" smtClean="0">
                <a:ea typeface="ＭＳ Ｐゴシック" panose="020B0600070205080204" pitchFamily="34" charset="-128"/>
              </a:rPr>
              <a:t>if you do not wish to specify a fixed sample. EViews goes through each observation and randomly decides whether that observation will be included in the extraction. Note that if you choose this option, the size of the sample varies each time you perform extraction</a:t>
            </a:r>
            <a:r>
              <a:rPr lang="en-US" sz="1600" dirty="0" smtClean="0">
                <a:ea typeface="ＭＳ Ｐゴシック" panose="020B0600070205080204" pitchFamily="34" charset="-128"/>
              </a:rPr>
              <a:t>. </a:t>
            </a:r>
          </a:p>
          <a:p>
            <a:pPr marL="400050" lvl="3" indent="-228600">
              <a:buSzPct val="85000"/>
              <a:buFont typeface="Arial" panose="020B0604020202020204" pitchFamily="34" charset="0"/>
              <a:buAutoNum type="alphaLcPeriod"/>
            </a:pPr>
            <a:r>
              <a:rPr lang="en-US" sz="1400" b="1" dirty="0" smtClean="0">
                <a:ea typeface="ＭＳ Ｐゴシック" panose="020B0600070205080204" pitchFamily="34" charset="-128"/>
              </a:rPr>
              <a:t>No Random Subsampling </a:t>
            </a:r>
            <a:r>
              <a:rPr lang="en-US" sz="1400" dirty="0" smtClean="0">
                <a:ea typeface="ＭＳ Ｐゴシック" panose="020B0600070205080204" pitchFamily="34" charset="-128"/>
              </a:rPr>
              <a:t>- if you do not wish to extract a random subsample of the original data.</a:t>
            </a:r>
          </a:p>
          <a:p>
            <a:pPr marL="400050" lvl="3" indent="-228600">
              <a:buSzPct val="85000"/>
              <a:buFont typeface="Arial" panose="020B0604020202020204" pitchFamily="34" charset="0"/>
              <a:buAutoNum type="alphaLcPeriod"/>
            </a:pPr>
            <a:endParaRPr lang="en-US" sz="1600" dirty="0" smtClean="0">
              <a:ea typeface="ＭＳ Ｐゴシック" panose="020B0600070205080204" pitchFamily="34" charset="-128"/>
            </a:endParaRPr>
          </a:p>
        </p:txBody>
      </p:sp>
      <p:sp>
        <p:nvSpPr>
          <p:cNvPr id="47107"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20766DBA-D7AF-4160-BF43-5B23089192F7}" type="slidenum">
              <a:rPr lang="en-US" sz="800">
                <a:solidFill>
                  <a:srgbClr val="808080"/>
                </a:solidFill>
              </a:rPr>
              <a:pPr/>
              <a:t>51</a:t>
            </a:fld>
            <a:endParaRPr lang="en-US" sz="800">
              <a:solidFill>
                <a:srgbClr val="808080"/>
              </a:solidFill>
            </a:endParaRPr>
          </a:p>
        </p:txBody>
      </p:sp>
      <p:sp>
        <p:nvSpPr>
          <p:cNvPr id="47108"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Example 4 </a:t>
            </a:r>
            <a:r>
              <a:rPr lang="en-US" sz="1800" dirty="0">
                <a:solidFill>
                  <a:srgbClr val="003399"/>
                </a:solidFill>
              </a:rPr>
              <a:t>(cont’d)</a:t>
            </a:r>
          </a:p>
        </p:txBody>
      </p:sp>
      <p:pic>
        <p:nvPicPr>
          <p:cNvPr id="4710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2063" y="1789113"/>
            <a:ext cx="3676650"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0" name="Content Placeholder 2"/>
          <p:cNvSpPr txBox="1">
            <a:spLocks/>
          </p:cNvSpPr>
          <p:nvPr/>
        </p:nvSpPr>
        <p:spPr bwMode="auto">
          <a:xfrm>
            <a:off x="4956175" y="1236663"/>
            <a:ext cx="37115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342900" indent="-3429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lvl="3" eaLnBrk="0" fontAlgn="base" hangingPunct="0">
              <a:spcBef>
                <a:spcPct val="20000"/>
              </a:spcBef>
              <a:spcAft>
                <a:spcPct val="0"/>
              </a:spcAft>
              <a:buClr>
                <a:srgbClr val="3390E1"/>
              </a:buClr>
              <a:buSzPct val="85000"/>
              <a:buFont typeface="Arial" panose="020B0604020202020204" pitchFamily="34" charset="0"/>
              <a:buAutoNum type="alphaLcPeriod" startAt="4"/>
            </a:pPr>
            <a:endParaRPr lang="en-US" sz="1600">
              <a:solidFill>
                <a:srgbClr val="003399"/>
              </a:solidFill>
            </a:endParaRPr>
          </a:p>
        </p:txBody>
      </p:sp>
    </p:spTree>
    <p:extLst>
      <p:ext uri="{BB962C8B-B14F-4D97-AF65-F5344CB8AC3E}">
        <p14:creationId xmlns:p14="http://schemas.microsoft.com/office/powerpoint/2010/main" val="21898120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a:xfrm>
            <a:off x="598488" y="1228725"/>
            <a:ext cx="4141787" cy="4867275"/>
          </a:xfrm>
        </p:spPr>
        <p:txBody>
          <a:bodyPr/>
          <a:lstStyle/>
          <a:p>
            <a:pPr marL="171450" lvl="2" indent="-171450">
              <a:defRPr/>
            </a:pPr>
            <a:r>
              <a:rPr lang="en-US" sz="1800" dirty="0" smtClean="0">
                <a:ea typeface="ＭＳ Ｐゴシック" pitchFamily="34" charset="-128"/>
              </a:rPr>
              <a:t>You can also control whether you want the extracted data to be saved in a new page, or new workfile. </a:t>
            </a:r>
          </a:p>
          <a:p>
            <a:pPr marL="171450" lvl="2" indent="-171450">
              <a:buFont typeface="Times" panose="02020603050405020304" pitchFamily="18" charset="0"/>
              <a:buNone/>
              <a:defRPr/>
            </a:pPr>
            <a:endParaRPr lang="en-US" sz="1800" dirty="0" smtClean="0">
              <a:ea typeface="ＭＳ Ｐゴシック" pitchFamily="34" charset="-128"/>
            </a:endParaRPr>
          </a:p>
          <a:p>
            <a:pPr marL="171450" lvl="2" indent="0">
              <a:buFont typeface="Times" panose="02020603050405020304" pitchFamily="18" charset="0"/>
              <a:buNone/>
              <a:defRPr/>
            </a:pPr>
            <a:r>
              <a:rPr lang="en-US" sz="1600" u="sng" dirty="0" smtClean="0">
                <a:ea typeface="ＭＳ Ｐゴシック" pitchFamily="34" charset="-128"/>
              </a:rPr>
              <a:t>To create a new workfile page:</a:t>
            </a:r>
          </a:p>
          <a:p>
            <a:pPr marL="400050" lvl="2" indent="-228600">
              <a:buFont typeface="+mj-lt"/>
              <a:buAutoNum type="arabicPeriod"/>
              <a:defRPr/>
            </a:pPr>
            <a:r>
              <a:rPr lang="en-US" sz="1600" dirty="0" smtClean="0">
                <a:ea typeface="ＭＳ Ｐゴシック" pitchFamily="34" charset="-128"/>
              </a:rPr>
              <a:t>Click the </a:t>
            </a:r>
            <a:r>
              <a:rPr lang="en-US" sz="1600" b="1" i="1" dirty="0" smtClean="0">
                <a:ea typeface="ＭＳ Ｐゴシック" pitchFamily="34" charset="-128"/>
              </a:rPr>
              <a:t>Page Destination </a:t>
            </a:r>
            <a:r>
              <a:rPr lang="en-US" sz="1600" dirty="0" smtClean="0">
                <a:ea typeface="ＭＳ Ｐゴシック" pitchFamily="34" charset="-128"/>
              </a:rPr>
              <a:t>tab on the </a:t>
            </a:r>
            <a:r>
              <a:rPr lang="en-US" sz="1600" b="1" i="1" dirty="0" smtClean="0">
                <a:ea typeface="ＭＳ Ｐゴシック" pitchFamily="34" charset="-128"/>
              </a:rPr>
              <a:t>Workfile Copy by Value</a:t>
            </a:r>
            <a:r>
              <a:rPr lang="en-US" sz="1600" dirty="0" smtClean="0">
                <a:ea typeface="ＭＳ Ｐゴシック" pitchFamily="34" charset="-128"/>
              </a:rPr>
              <a:t> dialog box.</a:t>
            </a:r>
          </a:p>
          <a:p>
            <a:pPr marL="400050" lvl="2" indent="-228600">
              <a:buFont typeface="+mj-lt"/>
              <a:buAutoNum type="arabicPeriod"/>
              <a:defRPr/>
            </a:pPr>
            <a:r>
              <a:rPr lang="en-US" sz="1600" dirty="0" smtClean="0">
                <a:ea typeface="ＭＳ Ｐゴシック" pitchFamily="34" charset="-128"/>
              </a:rPr>
              <a:t>From </a:t>
            </a:r>
            <a:r>
              <a:rPr lang="en-US" sz="1600" b="1" i="1" dirty="0" smtClean="0">
                <a:ea typeface="ＭＳ Ｐゴシック" pitchFamily="34" charset="-128"/>
              </a:rPr>
              <a:t>Destination for new WF Page </a:t>
            </a:r>
            <a:r>
              <a:rPr lang="en-US" sz="1600" dirty="0" smtClean="0">
                <a:ea typeface="ＭＳ Ｐゴシック" pitchFamily="34" charset="-128"/>
              </a:rPr>
              <a:t>choose;</a:t>
            </a:r>
          </a:p>
          <a:p>
            <a:pPr marL="628650" lvl="3" indent="-228600">
              <a:buSzPct val="85000"/>
              <a:buFont typeface="+mj-lt"/>
              <a:buAutoNum type="alphaLcPeriod"/>
              <a:defRPr/>
            </a:pPr>
            <a:r>
              <a:rPr lang="en-US" sz="1600" b="1" dirty="0" smtClean="0">
                <a:ea typeface="ＭＳ Ｐゴシック" pitchFamily="34" charset="-128"/>
              </a:rPr>
              <a:t>Current default workfile </a:t>
            </a:r>
            <a:r>
              <a:rPr lang="en-US" sz="1600" dirty="0" smtClean="0">
                <a:ea typeface="ＭＳ Ｐゴシック" pitchFamily="34" charset="-128"/>
              </a:rPr>
              <a:t>(if you wish to save the page in the same workfile).</a:t>
            </a:r>
          </a:p>
          <a:p>
            <a:pPr marL="628650" lvl="3" indent="-228600" algn="ctr">
              <a:buSzPct val="85000"/>
              <a:buFont typeface="Times" panose="02020603050405020304" pitchFamily="18" charset="0"/>
              <a:buNone/>
              <a:defRPr/>
            </a:pPr>
            <a:r>
              <a:rPr lang="en-US" sz="1600" i="1" dirty="0" smtClean="0">
                <a:ea typeface="ＭＳ Ｐゴシック" pitchFamily="34" charset="-128"/>
              </a:rPr>
              <a:t>or</a:t>
            </a:r>
            <a:r>
              <a:rPr lang="en-US" sz="1600" dirty="0" smtClean="0">
                <a:ea typeface="ＭＳ Ｐゴシック" pitchFamily="34" charset="-128"/>
              </a:rPr>
              <a:t> </a:t>
            </a:r>
            <a:endParaRPr lang="en-US" sz="1600" b="1" i="1" dirty="0" smtClean="0">
              <a:ea typeface="ＭＳ Ｐゴシック" pitchFamily="34" charset="-128"/>
            </a:endParaRPr>
          </a:p>
          <a:p>
            <a:pPr marL="628650" lvl="3" indent="0">
              <a:buSzPct val="85000"/>
              <a:buFont typeface="Times" panose="02020603050405020304" pitchFamily="18" charset="0"/>
              <a:buNone/>
              <a:defRPr/>
            </a:pPr>
            <a:r>
              <a:rPr lang="en-US" sz="1600" b="1" dirty="0" smtClean="0">
                <a:ea typeface="ＭＳ Ｐゴシック" pitchFamily="34" charset="-128"/>
              </a:rPr>
              <a:t>New Workfile (</a:t>
            </a:r>
            <a:r>
              <a:rPr lang="en-US" sz="1600" dirty="0" smtClean="0">
                <a:ea typeface="ＭＳ Ｐゴシック" pitchFamily="34" charset="-128"/>
              </a:rPr>
              <a:t>if you wish to create a new workfile).</a:t>
            </a:r>
          </a:p>
          <a:p>
            <a:pPr marL="742950" lvl="2" indent="-342900">
              <a:buSzPct val="85000"/>
              <a:buFont typeface="+mj-lt"/>
              <a:buAutoNum type="alphaLcPeriod" startAt="2"/>
              <a:defRPr/>
            </a:pPr>
            <a:r>
              <a:rPr lang="en-US" sz="1600" dirty="0" smtClean="0">
                <a:ea typeface="ＭＳ Ｐゴシック" pitchFamily="34" charset="-128"/>
              </a:rPr>
              <a:t>Under</a:t>
            </a:r>
            <a:r>
              <a:rPr lang="en-US" sz="1600" b="1" dirty="0" smtClean="0">
                <a:ea typeface="ＭＳ Ｐゴシック" pitchFamily="34" charset="-128"/>
              </a:rPr>
              <a:t> Names</a:t>
            </a:r>
            <a:r>
              <a:rPr lang="en-US" sz="1600" dirty="0" smtClean="0">
                <a:ea typeface="ＭＳ Ｐゴシック" pitchFamily="34" charset="-128"/>
              </a:rPr>
              <a:t>, type the workfile name or the page name. </a:t>
            </a:r>
          </a:p>
          <a:p>
            <a:pPr marL="685800" lvl="3" indent="-514350">
              <a:buSzPct val="81000"/>
              <a:buFont typeface="Times" panose="02020603050405020304" pitchFamily="18" charset="0"/>
              <a:buNone/>
              <a:defRPr/>
            </a:pPr>
            <a:endParaRPr lang="en-US" sz="1600" dirty="0" smtClean="0">
              <a:ea typeface="ＭＳ Ｐゴシック" pitchFamily="34" charset="-128"/>
            </a:endParaRPr>
          </a:p>
        </p:txBody>
      </p:sp>
      <p:sp>
        <p:nvSpPr>
          <p:cNvPr id="4813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6AB57BDD-E322-438B-9610-23BF194DF9DE}" type="slidenum">
              <a:rPr lang="en-US" sz="800">
                <a:solidFill>
                  <a:srgbClr val="808080"/>
                </a:solidFill>
              </a:rPr>
              <a:pPr/>
              <a:t>52</a:t>
            </a:fld>
            <a:endParaRPr lang="en-US" sz="800">
              <a:solidFill>
                <a:srgbClr val="808080"/>
              </a:solidFill>
            </a:endParaRPr>
          </a:p>
        </p:txBody>
      </p:sp>
      <p:sp>
        <p:nvSpPr>
          <p:cNvPr id="48132"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Example 4 </a:t>
            </a:r>
            <a:r>
              <a:rPr lang="en-US" sz="1800" dirty="0">
                <a:solidFill>
                  <a:srgbClr val="003399"/>
                </a:solidFill>
              </a:rPr>
              <a:t>(cont’d)</a:t>
            </a:r>
          </a:p>
        </p:txBody>
      </p:sp>
      <p:pic>
        <p:nvPicPr>
          <p:cNvPr id="4813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2175" y="1581150"/>
            <a:ext cx="3676650"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75717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a:xfrm>
            <a:off x="598488" y="1227138"/>
            <a:ext cx="7907337" cy="3948112"/>
          </a:xfrm>
        </p:spPr>
        <p:txBody>
          <a:bodyPr/>
          <a:lstStyle/>
          <a:p>
            <a:pPr marL="171450" lvl="1">
              <a:spcBef>
                <a:spcPts val="0"/>
              </a:spcBef>
              <a:spcAft>
                <a:spcPts val="600"/>
              </a:spcAft>
              <a:buFont typeface="Arial" pitchFamily="34" charset="0"/>
              <a:buChar char="•"/>
              <a:defRPr/>
            </a:pPr>
            <a:r>
              <a:rPr lang="en-US" dirty="0" smtClean="0">
                <a:ea typeface="ＭＳ Ｐゴシック" pitchFamily="34" charset="-128"/>
              </a:rPr>
              <a:t>You can also create a new page based on an existing page, by specifying the identifier series.</a:t>
            </a:r>
          </a:p>
          <a:p>
            <a:pPr marL="171450" lvl="1">
              <a:spcBef>
                <a:spcPts val="0"/>
              </a:spcBef>
              <a:spcAft>
                <a:spcPts val="600"/>
              </a:spcAft>
              <a:buFont typeface="Arial" pitchFamily="34" charset="0"/>
              <a:buChar char="•"/>
              <a:defRPr/>
            </a:pPr>
            <a:r>
              <a:rPr lang="en-US" dirty="0" smtClean="0">
                <a:ea typeface="ＭＳ Ｐゴシック" pitchFamily="34" charset="-128"/>
              </a:rPr>
              <a:t>This allows you to structure a new page based on the original structure of the existing page.</a:t>
            </a:r>
          </a:p>
          <a:p>
            <a:pPr marL="171450" lvl="1">
              <a:spcBef>
                <a:spcPts val="0"/>
              </a:spcBef>
              <a:spcAft>
                <a:spcPts val="600"/>
              </a:spcAft>
              <a:buFont typeface="Arial" pitchFamily="34" charset="0"/>
              <a:buChar char="•"/>
              <a:defRPr/>
            </a:pPr>
            <a:r>
              <a:rPr lang="en-US" dirty="0" smtClean="0">
                <a:ea typeface="ＭＳ Ｐゴシック" pitchFamily="34" charset="-128"/>
              </a:rPr>
              <a:t>For example, you can structure two new pages from an existing panel data page: one is based on the time series and the other on the cross-section identifiers of the existing page.</a:t>
            </a:r>
          </a:p>
          <a:p>
            <a:pPr marL="171450" lvl="1" indent="0">
              <a:spcAft>
                <a:spcPts val="600"/>
              </a:spcAft>
              <a:buFont typeface="Times" panose="02020603050405020304" pitchFamily="18" charset="0"/>
              <a:buNone/>
              <a:defRPr/>
            </a:pPr>
            <a:r>
              <a:rPr lang="en-US" sz="1600" u="sng" dirty="0">
                <a:ea typeface="ＭＳ Ｐゴシック" pitchFamily="34" charset="-128"/>
              </a:rPr>
              <a:t>T</a:t>
            </a:r>
            <a:r>
              <a:rPr lang="en-US" sz="1600" u="sng" dirty="0" smtClean="0">
                <a:ea typeface="ＭＳ Ｐゴシック" pitchFamily="34" charset="-128"/>
              </a:rPr>
              <a:t>o create a new page based on the time series structure of the existing panel data page</a:t>
            </a:r>
            <a:r>
              <a:rPr lang="en-US" sz="1600" u="sng" dirty="0">
                <a:ea typeface="ＭＳ Ｐゴシック" pitchFamily="34" charset="-128"/>
              </a:rPr>
              <a:t>:</a:t>
            </a:r>
            <a:endParaRPr lang="en-US" sz="1600" u="sng" dirty="0" smtClean="0">
              <a:ea typeface="ＭＳ Ｐゴシック" pitchFamily="34" charset="-128"/>
            </a:endParaRPr>
          </a:p>
        </p:txBody>
      </p:sp>
      <p:sp>
        <p:nvSpPr>
          <p:cNvPr id="4915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EEC5908B-0C3A-43AC-AAB4-F4BE132E9DBB}" type="slidenum">
              <a:rPr lang="en-US" sz="800">
                <a:solidFill>
                  <a:srgbClr val="808080"/>
                </a:solidFill>
              </a:rPr>
              <a:pPr/>
              <a:t>53</a:t>
            </a:fld>
            <a:endParaRPr lang="en-US" sz="800">
              <a:solidFill>
                <a:srgbClr val="808080"/>
              </a:solidFill>
            </a:endParaRPr>
          </a:p>
        </p:txBody>
      </p:sp>
      <p:sp>
        <p:nvSpPr>
          <p:cNvPr id="49156"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a:t>
            </a:r>
            <a:r>
              <a:rPr lang="en-US" sz="2400" dirty="0">
                <a:solidFill>
                  <a:srgbClr val="003399"/>
                </a:solidFill>
              </a:rPr>
              <a:t>Example 5 </a:t>
            </a:r>
          </a:p>
        </p:txBody>
      </p:sp>
      <p:sp>
        <p:nvSpPr>
          <p:cNvPr id="49157" name="Content Placeholder 2"/>
          <p:cNvSpPr txBox="1">
            <a:spLocks/>
          </p:cNvSpPr>
          <p:nvPr/>
        </p:nvSpPr>
        <p:spPr bwMode="auto">
          <a:xfrm>
            <a:off x="538163" y="4064000"/>
            <a:ext cx="487838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457200" indent="-28575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lvl="2" eaLnBrk="0" fontAlgn="base" hangingPunct="0">
              <a:spcBef>
                <a:spcPct val="0"/>
              </a:spcBef>
              <a:spcAft>
                <a:spcPts val="600"/>
              </a:spcAft>
              <a:buClr>
                <a:srgbClr val="3390E1"/>
              </a:buClr>
              <a:buSzPct val="90000"/>
              <a:buFont typeface="Arial" panose="020B0604020202020204" pitchFamily="34" charset="0"/>
              <a:buAutoNum type="arabicPeriod"/>
            </a:pPr>
            <a:r>
              <a:rPr lang="en-US" sz="1600">
                <a:solidFill>
                  <a:srgbClr val="003399"/>
                </a:solidFill>
              </a:rPr>
              <a:t>On the </a:t>
            </a:r>
            <a:r>
              <a:rPr lang="en-US" sz="1600" b="1" i="1">
                <a:solidFill>
                  <a:srgbClr val="003399"/>
                </a:solidFill>
              </a:rPr>
              <a:t>New Page </a:t>
            </a:r>
            <a:r>
              <a:rPr lang="en-US" sz="1600">
                <a:solidFill>
                  <a:srgbClr val="003399"/>
                </a:solidFill>
              </a:rPr>
              <a:t>tab click </a:t>
            </a:r>
            <a:r>
              <a:rPr lang="en-US" sz="1600" b="1">
                <a:solidFill>
                  <a:srgbClr val="003399"/>
                </a:solidFill>
              </a:rPr>
              <a:t>Specify by Identifier Series</a:t>
            </a:r>
            <a:r>
              <a:rPr lang="en-US" sz="1600">
                <a:solidFill>
                  <a:srgbClr val="003399"/>
                </a:solidFill>
              </a:rPr>
              <a:t>. </a:t>
            </a:r>
            <a:endParaRPr lang="en-US" sz="2000">
              <a:solidFill>
                <a:srgbClr val="003399"/>
              </a:solidFill>
            </a:endParaRPr>
          </a:p>
        </p:txBody>
      </p:sp>
      <p:pic>
        <p:nvPicPr>
          <p:cNvPr id="4915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6550" y="3981450"/>
            <a:ext cx="2562225"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491610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763588" y="1381125"/>
            <a:ext cx="3338512" cy="3324225"/>
          </a:xfrm>
        </p:spPr>
        <p:txBody>
          <a:bodyPr/>
          <a:lstStyle/>
          <a:p>
            <a:pPr marL="342900" lvl="3" indent="-342900">
              <a:buFont typeface="Arial" panose="020B0604020202020204" pitchFamily="34" charset="0"/>
              <a:buAutoNum type="arabicPeriod" startAt="2"/>
            </a:pPr>
            <a:r>
              <a:rPr lang="en-US" sz="1600" dirty="0" smtClean="0">
                <a:ea typeface="ＭＳ Ｐゴシック" panose="020B0600070205080204" pitchFamily="34" charset="-128"/>
              </a:rPr>
              <a:t>The</a:t>
            </a:r>
            <a:r>
              <a:rPr lang="en-US" sz="1600" b="1" dirty="0" smtClean="0">
                <a:ea typeface="ＭＳ Ｐゴシック" panose="020B0600070205080204" pitchFamily="34" charset="-128"/>
              </a:rPr>
              <a:t> </a:t>
            </a:r>
            <a:r>
              <a:rPr lang="en-US" sz="1600" b="1" i="1" dirty="0" smtClean="0">
                <a:ea typeface="ＭＳ Ｐゴシック" panose="020B0600070205080204" pitchFamily="34" charset="-128"/>
              </a:rPr>
              <a:t>Workfile Page Create by ID</a:t>
            </a:r>
            <a:r>
              <a:rPr lang="en-US" sz="1600" b="1" dirty="0" smtClean="0">
                <a:ea typeface="ＭＳ Ｐゴシック" panose="020B0600070205080204" pitchFamily="34" charset="-128"/>
              </a:rPr>
              <a:t> </a:t>
            </a:r>
            <a:r>
              <a:rPr lang="en-US" sz="1600" dirty="0" smtClean="0">
                <a:ea typeface="ＭＳ Ｐゴシック" panose="020B0600070205080204" pitchFamily="34" charset="-128"/>
              </a:rPr>
              <a:t>box opens up. Leave blank the </a:t>
            </a:r>
            <a:r>
              <a:rPr lang="en-US" sz="1600" b="1" dirty="0" smtClean="0">
                <a:ea typeface="ＭＳ Ｐゴシック" panose="020B0600070205080204" pitchFamily="34" charset="-128"/>
              </a:rPr>
              <a:t>Cross ID series </a:t>
            </a:r>
            <a:r>
              <a:rPr lang="en-US" sz="1600" dirty="0" smtClean="0">
                <a:ea typeface="ＭＳ Ｐゴシック" panose="020B0600070205080204" pitchFamily="34" charset="-128"/>
              </a:rPr>
              <a:t>(since the new page will be structured solely by date).</a:t>
            </a:r>
          </a:p>
          <a:p>
            <a:pPr marL="342900" lvl="3" indent="-342900">
              <a:buFont typeface="Arial" panose="020B0604020202020204" pitchFamily="34" charset="0"/>
              <a:buAutoNum type="arabicPeriod" startAt="2"/>
            </a:pPr>
            <a:r>
              <a:rPr lang="en-US" sz="1600" dirty="0" smtClean="0">
                <a:ea typeface="ＭＳ Ｐゴシック" panose="020B0600070205080204" pitchFamily="34" charset="-128"/>
              </a:rPr>
              <a:t>In </a:t>
            </a:r>
            <a:r>
              <a:rPr lang="en-US" sz="1600" b="1" dirty="0" smtClean="0">
                <a:ea typeface="ＭＳ Ｐゴシック" panose="020B0600070205080204" pitchFamily="34" charset="-128"/>
              </a:rPr>
              <a:t>Date ID series, </a:t>
            </a:r>
            <a:r>
              <a:rPr lang="en-US" sz="1600" dirty="0" smtClean="0">
                <a:ea typeface="ＭＳ Ｐゴシック" panose="020B0600070205080204" pitchFamily="34" charset="-128"/>
              </a:rPr>
              <a:t>specify the date identifier from the source file (in this case, </a:t>
            </a:r>
            <a:r>
              <a:rPr lang="en-US" sz="1600" i="1" dirty="0" smtClean="0">
                <a:ea typeface="ＭＳ Ｐゴシック" panose="020B0600070205080204" pitchFamily="34" charset="-128"/>
              </a:rPr>
              <a:t>year</a:t>
            </a:r>
            <a:r>
              <a:rPr lang="en-US" sz="1600" dirty="0" smtClean="0">
                <a:ea typeface="ＭＳ Ｐゴシック" panose="020B0600070205080204" pitchFamily="34" charset="-128"/>
              </a:rPr>
              <a:t>).</a:t>
            </a:r>
          </a:p>
          <a:p>
            <a:pPr marL="342900" lvl="3" indent="-342900">
              <a:buFont typeface="Arial" panose="020B0604020202020204" pitchFamily="34" charset="0"/>
              <a:buAutoNum type="arabicPeriod" startAt="2"/>
            </a:pPr>
            <a:r>
              <a:rPr lang="en-US" sz="1600" dirty="0" smtClean="0">
                <a:ea typeface="ＭＳ Ｐゴシック" panose="020B0600070205080204" pitchFamily="34" charset="-128"/>
              </a:rPr>
              <a:t>Specify </a:t>
            </a:r>
            <a:r>
              <a:rPr lang="en-US" sz="1600" b="1" dirty="0" smtClean="0">
                <a:ea typeface="ＭＳ Ｐゴシック" panose="020B0600070205080204" pitchFamily="34" charset="-128"/>
              </a:rPr>
              <a:t>ID page </a:t>
            </a:r>
            <a:r>
              <a:rPr lang="en-US" sz="1600" dirty="0" smtClean="0">
                <a:ea typeface="ＭＳ Ｐゴシック" panose="020B0600070205080204" pitchFamily="34" charset="-128"/>
              </a:rPr>
              <a:t>(in this case </a:t>
            </a:r>
            <a:r>
              <a:rPr lang="en-US" sz="1600" i="1" dirty="0" smtClean="0">
                <a:ea typeface="ＭＳ Ｐゴシック" panose="020B0600070205080204" pitchFamily="34" charset="-128"/>
              </a:rPr>
              <a:t>panel</a:t>
            </a:r>
            <a:r>
              <a:rPr lang="en-US" sz="1600" dirty="0" smtClean="0">
                <a:ea typeface="ＭＳ Ｐゴシック" panose="020B0600070205080204" pitchFamily="34" charset="-128"/>
              </a:rPr>
              <a:t>).</a:t>
            </a:r>
          </a:p>
          <a:p>
            <a:pPr marL="342900" lvl="3" indent="-342900">
              <a:buFont typeface="Arial" panose="020B0604020202020204" pitchFamily="34" charset="0"/>
              <a:buAutoNum type="arabicPeriod" startAt="2"/>
            </a:pPr>
            <a:r>
              <a:rPr lang="en-US" sz="1600" dirty="0" smtClean="0">
                <a:ea typeface="ＭＳ Ｐゴシック" panose="020B0600070205080204" pitchFamily="34" charset="-128"/>
              </a:rPr>
              <a:t>Name the page (in this case, </a:t>
            </a:r>
            <a:r>
              <a:rPr lang="en-US" sz="1600" dirty="0" err="1" smtClean="0">
                <a:ea typeface="ＭＳ Ｐゴシック" panose="020B0600070205080204" pitchFamily="34" charset="-128"/>
              </a:rPr>
              <a:t>TimeSeries_New</a:t>
            </a:r>
            <a:r>
              <a:rPr lang="en-US" sz="1600" dirty="0" smtClean="0">
                <a:ea typeface="ＭＳ Ｐゴシック" panose="020B0600070205080204" pitchFamily="34" charset="-128"/>
              </a:rPr>
              <a:t>).</a:t>
            </a:r>
          </a:p>
        </p:txBody>
      </p:sp>
      <p:sp>
        <p:nvSpPr>
          <p:cNvPr id="5017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8B6B2A24-5C5E-4E7F-A9EC-73157450707A}" type="slidenum">
              <a:rPr lang="en-US" sz="800">
                <a:solidFill>
                  <a:srgbClr val="808080"/>
                </a:solidFill>
              </a:rPr>
              <a:pPr/>
              <a:t>54</a:t>
            </a:fld>
            <a:endParaRPr lang="en-US" sz="800">
              <a:solidFill>
                <a:srgbClr val="808080"/>
              </a:solidFill>
            </a:endParaRPr>
          </a:p>
        </p:txBody>
      </p:sp>
      <p:sp>
        <p:nvSpPr>
          <p:cNvPr id="50180"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Example 5 </a:t>
            </a:r>
            <a:r>
              <a:rPr lang="en-US" sz="1800" dirty="0">
                <a:solidFill>
                  <a:srgbClr val="003399"/>
                </a:solidFill>
              </a:rPr>
              <a:t>(cont’d)</a:t>
            </a:r>
          </a:p>
        </p:txBody>
      </p:sp>
      <p:pic>
        <p:nvPicPr>
          <p:cNvPr id="5018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1013" y="1495425"/>
            <a:ext cx="43688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192429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Content Placeholder 2"/>
          <p:cNvSpPr>
            <a:spLocks noGrp="1"/>
          </p:cNvSpPr>
          <p:nvPr>
            <p:ph idx="1"/>
          </p:nvPr>
        </p:nvSpPr>
        <p:spPr>
          <a:xfrm>
            <a:off x="595313" y="1243013"/>
            <a:ext cx="8393112" cy="822325"/>
          </a:xfrm>
        </p:spPr>
        <p:txBody>
          <a:bodyPr/>
          <a:lstStyle/>
          <a:p>
            <a:pPr marL="171450" lvl="3" indent="-171450">
              <a:buSzPct val="81000"/>
              <a:buFont typeface="Arial" panose="020B0604020202020204" pitchFamily="34" charset="0"/>
              <a:buChar char="•"/>
            </a:pPr>
            <a:r>
              <a:rPr lang="en-US" sz="1800" dirty="0" smtClean="0">
                <a:ea typeface="ＭＳ Ｐゴシック" panose="020B0600070205080204" pitchFamily="34" charset="-128"/>
              </a:rPr>
              <a:t>EViews has created a new page (</a:t>
            </a:r>
            <a:r>
              <a:rPr lang="en-US" sz="1800" dirty="0" err="1" smtClean="0">
                <a:ea typeface="ＭＳ Ｐゴシック" panose="020B0600070205080204" pitchFamily="34" charset="-128"/>
              </a:rPr>
              <a:t>TimeSeries_New</a:t>
            </a:r>
            <a:r>
              <a:rPr lang="en-US" sz="1800" dirty="0" smtClean="0">
                <a:ea typeface="ＭＳ Ｐゴシック" panose="020B0600070205080204" pitchFamily="34" charset="-128"/>
              </a:rPr>
              <a:t>) structured by date following the date structure of the panel page (annual from 1995 to 2000).</a:t>
            </a:r>
          </a:p>
        </p:txBody>
      </p:sp>
      <p:sp>
        <p:nvSpPr>
          <p:cNvPr id="5120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3D678912-A41A-44D2-98A2-6E4F5739EC35}" type="slidenum">
              <a:rPr lang="en-US" sz="800">
                <a:solidFill>
                  <a:srgbClr val="808080"/>
                </a:solidFill>
              </a:rPr>
              <a:pPr/>
              <a:t>55</a:t>
            </a:fld>
            <a:endParaRPr lang="en-US" sz="800">
              <a:solidFill>
                <a:srgbClr val="808080"/>
              </a:solidFill>
            </a:endParaRPr>
          </a:p>
        </p:txBody>
      </p:sp>
      <p:sp>
        <p:nvSpPr>
          <p:cNvPr id="51204" name="Title 1"/>
          <p:cNvSpPr txBox="1">
            <a:spLocks/>
          </p:cNvSpPr>
          <p:nvPr/>
        </p:nvSpPr>
        <p:spPr bwMode="auto">
          <a:xfrm>
            <a:off x="341313" y="-50334"/>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Example 5 </a:t>
            </a:r>
            <a:r>
              <a:rPr lang="en-US" sz="1800" dirty="0">
                <a:solidFill>
                  <a:srgbClr val="003399"/>
                </a:solidFill>
              </a:rPr>
              <a:t>(cont’d)</a:t>
            </a:r>
          </a:p>
        </p:txBody>
      </p:sp>
      <p:sp>
        <p:nvSpPr>
          <p:cNvPr id="51205" name="TextBox 1"/>
          <p:cNvSpPr txBox="1">
            <a:spLocks noChangeArrowheads="1"/>
          </p:cNvSpPr>
          <p:nvPr/>
        </p:nvSpPr>
        <p:spPr bwMode="auto">
          <a:xfrm>
            <a:off x="1872195" y="5706559"/>
            <a:ext cx="129045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1600" i="1" dirty="0">
                <a:solidFill>
                  <a:srgbClr val="003399"/>
                </a:solidFill>
              </a:rPr>
              <a:t>Panel Page</a:t>
            </a:r>
          </a:p>
        </p:txBody>
      </p:sp>
      <p:grpSp>
        <p:nvGrpSpPr>
          <p:cNvPr id="3" name="Group 2"/>
          <p:cNvGrpSpPr/>
          <p:nvPr/>
        </p:nvGrpSpPr>
        <p:grpSpPr>
          <a:xfrm>
            <a:off x="796925" y="2065338"/>
            <a:ext cx="3305175" cy="3438525"/>
            <a:chOff x="796925" y="2065338"/>
            <a:chExt cx="3305175" cy="3438525"/>
          </a:xfrm>
        </p:grpSpPr>
        <p:pic>
          <p:nvPicPr>
            <p:cNvPr id="2" name="Picture 1"/>
            <p:cNvPicPr>
              <a:picLocks noChangeAspect="1"/>
            </p:cNvPicPr>
            <p:nvPr/>
          </p:nvPicPr>
          <p:blipFill>
            <a:blip r:embed="rId2"/>
            <a:stretch>
              <a:fillRect/>
            </a:stretch>
          </p:blipFill>
          <p:spPr>
            <a:xfrm>
              <a:off x="796925" y="2065338"/>
              <a:ext cx="3305175" cy="3438525"/>
            </a:xfrm>
            <a:prstGeom prst="rect">
              <a:avLst/>
            </a:prstGeom>
          </p:spPr>
        </p:pic>
        <p:sp>
          <p:nvSpPr>
            <p:cNvPr id="51212" name="Oval 16"/>
            <p:cNvSpPr>
              <a:spLocks noChangeArrowheads="1"/>
            </p:cNvSpPr>
            <p:nvPr/>
          </p:nvSpPr>
          <p:spPr bwMode="auto">
            <a:xfrm flipV="1">
              <a:off x="1254891" y="2421923"/>
              <a:ext cx="927100" cy="571500"/>
            </a:xfrm>
            <a:prstGeom prst="ellipse">
              <a:avLst/>
            </a:prstGeom>
            <a:solidFill>
              <a:srgbClr val="C00000">
                <a:alpha val="0"/>
              </a:srgbClr>
            </a:solidFill>
            <a:ln w="25400" algn="ctr">
              <a:solidFill>
                <a:srgbClr val="C00000"/>
              </a:solidFill>
              <a:round/>
              <a:headEnd/>
              <a:tailEnd/>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solidFill>
                  <a:srgbClr val="000000"/>
                </a:solidFill>
              </a:endParaRPr>
            </a:p>
          </p:txBody>
        </p:sp>
      </p:grpSp>
      <p:grpSp>
        <p:nvGrpSpPr>
          <p:cNvPr id="5" name="Group 4"/>
          <p:cNvGrpSpPr/>
          <p:nvPr/>
        </p:nvGrpSpPr>
        <p:grpSpPr>
          <a:xfrm>
            <a:off x="4770000" y="2065338"/>
            <a:ext cx="3305175" cy="3438525"/>
            <a:chOff x="4770000" y="2065338"/>
            <a:chExt cx="3305175" cy="3438525"/>
          </a:xfrm>
        </p:grpSpPr>
        <p:pic>
          <p:nvPicPr>
            <p:cNvPr id="4" name="Picture 3"/>
            <p:cNvPicPr>
              <a:picLocks noChangeAspect="1"/>
            </p:cNvPicPr>
            <p:nvPr/>
          </p:nvPicPr>
          <p:blipFill>
            <a:blip r:embed="rId3"/>
            <a:stretch>
              <a:fillRect/>
            </a:stretch>
          </p:blipFill>
          <p:spPr>
            <a:xfrm>
              <a:off x="4770000" y="2065338"/>
              <a:ext cx="3305175" cy="3438525"/>
            </a:xfrm>
            <a:prstGeom prst="rect">
              <a:avLst/>
            </a:prstGeom>
          </p:spPr>
        </p:pic>
        <p:sp>
          <p:nvSpPr>
            <p:cNvPr id="51210" name="Oval 16"/>
            <p:cNvSpPr>
              <a:spLocks noChangeArrowheads="1"/>
            </p:cNvSpPr>
            <p:nvPr/>
          </p:nvSpPr>
          <p:spPr bwMode="auto">
            <a:xfrm flipV="1">
              <a:off x="5132713" y="2474913"/>
              <a:ext cx="927100" cy="569912"/>
            </a:xfrm>
            <a:prstGeom prst="ellipse">
              <a:avLst/>
            </a:prstGeom>
            <a:solidFill>
              <a:srgbClr val="C00000">
                <a:alpha val="0"/>
              </a:srgbClr>
            </a:solidFill>
            <a:ln w="25400" algn="ctr">
              <a:solidFill>
                <a:srgbClr val="C00000"/>
              </a:solidFill>
              <a:round/>
              <a:headEnd/>
              <a:tailEnd/>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solidFill>
                  <a:srgbClr val="000000"/>
                </a:solidFill>
              </a:endParaRPr>
            </a:p>
          </p:txBody>
        </p:sp>
      </p:grpSp>
      <p:sp>
        <p:nvSpPr>
          <p:cNvPr id="17" name="TextBox 1"/>
          <p:cNvSpPr txBox="1">
            <a:spLocks noChangeArrowheads="1"/>
          </p:cNvSpPr>
          <p:nvPr/>
        </p:nvSpPr>
        <p:spPr bwMode="auto">
          <a:xfrm>
            <a:off x="5492652" y="5706559"/>
            <a:ext cx="18430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1600" i="1" dirty="0" smtClean="0">
                <a:solidFill>
                  <a:srgbClr val="003399"/>
                </a:solidFill>
              </a:rPr>
              <a:t>Time Series </a:t>
            </a:r>
            <a:r>
              <a:rPr lang="en-US" sz="1600" i="1" dirty="0">
                <a:solidFill>
                  <a:srgbClr val="003399"/>
                </a:solidFill>
              </a:rPr>
              <a:t>Page</a:t>
            </a:r>
          </a:p>
        </p:txBody>
      </p:sp>
    </p:spTree>
    <p:extLst>
      <p:ext uri="{BB962C8B-B14F-4D97-AF65-F5344CB8AC3E}">
        <p14:creationId xmlns:p14="http://schemas.microsoft.com/office/powerpoint/2010/main" val="80179340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idx="1"/>
          </p:nvPr>
        </p:nvSpPr>
        <p:spPr>
          <a:xfrm>
            <a:off x="430213" y="1192213"/>
            <a:ext cx="4237037" cy="1892300"/>
          </a:xfrm>
        </p:spPr>
        <p:txBody>
          <a:bodyPr/>
          <a:lstStyle/>
          <a:p>
            <a:pPr marL="171450" lvl="1">
              <a:spcBef>
                <a:spcPct val="0"/>
              </a:spcBef>
              <a:spcAft>
                <a:spcPts val="600"/>
              </a:spcAft>
            </a:pPr>
            <a:r>
              <a:rPr lang="en-US" dirty="0" smtClean="0">
                <a:ea typeface="ＭＳ Ｐゴシック" panose="020B0600070205080204" pitchFamily="34" charset="-128"/>
              </a:rPr>
              <a:t>Suppose you want to create a new page based on the cross section structure of the existing panel data page. </a:t>
            </a:r>
          </a:p>
          <a:p>
            <a:pPr marL="400050" lvl="2" indent="-228600">
              <a:spcBef>
                <a:spcPct val="0"/>
              </a:spcBef>
              <a:spcAft>
                <a:spcPts val="600"/>
              </a:spcAft>
              <a:buFont typeface="Times" panose="02020603050405020304" pitchFamily="18" charset="0"/>
              <a:buNone/>
            </a:pPr>
            <a:r>
              <a:rPr lang="en-US" sz="1600" u="sng" dirty="0" smtClean="0">
                <a:ea typeface="ＭＳ Ｐゴシック" panose="020B0600070205080204" pitchFamily="34" charset="-128"/>
              </a:rPr>
              <a:t>For this, follow the same steps as above: </a:t>
            </a:r>
          </a:p>
          <a:p>
            <a:pPr marL="342900" lvl="3" indent="-342900">
              <a:buFont typeface="Arial" panose="020B0604020202020204" pitchFamily="34" charset="0"/>
              <a:buAutoNum type="arabicPeriod"/>
            </a:pPr>
            <a:r>
              <a:rPr lang="en-US" sz="1600" dirty="0" smtClean="0">
                <a:ea typeface="ＭＳ Ｐゴシック" panose="020B0600070205080204" pitchFamily="34" charset="-128"/>
              </a:rPr>
              <a:t>On the </a:t>
            </a:r>
            <a:r>
              <a:rPr lang="en-US" sz="1600" b="1" dirty="0" smtClean="0">
                <a:ea typeface="ＭＳ Ｐゴシック" panose="020B0600070205080204" pitchFamily="34" charset="-128"/>
              </a:rPr>
              <a:t>New Page </a:t>
            </a:r>
            <a:r>
              <a:rPr lang="en-US" sz="1600" dirty="0" smtClean="0">
                <a:ea typeface="ＭＳ Ｐゴシック" panose="020B0600070205080204" pitchFamily="34" charset="-128"/>
              </a:rPr>
              <a:t>tab click </a:t>
            </a:r>
            <a:r>
              <a:rPr lang="en-US" sz="1600" b="1" dirty="0" smtClean="0">
                <a:ea typeface="ＭＳ Ｐゴシック" panose="020B0600070205080204" pitchFamily="34" charset="-128"/>
              </a:rPr>
              <a:t>Specify by Identifier Series</a:t>
            </a:r>
            <a:r>
              <a:rPr lang="en-US" sz="1600" dirty="0" smtClean="0">
                <a:ea typeface="ＭＳ Ｐゴシック" panose="020B0600070205080204" pitchFamily="34" charset="-128"/>
              </a:rPr>
              <a:t>. </a:t>
            </a:r>
          </a:p>
          <a:p>
            <a:pPr marL="342900" lvl="3" indent="-342900">
              <a:buFont typeface="Arial" panose="020B0604020202020204" pitchFamily="34" charset="0"/>
              <a:buAutoNum type="arabicPeriod"/>
            </a:pPr>
            <a:r>
              <a:rPr lang="en-US" sz="1600" dirty="0" smtClean="0">
                <a:ea typeface="ＭＳ Ｐゴシック" panose="020B0600070205080204" pitchFamily="34" charset="-128"/>
              </a:rPr>
              <a:t>The</a:t>
            </a:r>
            <a:r>
              <a:rPr lang="en-US" sz="1600" b="1" dirty="0" smtClean="0">
                <a:ea typeface="ＭＳ Ｐゴシック" panose="020B0600070205080204" pitchFamily="34" charset="-128"/>
              </a:rPr>
              <a:t> </a:t>
            </a:r>
            <a:r>
              <a:rPr lang="en-US" sz="1600" b="1" i="1" dirty="0" smtClean="0">
                <a:ea typeface="ＭＳ Ｐゴシック" panose="020B0600070205080204" pitchFamily="34" charset="-128"/>
              </a:rPr>
              <a:t>Workfile Page Create by ID </a:t>
            </a:r>
            <a:r>
              <a:rPr lang="en-US" sz="1600" dirty="0" smtClean="0">
                <a:ea typeface="ＭＳ Ｐゴシック" panose="020B0600070205080204" pitchFamily="34" charset="-128"/>
              </a:rPr>
              <a:t>box opens up. In Cross ID series, specify the cross section identifier from the source file (in this example, </a:t>
            </a:r>
            <a:r>
              <a:rPr lang="en-US" sz="1600" i="1" dirty="0" smtClean="0">
                <a:ea typeface="ＭＳ Ｐゴシック" panose="020B0600070205080204" pitchFamily="34" charset="-128"/>
              </a:rPr>
              <a:t>country</a:t>
            </a:r>
            <a:r>
              <a:rPr lang="en-US" sz="1600" dirty="0" smtClean="0">
                <a:ea typeface="ＭＳ Ｐゴシック" panose="020B0600070205080204" pitchFamily="34" charset="-128"/>
              </a:rPr>
              <a:t>).</a:t>
            </a:r>
          </a:p>
          <a:p>
            <a:pPr marL="342900" lvl="3" indent="-342900">
              <a:buFont typeface="Arial" panose="020B0604020202020204" pitchFamily="34" charset="0"/>
              <a:buAutoNum type="arabicPeriod"/>
            </a:pPr>
            <a:r>
              <a:rPr lang="en-US" sz="1600" dirty="0" smtClean="0">
                <a:ea typeface="ＭＳ Ｐゴシック" panose="020B0600070205080204" pitchFamily="34" charset="-128"/>
              </a:rPr>
              <a:t>Leave the </a:t>
            </a:r>
            <a:r>
              <a:rPr lang="en-US" sz="1600" b="1" dirty="0" smtClean="0">
                <a:ea typeface="ＭＳ Ｐゴシック" panose="020B0600070205080204" pitchFamily="34" charset="-128"/>
              </a:rPr>
              <a:t>Date ID Series </a:t>
            </a:r>
            <a:r>
              <a:rPr lang="en-US" sz="1600" dirty="0" smtClean="0">
                <a:ea typeface="ＭＳ Ｐゴシック" panose="020B0600070205080204" pitchFamily="34" charset="-128"/>
              </a:rPr>
              <a:t>box</a:t>
            </a:r>
            <a:r>
              <a:rPr lang="en-US" sz="1600" b="1" dirty="0" smtClean="0">
                <a:ea typeface="ＭＳ Ｐゴシック" panose="020B0600070205080204" pitchFamily="34" charset="-128"/>
              </a:rPr>
              <a:t> </a:t>
            </a:r>
            <a:r>
              <a:rPr lang="en-US" sz="1600" dirty="0" smtClean="0">
                <a:ea typeface="ＭＳ Ｐゴシック" panose="020B0600070205080204" pitchFamily="34" charset="-128"/>
              </a:rPr>
              <a:t>blank (since the new page will be structured solely by cross-section identifier).</a:t>
            </a:r>
          </a:p>
          <a:p>
            <a:pPr marL="342900" lvl="3" indent="-342900">
              <a:buFont typeface="Arial" panose="020B0604020202020204" pitchFamily="34" charset="0"/>
              <a:buAutoNum type="arabicPeriod"/>
            </a:pPr>
            <a:r>
              <a:rPr lang="en-US" sz="1600" dirty="0" smtClean="0">
                <a:ea typeface="ＭＳ Ｐゴシック" panose="020B0600070205080204" pitchFamily="34" charset="-128"/>
              </a:rPr>
              <a:t>Specify </a:t>
            </a:r>
            <a:r>
              <a:rPr lang="en-US" sz="1600" b="1" dirty="0" smtClean="0">
                <a:ea typeface="ＭＳ Ｐゴシック" panose="020B0600070205080204" pitchFamily="34" charset="-128"/>
              </a:rPr>
              <a:t>ID page </a:t>
            </a:r>
            <a:r>
              <a:rPr lang="en-US" sz="1600" dirty="0" smtClean="0">
                <a:ea typeface="ＭＳ Ｐゴシック" panose="020B0600070205080204" pitchFamily="34" charset="-128"/>
              </a:rPr>
              <a:t>(in this example,  </a:t>
            </a:r>
            <a:r>
              <a:rPr lang="en-US" sz="1600" i="1" dirty="0" smtClean="0">
                <a:ea typeface="ＭＳ Ｐゴシック" panose="020B0600070205080204" pitchFamily="34" charset="-128"/>
              </a:rPr>
              <a:t>panel</a:t>
            </a:r>
            <a:r>
              <a:rPr lang="en-US" sz="1600" dirty="0" smtClean="0">
                <a:ea typeface="ＭＳ Ｐゴシック" panose="020B0600070205080204" pitchFamily="34" charset="-128"/>
              </a:rPr>
              <a:t>).</a:t>
            </a:r>
          </a:p>
          <a:p>
            <a:pPr marL="342900" lvl="3" indent="-342900">
              <a:buFont typeface="Arial" panose="020B0604020202020204" pitchFamily="34" charset="0"/>
              <a:buAutoNum type="arabicPeriod"/>
            </a:pPr>
            <a:r>
              <a:rPr lang="en-US" sz="1600" dirty="0" smtClean="0">
                <a:ea typeface="ＭＳ Ｐゴシック" panose="020B0600070205080204" pitchFamily="34" charset="-128"/>
              </a:rPr>
              <a:t>Name the page (in this example, </a:t>
            </a:r>
            <a:r>
              <a:rPr lang="en-US" sz="1600" dirty="0" err="1" smtClean="0">
                <a:ea typeface="ＭＳ Ｐゴシック" panose="020B0600070205080204" pitchFamily="34" charset="-128"/>
              </a:rPr>
              <a:t>cross_section_new</a:t>
            </a:r>
            <a:r>
              <a:rPr lang="en-US" sz="1600" dirty="0" smtClean="0">
                <a:ea typeface="ＭＳ Ｐゴシック" panose="020B0600070205080204" pitchFamily="34" charset="-128"/>
              </a:rPr>
              <a:t>).</a:t>
            </a:r>
          </a:p>
          <a:p>
            <a:pPr marL="400050" lvl="2" indent="-228600">
              <a:spcBef>
                <a:spcPct val="0"/>
              </a:spcBef>
              <a:spcAft>
                <a:spcPts val="600"/>
              </a:spcAft>
              <a:buFont typeface="Arial" panose="020B0604020202020204" pitchFamily="34" charset="0"/>
              <a:buAutoNum type="arabicPeriod"/>
            </a:pPr>
            <a:endParaRPr lang="en-US" sz="2000" dirty="0" smtClean="0">
              <a:ea typeface="ＭＳ Ｐゴシック" panose="020B0600070205080204" pitchFamily="34" charset="-128"/>
            </a:endParaRPr>
          </a:p>
        </p:txBody>
      </p:sp>
      <p:sp>
        <p:nvSpPr>
          <p:cNvPr id="52227"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58149EE1-7B05-4EDE-8EDE-A730E76FA1B7}" type="slidenum">
              <a:rPr lang="en-US" sz="800">
                <a:solidFill>
                  <a:srgbClr val="808080"/>
                </a:solidFill>
              </a:rPr>
              <a:pPr/>
              <a:t>56</a:t>
            </a:fld>
            <a:endParaRPr lang="en-US" sz="800">
              <a:solidFill>
                <a:srgbClr val="808080"/>
              </a:solidFill>
            </a:endParaRPr>
          </a:p>
        </p:txBody>
      </p:sp>
      <p:sp>
        <p:nvSpPr>
          <p:cNvPr id="52228"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Example 5 </a:t>
            </a:r>
            <a:r>
              <a:rPr lang="en-US" sz="1800" dirty="0">
                <a:solidFill>
                  <a:srgbClr val="003399"/>
                </a:solidFill>
              </a:rPr>
              <a:t>(cont’d)</a:t>
            </a:r>
          </a:p>
        </p:txBody>
      </p:sp>
      <p:grpSp>
        <p:nvGrpSpPr>
          <p:cNvPr id="52229" name="Group 1"/>
          <p:cNvGrpSpPr>
            <a:grpSpLocks/>
          </p:cNvGrpSpPr>
          <p:nvPr/>
        </p:nvGrpSpPr>
        <p:grpSpPr bwMode="auto">
          <a:xfrm>
            <a:off x="5556250" y="1211263"/>
            <a:ext cx="2609850" cy="1724025"/>
            <a:chOff x="5376863" y="4071938"/>
            <a:chExt cx="2609850" cy="1724025"/>
          </a:xfrm>
        </p:grpSpPr>
        <p:pic>
          <p:nvPicPr>
            <p:cNvPr id="5223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6863" y="4071938"/>
              <a:ext cx="2609850"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2" name="Oval 16"/>
            <p:cNvSpPr>
              <a:spLocks noChangeArrowheads="1"/>
            </p:cNvSpPr>
            <p:nvPr/>
          </p:nvSpPr>
          <p:spPr bwMode="auto">
            <a:xfrm flipV="1">
              <a:off x="5376863" y="4351337"/>
              <a:ext cx="2266950" cy="319087"/>
            </a:xfrm>
            <a:prstGeom prst="ellipse">
              <a:avLst/>
            </a:prstGeom>
            <a:solidFill>
              <a:srgbClr val="C00000">
                <a:alpha val="0"/>
              </a:srgbClr>
            </a:solidFill>
            <a:ln w="25400" algn="ctr">
              <a:solidFill>
                <a:srgbClr val="C00000"/>
              </a:solidFill>
              <a:round/>
              <a:headEnd/>
              <a:tailEnd/>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solidFill>
                  <a:srgbClr val="000000"/>
                </a:solidFill>
              </a:endParaRPr>
            </a:p>
          </p:txBody>
        </p:sp>
      </p:grpSp>
      <p:pic>
        <p:nvPicPr>
          <p:cNvPr id="522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0275" y="3090863"/>
            <a:ext cx="4233863" cy="293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405901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p:cNvSpPr>
            <a:spLocks noGrp="1"/>
          </p:cNvSpPr>
          <p:nvPr>
            <p:ph idx="1"/>
          </p:nvPr>
        </p:nvSpPr>
        <p:spPr>
          <a:xfrm>
            <a:off x="595313" y="1243013"/>
            <a:ext cx="7996237" cy="850900"/>
          </a:xfrm>
        </p:spPr>
        <p:txBody>
          <a:bodyPr/>
          <a:lstStyle/>
          <a:p>
            <a:pPr marL="171450" lvl="3" indent="-171450" defTabSz="171450">
              <a:buSzPct val="81000"/>
              <a:buFont typeface="Arial" panose="020B0604020202020204" pitchFamily="34" charset="0"/>
              <a:buChar char="•"/>
            </a:pPr>
            <a:r>
              <a:rPr lang="en-US" sz="1800" dirty="0" smtClean="0">
                <a:ea typeface="ＭＳ Ｐゴシック" panose="020B0600070205080204" pitchFamily="34" charset="-128"/>
              </a:rPr>
              <a:t>EViews has created a new page (</a:t>
            </a:r>
            <a:r>
              <a:rPr lang="en-US" sz="1800" dirty="0" err="1" smtClean="0">
                <a:ea typeface="ＭＳ Ｐゴシック" panose="020B0600070205080204" pitchFamily="34" charset="-128"/>
              </a:rPr>
              <a:t>cross_section_New</a:t>
            </a:r>
            <a:r>
              <a:rPr lang="en-US" sz="1800" dirty="0" smtClean="0">
                <a:ea typeface="ＭＳ Ｐゴシック" panose="020B0600070205080204" pitchFamily="34" charset="-128"/>
              </a:rPr>
              <a:t>) structured by cross section ID “</a:t>
            </a:r>
            <a:r>
              <a:rPr lang="en-US" sz="1800" i="1" dirty="0" smtClean="0">
                <a:ea typeface="ＭＳ Ｐゴシック" panose="020B0600070205080204" pitchFamily="34" charset="-128"/>
              </a:rPr>
              <a:t>country</a:t>
            </a:r>
            <a:r>
              <a:rPr lang="en-US" sz="1800" dirty="0" smtClean="0">
                <a:ea typeface="ＭＳ Ｐゴシック" panose="020B0600070205080204" pitchFamily="34" charset="-128"/>
              </a:rPr>
              <a:t>” following the cross-section ID structure of the panel page (6 countries).</a:t>
            </a:r>
          </a:p>
        </p:txBody>
      </p:sp>
      <p:sp>
        <p:nvSpPr>
          <p:cNvPr id="5325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9C6FA574-921F-4DEA-8AF3-AF37BA173840}" type="slidenum">
              <a:rPr lang="en-US" sz="800">
                <a:solidFill>
                  <a:srgbClr val="808080"/>
                </a:solidFill>
              </a:rPr>
              <a:pPr/>
              <a:t>57</a:t>
            </a:fld>
            <a:endParaRPr lang="en-US" sz="800">
              <a:solidFill>
                <a:srgbClr val="808080"/>
              </a:solidFill>
            </a:endParaRPr>
          </a:p>
        </p:txBody>
      </p:sp>
      <p:sp>
        <p:nvSpPr>
          <p:cNvPr id="53252" name="Title 1"/>
          <p:cNvSpPr txBox="1">
            <a:spLocks/>
          </p:cNvSpPr>
          <p:nvPr/>
        </p:nvSpPr>
        <p:spPr bwMode="auto">
          <a:xfrm>
            <a:off x="341313"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2800" dirty="0">
                <a:solidFill>
                  <a:srgbClr val="003399"/>
                </a:solidFill>
              </a:rPr>
              <a:t>Creating a New Page: Example 5 </a:t>
            </a:r>
            <a:r>
              <a:rPr lang="en-US" sz="1800" dirty="0">
                <a:solidFill>
                  <a:srgbClr val="003399"/>
                </a:solidFill>
              </a:rPr>
              <a:t>(cont’d)</a:t>
            </a:r>
          </a:p>
        </p:txBody>
      </p:sp>
      <p:sp>
        <p:nvSpPr>
          <p:cNvPr id="53253" name="TextBox 1"/>
          <p:cNvSpPr txBox="1">
            <a:spLocks noChangeArrowheads="1"/>
          </p:cNvSpPr>
          <p:nvPr/>
        </p:nvSpPr>
        <p:spPr bwMode="auto">
          <a:xfrm>
            <a:off x="2332038" y="5759450"/>
            <a:ext cx="12779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1600" i="1" dirty="0">
                <a:solidFill>
                  <a:srgbClr val="003399"/>
                </a:solidFill>
              </a:rPr>
              <a:t>Panel Page</a:t>
            </a:r>
          </a:p>
        </p:txBody>
      </p:sp>
      <p:sp>
        <p:nvSpPr>
          <p:cNvPr id="53254" name="TextBox 1"/>
          <p:cNvSpPr txBox="1">
            <a:spLocks noChangeArrowheads="1"/>
          </p:cNvSpPr>
          <p:nvPr/>
        </p:nvSpPr>
        <p:spPr bwMode="auto">
          <a:xfrm>
            <a:off x="5064125" y="5756275"/>
            <a:ext cx="24625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sz="1600" i="1" dirty="0">
                <a:solidFill>
                  <a:srgbClr val="003399"/>
                </a:solidFill>
              </a:rPr>
              <a:t>New Cross Section Page</a:t>
            </a:r>
          </a:p>
        </p:txBody>
      </p:sp>
      <p:grpSp>
        <p:nvGrpSpPr>
          <p:cNvPr id="53255" name="Group 2"/>
          <p:cNvGrpSpPr>
            <a:grpSpLocks/>
          </p:cNvGrpSpPr>
          <p:nvPr/>
        </p:nvGrpSpPr>
        <p:grpSpPr bwMode="auto">
          <a:xfrm>
            <a:off x="1766888" y="2327275"/>
            <a:ext cx="2335212" cy="3292475"/>
            <a:chOff x="639763" y="2405063"/>
            <a:chExt cx="2705100" cy="3743325"/>
          </a:xfrm>
        </p:grpSpPr>
        <p:pic>
          <p:nvPicPr>
            <p:cNvPr id="532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763" y="2405063"/>
              <a:ext cx="27051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60" name="Oval 16"/>
            <p:cNvSpPr>
              <a:spLocks noChangeArrowheads="1"/>
            </p:cNvSpPr>
            <p:nvPr/>
          </p:nvSpPr>
          <p:spPr bwMode="auto">
            <a:xfrm flipV="1">
              <a:off x="1009650" y="2754313"/>
              <a:ext cx="1855788" cy="569912"/>
            </a:xfrm>
            <a:prstGeom prst="ellipse">
              <a:avLst/>
            </a:prstGeom>
            <a:solidFill>
              <a:srgbClr val="C00000">
                <a:alpha val="0"/>
              </a:srgbClr>
            </a:solidFill>
            <a:ln w="25400" algn="ctr">
              <a:solidFill>
                <a:srgbClr val="C00000"/>
              </a:solidFill>
              <a:round/>
              <a:headEnd/>
              <a:tailEnd/>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solidFill>
                  <a:srgbClr val="000000"/>
                </a:solidFill>
              </a:endParaRPr>
            </a:p>
          </p:txBody>
        </p:sp>
      </p:grpSp>
      <p:grpSp>
        <p:nvGrpSpPr>
          <p:cNvPr id="53256" name="Group 1"/>
          <p:cNvGrpSpPr>
            <a:grpSpLocks/>
          </p:cNvGrpSpPr>
          <p:nvPr/>
        </p:nvGrpSpPr>
        <p:grpSpPr bwMode="auto">
          <a:xfrm>
            <a:off x="4705350" y="2300288"/>
            <a:ext cx="2795588" cy="3328987"/>
            <a:chOff x="4405313" y="2405063"/>
            <a:chExt cx="3133725" cy="3771900"/>
          </a:xfrm>
        </p:grpSpPr>
        <p:pic>
          <p:nvPicPr>
            <p:cNvPr id="5325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5313" y="2405063"/>
              <a:ext cx="3133725"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8" name="Oval 16"/>
            <p:cNvSpPr>
              <a:spLocks noChangeArrowheads="1"/>
            </p:cNvSpPr>
            <p:nvPr/>
          </p:nvSpPr>
          <p:spPr bwMode="auto">
            <a:xfrm flipV="1">
              <a:off x="4830763" y="2754313"/>
              <a:ext cx="928687" cy="569912"/>
            </a:xfrm>
            <a:prstGeom prst="ellipse">
              <a:avLst/>
            </a:prstGeom>
            <a:solidFill>
              <a:srgbClr val="C00000">
                <a:alpha val="0"/>
              </a:srgbClr>
            </a:solidFill>
            <a:ln w="25400" algn="ctr">
              <a:solidFill>
                <a:srgbClr val="C00000"/>
              </a:solidFill>
              <a:round/>
              <a:headEnd/>
              <a:tailEnd/>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solidFill>
                  <a:srgbClr val="000000"/>
                </a:solidFill>
              </a:endParaRPr>
            </a:p>
          </p:txBody>
        </p:sp>
      </p:grpSp>
    </p:spTree>
    <p:extLst>
      <p:ext uri="{BB962C8B-B14F-4D97-AF65-F5344CB8AC3E}">
        <p14:creationId xmlns:p14="http://schemas.microsoft.com/office/powerpoint/2010/main" val="9445286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r>
              <a:rPr lang="en-US" smtClean="0"/>
              <a:t>Creating a Workfile (cont’d)</a:t>
            </a:r>
          </a:p>
        </p:txBody>
      </p:sp>
      <p:sp>
        <p:nvSpPr>
          <p:cNvPr id="8194"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A2258011-1FEF-46C2-AA05-1111614211E3}" type="slidenum">
              <a:rPr lang="en-US" smtClean="0">
                <a:solidFill>
                  <a:srgbClr val="000000"/>
                </a:solidFill>
              </a:rPr>
              <a:pPr/>
              <a:t>6</a:t>
            </a:fld>
            <a:endParaRPr lang="en-US">
              <a:solidFill>
                <a:srgbClr val="000000"/>
              </a:solidFill>
            </a:endParaRPr>
          </a:p>
        </p:txBody>
      </p:sp>
      <p:sp>
        <p:nvSpPr>
          <p:cNvPr id="8196" name="TextBox 6"/>
          <p:cNvSpPr txBox="1">
            <a:spLocks noChangeArrowheads="1"/>
          </p:cNvSpPr>
          <p:nvPr/>
        </p:nvSpPr>
        <p:spPr bwMode="auto">
          <a:xfrm>
            <a:off x="773113" y="1370013"/>
            <a:ext cx="3511550" cy="3170099"/>
          </a:xfrm>
          <a:prstGeom prst="rect">
            <a:avLst/>
          </a:prstGeom>
          <a:noFill/>
          <a:ln>
            <a:noFill/>
          </a:ln>
          <a:extLst/>
        </p:spPr>
        <p:txBody>
          <a:bodyPr>
            <a:spAutoFit/>
          </a:bodyPr>
          <a:lstStyle>
            <a:lvl1pPr marL="342900" indent="-342900">
              <a:defRPr sz="1000">
                <a:solidFill>
                  <a:schemeClr val="tx1"/>
                </a:solidFill>
                <a:latin typeface="Arial" pitchFamily="34" charset="0"/>
                <a:ea typeface="ＭＳ Ｐゴシック" pitchFamily="34" charset="-128"/>
              </a:defRPr>
            </a:lvl1pPr>
            <a:lvl2pPr marL="742950" indent="-285750">
              <a:defRPr sz="1000">
                <a:solidFill>
                  <a:schemeClr val="tx1"/>
                </a:solidFill>
                <a:latin typeface="Arial" pitchFamily="34" charset="0"/>
                <a:ea typeface="ＭＳ Ｐゴシック" pitchFamily="34" charset="-128"/>
              </a:defRPr>
            </a:lvl2pPr>
            <a:lvl3pPr marL="1143000" indent="-228600">
              <a:defRPr sz="1000">
                <a:solidFill>
                  <a:schemeClr val="tx1"/>
                </a:solidFill>
                <a:latin typeface="Arial" pitchFamily="34" charset="0"/>
                <a:ea typeface="ＭＳ Ｐゴシック" pitchFamily="34" charset="-128"/>
              </a:defRPr>
            </a:lvl3pPr>
            <a:lvl4pPr marL="1600200" indent="-228600">
              <a:defRPr sz="1000">
                <a:solidFill>
                  <a:schemeClr val="tx1"/>
                </a:solidFill>
                <a:latin typeface="Arial" pitchFamily="34" charset="0"/>
                <a:ea typeface="ＭＳ Ｐゴシック" pitchFamily="34" charset="-128"/>
              </a:defRPr>
            </a:lvl4pPr>
            <a:lvl5pPr marL="2057400" indent="-22860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fontAlgn="base">
              <a:spcBef>
                <a:spcPct val="0"/>
              </a:spcBef>
              <a:spcAft>
                <a:spcPts val="1200"/>
              </a:spcAft>
              <a:buClr>
                <a:srgbClr val="3390E1"/>
              </a:buClr>
              <a:buSzPct val="90000"/>
              <a:buFont typeface="+mj-lt"/>
              <a:buAutoNum type="arabicPeriod" startAt="3"/>
              <a:defRPr/>
            </a:pPr>
            <a:r>
              <a:rPr lang="en-US" sz="1600" dirty="0">
                <a:solidFill>
                  <a:srgbClr val="003399"/>
                </a:solidFill>
              </a:rPr>
              <a:t>Area </a:t>
            </a:r>
            <a:r>
              <a:rPr lang="en-US" sz="1600" dirty="0" smtClean="0">
                <a:solidFill>
                  <a:srgbClr val="FF0000"/>
                </a:solidFill>
              </a:rPr>
              <a:t>1. </a:t>
            </a:r>
            <a:r>
              <a:rPr lang="en-US" sz="1600" dirty="0" smtClean="0">
                <a:solidFill>
                  <a:srgbClr val="003399"/>
                </a:solidFill>
              </a:rPr>
              <a:t>Use the “</a:t>
            </a:r>
            <a:r>
              <a:rPr lang="en-US" sz="1600" b="1" i="1" dirty="0" smtClean="0">
                <a:solidFill>
                  <a:srgbClr val="003399"/>
                </a:solidFill>
              </a:rPr>
              <a:t>Workfile structure type</a:t>
            </a:r>
            <a:r>
              <a:rPr lang="en-US" sz="1600" dirty="0" smtClean="0">
                <a:solidFill>
                  <a:srgbClr val="003399"/>
                </a:solidFill>
              </a:rPr>
              <a:t>” pull down menu to specify the general structure type. </a:t>
            </a:r>
          </a:p>
          <a:p>
            <a:pPr marL="231775" indent="-231775" fontAlgn="base">
              <a:spcBef>
                <a:spcPct val="0"/>
              </a:spcBef>
              <a:spcAft>
                <a:spcPts val="2400"/>
              </a:spcAft>
              <a:buClr>
                <a:srgbClr val="3390E1"/>
              </a:buClr>
              <a:defRPr/>
            </a:pPr>
            <a:endParaRPr lang="en-US" sz="1600" dirty="0" smtClean="0">
              <a:solidFill>
                <a:srgbClr val="003399"/>
              </a:solidFill>
            </a:endParaRPr>
          </a:p>
          <a:p>
            <a:pPr fontAlgn="base">
              <a:spcBef>
                <a:spcPct val="0"/>
              </a:spcBef>
              <a:spcAft>
                <a:spcPts val="1200"/>
              </a:spcAft>
              <a:buClr>
                <a:srgbClr val="3390E1"/>
              </a:buClr>
              <a:buSzPct val="90000"/>
              <a:buFont typeface="+mj-lt"/>
              <a:buAutoNum type="arabicPeriod" startAt="4"/>
              <a:defRPr/>
            </a:pPr>
            <a:r>
              <a:rPr lang="en-US" sz="1600" dirty="0" smtClean="0">
                <a:solidFill>
                  <a:srgbClr val="003399"/>
                </a:solidFill>
              </a:rPr>
              <a:t>Area </a:t>
            </a:r>
            <a:r>
              <a:rPr lang="en-US" sz="1600" dirty="0" smtClean="0">
                <a:solidFill>
                  <a:srgbClr val="FF0000"/>
                </a:solidFill>
              </a:rPr>
              <a:t>2.</a:t>
            </a:r>
            <a:r>
              <a:rPr lang="en-US" sz="1600" dirty="0" smtClean="0">
                <a:solidFill>
                  <a:srgbClr val="003399"/>
                </a:solidFill>
              </a:rPr>
              <a:t> Use the “</a:t>
            </a:r>
            <a:r>
              <a:rPr lang="en-US" sz="1600" b="1" i="1" dirty="0" smtClean="0">
                <a:solidFill>
                  <a:srgbClr val="003399"/>
                </a:solidFill>
              </a:rPr>
              <a:t>Date specification</a:t>
            </a:r>
            <a:r>
              <a:rPr lang="en-US" sz="1600" dirty="0" smtClean="0">
                <a:solidFill>
                  <a:srgbClr val="003399"/>
                </a:solidFill>
              </a:rPr>
              <a:t>” area  to specify the frequency and the start date/time and end date/time. </a:t>
            </a:r>
          </a:p>
          <a:p>
            <a:pPr fontAlgn="base">
              <a:spcBef>
                <a:spcPct val="0"/>
              </a:spcBef>
              <a:spcAft>
                <a:spcPct val="0"/>
              </a:spcAft>
              <a:buClr>
                <a:srgbClr val="3390E1"/>
              </a:buClr>
              <a:buFont typeface="Arial" pitchFamily="34" charset="0"/>
              <a:buAutoNum type="arabicPeriod" startAt="4"/>
              <a:defRPr/>
            </a:pPr>
            <a:endParaRPr lang="en-US" sz="1600" dirty="0" smtClean="0">
              <a:solidFill>
                <a:srgbClr val="003399"/>
              </a:solidFill>
            </a:endParaRPr>
          </a:p>
        </p:txBody>
      </p:sp>
      <p:pic>
        <p:nvPicPr>
          <p:cNvPr id="819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2163" y="1370013"/>
            <a:ext cx="180975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2163" y="2933700"/>
            <a:ext cx="2095500"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7038" y="2933700"/>
            <a:ext cx="21431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67887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smtClean="0"/>
              <a:t>Creating a Workfile (cont’d)</a:t>
            </a:r>
          </a:p>
        </p:txBody>
      </p:sp>
      <p:sp>
        <p:nvSpPr>
          <p:cNvPr id="9218"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639D0359-B8EF-4E80-B514-0D268123AA00}" type="slidenum">
              <a:rPr lang="en-US" smtClean="0">
                <a:solidFill>
                  <a:srgbClr val="000000"/>
                </a:solidFill>
              </a:rPr>
              <a:pPr/>
              <a:t>7</a:t>
            </a:fld>
            <a:endParaRPr lang="en-US">
              <a:solidFill>
                <a:srgbClr val="000000"/>
              </a:solidFill>
            </a:endParaRPr>
          </a:p>
        </p:txBody>
      </p:sp>
      <p:sp>
        <p:nvSpPr>
          <p:cNvPr id="9220" name="TextBox 6"/>
          <p:cNvSpPr txBox="1">
            <a:spLocks noChangeArrowheads="1"/>
          </p:cNvSpPr>
          <p:nvPr/>
        </p:nvSpPr>
        <p:spPr bwMode="auto">
          <a:xfrm>
            <a:off x="755650" y="1387475"/>
            <a:ext cx="39512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9250" indent="-342900">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buClr>
                <a:srgbClr val="3390E1"/>
              </a:buClr>
              <a:buSzPct val="90000"/>
              <a:buFont typeface="Arial" panose="020B0604020202020204" pitchFamily="34" charset="0"/>
              <a:buAutoNum type="arabicPeriod" startAt="5"/>
            </a:pPr>
            <a:r>
              <a:rPr lang="en-US" sz="1600" dirty="0" smtClean="0">
                <a:solidFill>
                  <a:srgbClr val="003399"/>
                </a:solidFill>
              </a:rPr>
              <a:t>Area </a:t>
            </a:r>
            <a:r>
              <a:rPr lang="en-US" sz="1600" dirty="0" smtClean="0">
                <a:solidFill>
                  <a:srgbClr val="FF0000"/>
                </a:solidFill>
              </a:rPr>
              <a:t>3.</a:t>
            </a:r>
            <a:r>
              <a:rPr lang="en-US" sz="1600" dirty="0" smtClean="0">
                <a:solidFill>
                  <a:srgbClr val="003399"/>
                </a:solidFill>
              </a:rPr>
              <a:t> Enter </a:t>
            </a:r>
            <a:r>
              <a:rPr lang="en-US" sz="1600" dirty="0">
                <a:solidFill>
                  <a:srgbClr val="003399"/>
                </a:solidFill>
              </a:rPr>
              <a:t>a specific workfile name and first page for the workfile. </a:t>
            </a:r>
          </a:p>
        </p:txBody>
      </p:sp>
      <p:sp>
        <p:nvSpPr>
          <p:cNvPr id="9221" name="TextBox 15"/>
          <p:cNvSpPr txBox="1">
            <a:spLocks noChangeArrowheads="1"/>
          </p:cNvSpPr>
          <p:nvPr/>
        </p:nvSpPr>
        <p:spPr bwMode="auto">
          <a:xfrm>
            <a:off x="1004888" y="3375025"/>
            <a:ext cx="7181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buClr>
                <a:srgbClr val="3390E1"/>
              </a:buClr>
            </a:pPr>
            <a:r>
              <a:rPr lang="en-US" sz="1400" b="1" dirty="0">
                <a:solidFill>
                  <a:srgbClr val="003399"/>
                </a:solidFill>
              </a:rPr>
              <a:t>Note: </a:t>
            </a:r>
            <a:r>
              <a:rPr lang="en-US" sz="1400" dirty="0">
                <a:solidFill>
                  <a:srgbClr val="003399"/>
                </a:solidFill>
              </a:rPr>
              <a:t>Step 5 is optional. You do not need to name the workfile </a:t>
            </a:r>
            <a:r>
              <a:rPr lang="en-US" sz="1400">
                <a:solidFill>
                  <a:srgbClr val="003399"/>
                </a:solidFill>
              </a:rPr>
              <a:t>until </a:t>
            </a:r>
            <a:r>
              <a:rPr lang="en-US" sz="1400" smtClean="0">
                <a:solidFill>
                  <a:srgbClr val="003399"/>
                </a:solidFill>
              </a:rPr>
              <a:t>it is </a:t>
            </a:r>
            <a:r>
              <a:rPr lang="en-US" sz="1400" dirty="0">
                <a:solidFill>
                  <a:srgbClr val="003399"/>
                </a:solidFill>
              </a:rPr>
              <a:t>saved. </a:t>
            </a:r>
          </a:p>
        </p:txBody>
      </p:sp>
      <p:pic>
        <p:nvPicPr>
          <p:cNvPr id="92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2050" y="1509713"/>
            <a:ext cx="2636838"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64104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r>
              <a:rPr lang="en-US" smtClean="0"/>
              <a:t>Creating a Dated Workfile: Example 1</a:t>
            </a:r>
          </a:p>
        </p:txBody>
      </p:sp>
      <p:sp>
        <p:nvSpPr>
          <p:cNvPr id="10242"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741D6430-B47B-419B-BD75-2F7A1D579E14}" type="slidenum">
              <a:rPr lang="en-US" smtClean="0">
                <a:solidFill>
                  <a:srgbClr val="000000"/>
                </a:solidFill>
              </a:rPr>
              <a:pPr/>
              <a:t>8</a:t>
            </a:fld>
            <a:endParaRPr lang="en-US">
              <a:solidFill>
                <a:srgbClr val="000000"/>
              </a:solidFill>
            </a:endParaRPr>
          </a:p>
        </p:txBody>
      </p:sp>
      <p:sp>
        <p:nvSpPr>
          <p:cNvPr id="10244" name="TextBox 6"/>
          <p:cNvSpPr txBox="1">
            <a:spLocks noChangeArrowheads="1"/>
          </p:cNvSpPr>
          <p:nvPr/>
        </p:nvSpPr>
        <p:spPr bwMode="auto">
          <a:xfrm>
            <a:off x="771525" y="1300163"/>
            <a:ext cx="7477125" cy="2154237"/>
          </a:xfrm>
          <a:prstGeom prst="rect">
            <a:avLst/>
          </a:prstGeom>
          <a:noFill/>
          <a:ln>
            <a:noFill/>
          </a:ln>
          <a:extLst/>
        </p:spPr>
        <p:txBody>
          <a:bodyPr>
            <a:spAutoFit/>
          </a:bodyPr>
          <a:lstStyle>
            <a:lvl1pPr marL="285750" indent="-285750">
              <a:defRPr sz="1000">
                <a:solidFill>
                  <a:schemeClr val="tx1"/>
                </a:solidFill>
                <a:latin typeface="Arial" pitchFamily="34" charset="0"/>
                <a:ea typeface="ＭＳ Ｐゴシック" pitchFamily="34" charset="-128"/>
              </a:defRPr>
            </a:lvl1pPr>
            <a:lvl2pPr marL="742950" indent="-285750">
              <a:defRPr sz="1000">
                <a:solidFill>
                  <a:schemeClr val="tx1"/>
                </a:solidFill>
                <a:latin typeface="Arial" pitchFamily="34" charset="0"/>
                <a:ea typeface="ＭＳ Ｐゴシック" pitchFamily="34" charset="-128"/>
              </a:defRPr>
            </a:lvl2pPr>
            <a:lvl3pPr marL="1143000" indent="-228600">
              <a:defRPr sz="1000">
                <a:solidFill>
                  <a:schemeClr val="tx1"/>
                </a:solidFill>
                <a:latin typeface="Arial" pitchFamily="34" charset="0"/>
                <a:ea typeface="ＭＳ Ｐゴシック" pitchFamily="34" charset="-128"/>
              </a:defRPr>
            </a:lvl3pPr>
            <a:lvl4pPr marL="1600200" indent="-228600">
              <a:defRPr sz="1000">
                <a:solidFill>
                  <a:schemeClr val="tx1"/>
                </a:solidFill>
                <a:latin typeface="Arial" pitchFamily="34" charset="0"/>
                <a:ea typeface="ＭＳ Ｐゴシック" pitchFamily="34" charset="-128"/>
              </a:defRPr>
            </a:lvl4pPr>
            <a:lvl5pPr marL="2057400" indent="-22860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marL="0" indent="0" fontAlgn="base">
              <a:lnSpc>
                <a:spcPct val="150000"/>
              </a:lnSpc>
              <a:spcBef>
                <a:spcPct val="0"/>
              </a:spcBef>
              <a:spcAft>
                <a:spcPct val="0"/>
              </a:spcAft>
              <a:buClr>
                <a:srgbClr val="3390E1"/>
              </a:buClr>
              <a:defRPr/>
            </a:pPr>
            <a:r>
              <a:rPr lang="en-US" sz="1600" u="sng" dirty="0" smtClean="0">
                <a:solidFill>
                  <a:srgbClr val="003399"/>
                </a:solidFill>
              </a:rPr>
              <a:t>To create a workfile with </a:t>
            </a:r>
            <a:r>
              <a:rPr lang="en-US" sz="1600" u="sng" dirty="0">
                <a:solidFill>
                  <a:srgbClr val="003399"/>
                </a:solidFill>
              </a:rPr>
              <a:t>monthly</a:t>
            </a:r>
            <a:r>
              <a:rPr lang="en-US" sz="1600" u="sng" dirty="0" smtClean="0">
                <a:solidFill>
                  <a:srgbClr val="003399"/>
                </a:solidFill>
              </a:rPr>
              <a:t> data from 1950 to 2012:</a:t>
            </a:r>
          </a:p>
          <a:p>
            <a:pPr fontAlgn="base">
              <a:spcBef>
                <a:spcPct val="0"/>
              </a:spcBef>
              <a:spcAft>
                <a:spcPct val="0"/>
              </a:spcAft>
              <a:buClr>
                <a:srgbClr val="3390E1"/>
              </a:buClr>
              <a:buFont typeface="Wingdings" pitchFamily="2" charset="2"/>
              <a:buChar char="§"/>
              <a:defRPr/>
            </a:pPr>
            <a:endParaRPr lang="en-US" dirty="0" smtClean="0">
              <a:solidFill>
                <a:srgbClr val="000000"/>
              </a:solidFill>
            </a:endParaRPr>
          </a:p>
          <a:p>
            <a:pPr fontAlgn="base">
              <a:spcBef>
                <a:spcPct val="0"/>
              </a:spcBef>
              <a:spcAft>
                <a:spcPct val="0"/>
              </a:spcAft>
              <a:buClr>
                <a:srgbClr val="3390E1"/>
              </a:buClr>
              <a:buFont typeface="Wingdings" pitchFamily="2" charset="2"/>
              <a:buChar char="§"/>
              <a:defRPr/>
            </a:pPr>
            <a:endParaRPr lang="en-US" dirty="0">
              <a:solidFill>
                <a:srgbClr val="000000"/>
              </a:solidFill>
            </a:endParaRPr>
          </a:p>
          <a:p>
            <a:pPr fontAlgn="base">
              <a:spcBef>
                <a:spcPct val="0"/>
              </a:spcBef>
              <a:spcAft>
                <a:spcPct val="0"/>
              </a:spcAft>
              <a:buClr>
                <a:srgbClr val="3390E1"/>
              </a:buClr>
              <a:buFont typeface="Wingdings" pitchFamily="2" charset="2"/>
              <a:buChar char="§"/>
              <a:defRPr/>
            </a:pPr>
            <a:endParaRPr lang="en-US" dirty="0" smtClean="0">
              <a:solidFill>
                <a:srgbClr val="000000"/>
              </a:solidFill>
            </a:endParaRPr>
          </a:p>
          <a:p>
            <a:pPr fontAlgn="base">
              <a:spcBef>
                <a:spcPct val="0"/>
              </a:spcBef>
              <a:spcAft>
                <a:spcPct val="0"/>
              </a:spcAft>
              <a:buClr>
                <a:srgbClr val="3390E1"/>
              </a:buClr>
              <a:buFont typeface="Wingdings" pitchFamily="2" charset="2"/>
              <a:buChar char="§"/>
              <a:defRPr/>
            </a:pPr>
            <a:endParaRPr lang="en-US" dirty="0">
              <a:solidFill>
                <a:srgbClr val="000000"/>
              </a:solidFill>
            </a:endParaRPr>
          </a:p>
          <a:p>
            <a:pPr fontAlgn="base">
              <a:spcBef>
                <a:spcPct val="0"/>
              </a:spcBef>
              <a:spcAft>
                <a:spcPct val="0"/>
              </a:spcAft>
              <a:buClr>
                <a:srgbClr val="3390E1"/>
              </a:buClr>
              <a:buFont typeface="Wingdings" pitchFamily="2" charset="2"/>
              <a:buChar char="§"/>
              <a:defRPr/>
            </a:pPr>
            <a:endParaRPr lang="en-US" dirty="0" smtClean="0">
              <a:solidFill>
                <a:srgbClr val="000000"/>
              </a:solidFill>
            </a:endParaRPr>
          </a:p>
          <a:p>
            <a:pPr fontAlgn="base">
              <a:spcBef>
                <a:spcPct val="0"/>
              </a:spcBef>
              <a:spcAft>
                <a:spcPct val="0"/>
              </a:spcAft>
              <a:buClr>
                <a:srgbClr val="3390E1"/>
              </a:buClr>
              <a:buFont typeface="Wingdings" pitchFamily="2" charset="2"/>
              <a:buChar char="§"/>
              <a:defRPr/>
            </a:pPr>
            <a:endParaRPr lang="en-US" dirty="0">
              <a:solidFill>
                <a:srgbClr val="000000"/>
              </a:solidFill>
            </a:endParaRPr>
          </a:p>
          <a:p>
            <a:pPr fontAlgn="base">
              <a:spcBef>
                <a:spcPct val="0"/>
              </a:spcBef>
              <a:spcAft>
                <a:spcPct val="0"/>
              </a:spcAft>
              <a:buClr>
                <a:srgbClr val="3390E1"/>
              </a:buClr>
              <a:buFont typeface="Wingdings" pitchFamily="2" charset="2"/>
              <a:buChar char="§"/>
              <a:defRPr/>
            </a:pPr>
            <a:endParaRPr lang="en-US" dirty="0" smtClean="0">
              <a:solidFill>
                <a:srgbClr val="000000"/>
              </a:solidFill>
            </a:endParaRPr>
          </a:p>
          <a:p>
            <a:pPr fontAlgn="base">
              <a:spcBef>
                <a:spcPct val="0"/>
              </a:spcBef>
              <a:spcAft>
                <a:spcPct val="0"/>
              </a:spcAft>
              <a:buClr>
                <a:srgbClr val="3390E1"/>
              </a:buClr>
              <a:buFont typeface="Wingdings" pitchFamily="2" charset="2"/>
              <a:buChar char="§"/>
              <a:defRPr/>
            </a:pPr>
            <a:endParaRPr lang="en-US" dirty="0">
              <a:solidFill>
                <a:srgbClr val="000000"/>
              </a:solidFill>
            </a:endParaRPr>
          </a:p>
          <a:p>
            <a:pPr fontAlgn="base">
              <a:spcBef>
                <a:spcPct val="0"/>
              </a:spcBef>
              <a:spcAft>
                <a:spcPct val="0"/>
              </a:spcAft>
              <a:buClr>
                <a:srgbClr val="3390E1"/>
              </a:buClr>
              <a:buFont typeface="Wingdings" pitchFamily="2" charset="2"/>
              <a:buChar char="§"/>
              <a:defRPr/>
            </a:pPr>
            <a:endParaRPr lang="en-US" dirty="0" smtClean="0">
              <a:solidFill>
                <a:srgbClr val="000000"/>
              </a:solidFill>
            </a:endParaRPr>
          </a:p>
          <a:p>
            <a:pPr fontAlgn="base">
              <a:spcBef>
                <a:spcPct val="0"/>
              </a:spcBef>
              <a:spcAft>
                <a:spcPct val="0"/>
              </a:spcAft>
              <a:buClr>
                <a:srgbClr val="3390E1"/>
              </a:buClr>
              <a:buFont typeface="Wingdings" pitchFamily="2" charset="2"/>
              <a:buChar char="§"/>
              <a:defRPr/>
            </a:pPr>
            <a:endParaRPr lang="en-US" dirty="0">
              <a:solidFill>
                <a:srgbClr val="000000"/>
              </a:solidFill>
            </a:endParaRPr>
          </a:p>
          <a:p>
            <a:pPr fontAlgn="base">
              <a:spcBef>
                <a:spcPct val="0"/>
              </a:spcBef>
              <a:spcAft>
                <a:spcPct val="0"/>
              </a:spcAft>
              <a:buClr>
                <a:srgbClr val="3390E1"/>
              </a:buClr>
              <a:buFont typeface="Wingdings" pitchFamily="2" charset="2"/>
              <a:buChar char="§"/>
              <a:defRPr/>
            </a:pPr>
            <a:endParaRPr lang="en-US" dirty="0" smtClean="0">
              <a:solidFill>
                <a:srgbClr val="000000"/>
              </a:solidFill>
            </a:endParaRPr>
          </a:p>
        </p:txBody>
      </p:sp>
      <p:pic>
        <p:nvPicPr>
          <p:cNvPr id="10245"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2200" y="1974850"/>
            <a:ext cx="25654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9188" y="3386138"/>
            <a:ext cx="30988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6"/>
          <p:cNvSpPr txBox="1">
            <a:spLocks noChangeArrowheads="1"/>
          </p:cNvSpPr>
          <p:nvPr/>
        </p:nvSpPr>
        <p:spPr bwMode="auto">
          <a:xfrm>
            <a:off x="771525" y="1722438"/>
            <a:ext cx="4073525" cy="309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1000">
                <a:solidFill>
                  <a:schemeClr val="tx1"/>
                </a:solidFill>
                <a:latin typeface="Arial" panose="020B0604020202020204" pitchFamily="34" charset="0"/>
                <a:ea typeface="ＭＳ Ｐゴシック" panose="020B0600070205080204" pitchFamily="34" charset="-128"/>
              </a:defRPr>
            </a:lvl1pPr>
            <a:lvl2pPr marL="231775" indent="-227013">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lvl="1" fontAlgn="base">
              <a:spcBef>
                <a:spcPct val="0"/>
              </a:spcBef>
              <a:spcAft>
                <a:spcPts val="600"/>
              </a:spcAft>
              <a:buClr>
                <a:srgbClr val="3390E1"/>
              </a:buClr>
              <a:buSzPct val="90000"/>
              <a:buFont typeface="Arial" panose="020B0604020202020204" pitchFamily="34" charset="0"/>
              <a:buAutoNum type="arabicPeriod"/>
            </a:pPr>
            <a:r>
              <a:rPr lang="en-US" sz="1600">
                <a:solidFill>
                  <a:srgbClr val="003399"/>
                </a:solidFill>
              </a:rPr>
              <a:t>Click </a:t>
            </a:r>
            <a:r>
              <a:rPr lang="en-US" sz="1600" b="1">
                <a:solidFill>
                  <a:srgbClr val="003399"/>
                </a:solidFill>
              </a:rPr>
              <a:t>File → New → Workfile… </a:t>
            </a:r>
          </a:p>
          <a:p>
            <a:pPr lvl="1" fontAlgn="base">
              <a:spcBef>
                <a:spcPct val="0"/>
              </a:spcBef>
              <a:spcAft>
                <a:spcPts val="600"/>
              </a:spcAft>
              <a:buClr>
                <a:srgbClr val="3390E1"/>
              </a:buClr>
              <a:buSzPct val="90000"/>
              <a:buFont typeface="Arial" panose="020B0604020202020204" pitchFamily="34" charset="0"/>
              <a:buAutoNum type="arabicPeriod"/>
            </a:pPr>
            <a:r>
              <a:rPr lang="en-US" sz="1600">
                <a:solidFill>
                  <a:srgbClr val="003399"/>
                </a:solidFill>
              </a:rPr>
              <a:t>The </a:t>
            </a:r>
            <a:r>
              <a:rPr lang="en-US" sz="1600" b="1" i="1">
                <a:solidFill>
                  <a:srgbClr val="003399"/>
                </a:solidFill>
              </a:rPr>
              <a:t>Workfile Create </a:t>
            </a:r>
            <a:r>
              <a:rPr lang="en-US" sz="1600">
                <a:solidFill>
                  <a:srgbClr val="003399"/>
                </a:solidFill>
              </a:rPr>
              <a:t>dialog box opens up. </a:t>
            </a:r>
          </a:p>
          <a:p>
            <a:pPr lvl="1" fontAlgn="base">
              <a:spcBef>
                <a:spcPct val="0"/>
              </a:spcBef>
              <a:spcAft>
                <a:spcPts val="600"/>
              </a:spcAft>
              <a:buClr>
                <a:srgbClr val="3390E1"/>
              </a:buClr>
              <a:buSzPct val="90000"/>
              <a:buFont typeface="Arial" panose="020B0604020202020204" pitchFamily="34" charset="0"/>
              <a:buAutoNum type="arabicPeriod"/>
            </a:pPr>
            <a:r>
              <a:rPr lang="en-US" sz="1600">
                <a:solidFill>
                  <a:srgbClr val="003399"/>
                </a:solidFill>
              </a:rPr>
              <a:t>Select</a:t>
            </a:r>
            <a:r>
              <a:rPr lang="en-US" sz="1600" b="1">
                <a:solidFill>
                  <a:srgbClr val="003399"/>
                </a:solidFill>
              </a:rPr>
              <a:t> Dated-regular frequency </a:t>
            </a:r>
            <a:r>
              <a:rPr lang="en-US" sz="1600">
                <a:solidFill>
                  <a:srgbClr val="003399"/>
                </a:solidFill>
              </a:rPr>
              <a:t>from the drop-down menu of “</a:t>
            </a:r>
            <a:r>
              <a:rPr lang="en-US" sz="1600" b="1" i="1">
                <a:solidFill>
                  <a:srgbClr val="003399"/>
                </a:solidFill>
              </a:rPr>
              <a:t>Workfile structure type”</a:t>
            </a:r>
            <a:r>
              <a:rPr lang="en-US" sz="1600">
                <a:solidFill>
                  <a:srgbClr val="003399"/>
                </a:solidFill>
              </a:rPr>
              <a:t>.</a:t>
            </a:r>
          </a:p>
          <a:p>
            <a:pPr lvl="1" fontAlgn="base">
              <a:spcBef>
                <a:spcPct val="0"/>
              </a:spcBef>
              <a:spcAft>
                <a:spcPts val="600"/>
              </a:spcAft>
              <a:buClr>
                <a:srgbClr val="3390E1"/>
              </a:buClr>
              <a:buSzPct val="90000"/>
              <a:buFont typeface="Arial" panose="020B0604020202020204" pitchFamily="34" charset="0"/>
              <a:buAutoNum type="arabicPeriod"/>
            </a:pPr>
            <a:r>
              <a:rPr lang="en-US" sz="1600">
                <a:solidFill>
                  <a:srgbClr val="003399"/>
                </a:solidFill>
              </a:rPr>
              <a:t>Select </a:t>
            </a:r>
            <a:r>
              <a:rPr lang="en-US" sz="1600" b="1">
                <a:solidFill>
                  <a:srgbClr val="003399"/>
                </a:solidFill>
              </a:rPr>
              <a:t>Monthly</a:t>
            </a:r>
            <a:r>
              <a:rPr lang="en-US" sz="1600">
                <a:solidFill>
                  <a:srgbClr val="003399"/>
                </a:solidFill>
              </a:rPr>
              <a:t> from the drop-down menu of “</a:t>
            </a:r>
            <a:r>
              <a:rPr lang="en-US" sz="1600" b="1" i="1">
                <a:solidFill>
                  <a:srgbClr val="003399"/>
                </a:solidFill>
              </a:rPr>
              <a:t>Date specification</a:t>
            </a:r>
            <a:r>
              <a:rPr lang="en-US" sz="1600">
                <a:solidFill>
                  <a:srgbClr val="003399"/>
                </a:solidFill>
              </a:rPr>
              <a:t>”. </a:t>
            </a:r>
          </a:p>
          <a:p>
            <a:pPr lvl="1" fontAlgn="base">
              <a:spcBef>
                <a:spcPct val="0"/>
              </a:spcBef>
              <a:spcAft>
                <a:spcPts val="600"/>
              </a:spcAft>
              <a:buClr>
                <a:srgbClr val="3390E1"/>
              </a:buClr>
              <a:buSzPct val="90000"/>
              <a:buFont typeface="Arial" panose="020B0604020202020204" pitchFamily="34" charset="0"/>
              <a:buAutoNum type="arabicPeriod"/>
            </a:pPr>
            <a:r>
              <a:rPr lang="en-US" sz="1600">
                <a:solidFill>
                  <a:srgbClr val="003399"/>
                </a:solidFill>
              </a:rPr>
              <a:t>Enter the start and end date of your data (1950 - 2012).</a:t>
            </a:r>
          </a:p>
          <a:p>
            <a:pPr fontAlgn="base">
              <a:spcBef>
                <a:spcPct val="0"/>
              </a:spcBef>
              <a:spcAft>
                <a:spcPct val="0"/>
              </a:spcAft>
              <a:buClr>
                <a:srgbClr val="3390E1"/>
              </a:buClr>
              <a:buFont typeface="Wingdings" panose="05000000000000000000" pitchFamily="2" charset="2"/>
              <a:buChar char="§"/>
            </a:pPr>
            <a:endParaRPr lang="en-US">
              <a:solidFill>
                <a:srgbClr val="000000"/>
              </a:solidFill>
            </a:endParaRPr>
          </a:p>
        </p:txBody>
      </p:sp>
    </p:spTree>
    <p:extLst>
      <p:ext uri="{BB962C8B-B14F-4D97-AF65-F5344CB8AC3E}">
        <p14:creationId xmlns:p14="http://schemas.microsoft.com/office/powerpoint/2010/main" val="35224736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Creating a Dated Workfile: Example 1 (cont’d) </a:t>
            </a:r>
          </a:p>
        </p:txBody>
      </p:sp>
      <p:sp>
        <p:nvSpPr>
          <p:cNvPr id="11266" name="Slide Number Placeholder 3"/>
          <p:cNvSpPr>
            <a:spLocks noGrp="1"/>
          </p:cNvSpPr>
          <p:nvPr>
            <p:ph type="sldNum" sz="quarter" idx="10"/>
          </p:nvPr>
        </p:nvSpPr>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68D63EBC-3CF6-4B82-91F8-068754AC2726}" type="slidenum">
              <a:rPr lang="en-US" smtClean="0">
                <a:solidFill>
                  <a:srgbClr val="000000"/>
                </a:solidFill>
              </a:rPr>
              <a:pPr/>
              <a:t>9</a:t>
            </a:fld>
            <a:endParaRPr lang="en-US">
              <a:solidFill>
                <a:srgbClr val="000000"/>
              </a:solidFill>
            </a:endParaRPr>
          </a:p>
        </p:txBody>
      </p:sp>
      <p:sp>
        <p:nvSpPr>
          <p:cNvPr id="11268" name="TextBox 6"/>
          <p:cNvSpPr txBox="1">
            <a:spLocks noChangeArrowheads="1"/>
          </p:cNvSpPr>
          <p:nvPr/>
        </p:nvSpPr>
        <p:spPr bwMode="auto">
          <a:xfrm>
            <a:off x="752475" y="1298575"/>
            <a:ext cx="706913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1000">
                <a:solidFill>
                  <a:schemeClr val="tx1"/>
                </a:solidFill>
                <a:latin typeface="Arial" panose="020B0604020202020204" pitchFamily="34" charset="0"/>
                <a:ea typeface="ＭＳ Ｐゴシック" panose="020B0600070205080204" pitchFamily="34" charset="-128"/>
              </a:defRPr>
            </a:lvl1pPr>
            <a:lvl2pPr marL="346075" indent="-34290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lvl="1" fontAlgn="base">
              <a:lnSpc>
                <a:spcPct val="150000"/>
              </a:lnSpc>
              <a:spcBef>
                <a:spcPct val="0"/>
              </a:spcBef>
              <a:spcAft>
                <a:spcPct val="0"/>
              </a:spcAft>
              <a:buClr>
                <a:srgbClr val="3390E1"/>
              </a:buClr>
              <a:buSzPct val="90000"/>
              <a:buFont typeface="Arial" panose="020B0604020202020204" pitchFamily="34" charset="0"/>
              <a:buAutoNum type="arabicPeriod" startAt="6"/>
            </a:pPr>
            <a:r>
              <a:rPr lang="en-US" sz="1600">
                <a:solidFill>
                  <a:srgbClr val="003399"/>
                </a:solidFill>
              </a:rPr>
              <a:t>EViews creates a dated workfile with monthly data from 1950 to 2012.</a:t>
            </a:r>
          </a:p>
          <a:p>
            <a:pPr fontAlgn="base">
              <a:spcBef>
                <a:spcPct val="0"/>
              </a:spcBef>
              <a:spcAft>
                <a:spcPct val="0"/>
              </a:spcAft>
              <a:buClr>
                <a:srgbClr val="3390E1"/>
              </a:buClr>
              <a:buFont typeface="Wingdings" panose="05000000000000000000" pitchFamily="2" charset="2"/>
              <a:buChar char="§"/>
            </a:pPr>
            <a:endParaRPr lang="en-US">
              <a:solidFill>
                <a:srgbClr val="000000"/>
              </a:solidFill>
            </a:endParaRPr>
          </a:p>
        </p:txBody>
      </p:sp>
      <p:pic>
        <p:nvPicPr>
          <p:cNvPr id="2" name="Picture 1"/>
          <p:cNvPicPr>
            <a:picLocks noChangeAspect="1"/>
          </p:cNvPicPr>
          <p:nvPr/>
        </p:nvPicPr>
        <p:blipFill>
          <a:blip r:embed="rId3"/>
          <a:stretch>
            <a:fillRect/>
          </a:stretch>
        </p:blipFill>
        <p:spPr>
          <a:xfrm>
            <a:off x="2461009" y="1980306"/>
            <a:ext cx="4120419" cy="4366519"/>
          </a:xfrm>
          <a:prstGeom prst="rect">
            <a:avLst/>
          </a:prstGeom>
        </p:spPr>
      </p:pic>
    </p:spTree>
    <p:extLst>
      <p:ext uri="{BB962C8B-B14F-4D97-AF65-F5344CB8AC3E}">
        <p14:creationId xmlns:p14="http://schemas.microsoft.com/office/powerpoint/2010/main" val="2653900740"/>
      </p:ext>
    </p:extLst>
  </p:cSld>
  <p:clrMapOvr>
    <a:masterClrMapping/>
  </p:clrMapOvr>
  <p:timing>
    <p:tnLst>
      <p:par>
        <p:cTn id="1" dur="indefinite" restart="never" nodeType="tmRoot"/>
      </p:par>
    </p:tnLst>
  </p:timing>
</p:sld>
</file>

<file path=ppt/theme/theme1.xml><?xml version="1.0" encoding="utf-8"?>
<a:theme xmlns:a="http://schemas.openxmlformats.org/drawingml/2006/main" name="4_Blank Presentation">
  <a:themeElements>
    <a:clrScheme name="3_Blank Presentation 1">
      <a:dk1>
        <a:srgbClr val="000000"/>
      </a:dk1>
      <a:lt1>
        <a:srgbClr val="FFFFFF"/>
      </a:lt1>
      <a:dk2>
        <a:srgbClr val="000000"/>
      </a:dk2>
      <a:lt2>
        <a:srgbClr val="CCCCCC"/>
      </a:lt2>
      <a:accent1>
        <a:srgbClr val="808080"/>
      </a:accent1>
      <a:accent2>
        <a:srgbClr val="3390E1"/>
      </a:accent2>
      <a:accent3>
        <a:srgbClr val="FFFFFF"/>
      </a:accent3>
      <a:accent4>
        <a:srgbClr val="000000"/>
      </a:accent4>
      <a:accent5>
        <a:srgbClr val="C0C0C0"/>
      </a:accent5>
      <a:accent6>
        <a:srgbClr val="2D82CC"/>
      </a:accent6>
      <a:hlink>
        <a:srgbClr val="003399"/>
      </a:hlink>
      <a:folHlink>
        <a:srgbClr val="1C146A"/>
      </a:folHlink>
    </a:clrScheme>
    <a:fontScheme name="3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3_Blank Presentation 1">
        <a:dk1>
          <a:srgbClr val="000000"/>
        </a:dk1>
        <a:lt1>
          <a:srgbClr val="FFFFFF"/>
        </a:lt1>
        <a:dk2>
          <a:srgbClr val="000000"/>
        </a:dk2>
        <a:lt2>
          <a:srgbClr val="CCCCCC"/>
        </a:lt2>
        <a:accent1>
          <a:srgbClr val="808080"/>
        </a:accent1>
        <a:accent2>
          <a:srgbClr val="3390E1"/>
        </a:accent2>
        <a:accent3>
          <a:srgbClr val="FFFFFF"/>
        </a:accent3>
        <a:accent4>
          <a:srgbClr val="000000"/>
        </a:accent4>
        <a:accent5>
          <a:srgbClr val="C0C0C0"/>
        </a:accent5>
        <a:accent6>
          <a:srgbClr val="2D82CC"/>
        </a:accent6>
        <a:hlink>
          <a:srgbClr val="003399"/>
        </a:hlink>
        <a:folHlink>
          <a:srgbClr val="1C146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103</TotalTime>
  <Words>3850</Words>
  <Application>Microsoft Office PowerPoint</Application>
  <PresentationFormat>On-screen Show (4:3)</PresentationFormat>
  <Paragraphs>465</Paragraphs>
  <Slides>57</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ＭＳ Ｐゴシック</vt:lpstr>
      <vt:lpstr>Arial</vt:lpstr>
      <vt:lpstr>Calibri</vt:lpstr>
      <vt:lpstr>Courier New</vt:lpstr>
      <vt:lpstr>Times</vt:lpstr>
      <vt:lpstr>Times New Roman</vt:lpstr>
      <vt:lpstr>Wingdings</vt:lpstr>
      <vt:lpstr>4_Blank Presentation</vt:lpstr>
      <vt:lpstr>EViews Training</vt:lpstr>
      <vt:lpstr>EViews Workfiles</vt:lpstr>
      <vt:lpstr>EViews Workfiles </vt:lpstr>
      <vt:lpstr>Describing the Structure of a Workfile</vt:lpstr>
      <vt:lpstr>Creating a Workfile</vt:lpstr>
      <vt:lpstr>Creating a Workfile (cont’d)</vt:lpstr>
      <vt:lpstr>Creating a Workfile (cont’d)</vt:lpstr>
      <vt:lpstr>Creating a Dated Workfile: Example 1</vt:lpstr>
      <vt:lpstr>Creating a Dated Workfile: Example 1 (cont’d) </vt:lpstr>
      <vt:lpstr>Creating an Undated Workfile: Example 2</vt:lpstr>
      <vt:lpstr>Creating a Undated Workfile: Example 2 (cont’d) </vt:lpstr>
      <vt:lpstr>Creating a Balanced Panel Workfile: Example 3</vt:lpstr>
      <vt:lpstr>Creating a Balanced Panel Workfile: Example 3 (cont’d) </vt:lpstr>
      <vt:lpstr>Creating Workfiles Using Commands: Example 1 </vt:lpstr>
      <vt:lpstr>PowerPoint Presentation</vt:lpstr>
      <vt:lpstr>PowerPoint Presentation</vt:lpstr>
      <vt:lpstr>PowerPoint Presentation</vt:lpstr>
      <vt:lpstr>EViews Workfiles </vt:lpstr>
      <vt:lpstr>EViews Workfiles</vt:lpstr>
      <vt:lpstr>Creating a Cross-Sectional Workfile by Dragging/Dropping Data: Example 1</vt:lpstr>
      <vt:lpstr>Creating a Cross-Sectional Workfile by Dragging/Dropping Data: Example 1 (cont’d)</vt:lpstr>
      <vt:lpstr>Creating a Cross-Sectional Workfile by Dragging/Dropping Data: Example: 1 (cont’d)</vt:lpstr>
      <vt:lpstr>Creating a Cross-Sectional Workfile by Dragging/Dropping Data: Example: 1 (cont’d)</vt:lpstr>
      <vt:lpstr>Creating a Cross-Sectional Workfile by Dragging/Dropping Data: Example: 1 (cont’d)</vt:lpstr>
      <vt:lpstr>Creating a Time Series Workfile by Importing Data: Example 2 </vt:lpstr>
      <vt:lpstr>Creating a Time Series Workfile by Importing Data: Example 2 (cont’d)</vt:lpstr>
      <vt:lpstr>Creating a Time Series Workfile by Importing Data: Example 2 (cont’d)</vt:lpstr>
      <vt:lpstr>Creating a Time Series Workfile by Importing Data: Example 2 (cont’d)</vt:lpstr>
      <vt:lpstr>Creating a Panel Data Workfile by Copy/Paste: Example 3</vt:lpstr>
      <vt:lpstr>Creating a Panel Data Workfile by Copy/Paste: Example 3 (cont’d)</vt:lpstr>
      <vt:lpstr>PowerPoint Presentation</vt:lpstr>
      <vt:lpstr>PowerPoint Presentation</vt:lpstr>
      <vt:lpstr>Example 4: Creating a Workfile  by Command </vt:lpstr>
      <vt:lpstr>PowerPoint Presentation</vt:lpstr>
      <vt:lpstr>Example 5: Transposing Data  from Foreign Files</vt:lpstr>
      <vt:lpstr>Example 5: Transposing Data  from Foreign Files (cont’d)</vt:lpstr>
      <vt:lpstr>PowerPoint Presentation</vt:lpstr>
      <vt:lpstr>Example 6: Creating a Workfile and  Transposing  Data by Command </vt:lpstr>
      <vt:lpstr>PowerPoint Presentation</vt:lpstr>
      <vt:lpstr>EViews Workfiles </vt:lpstr>
      <vt:lpstr>EViews Pages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Gareth Thomas</dc:creator>
  <cp:lastModifiedBy>Thomas, Gareth</cp:lastModifiedBy>
  <cp:revision>18</cp:revision>
  <dcterms:created xsi:type="dcterms:W3CDTF">2013-02-28T03:26:11Z</dcterms:created>
  <dcterms:modified xsi:type="dcterms:W3CDTF">2016-06-29T17:02:11Z</dcterms:modified>
</cp:coreProperties>
</file>