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9"/>
  </p:notesMasterIdLst>
  <p:sldIdLst>
    <p:sldId id="256" r:id="rId2"/>
    <p:sldId id="270" r:id="rId3"/>
    <p:sldId id="272" r:id="rId4"/>
    <p:sldId id="259" r:id="rId5"/>
    <p:sldId id="263" r:id="rId6"/>
    <p:sldId id="258" r:id="rId7"/>
    <p:sldId id="275" r:id="rId8"/>
    <p:sldId id="273" r:id="rId9"/>
    <p:sldId id="274" r:id="rId10"/>
    <p:sldId id="261" r:id="rId11"/>
    <p:sldId id="267" r:id="rId12"/>
    <p:sldId id="265" r:id="rId13"/>
    <p:sldId id="278" r:id="rId14"/>
    <p:sldId id="279" r:id="rId15"/>
    <p:sldId id="277" r:id="rId16"/>
    <p:sldId id="268" r:id="rId17"/>
    <p:sldId id="26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19/02/2021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Urban development</a:t>
            </a:r>
            <a:endParaRPr lang="en-ID" sz="48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15A1E-7B7B-4DB2-AE18-AA1823406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C24E939-58E9-4293-8ADE-9F9266EAE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16D21D-C773-4640-95C6-E330107C2833}"/>
              </a:ext>
            </a:extLst>
          </p:cNvPr>
          <p:cNvSpPr txBox="1"/>
          <p:nvPr/>
        </p:nvSpPr>
        <p:spPr>
          <a:xfrm>
            <a:off x="1451579" y="1960053"/>
            <a:ext cx="630775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City</a:t>
            </a:r>
            <a:r>
              <a:rPr lang="en-US" sz="2200" dirty="0"/>
              <a:t>.  a permanent and densely settled place with defined administrative boundaries. A city has networks, systems, and services </a:t>
            </a:r>
          </a:p>
          <a:p>
            <a:endParaRPr lang="en-US" sz="2200" dirty="0"/>
          </a:p>
          <a:p>
            <a:r>
              <a:rPr lang="en-US" sz="2200" b="1" dirty="0"/>
              <a:t>Urban</a:t>
            </a:r>
            <a:r>
              <a:rPr lang="en-US" sz="2200" dirty="0"/>
              <a:t>. has the characteristics of a city (being  city)</a:t>
            </a:r>
          </a:p>
          <a:p>
            <a:endParaRPr lang="en-US" sz="2200" dirty="0"/>
          </a:p>
          <a:p>
            <a:r>
              <a:rPr lang="en-US" sz="2200" b="1" dirty="0"/>
              <a:t>Urban development</a:t>
            </a:r>
            <a:r>
              <a:rPr lang="en-US" sz="2200" dirty="0"/>
              <a:t>. improvement/evolution of an urban area</a:t>
            </a:r>
          </a:p>
          <a:p>
            <a:endParaRPr lang="en-US" sz="2200" dirty="0"/>
          </a:p>
          <a:p>
            <a:r>
              <a:rPr lang="en-US" sz="2200" b="1" dirty="0"/>
              <a:t>Urbanization</a:t>
            </a:r>
            <a:r>
              <a:rPr lang="en-US" sz="2200" dirty="0"/>
              <a:t>. the process of becoming urban; shift from agriculture land to urban land</a:t>
            </a:r>
          </a:p>
          <a:p>
            <a:endParaRPr lang="en-US" dirty="0"/>
          </a:p>
        </p:txBody>
      </p:sp>
      <p:pic>
        <p:nvPicPr>
          <p:cNvPr id="1026" name="Picture 2" descr="Image result for urban development definition">
            <a:extLst>
              <a:ext uri="{FF2B5EF4-FFF2-40B4-BE49-F238E27FC236}">
                <a16:creationId xmlns:a16="http://schemas.microsoft.com/office/drawing/2014/main" id="{CBD38699-0393-48BB-A6EA-A8687729F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566" y="1853754"/>
            <a:ext cx="4456434" cy="353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719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42E9FB-87C2-437A-BC4F-1AAF08918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58A91A4-845C-4FBA-B283-3872B878CE35}"/>
              </a:ext>
            </a:extLst>
          </p:cNvPr>
          <p:cNvSpPr/>
          <p:nvPr/>
        </p:nvSpPr>
        <p:spPr>
          <a:xfrm>
            <a:off x="7170393" y="770287"/>
            <a:ext cx="4572000" cy="4819507"/>
          </a:xfrm>
          <a:prstGeom prst="ellipse">
            <a:avLst/>
          </a:prstGeom>
          <a:solidFill>
            <a:schemeClr val="accent1">
              <a:alpha val="2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B8881A3-B62C-4D3A-8741-91E6A055E5A9}"/>
              </a:ext>
            </a:extLst>
          </p:cNvPr>
          <p:cNvSpPr/>
          <p:nvPr/>
        </p:nvSpPr>
        <p:spPr>
          <a:xfrm>
            <a:off x="8011885" y="2207624"/>
            <a:ext cx="2300515" cy="2582089"/>
          </a:xfrm>
          <a:prstGeom prst="ellipse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116EE79-9D22-43B7-B042-ECC8F54CC167}"/>
              </a:ext>
            </a:extLst>
          </p:cNvPr>
          <p:cNvSpPr/>
          <p:nvPr/>
        </p:nvSpPr>
        <p:spPr>
          <a:xfrm>
            <a:off x="8473440" y="3352800"/>
            <a:ext cx="679269" cy="5921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A8AF73B-44E7-4A76-9E4D-D2BB59BE8111}"/>
              </a:ext>
            </a:extLst>
          </p:cNvPr>
          <p:cNvSpPr/>
          <p:nvPr/>
        </p:nvSpPr>
        <p:spPr>
          <a:xfrm>
            <a:off x="8130903" y="3135811"/>
            <a:ext cx="223520" cy="2438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5311291-A10D-499C-A1A7-B55E82F16AE5}"/>
              </a:ext>
            </a:extLst>
          </p:cNvPr>
          <p:cNvSpPr/>
          <p:nvPr/>
        </p:nvSpPr>
        <p:spPr>
          <a:xfrm>
            <a:off x="8805816" y="2097593"/>
            <a:ext cx="223520" cy="2438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A562C17-3C4A-4A27-8AD5-3045331AB121}"/>
              </a:ext>
            </a:extLst>
          </p:cNvPr>
          <p:cNvSpPr/>
          <p:nvPr/>
        </p:nvSpPr>
        <p:spPr>
          <a:xfrm>
            <a:off x="10424886" y="2664439"/>
            <a:ext cx="223520" cy="2438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30EDAE9-8DD6-4DDA-A947-EFC56565AF5B}"/>
              </a:ext>
            </a:extLst>
          </p:cNvPr>
          <p:cNvSpPr/>
          <p:nvPr/>
        </p:nvSpPr>
        <p:spPr>
          <a:xfrm>
            <a:off x="9859554" y="4611188"/>
            <a:ext cx="223520" cy="2438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F7AA611-F52A-499D-BB3A-B8731147E9C7}"/>
              </a:ext>
            </a:extLst>
          </p:cNvPr>
          <p:cNvSpPr/>
          <p:nvPr/>
        </p:nvSpPr>
        <p:spPr>
          <a:xfrm>
            <a:off x="8297817" y="4676502"/>
            <a:ext cx="223520" cy="2438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1A3D9E6-FC09-4D95-9E4E-47DFA6DC1018}"/>
              </a:ext>
            </a:extLst>
          </p:cNvPr>
          <p:cNvCxnSpPr>
            <a:cxnSpLocks/>
          </p:cNvCxnSpPr>
          <p:nvPr/>
        </p:nvCxnSpPr>
        <p:spPr>
          <a:xfrm flipV="1">
            <a:off x="8857343" y="2341434"/>
            <a:ext cx="60233" cy="100250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2469FF3-BC50-40BC-8FC0-53E6FC78DC2E}"/>
              </a:ext>
            </a:extLst>
          </p:cNvPr>
          <p:cNvCxnSpPr>
            <a:cxnSpLocks/>
            <a:endCxn id="8" idx="3"/>
          </p:cNvCxnSpPr>
          <p:nvPr/>
        </p:nvCxnSpPr>
        <p:spPr>
          <a:xfrm flipV="1">
            <a:off x="9152709" y="2872569"/>
            <a:ext cx="1304911" cy="65295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01E0383-AF65-47AC-81E1-CC73F80D1075}"/>
              </a:ext>
            </a:extLst>
          </p:cNvPr>
          <p:cNvCxnSpPr>
            <a:stCxn id="5" idx="5"/>
          </p:cNvCxnSpPr>
          <p:nvPr/>
        </p:nvCxnSpPr>
        <p:spPr>
          <a:xfrm>
            <a:off x="9053232" y="3858260"/>
            <a:ext cx="806322" cy="75292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CE0CF03-DCCF-404D-9634-9F7B59844F81}"/>
              </a:ext>
            </a:extLst>
          </p:cNvPr>
          <p:cNvCxnSpPr/>
          <p:nvPr/>
        </p:nvCxnSpPr>
        <p:spPr>
          <a:xfrm flipH="1">
            <a:off x="8473440" y="3944983"/>
            <a:ext cx="213360" cy="731519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7E56393-12F5-489A-84BC-19F1CB0621B0}"/>
              </a:ext>
            </a:extLst>
          </p:cNvPr>
          <p:cNvCxnSpPr>
            <a:stCxn id="5" idx="1"/>
            <a:endCxn id="6" idx="5"/>
          </p:cNvCxnSpPr>
          <p:nvPr/>
        </p:nvCxnSpPr>
        <p:spPr>
          <a:xfrm flipH="1" flipV="1">
            <a:off x="8321689" y="3343941"/>
            <a:ext cx="251228" cy="9558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30D52B-1710-418C-8ECE-239A7F8A88E9}"/>
              </a:ext>
            </a:extLst>
          </p:cNvPr>
          <p:cNvCxnSpPr>
            <a:stCxn id="6" idx="7"/>
          </p:cNvCxnSpPr>
          <p:nvPr/>
        </p:nvCxnSpPr>
        <p:spPr>
          <a:xfrm flipV="1">
            <a:off x="8321689" y="2341433"/>
            <a:ext cx="535654" cy="8300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E1D5AA0-DED8-4EA6-B6CD-07D7D5AAB02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>
            <a:off x="9029336" y="2219513"/>
            <a:ext cx="1395550" cy="56684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361A901E-AFDA-4B25-89F3-50DAD5C3591B}"/>
              </a:ext>
            </a:extLst>
          </p:cNvPr>
          <p:cNvCxnSpPr>
            <a:stCxn id="8" idx="3"/>
            <a:endCxn id="9" idx="1"/>
          </p:cNvCxnSpPr>
          <p:nvPr/>
        </p:nvCxnSpPr>
        <p:spPr>
          <a:xfrm flipH="1">
            <a:off x="9892288" y="2872569"/>
            <a:ext cx="565332" cy="177432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6AC5713-C14B-4EF6-A180-1B19DCF04FB8}"/>
              </a:ext>
            </a:extLst>
          </p:cNvPr>
          <p:cNvCxnSpPr>
            <a:stCxn id="9" idx="1"/>
            <a:endCxn id="10" idx="1"/>
          </p:cNvCxnSpPr>
          <p:nvPr/>
        </p:nvCxnSpPr>
        <p:spPr>
          <a:xfrm flipH="1">
            <a:off x="8330551" y="4646898"/>
            <a:ext cx="1561737" cy="6531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13F9301-2741-4ABF-838E-C0F6BFA19FD7}"/>
              </a:ext>
            </a:extLst>
          </p:cNvPr>
          <p:cNvCxnSpPr>
            <a:stCxn id="10" idx="2"/>
            <a:endCxn id="6" idx="4"/>
          </p:cNvCxnSpPr>
          <p:nvPr/>
        </p:nvCxnSpPr>
        <p:spPr>
          <a:xfrm flipH="1" flipV="1">
            <a:off x="8242663" y="3379651"/>
            <a:ext cx="55154" cy="141877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9846BBB4-3EE9-49FE-BE57-77B3E215BDDF}"/>
              </a:ext>
            </a:extLst>
          </p:cNvPr>
          <p:cNvSpPr txBox="1"/>
          <p:nvPr/>
        </p:nvSpPr>
        <p:spPr>
          <a:xfrm>
            <a:off x="8686800" y="1302551"/>
            <a:ext cx="2300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periphery</a:t>
            </a:r>
            <a:endParaRPr lang="en-ID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D8EFDF8-6FAF-42B9-95D3-AF0DEC8C7D54}"/>
              </a:ext>
            </a:extLst>
          </p:cNvPr>
          <p:cNvSpPr txBox="1"/>
          <p:nvPr/>
        </p:nvSpPr>
        <p:spPr>
          <a:xfrm>
            <a:off x="10174954" y="2219513"/>
            <a:ext cx="1093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suburb</a:t>
            </a:r>
            <a:endParaRPr lang="en-ID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1E57804-8EED-4600-914E-71330737FBD0}"/>
              </a:ext>
            </a:extLst>
          </p:cNvPr>
          <p:cNvSpPr txBox="1"/>
          <p:nvPr/>
        </p:nvSpPr>
        <p:spPr>
          <a:xfrm>
            <a:off x="8857343" y="3377073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city center</a:t>
            </a:r>
            <a:endParaRPr lang="en-ID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ADE7101-E471-4C99-8075-6B7D1CA3859B}"/>
              </a:ext>
            </a:extLst>
          </p:cNvPr>
          <p:cNvSpPr txBox="1"/>
          <p:nvPr/>
        </p:nvSpPr>
        <p:spPr>
          <a:xfrm>
            <a:off x="9067875" y="2447018"/>
            <a:ext cx="1178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city proper</a:t>
            </a:r>
            <a:endParaRPr lang="en-ID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0DDB158-CAEC-4209-9F31-03EF40D73D2C}"/>
              </a:ext>
            </a:extLst>
          </p:cNvPr>
          <p:cNvCxnSpPr/>
          <p:nvPr/>
        </p:nvCxnSpPr>
        <p:spPr>
          <a:xfrm>
            <a:off x="6441440" y="5435600"/>
            <a:ext cx="59944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C0BD1D3-3648-4E43-98D3-05AA3A981B33}"/>
              </a:ext>
            </a:extLst>
          </p:cNvPr>
          <p:cNvSpPr txBox="1"/>
          <p:nvPr/>
        </p:nvSpPr>
        <p:spPr>
          <a:xfrm>
            <a:off x="7281805" y="5648968"/>
            <a:ext cx="1575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urban area</a:t>
            </a:r>
            <a:endParaRPr lang="en-ID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64F14F2-B363-4F13-9835-6E14D628EB52}"/>
              </a:ext>
            </a:extLst>
          </p:cNvPr>
          <p:cNvSpPr/>
          <p:nvPr/>
        </p:nvSpPr>
        <p:spPr>
          <a:xfrm>
            <a:off x="6500910" y="5589794"/>
            <a:ext cx="480500" cy="453190"/>
          </a:xfrm>
          <a:prstGeom prst="ellipse">
            <a:avLst/>
          </a:prstGeom>
          <a:solidFill>
            <a:schemeClr val="accent1">
              <a:alpha val="2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ADA34AC-6548-4895-AA81-7E15DF6BBCB6}"/>
              </a:ext>
            </a:extLst>
          </p:cNvPr>
          <p:cNvSpPr txBox="1"/>
          <p:nvPr/>
        </p:nvSpPr>
        <p:spPr>
          <a:xfrm>
            <a:off x="7285369" y="5375936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network</a:t>
            </a:r>
            <a:endParaRPr lang="en-ID" dirty="0"/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96A5A3E3-321B-4142-8D40-6A3FE7105176}"/>
              </a:ext>
            </a:extLst>
          </p:cNvPr>
          <p:cNvSpPr txBox="1">
            <a:spLocks/>
          </p:cNvSpPr>
          <p:nvPr/>
        </p:nvSpPr>
        <p:spPr>
          <a:xfrm>
            <a:off x="1450975" y="804863"/>
            <a:ext cx="9604375" cy="10493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definitions</a:t>
            </a:r>
            <a:endParaRPr lang="en-ID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5A1A7DD-3DE2-4716-8919-16A5D253B56B}"/>
              </a:ext>
            </a:extLst>
          </p:cNvPr>
          <p:cNvSpPr txBox="1"/>
          <p:nvPr/>
        </p:nvSpPr>
        <p:spPr>
          <a:xfrm>
            <a:off x="1438784" y="1452924"/>
            <a:ext cx="422548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City center</a:t>
            </a:r>
            <a:r>
              <a:rPr lang="en-US" sz="2200" dirty="0"/>
              <a:t>. The central part or main area for administration, business and commerce</a:t>
            </a:r>
          </a:p>
          <a:p>
            <a:endParaRPr lang="en-US" sz="2200" dirty="0"/>
          </a:p>
          <a:p>
            <a:r>
              <a:rPr lang="en-US" sz="2200" b="1" dirty="0"/>
              <a:t>Suburb</a:t>
            </a:r>
            <a:r>
              <a:rPr lang="en-US" sz="2200" dirty="0"/>
              <a:t>.  an outlying district/area; usually associated with a residential area </a:t>
            </a:r>
          </a:p>
          <a:p>
            <a:endParaRPr lang="en-ID" sz="2200" dirty="0"/>
          </a:p>
          <a:p>
            <a:r>
              <a:rPr lang="en-ID" sz="2200" b="1" dirty="0"/>
              <a:t>Periphery</a:t>
            </a:r>
            <a:r>
              <a:rPr lang="en-ID" sz="2200" dirty="0"/>
              <a:t>. The fringe area of a city, may not necessarily be within the administrative boundaries of a city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509860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2A100-1DF2-4658-9EEF-6E1EF1C62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Urban development - overview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81FA7-02AB-4F84-A875-D871EFE088EE}"/>
              </a:ext>
            </a:extLst>
          </p:cNvPr>
          <p:cNvSpPr txBox="1"/>
          <p:nvPr/>
        </p:nvSpPr>
        <p:spPr>
          <a:xfrm>
            <a:off x="1451579" y="1929275"/>
            <a:ext cx="639484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Currently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55% of the world’s population </a:t>
            </a:r>
            <a:r>
              <a:rPr lang="en-US" sz="2200" dirty="0">
                <a:solidFill>
                  <a:srgbClr val="333333"/>
                </a:solidFill>
              </a:rPr>
              <a:t>(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4.2 billion) live in cities; by 2050, </a:t>
            </a:r>
            <a:r>
              <a:rPr lang="en-US" sz="2200" dirty="0">
                <a:solidFill>
                  <a:srgbClr val="333333"/>
                </a:solidFill>
              </a:rPr>
              <a:t>the figure is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expected to be 70%</a:t>
            </a:r>
          </a:p>
          <a:p>
            <a:pPr algn="l"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M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ore than 80% of global GDP is generated in cities</a:t>
            </a:r>
            <a:r>
              <a:rPr lang="en-US" sz="2200" dirty="0">
                <a:solidFill>
                  <a:srgbClr val="333333"/>
                </a:solidFill>
              </a:rPr>
              <a:t>. Cities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can contribute to sustainable growth if managed well by increasing productivity, allowing innovation and new ideas to emerge.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However, urbanization brings challenges. With a more people, there will be an accelerated demand for affordable housing, well-connected transport systems, infrastructure, basic services, and jobs.  </a:t>
            </a:r>
          </a:p>
        </p:txBody>
      </p:sp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0B01BBC9-60A0-4426-AABF-453C78916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146" y="1411470"/>
            <a:ext cx="4237854" cy="2383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urban village improvement">
            <a:extLst>
              <a:ext uri="{FF2B5EF4-FFF2-40B4-BE49-F238E27FC236}">
                <a16:creationId xmlns:a16="http://schemas.microsoft.com/office/drawing/2014/main" id="{E6B4CD47-A4E3-489E-BCF4-72EC3B11D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146" y="3773419"/>
            <a:ext cx="4263506" cy="308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67CB1-4D3D-4866-8153-14B45088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856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158CB-0BED-45ED-9DB3-8A5742C48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cities important?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ACD01E-F527-41BC-8BD7-5EEAC9720F30}"/>
              </a:ext>
            </a:extLst>
          </p:cNvPr>
          <p:cNvSpPr txBox="1"/>
          <p:nvPr/>
        </p:nvSpPr>
        <p:spPr>
          <a:xfrm>
            <a:off x="1386839" y="1853754"/>
            <a:ext cx="6144713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i="0" dirty="0">
                <a:solidFill>
                  <a:srgbClr val="202124"/>
                </a:solidFill>
                <a:effectLst/>
              </a:rPr>
              <a:t>Cities play an important role in economic development; as centers of innovation, finance, administration, culture and education</a:t>
            </a:r>
            <a:endParaRPr lang="en-US" sz="2200" dirty="0">
              <a:solidFill>
                <a:srgbClr val="202124"/>
              </a:solidFill>
            </a:endParaRPr>
          </a:p>
          <a:p>
            <a:endParaRPr lang="en-US" sz="2200" dirty="0">
              <a:solidFill>
                <a:srgbClr val="202124"/>
              </a:solidFill>
            </a:endParaRPr>
          </a:p>
          <a:p>
            <a:r>
              <a:rPr lang="en-US" sz="2200" i="0" dirty="0">
                <a:solidFill>
                  <a:srgbClr val="202124"/>
                </a:solidFill>
                <a:effectLst/>
              </a:rPr>
              <a:t>Cities provide economies of scale</a:t>
            </a:r>
            <a:r>
              <a:rPr lang="en-US" sz="2200" dirty="0">
                <a:solidFill>
                  <a:srgbClr val="202124"/>
                </a:solidFill>
              </a:rPr>
              <a:t> and 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agglomeration; wealth is concentrated in cities </a:t>
            </a:r>
          </a:p>
          <a:p>
            <a:endParaRPr lang="en-US" sz="2200" dirty="0">
              <a:solidFill>
                <a:srgbClr val="202124"/>
              </a:solidFill>
            </a:endParaRPr>
          </a:p>
          <a:p>
            <a:r>
              <a:rPr lang="en-US" sz="2200" i="0" dirty="0">
                <a:solidFill>
                  <a:srgbClr val="202124"/>
                </a:solidFill>
                <a:effectLst/>
              </a:rPr>
              <a:t>Cities provide infrastructure and services through concentration in transportation, communications, power, human interactions, water and sanitation services</a:t>
            </a:r>
            <a:endParaRPr lang="en-ID" sz="2200" dirty="0"/>
          </a:p>
        </p:txBody>
      </p:sp>
      <p:pic>
        <p:nvPicPr>
          <p:cNvPr id="4098" name="Picture 2" descr="Image result for modern cities">
            <a:extLst>
              <a:ext uri="{FF2B5EF4-FFF2-40B4-BE49-F238E27FC236}">
                <a16:creationId xmlns:a16="http://schemas.microsoft.com/office/drawing/2014/main" id="{728DB958-31E2-470E-90EC-86A2E6607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52" y="904332"/>
            <a:ext cx="4660448" cy="286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basic urban  services">
            <a:extLst>
              <a:ext uri="{FF2B5EF4-FFF2-40B4-BE49-F238E27FC236}">
                <a16:creationId xmlns:a16="http://schemas.microsoft.com/office/drawing/2014/main" id="{ABF388E4-2390-480E-97E0-B80BF65B8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52" y="3751989"/>
            <a:ext cx="4635685" cy="308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2383D-B5D2-4944-865B-B8E8B424F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707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8DA99-C30E-4FCD-B68D-7180A968B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Impacts of urbanization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52BCDB-8B24-441B-B37E-C77FF2E1F149}"/>
              </a:ext>
            </a:extLst>
          </p:cNvPr>
          <p:cNvSpPr txBox="1"/>
          <p:nvPr/>
        </p:nvSpPr>
        <p:spPr>
          <a:xfrm>
            <a:off x="1451579" y="1991920"/>
            <a:ext cx="6133587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  <a:latin typeface="-apple-system"/>
              </a:rPr>
              <a:t>I</a:t>
            </a:r>
            <a:r>
              <a:rPr lang="en-US" sz="2200" b="0" i="0" dirty="0">
                <a:solidFill>
                  <a:srgbClr val="333333"/>
                </a:solidFill>
                <a:effectLst/>
                <a:latin typeface="-apple-system"/>
              </a:rPr>
              <a:t>nvestments in basic services and infrastructure (e.g., </a:t>
            </a:r>
            <a:r>
              <a:rPr lang="en-US" sz="2200" dirty="0">
                <a:solidFill>
                  <a:srgbClr val="333333"/>
                </a:solidFill>
                <a:latin typeface="-apple-system"/>
              </a:rPr>
              <a:t>electricity, roads, </a:t>
            </a:r>
            <a:r>
              <a:rPr lang="en-US" sz="2200" b="0" i="0" dirty="0">
                <a:solidFill>
                  <a:srgbClr val="333333"/>
                </a:solidFill>
                <a:effectLst/>
                <a:latin typeface="-apple-system"/>
              </a:rPr>
              <a:t>water supply, wastewater, and solid waste management) </a:t>
            </a:r>
            <a:r>
              <a:rPr lang="en-US" sz="2200" dirty="0">
                <a:solidFill>
                  <a:srgbClr val="333333"/>
                </a:solidFill>
                <a:latin typeface="-apple-system"/>
              </a:rPr>
              <a:t>improves standard of living 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  <a:latin typeface="-apple-system"/>
              </a:rPr>
              <a:t>Improvements in health and education translates into enhanced people’s productivity and increases attractiveness </a:t>
            </a:r>
            <a:r>
              <a:rPr lang="en-US" sz="2200" dirty="0">
                <a:solidFill>
                  <a:srgbClr val="333333"/>
                </a:solidFill>
                <a:latin typeface="-apple-system"/>
              </a:rPr>
              <a:t>for </a:t>
            </a:r>
            <a:r>
              <a:rPr lang="en-US" sz="2200" b="0" i="0" dirty="0">
                <a:solidFill>
                  <a:srgbClr val="333333"/>
                </a:solidFill>
                <a:effectLst/>
                <a:latin typeface="-apple-system"/>
              </a:rPr>
              <a:t>investment</a:t>
            </a:r>
          </a:p>
        </p:txBody>
      </p:sp>
      <p:pic>
        <p:nvPicPr>
          <p:cNvPr id="6146" name="Picture 2" descr="Image result for urban  water supply">
            <a:extLst>
              <a:ext uri="{FF2B5EF4-FFF2-40B4-BE49-F238E27FC236}">
                <a16:creationId xmlns:a16="http://schemas.microsoft.com/office/drawing/2014/main" id="{9F9BA202-76A3-49CE-936C-813FEDA70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731" y="1895238"/>
            <a:ext cx="3747637" cy="249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urban  water supply">
            <a:extLst>
              <a:ext uri="{FF2B5EF4-FFF2-40B4-BE49-F238E27FC236}">
                <a16:creationId xmlns:a16="http://schemas.microsoft.com/office/drawing/2014/main" id="{B99C1ABF-47EB-4A76-9FDD-DCA6711B8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731" y="4389120"/>
            <a:ext cx="3727269" cy="249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120C201-C479-490F-A6EF-B826A70D3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72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2B5034D-A317-4228-81E1-7E0E48776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C47E358-D11D-472E-A40A-7946FE50B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urbanization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80864C-D8C9-4F99-AA9D-441BFD66304B}"/>
              </a:ext>
            </a:extLst>
          </p:cNvPr>
          <p:cNvSpPr txBox="1"/>
          <p:nvPr/>
        </p:nvSpPr>
        <p:spPr>
          <a:xfrm>
            <a:off x="1386839" y="1937546"/>
            <a:ext cx="610035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Provides labor pool and opportunities for employment </a:t>
            </a:r>
            <a:endParaRPr lang="en-US" sz="2200" b="0" i="0" dirty="0">
              <a:solidFill>
                <a:srgbClr val="333333"/>
              </a:solidFill>
              <a:effectLst/>
            </a:endParaRP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Improved climate resilience (e.g., through flood control measures) will mean reduced losses from climate change impacts</a:t>
            </a:r>
          </a:p>
        </p:txBody>
      </p:sp>
      <p:pic>
        <p:nvPicPr>
          <p:cNvPr id="2050" name="Picture 2" descr="Image result for employment">
            <a:extLst>
              <a:ext uri="{FF2B5EF4-FFF2-40B4-BE49-F238E27FC236}">
                <a16:creationId xmlns:a16="http://schemas.microsoft.com/office/drawing/2014/main" id="{BAB201E0-54DA-4FE8-BC85-93DC78207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615" y="-79103"/>
            <a:ext cx="4123386" cy="274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lood protection">
            <a:extLst>
              <a:ext uri="{FF2B5EF4-FFF2-40B4-BE49-F238E27FC236}">
                <a16:creationId xmlns:a16="http://schemas.microsoft.com/office/drawing/2014/main" id="{A62BE9B1-6E01-4FA7-B4C7-713644220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741" y="2650127"/>
            <a:ext cx="4123386" cy="419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608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B6C2A-F4BF-4A09-BAE8-4A6DB5884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Negative impacts of urbanization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282FE7C-0A01-45A7-9234-1EA32F3C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F8F566-5FF3-424B-AEA0-7DFD5BD0B3F0}"/>
              </a:ext>
            </a:extLst>
          </p:cNvPr>
          <p:cNvSpPr txBox="1"/>
          <p:nvPr/>
        </p:nvSpPr>
        <p:spPr>
          <a:xfrm>
            <a:off x="1451579" y="1853754"/>
            <a:ext cx="514951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Increased density (people, cars, buildings) may lead to traffic jams, environmental pollution, problems of waste disposal, imbalance between supply and demand for urban services</a:t>
            </a:r>
          </a:p>
          <a:p>
            <a:endParaRPr lang="en-US" sz="2200" dirty="0"/>
          </a:p>
          <a:p>
            <a:r>
              <a:rPr lang="en-US" sz="2200" dirty="0"/>
              <a:t>Negative consequences on health due to overcrowding and environmental pollution</a:t>
            </a:r>
          </a:p>
          <a:p>
            <a:endParaRPr lang="en-US" sz="2200" dirty="0"/>
          </a:p>
        </p:txBody>
      </p:sp>
      <p:pic>
        <p:nvPicPr>
          <p:cNvPr id="3074" name="Picture 2" descr="Image result for negative impacts of urbanization">
            <a:extLst>
              <a:ext uri="{FF2B5EF4-FFF2-40B4-BE49-F238E27FC236}">
                <a16:creationId xmlns:a16="http://schemas.microsoft.com/office/drawing/2014/main" id="{6D8E6A3F-CFD1-4452-9A38-90BFD8F6B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652" y="1853754"/>
            <a:ext cx="3892347" cy="259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dumpsites">
            <a:extLst>
              <a:ext uri="{FF2B5EF4-FFF2-40B4-BE49-F238E27FC236}">
                <a16:creationId xmlns:a16="http://schemas.microsoft.com/office/drawing/2014/main" id="{4663CB94-3F6C-4B7D-BCAA-C1B594DC6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653" y="4443935"/>
            <a:ext cx="3892347" cy="2414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064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0E8CBE0-E2D8-46AB-ACA6-D57996934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24C08E-B10A-4E19-966B-D78871E6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Negative impacts of urbanization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9B56D-3D37-46CF-AE31-69B8AC2AB8BC}"/>
              </a:ext>
            </a:extLst>
          </p:cNvPr>
          <p:cNvSpPr txBox="1"/>
          <p:nvPr/>
        </p:nvSpPr>
        <p:spPr>
          <a:xfrm>
            <a:off x="1378132" y="2028616"/>
            <a:ext cx="610035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Shifts in behavior and cultural norms </a:t>
            </a:r>
          </a:p>
          <a:p>
            <a:endParaRPr lang="en-US" sz="2200" dirty="0"/>
          </a:p>
          <a:p>
            <a:r>
              <a:rPr lang="en-US" sz="2200" dirty="0"/>
              <a:t>Land competition and scarcity, leading to exponential increase in land prices</a:t>
            </a:r>
          </a:p>
          <a:p>
            <a:endParaRPr lang="en-US" sz="2200" dirty="0"/>
          </a:p>
          <a:p>
            <a:r>
              <a:rPr lang="en-US" sz="2200" dirty="0"/>
              <a:t>Higher cost of living</a:t>
            </a:r>
          </a:p>
          <a:p>
            <a:endParaRPr lang="en-US" sz="2200" dirty="0"/>
          </a:p>
          <a:p>
            <a:r>
              <a:rPr lang="en-US" sz="2200" dirty="0"/>
              <a:t>May lead to higher inequality</a:t>
            </a:r>
            <a:endParaRPr lang="en-ID" sz="2200" dirty="0"/>
          </a:p>
        </p:txBody>
      </p:sp>
      <p:pic>
        <p:nvPicPr>
          <p:cNvPr id="4098" name="Picture 2" descr="Image result for traffic jam">
            <a:extLst>
              <a:ext uri="{FF2B5EF4-FFF2-40B4-BE49-F238E27FC236}">
                <a16:creationId xmlns:a16="http://schemas.microsoft.com/office/drawing/2014/main" id="{F66977ED-3144-49DC-832E-C7A15DC92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83" y="1854199"/>
            <a:ext cx="4553618" cy="303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dumping toxic waste">
            <a:extLst>
              <a:ext uri="{FF2B5EF4-FFF2-40B4-BE49-F238E27FC236}">
                <a16:creationId xmlns:a16="http://schemas.microsoft.com/office/drawing/2014/main" id="{136845D2-BEC8-4C19-94DC-B18DD139B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513" y="4476191"/>
            <a:ext cx="4572487" cy="238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109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6029E-7A84-449C-AB2D-4BD354342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challenges in urbanization</a:t>
            </a:r>
            <a:endParaRPr lang="en-ID" dirty="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8264740-FFE0-4B2A-AE43-869959BCA0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578" y="1933206"/>
            <a:ext cx="7265701" cy="344709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Uncontrolled spatial development </a:t>
            </a:r>
            <a:r>
              <a:rPr lang="en-US" sz="2200" dirty="0">
                <a:latin typeface="+mn-lt"/>
              </a:rPr>
              <a:t>due to rapid population growth and lack of planning and development controls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Poverty  and vulnerability</a:t>
            </a:r>
            <a:r>
              <a:rPr lang="en-US" sz="2200" dirty="0">
                <a:latin typeface="+mn-lt"/>
              </a:rPr>
              <a:t> as migration continues and jobs become scarce, inequality gap widens and becomes more visible</a:t>
            </a:r>
            <a:endParaRPr lang="en-US" sz="2200" b="1" dirty="0">
              <a:latin typeface="+mn-lt"/>
            </a:endParaRP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Lack of financing for infrastructure </a:t>
            </a:r>
            <a:r>
              <a:rPr lang="en-US" sz="2200" dirty="0">
                <a:latin typeface="+mn-lt"/>
              </a:rPr>
              <a:t>increased demand for infrastructure and services places financial burden on city officials to meet the growing demand </a:t>
            </a:r>
          </a:p>
        </p:txBody>
      </p:sp>
      <p:pic>
        <p:nvPicPr>
          <p:cNvPr id="4" name="Picture 18">
            <a:extLst>
              <a:ext uri="{FF2B5EF4-FFF2-40B4-BE49-F238E27FC236}">
                <a16:creationId xmlns:a16="http://schemas.microsoft.com/office/drawing/2014/main" id="{E3D47F35-42D9-43B1-B776-B8F2BDCB7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072" y="-26751"/>
            <a:ext cx="3256896" cy="2214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 descr="https://encrypted-tbn2.gstatic.com/images?q=tbn:ANd9GcSkmytjmUNNSqtCwj0K3Ftw86QdCk7O5UysYPEXJLL5fG5hjwe1Wg">
            <a:extLst>
              <a:ext uri="{FF2B5EF4-FFF2-40B4-BE49-F238E27FC236}">
                <a16:creationId xmlns:a16="http://schemas.microsoft.com/office/drawing/2014/main" id="{B08AC9E9-0FBB-4D46-A1C1-A2111C1CD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5104" y="2201059"/>
            <a:ext cx="3256896" cy="254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6" descr="https://encrypted-tbn2.gstatic.com/images?q=tbn:ANd9GcQI8uzXDbUsVkKuCJPs_UcYn3PTKtdLDnmrjVD1IPKjUd0Rhk8v">
            <a:extLst>
              <a:ext uri="{FF2B5EF4-FFF2-40B4-BE49-F238E27FC236}">
                <a16:creationId xmlns:a16="http://schemas.microsoft.com/office/drawing/2014/main" id="{EB03B047-ADF1-4AC4-A5E4-ACA76EBB7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5104" y="4741999"/>
            <a:ext cx="3251864" cy="2083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915DECC-4250-448E-B119-974F6D9DC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578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92AE455-8AA3-4C36-9A70-B6819A322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Key challenges in urbanization</a:t>
            </a: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E8DE27-BB92-4681-9147-5E75CF20B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37F0EA0-828A-46B6-92ED-9ED954BF6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578" y="1933206"/>
            <a:ext cx="6847691" cy="445352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Ineffective governance and institutions </a:t>
            </a:r>
            <a:r>
              <a:rPr lang="en-US" sz="2200" dirty="0">
                <a:latin typeface="+mn-lt"/>
              </a:rPr>
              <a:t>and lack of capacity to develop and maintain public services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/>
              <a:t>Increasing land prices </a:t>
            </a:r>
            <a:r>
              <a:rPr lang="en-US" sz="2200" dirty="0"/>
              <a:t>limit investments and infrastructure development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Less-than-sustainable development.</a:t>
            </a:r>
            <a:r>
              <a:rPr lang="en-US" sz="2200" dirty="0">
                <a:latin typeface="+mn-lt"/>
              </a:rPr>
              <a:t>  Adding more built up areas increases environmental risks such as flooding and pollution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Non-inclusive development</a:t>
            </a:r>
            <a:r>
              <a:rPr lang="en-US" sz="2200" dirty="0">
                <a:latin typeface="+mn-lt"/>
              </a:rPr>
              <a:t>. Widening gap between the haves and have-nots due to exclusion of certain groups in society</a:t>
            </a:r>
          </a:p>
          <a:p>
            <a:pPr>
              <a:spcBef>
                <a:spcPct val="30000"/>
              </a:spcBef>
              <a:defRPr/>
            </a:pPr>
            <a:endParaRPr lang="en-US" b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5122" name="Picture 2" descr="Image result for uncontrolled land development">
            <a:extLst>
              <a:ext uri="{FF2B5EF4-FFF2-40B4-BE49-F238E27FC236}">
                <a16:creationId xmlns:a16="http://schemas.microsoft.com/office/drawing/2014/main" id="{6D4AA094-6595-4925-8EC5-BED67EA2D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818" y="1854199"/>
            <a:ext cx="3645182" cy="234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urban riots">
            <a:extLst>
              <a:ext uri="{FF2B5EF4-FFF2-40B4-BE49-F238E27FC236}">
                <a16:creationId xmlns:a16="http://schemas.microsoft.com/office/drawing/2014/main" id="{657F1C3E-3B5E-4655-A441-D37F72FDF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818" y="4197530"/>
            <a:ext cx="3664264" cy="243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1369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3950-FE3B-4347-9F4C-8AD0F1BB9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Towards competitive, sustainable and </a:t>
            </a:r>
            <a:r>
              <a:rPr lang="en-US" dirty="0" err="1"/>
              <a:t>liveable</a:t>
            </a:r>
            <a:r>
              <a:rPr lang="en-US" dirty="0"/>
              <a:t> cities</a:t>
            </a:r>
            <a:endParaRPr lang="en-ID" dirty="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87C78CB-64B7-46A4-A71E-CD20D0D93D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579" y="1933206"/>
            <a:ext cx="6096000" cy="400725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+mn-lt"/>
              </a:rPr>
              <a:t>Accelerate e</a:t>
            </a:r>
            <a:r>
              <a:rPr lang="en-US" sz="2200" dirty="0"/>
              <a:t>fforts to alleviate poverty</a:t>
            </a: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Promote better planning and land management</a:t>
            </a:r>
            <a:endParaRPr lang="en-US" sz="2200" dirty="0">
              <a:latin typeface="+mn-lt"/>
            </a:endParaRP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+mn-lt"/>
              </a:rPr>
              <a:t>Identify potential r</a:t>
            </a:r>
            <a:r>
              <a:rPr lang="en-US" sz="2200" dirty="0"/>
              <a:t>evenue streams to </a:t>
            </a:r>
            <a:r>
              <a:rPr lang="en-US" sz="2200" dirty="0">
                <a:latin typeface="+mn-lt"/>
              </a:rPr>
              <a:t>finance urban infrastructure and public services</a:t>
            </a: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Improve accountability of government and </a:t>
            </a:r>
            <a:r>
              <a:rPr lang="en-US" sz="2200" dirty="0">
                <a:latin typeface="+mn-lt"/>
              </a:rPr>
              <a:t>institutions</a:t>
            </a: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Develop management plans and climate change adaptation and mitigation </a:t>
            </a:r>
            <a:endParaRPr lang="en-US" sz="2200" dirty="0">
              <a:latin typeface="+mn-lt"/>
            </a:endParaRP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Involve private sector and key societal actors</a:t>
            </a:r>
            <a:endParaRPr lang="en-US" sz="2200" dirty="0">
              <a:latin typeface="+mn-lt"/>
            </a:endParaRPr>
          </a:p>
          <a:p>
            <a:pPr>
              <a:spcBef>
                <a:spcPct val="30000"/>
              </a:spcBef>
              <a:defRPr/>
            </a:pPr>
            <a:endParaRPr lang="en-US" b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0C6CD5-C6F2-43B8-A012-E16D04CCD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289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992741-AEDF-4CBD-AC0E-C28E12FDF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CEA48-3776-4D15-9DBF-C0602952C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311" t="23213" r="23424" b="5298"/>
          <a:stretch/>
        </p:blipFill>
        <p:spPr>
          <a:xfrm>
            <a:off x="7271657" y="3182"/>
            <a:ext cx="4920343" cy="613239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408A85C-D0A5-4B8D-A303-1D4EA4C7CBFD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Urbanization in CMLV</a:t>
            </a:r>
            <a:endParaRPr lang="en-ID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FFBB8A9-F3C1-407E-B8E3-C4D55D17C37F}"/>
              </a:ext>
            </a:extLst>
          </p:cNvPr>
          <p:cNvSpPr/>
          <p:nvPr/>
        </p:nvSpPr>
        <p:spPr>
          <a:xfrm>
            <a:off x="11265989" y="3279783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5C247E-14CE-4B46-902C-0B4C971D605D}"/>
              </a:ext>
            </a:extLst>
          </p:cNvPr>
          <p:cNvSpPr/>
          <p:nvPr/>
        </p:nvSpPr>
        <p:spPr>
          <a:xfrm>
            <a:off x="8286206" y="3041302"/>
            <a:ext cx="121920" cy="149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BBF06DB-FA12-4E7C-A305-A26E60F8429B}"/>
              </a:ext>
            </a:extLst>
          </p:cNvPr>
          <p:cNvSpPr/>
          <p:nvPr/>
        </p:nvSpPr>
        <p:spPr>
          <a:xfrm>
            <a:off x="10450286" y="4499988"/>
            <a:ext cx="121920" cy="149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0058C6F-8CF7-4037-B7E1-F61B5AA4B13A}"/>
              </a:ext>
            </a:extLst>
          </p:cNvPr>
          <p:cNvSpPr/>
          <p:nvPr/>
        </p:nvSpPr>
        <p:spPr>
          <a:xfrm>
            <a:off x="9897292" y="2671922"/>
            <a:ext cx="121920" cy="149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ABA7820-2F19-4F0E-966F-DF9F7BD9E6B6}"/>
              </a:ext>
            </a:extLst>
          </p:cNvPr>
          <p:cNvSpPr/>
          <p:nvPr/>
        </p:nvSpPr>
        <p:spPr>
          <a:xfrm>
            <a:off x="10932934" y="4649205"/>
            <a:ext cx="121920" cy="149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E61CC38-4A4A-4394-A18D-C6916ED8060C}"/>
              </a:ext>
            </a:extLst>
          </p:cNvPr>
          <p:cNvSpPr/>
          <p:nvPr/>
        </p:nvSpPr>
        <p:spPr>
          <a:xfrm>
            <a:off x="10698480" y="1928362"/>
            <a:ext cx="121920" cy="149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80C386C-76DF-4BDA-9299-5FED6442EBB8}"/>
              </a:ext>
            </a:extLst>
          </p:cNvPr>
          <p:cNvSpPr/>
          <p:nvPr/>
        </p:nvSpPr>
        <p:spPr>
          <a:xfrm>
            <a:off x="8688251" y="3176871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2BC5AA-61E0-49B4-816F-D5E9ED9AE998}"/>
              </a:ext>
            </a:extLst>
          </p:cNvPr>
          <p:cNvSpPr/>
          <p:nvPr/>
        </p:nvSpPr>
        <p:spPr>
          <a:xfrm>
            <a:off x="10094687" y="4574596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F65F10-7249-458D-9ECC-406789617C2D}"/>
              </a:ext>
            </a:extLst>
          </p:cNvPr>
          <p:cNvSpPr/>
          <p:nvPr/>
        </p:nvSpPr>
        <p:spPr>
          <a:xfrm>
            <a:off x="10136778" y="4210874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C7F9817-1562-46A5-9C1E-FB0F7C7E5FF8}"/>
              </a:ext>
            </a:extLst>
          </p:cNvPr>
          <p:cNvSpPr/>
          <p:nvPr/>
        </p:nvSpPr>
        <p:spPr>
          <a:xfrm>
            <a:off x="10199189" y="3938337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30CF4B3-65D5-4E2C-8F82-90E259C8685A}"/>
              </a:ext>
            </a:extLst>
          </p:cNvPr>
          <p:cNvSpPr/>
          <p:nvPr/>
        </p:nvSpPr>
        <p:spPr>
          <a:xfrm>
            <a:off x="10698480" y="4808424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61FBC4C-C308-40E2-BB60-F341BBA9CCE6}"/>
              </a:ext>
            </a:extLst>
          </p:cNvPr>
          <p:cNvSpPr/>
          <p:nvPr/>
        </p:nvSpPr>
        <p:spPr>
          <a:xfrm>
            <a:off x="10911163" y="2019949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93638D7-9C17-438E-8C12-A37E3141AF23}"/>
              </a:ext>
            </a:extLst>
          </p:cNvPr>
          <p:cNvSpPr/>
          <p:nvPr/>
        </p:nvSpPr>
        <p:spPr>
          <a:xfrm>
            <a:off x="8566331" y="2990349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C7BEE25-15CD-48B2-8576-F2C07344B85C}"/>
              </a:ext>
            </a:extLst>
          </p:cNvPr>
          <p:cNvSpPr/>
          <p:nvPr/>
        </p:nvSpPr>
        <p:spPr>
          <a:xfrm>
            <a:off x="8218064" y="1687547"/>
            <a:ext cx="121920" cy="1492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5C9E27A-AA7C-4474-94E7-D1267E938A0E}"/>
              </a:ext>
            </a:extLst>
          </p:cNvPr>
          <p:cNvSpPr/>
          <p:nvPr/>
        </p:nvSpPr>
        <p:spPr>
          <a:xfrm>
            <a:off x="10993119" y="1769532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4A01C26-880F-49A2-91F2-9C06CB6F0036}"/>
              </a:ext>
            </a:extLst>
          </p:cNvPr>
          <p:cNvSpPr/>
          <p:nvPr/>
        </p:nvSpPr>
        <p:spPr>
          <a:xfrm>
            <a:off x="10871199" y="3074020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8EC74FE-F7F2-4168-ACEC-7D274FF7F3D4}"/>
              </a:ext>
            </a:extLst>
          </p:cNvPr>
          <p:cNvSpPr/>
          <p:nvPr/>
        </p:nvSpPr>
        <p:spPr>
          <a:xfrm>
            <a:off x="10724220" y="4592721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966ECDA-F3C4-4366-981F-5D8094EFA849}"/>
              </a:ext>
            </a:extLst>
          </p:cNvPr>
          <p:cNvSpPr/>
          <p:nvPr/>
        </p:nvSpPr>
        <p:spPr>
          <a:xfrm>
            <a:off x="8810171" y="3672394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86043BE-8D13-41E4-BF43-A9878192B6E7}"/>
              </a:ext>
            </a:extLst>
          </p:cNvPr>
          <p:cNvSpPr/>
          <p:nvPr/>
        </p:nvSpPr>
        <p:spPr>
          <a:xfrm>
            <a:off x="10440125" y="3154513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AE8C8FD-939B-431F-B844-825868226ED0}"/>
              </a:ext>
            </a:extLst>
          </p:cNvPr>
          <p:cNvSpPr/>
          <p:nvPr/>
        </p:nvSpPr>
        <p:spPr>
          <a:xfrm>
            <a:off x="9386389" y="2204973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65ACEF7-B9E2-4722-8071-A876A2491873}"/>
              </a:ext>
            </a:extLst>
          </p:cNvPr>
          <p:cNvSpPr/>
          <p:nvPr/>
        </p:nvSpPr>
        <p:spPr>
          <a:xfrm>
            <a:off x="9836332" y="3887645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C09C66-3E8F-45DD-879B-47EEFEE78F64}"/>
              </a:ext>
            </a:extLst>
          </p:cNvPr>
          <p:cNvSpPr/>
          <p:nvPr/>
        </p:nvSpPr>
        <p:spPr>
          <a:xfrm>
            <a:off x="10155647" y="1538330"/>
            <a:ext cx="121920" cy="149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243E740-9B14-4523-99FA-644CCF66234B}"/>
              </a:ext>
            </a:extLst>
          </p:cNvPr>
          <p:cNvSpPr txBox="1"/>
          <p:nvPr/>
        </p:nvSpPr>
        <p:spPr>
          <a:xfrm>
            <a:off x="1046480" y="1687547"/>
            <a:ext cx="54689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Most of the large cities in CLMV were once the seats of ancient Kingdoms and are located along waterways needed for movement of goods and people</a:t>
            </a:r>
          </a:p>
          <a:p>
            <a:endParaRPr lang="en-US" sz="2200" dirty="0"/>
          </a:p>
          <a:p>
            <a:r>
              <a:rPr lang="en-US" sz="2200" dirty="0"/>
              <a:t>When European colonial powers came to the region, they established their ports of trade in these cities </a:t>
            </a:r>
          </a:p>
          <a:p>
            <a:endParaRPr lang="en-US" sz="2200" dirty="0"/>
          </a:p>
          <a:p>
            <a:r>
              <a:rPr lang="en-US" sz="2200" dirty="0"/>
              <a:t>With increased intra regional trade, border towns have gained importance in the region</a:t>
            </a:r>
          </a:p>
          <a:p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2009494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A307B-8241-4D9A-B7B7-72818F36B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Primary and Key Secondary cities in CLMV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C6FCE09-1024-4E25-A03D-0829EA5FD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124DD07-8B33-4B0C-967A-1D1E11B613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248636"/>
              </p:ext>
            </p:extLst>
          </p:nvPr>
        </p:nvGraphicFramePr>
        <p:xfrm>
          <a:off x="1451579" y="1511961"/>
          <a:ext cx="9907302" cy="5029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307622">
                  <a:extLst>
                    <a:ext uri="{9D8B030D-6E8A-4147-A177-3AD203B41FA5}">
                      <a16:colId xmlns:a16="http://schemas.microsoft.com/office/drawing/2014/main" val="3329698560"/>
                    </a:ext>
                  </a:extLst>
                </a:gridCol>
                <a:gridCol w="2346960">
                  <a:extLst>
                    <a:ext uri="{9D8B030D-6E8A-4147-A177-3AD203B41FA5}">
                      <a16:colId xmlns:a16="http://schemas.microsoft.com/office/drawing/2014/main" val="269694871"/>
                    </a:ext>
                  </a:extLst>
                </a:gridCol>
                <a:gridCol w="1574800">
                  <a:extLst>
                    <a:ext uri="{9D8B030D-6E8A-4147-A177-3AD203B41FA5}">
                      <a16:colId xmlns:a16="http://schemas.microsoft.com/office/drawing/2014/main" val="15547611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384582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1261459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Country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Primary City 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Population</a:t>
                      </a:r>
                    </a:p>
                    <a:p>
                      <a:pPr algn="ctr"/>
                      <a:r>
                        <a:rPr lang="en-US" dirty="0"/>
                        <a:t>(000)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Secondary Cities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Population</a:t>
                      </a:r>
                    </a:p>
                    <a:p>
                      <a:pPr algn="ctr"/>
                      <a:r>
                        <a:rPr lang="en-US" dirty="0"/>
                        <a:t>(000)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1858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/>
                        <a:t>Cambodia</a:t>
                      </a:r>
                    </a:p>
                    <a:p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Phnom Penh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1,800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Sihanoukville</a:t>
                      </a:r>
                    </a:p>
                    <a:p>
                      <a:r>
                        <a:rPr lang="en-US" sz="2200" dirty="0"/>
                        <a:t>Battambang</a:t>
                      </a:r>
                    </a:p>
                    <a:p>
                      <a:r>
                        <a:rPr lang="en-US" sz="2200" dirty="0" err="1"/>
                        <a:t>Siem</a:t>
                      </a:r>
                      <a:r>
                        <a:rPr lang="en-US" sz="2200" dirty="0"/>
                        <a:t> Reap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156</a:t>
                      </a:r>
                    </a:p>
                    <a:p>
                      <a:pPr algn="ctr"/>
                      <a:r>
                        <a:rPr lang="en-US" sz="2200" dirty="0"/>
                        <a:t>150</a:t>
                      </a:r>
                    </a:p>
                    <a:p>
                      <a:pPr algn="ctr"/>
                      <a:r>
                        <a:rPr lang="en-US" sz="2200" dirty="0"/>
                        <a:t>139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0563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/>
                        <a:t>Lao PDR</a:t>
                      </a:r>
                    </a:p>
                    <a:p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Vientiane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1,000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err="1"/>
                        <a:t>Savannakhet</a:t>
                      </a:r>
                      <a:endParaRPr lang="en-US" sz="2200" dirty="0"/>
                    </a:p>
                    <a:p>
                      <a:r>
                        <a:rPr lang="en-US" sz="2200" dirty="0"/>
                        <a:t>Pakse</a:t>
                      </a:r>
                    </a:p>
                    <a:p>
                      <a:r>
                        <a:rPr lang="en-US" sz="2200" dirty="0" err="1"/>
                        <a:t>Luang</a:t>
                      </a:r>
                      <a:r>
                        <a:rPr lang="en-US" sz="2200" dirty="0"/>
                        <a:t> Prabang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80</a:t>
                      </a:r>
                    </a:p>
                    <a:p>
                      <a:pPr algn="ctr"/>
                      <a:r>
                        <a:rPr lang="en-US" sz="2200" dirty="0"/>
                        <a:t>70</a:t>
                      </a:r>
                    </a:p>
                    <a:p>
                      <a:pPr algn="ctr"/>
                      <a:r>
                        <a:rPr lang="en-US" sz="2200" dirty="0"/>
                        <a:t>50</a:t>
                      </a:r>
                      <a:endParaRPr lang="en-ID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596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/>
                        <a:t>Myanmar</a:t>
                      </a:r>
                    </a:p>
                    <a:p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Nay </a:t>
                      </a:r>
                      <a:r>
                        <a:rPr lang="en-US" sz="2200" dirty="0" err="1"/>
                        <a:t>Pyi</a:t>
                      </a:r>
                      <a:r>
                        <a:rPr lang="en-US" sz="2200" dirty="0"/>
                        <a:t> Taw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4,705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Mandalay</a:t>
                      </a:r>
                    </a:p>
                    <a:p>
                      <a:r>
                        <a:rPr lang="en-US" sz="2200" dirty="0" err="1"/>
                        <a:t>Mawlamyine</a:t>
                      </a:r>
                      <a:endParaRPr lang="en-US" sz="2200" dirty="0"/>
                    </a:p>
                    <a:p>
                      <a:r>
                        <a:rPr lang="en-US" sz="2200" dirty="0" err="1"/>
                        <a:t>Bago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1,138</a:t>
                      </a:r>
                    </a:p>
                    <a:p>
                      <a:pPr algn="ctr"/>
                      <a:r>
                        <a:rPr lang="en-US" sz="2200" dirty="0"/>
                        <a:t>498</a:t>
                      </a:r>
                    </a:p>
                    <a:p>
                      <a:pPr algn="ctr"/>
                      <a:r>
                        <a:rPr lang="en-US" sz="2200" dirty="0"/>
                        <a:t>415</a:t>
                      </a:r>
                      <a:endParaRPr lang="en-ID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010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/>
                        <a:t>Viet Nam</a:t>
                      </a:r>
                    </a:p>
                    <a:p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Ho Chi Minh City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7,100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Ha </a:t>
                      </a:r>
                      <a:r>
                        <a:rPr lang="en-US" sz="2200" dirty="0" err="1"/>
                        <a:t>Noi</a:t>
                      </a:r>
                      <a:endParaRPr lang="en-US" sz="2200" dirty="0"/>
                    </a:p>
                    <a:p>
                      <a:r>
                        <a:rPr lang="en-US" sz="2200" dirty="0"/>
                        <a:t>Hai </a:t>
                      </a:r>
                      <a:r>
                        <a:rPr lang="en-US" sz="2200" dirty="0" err="1"/>
                        <a:t>Phong</a:t>
                      </a:r>
                      <a:endParaRPr lang="en-US" sz="2200" dirty="0"/>
                    </a:p>
                    <a:p>
                      <a:r>
                        <a:rPr lang="en-US" sz="2200" dirty="0"/>
                        <a:t>Can </a:t>
                      </a:r>
                      <a:r>
                        <a:rPr lang="en-US" sz="2200" dirty="0" err="1"/>
                        <a:t>Tho</a:t>
                      </a:r>
                      <a:endParaRPr lang="en-ID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6,270</a:t>
                      </a:r>
                    </a:p>
                    <a:p>
                      <a:pPr algn="ctr"/>
                      <a:r>
                        <a:rPr lang="en-US" sz="2200" dirty="0"/>
                        <a:t>1,241</a:t>
                      </a:r>
                    </a:p>
                    <a:p>
                      <a:pPr algn="ctr"/>
                      <a:r>
                        <a:rPr lang="en-US" sz="2200" dirty="0"/>
                        <a:t>1,108</a:t>
                      </a:r>
                      <a:endParaRPr lang="en-ID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2053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404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5CD3FB4-31ED-407D-8D09-9B46438F6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FEF2979-1BBA-4E32-97EE-29F65FE354B6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Socioeconomic indicators, CLMV</a:t>
            </a:r>
            <a:endParaRPr lang="en-ID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5D3E806-4A44-4EF0-87A4-B6B14040A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336084"/>
              </p:ext>
            </p:extLst>
          </p:nvPr>
        </p:nvGraphicFramePr>
        <p:xfrm>
          <a:off x="1789340" y="1554686"/>
          <a:ext cx="8134350" cy="4124326"/>
        </p:xfrm>
        <a:graphic>
          <a:graphicData uri="http://schemas.openxmlformats.org/drawingml/2006/table">
            <a:tbl>
              <a:tblPr/>
              <a:tblGrid>
                <a:gridCol w="2408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0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5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6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35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51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456"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Country/Region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HDI Rank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Pop 2012 (million)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Area (000km</a:t>
                      </a:r>
                      <a:r>
                        <a:rPr lang="en-US" sz="1400" kern="1200" baseline="300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GDP/cap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(US$)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Urban pop (mill)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%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urban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797"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(a)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(b)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(c)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(d) 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(d) 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(e)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(f)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137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Cambodia </a:t>
                      </a:r>
                      <a:endParaRPr lang="en-US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138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14.5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181.4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1,268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2.9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20.1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3079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Lao PDR</a:t>
                      </a:r>
                      <a:endParaRPr lang="en-US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137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6.4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236.8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1,840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1.2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18.1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079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Myanmar</a:t>
                      </a:r>
                      <a:endParaRPr lang="en-US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149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48.7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675.6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1,608</a:t>
                      </a: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14.5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29.7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3079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PRC Guangxi AR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81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46.0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236.7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8,254</a:t>
                      </a: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16.1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40.0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016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PRC Yunnan Province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81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45.4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396.8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8,254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10.6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23.4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4914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Thailand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103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69.9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513.1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6,501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30.9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44.2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855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Viet Nam</a:t>
                      </a:r>
                      <a:endParaRPr lang="en-US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127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89.7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331.7</a:t>
                      </a:r>
                      <a:endParaRPr lang="en-US" sz="160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Calibri"/>
                          <a:cs typeface="DaunPenh"/>
                        </a:rPr>
                        <a:t>2,082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26.6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29.6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914"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Total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Arial"/>
                        </a:rPr>
                        <a:t> 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320.6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2572.1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Arial"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102.8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eaLnBrk="0" fontAlgn="base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DaunPenh"/>
                        </a:rPr>
                        <a:t>32.1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DaunPenh"/>
                      </a:endParaRPr>
                    </a:p>
                  </a:txBody>
                  <a:tcPr marL="88071" marR="88071" marT="44040" marB="4404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209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30B6BE-1507-45C0-BA34-03246866C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C15B8E2-7655-49B2-8AF4-2B97D03589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9327" y="124928"/>
            <a:ext cx="5781416" cy="483209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 dirty="0">
                <a:ea typeface="Tahoma" pitchFamily="34" charset="0"/>
                <a:cs typeface="Tahoma" pitchFamily="34" charset="0"/>
              </a:rPr>
              <a:t>URBAN GROWTH CLUSTERS </a:t>
            </a:r>
          </a:p>
          <a:p>
            <a:pPr>
              <a:defRPr/>
            </a:pPr>
            <a:endParaRPr lang="en-US" sz="1600" b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Hanoi-Haiphong-</a:t>
            </a:r>
            <a:r>
              <a:rPr lang="en-US" sz="2000" dirty="0" err="1">
                <a:latin typeface="+mn-lt"/>
              </a:rPr>
              <a:t>Halong</a:t>
            </a:r>
            <a:endParaRPr lang="en-US" sz="2000" dirty="0">
              <a:latin typeface="+mn-lt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Kunming-Hanoi</a:t>
            </a:r>
          </a:p>
          <a:p>
            <a:pPr>
              <a:defRPr/>
            </a:pPr>
            <a:r>
              <a:rPr lang="en-US" sz="2000" dirty="0">
                <a:latin typeface="+mn-lt"/>
              </a:rPr>
              <a:t>Nanning-Hanoi</a:t>
            </a:r>
          </a:p>
          <a:p>
            <a:pPr>
              <a:defRPr/>
            </a:pPr>
            <a:r>
              <a:rPr lang="en-US" sz="2000" dirty="0" err="1">
                <a:latin typeface="+mn-lt"/>
              </a:rPr>
              <a:t>Danang-Savannakhet-Udon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Thani</a:t>
            </a:r>
            <a:endParaRPr lang="en-US" sz="2000" dirty="0">
              <a:latin typeface="+mn-lt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Vientiane-</a:t>
            </a:r>
            <a:r>
              <a:rPr lang="en-US" sz="2000" dirty="0" err="1">
                <a:latin typeface="+mn-lt"/>
              </a:rPr>
              <a:t>Udon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Thani</a:t>
            </a:r>
            <a:endParaRPr lang="en-US" sz="2000" dirty="0">
              <a:latin typeface="+mn-lt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Bangkok Extended Metro Region</a:t>
            </a:r>
          </a:p>
          <a:p>
            <a:pPr>
              <a:defRPr/>
            </a:pPr>
            <a:r>
              <a:rPr lang="en-US" sz="2000" dirty="0">
                <a:latin typeface="+mn-lt"/>
              </a:rPr>
              <a:t>Bangkok-</a:t>
            </a:r>
            <a:r>
              <a:rPr lang="en-US" sz="2000" dirty="0" err="1">
                <a:latin typeface="+mn-lt"/>
              </a:rPr>
              <a:t>Chiangmai</a:t>
            </a:r>
            <a:endParaRPr lang="en-US" sz="2000" dirty="0">
              <a:latin typeface="+mn-lt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Phuket</a:t>
            </a:r>
          </a:p>
          <a:p>
            <a:pPr>
              <a:defRPr/>
            </a:pPr>
            <a:r>
              <a:rPr lang="en-US" sz="2000" dirty="0" err="1">
                <a:latin typeface="+mn-lt"/>
              </a:rPr>
              <a:t>Siem</a:t>
            </a:r>
            <a:r>
              <a:rPr lang="en-US" sz="2000" dirty="0">
                <a:latin typeface="+mn-lt"/>
              </a:rPr>
              <a:t> Reap-Battambang</a:t>
            </a:r>
          </a:p>
          <a:p>
            <a:pPr>
              <a:defRPr/>
            </a:pPr>
            <a:r>
              <a:rPr lang="en-US" sz="2000" dirty="0">
                <a:latin typeface="+mn-lt"/>
              </a:rPr>
              <a:t>Phnom Penh-</a:t>
            </a:r>
            <a:r>
              <a:rPr lang="en-US" sz="2000" dirty="0" err="1">
                <a:latin typeface="+mn-lt"/>
              </a:rPr>
              <a:t>Sihanoukville</a:t>
            </a:r>
            <a:endParaRPr lang="en-US" sz="2000" dirty="0">
              <a:latin typeface="+mn-lt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Phnom Penh-Ho Chi Minh City</a:t>
            </a:r>
          </a:p>
          <a:p>
            <a:pPr>
              <a:defRPr/>
            </a:pPr>
            <a:r>
              <a:rPr lang="en-US" sz="2000" dirty="0">
                <a:latin typeface="+mn-lt"/>
              </a:rPr>
              <a:t>Can </a:t>
            </a:r>
            <a:r>
              <a:rPr lang="en-US" sz="2000" dirty="0" err="1">
                <a:latin typeface="+mn-lt"/>
              </a:rPr>
              <a:t>Tho</a:t>
            </a:r>
            <a:r>
              <a:rPr lang="en-US" sz="2000" dirty="0">
                <a:latin typeface="+mn-lt"/>
              </a:rPr>
              <a:t>-HCMC-</a:t>
            </a:r>
            <a:r>
              <a:rPr lang="en-US" sz="2000" dirty="0" err="1">
                <a:latin typeface="+mn-lt"/>
              </a:rPr>
              <a:t>Nha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Trang</a:t>
            </a:r>
            <a:endParaRPr lang="en-US" sz="2000" dirty="0">
              <a:latin typeface="+mn-lt"/>
            </a:endParaRPr>
          </a:p>
          <a:p>
            <a:pPr>
              <a:defRPr/>
            </a:pPr>
            <a:r>
              <a:rPr lang="en-US" sz="2000" dirty="0">
                <a:latin typeface="+mn-lt"/>
              </a:rPr>
              <a:t>Yangon </a:t>
            </a:r>
          </a:p>
        </p:txBody>
      </p:sp>
      <p:sp>
        <p:nvSpPr>
          <p:cNvPr id="5" name="Oval 18">
            <a:extLst>
              <a:ext uri="{FF2B5EF4-FFF2-40B4-BE49-F238E27FC236}">
                <a16:creationId xmlns:a16="http://schemas.microsoft.com/office/drawing/2014/main" id="{C415D2C5-C080-44D0-A88F-EFA8E38A8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3284" y="5177135"/>
            <a:ext cx="351111" cy="293582"/>
          </a:xfrm>
          <a:prstGeom prst="ellipse">
            <a:avLst/>
          </a:prstGeom>
          <a:noFill/>
          <a:ln w="25400">
            <a:solidFill>
              <a:srgbClr val="339966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</a:pPr>
            <a:endParaRPr kumimoji="0"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Oval 21">
            <a:extLst>
              <a:ext uri="{FF2B5EF4-FFF2-40B4-BE49-F238E27FC236}">
                <a16:creationId xmlns:a16="http://schemas.microsoft.com/office/drawing/2014/main" id="{93FDAFD4-4957-4510-94CE-82A82AEEF52C}"/>
              </a:ext>
            </a:extLst>
          </p:cNvPr>
          <p:cNvSpPr>
            <a:spLocks noChangeArrowheads="1"/>
          </p:cNvSpPr>
          <p:nvPr/>
        </p:nvSpPr>
        <p:spPr bwMode="auto">
          <a:xfrm rot="1401334">
            <a:off x="6172557" y="5580481"/>
            <a:ext cx="416944" cy="203366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</a:pPr>
            <a:endParaRPr kumimoji="0"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Oval 22">
            <a:extLst>
              <a:ext uri="{FF2B5EF4-FFF2-40B4-BE49-F238E27FC236}">
                <a16:creationId xmlns:a16="http://schemas.microsoft.com/office/drawing/2014/main" id="{F66C914C-B08E-4491-B0D1-2971C06EB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4079" y="5190014"/>
            <a:ext cx="280889" cy="220186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</a:pPr>
            <a:endParaRPr kumimoji="0"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30">
            <a:extLst>
              <a:ext uri="{FF2B5EF4-FFF2-40B4-BE49-F238E27FC236}">
                <a16:creationId xmlns:a16="http://schemas.microsoft.com/office/drawing/2014/main" id="{129CC42C-9F74-4182-BDCB-91463B8BE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7479" y="5192818"/>
            <a:ext cx="25279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</a:pPr>
            <a:r>
              <a:rPr kumimoji="0"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Rapid metropolitan development</a:t>
            </a:r>
          </a:p>
        </p:txBody>
      </p:sp>
      <p:sp>
        <p:nvSpPr>
          <p:cNvPr id="9" name="Text Box 31">
            <a:extLst>
              <a:ext uri="{FF2B5EF4-FFF2-40B4-BE49-F238E27FC236}">
                <a16:creationId xmlns:a16="http://schemas.microsoft.com/office/drawing/2014/main" id="{F98B3D76-F093-4BEE-B126-F008DD8B4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7479" y="5573818"/>
            <a:ext cx="252799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</a:pPr>
            <a:r>
              <a:rPr kumimoji="0"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Corridor/sub-corridor towns</a:t>
            </a:r>
          </a:p>
        </p:txBody>
      </p:sp>
      <p:sp>
        <p:nvSpPr>
          <p:cNvPr id="10" name="Text Box 32">
            <a:extLst>
              <a:ext uri="{FF2B5EF4-FFF2-40B4-BE49-F238E27FC236}">
                <a16:creationId xmlns:a16="http://schemas.microsoft.com/office/drawing/2014/main" id="{E4B7CE5B-A9AF-4717-8B6E-BAA43A2A9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0225" y="5123127"/>
            <a:ext cx="272177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</a:pPr>
            <a:r>
              <a:rPr kumimoji="0"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Areas requiring special environmental/social protection measures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11455A-296F-4CF6-9A0D-F78730F0B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11634" cy="686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39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34644-D639-4557-9905-A2FFFCB33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EF57DFE-9621-423D-84B5-32CBA82DB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C1720956-07AC-43A1-9FBD-6598DB927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953" y="1944188"/>
            <a:ext cx="8734697" cy="412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Urban development in CLMV countries is rapid but uneven. Growth clusters and large urban areas will outpace their rural counterparts. Growth strategies must be inclusive and sustainable. 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endParaRPr kumimoji="0" lang="en-US" altLang="en-US" sz="2200" dirty="0">
              <a:solidFill>
                <a:schemeClr val="tx1"/>
              </a:solidFill>
              <a:latin typeface="+mn-lt"/>
              <a:cs typeface="Tahoma" panose="020B0604030504040204" pitchFamily="34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CMLV countries are becoming increasingly interconnected with the Greater Mekong Subregion. Governments must maintain a balance between the imperative to maintain national interests and potentials brought about by regional cooperation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endParaRPr kumimoji="0" lang="en-US" altLang="en-US" sz="2200" dirty="0">
              <a:solidFill>
                <a:schemeClr val="tx1"/>
              </a:solidFill>
              <a:latin typeface="+mn-lt"/>
              <a:cs typeface="Tahoma" panose="020B0604030504040204" pitchFamily="34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Main areas for regional cooperation: cross border trade, transport and communications, power distribution, tourism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endParaRPr kumimoji="0" lang="en-US" altLang="en-US" sz="2000" dirty="0">
              <a:solidFill>
                <a:schemeClr val="tx1"/>
              </a:solidFill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47341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242</TotalTime>
  <Words>995</Words>
  <Application>Microsoft Office PowerPoint</Application>
  <PresentationFormat>Widescreen</PresentationFormat>
  <Paragraphs>231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-apple-system</vt:lpstr>
      <vt:lpstr>Arial</vt:lpstr>
      <vt:lpstr>Arial Unicode MS</vt:lpstr>
      <vt:lpstr>Calibri</vt:lpstr>
      <vt:lpstr>Gill Sans MT</vt:lpstr>
      <vt:lpstr>Tahoma</vt:lpstr>
      <vt:lpstr>Times New Roman</vt:lpstr>
      <vt:lpstr>Gallery</vt:lpstr>
      <vt:lpstr>Urban development</vt:lpstr>
      <vt:lpstr>definitions</vt:lpstr>
      <vt:lpstr>PowerPoint Presentation</vt:lpstr>
      <vt:lpstr>Urban development - overview</vt:lpstr>
      <vt:lpstr>Why are cities important?</vt:lpstr>
      <vt:lpstr>Impacts of urbanization</vt:lpstr>
      <vt:lpstr>Impacts of urbanization</vt:lpstr>
      <vt:lpstr>Negative impacts of urbanization</vt:lpstr>
      <vt:lpstr>Negative impacts of urbanization</vt:lpstr>
      <vt:lpstr>Key challenges in urbanization</vt:lpstr>
      <vt:lpstr>Key challenges in urbanization</vt:lpstr>
      <vt:lpstr>Towards competitive, sustainable and liveable cities</vt:lpstr>
      <vt:lpstr>PowerPoint Presentation</vt:lpstr>
      <vt:lpstr>Primary and Key Secondary cities in CLMV</vt:lpstr>
      <vt:lpstr>PowerPoint Presentation</vt:lpstr>
      <vt:lpstr>PowerPoint Presentation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22</cp:revision>
  <dcterms:created xsi:type="dcterms:W3CDTF">2021-02-18T04:58:22Z</dcterms:created>
  <dcterms:modified xsi:type="dcterms:W3CDTF">2021-02-19T01:15:43Z</dcterms:modified>
</cp:coreProperties>
</file>