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70" r:id="rId7"/>
    <p:sldId id="258" r:id="rId8"/>
    <p:sldId id="269" r:id="rId9"/>
    <p:sldId id="271" r:id="rId10"/>
    <p:sldId id="260" r:id="rId11"/>
    <p:sldId id="263" r:id="rId12"/>
    <p:sldId id="264" r:id="rId13"/>
    <p:sldId id="265" r:id="rId14"/>
    <p:sldId id="272" r:id="rId15"/>
    <p:sldId id="273" r:id="rId16"/>
    <p:sldId id="275" r:id="rId17"/>
    <p:sldId id="280" r:id="rId18"/>
    <p:sldId id="276" r:id="rId19"/>
    <p:sldId id="277" r:id="rId20"/>
    <p:sldId id="278" r:id="rId21"/>
    <p:sldId id="279" r:id="rId22"/>
    <p:sldId id="281" r:id="rId23"/>
    <p:sldId id="282" r:id="rId24"/>
    <p:sldId id="267" r:id="rId25"/>
    <p:sldId id="274"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41" d="100"/>
          <a:sy n="41" d="100"/>
        </p:scale>
        <p:origin x="66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1/20/2021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1/20/2021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1/20/2021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1/20/2021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7.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85" name="Rectangle 84">
            <a:extLst>
              <a:ext uri="{FF2B5EF4-FFF2-40B4-BE49-F238E27FC236}">
                <a16:creationId xmlns:a16="http://schemas.microsoft.com/office/drawing/2014/main" id="{AD356384-AA06-485D-9636-EB17EFE5EA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extLst>
              <a:ext uri="{FF2B5EF4-FFF2-40B4-BE49-F238E27FC236}">
                <a16:creationId xmlns:a16="http://schemas.microsoft.com/office/drawing/2014/main" id="{24D11ECD-703D-41EC-8EF6-8AAD971B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92609D86-8AA4-4F7A-9543-5E3977D63FE4}"/>
              </a:ext>
            </a:extLst>
          </p:cNvPr>
          <p:cNvSpPr>
            <a:spLocks noGrp="1"/>
          </p:cNvSpPr>
          <p:nvPr>
            <p:ph type="ctrTitle"/>
          </p:nvPr>
        </p:nvSpPr>
        <p:spPr>
          <a:xfrm>
            <a:off x="8660872" y="1537089"/>
            <a:ext cx="2858835" cy="1873219"/>
          </a:xfrm>
        </p:spPr>
        <p:txBody>
          <a:bodyPr vert="horz" lIns="91440" tIns="45720" rIns="91440" bIns="45720" rtlCol="0">
            <a:normAutofit/>
          </a:bodyPr>
          <a:lstStyle/>
          <a:p>
            <a:r>
              <a:rPr lang="en-US" sz="2800" dirty="0"/>
              <a:t>ECONOMIC DEVELOPMENT  in CLMV</a:t>
            </a:r>
          </a:p>
        </p:txBody>
      </p:sp>
      <p:sp>
        <p:nvSpPr>
          <p:cNvPr id="3" name="Subtitle 2">
            <a:extLst>
              <a:ext uri="{FF2B5EF4-FFF2-40B4-BE49-F238E27FC236}">
                <a16:creationId xmlns:a16="http://schemas.microsoft.com/office/drawing/2014/main" id="{2DCFF4F9-0944-4837-BD7B-D16C625DE9E6}"/>
              </a:ext>
            </a:extLst>
          </p:cNvPr>
          <p:cNvSpPr>
            <a:spLocks noGrp="1"/>
          </p:cNvSpPr>
          <p:nvPr>
            <p:ph type="subTitle" idx="1"/>
          </p:nvPr>
        </p:nvSpPr>
        <p:spPr>
          <a:xfrm>
            <a:off x="8671407" y="3529160"/>
            <a:ext cx="2848300" cy="1613537"/>
          </a:xfrm>
        </p:spPr>
        <p:txBody>
          <a:bodyPr vert="horz" lIns="91440" tIns="45720" rIns="91440" bIns="45720" rtlCol="0">
            <a:normAutofit fontScale="92500" lnSpcReduction="10000"/>
          </a:bodyPr>
          <a:lstStyle/>
          <a:p>
            <a:pPr>
              <a:lnSpc>
                <a:spcPct val="110000"/>
              </a:lnSpc>
              <a:spcBef>
                <a:spcPct val="0"/>
              </a:spcBef>
            </a:pPr>
            <a:r>
              <a:rPr lang="en-US" altLang="en-US" sz="1500" dirty="0"/>
              <a:t>Dr. Januar Hakim, MURP</a:t>
            </a:r>
          </a:p>
          <a:p>
            <a:pPr>
              <a:lnSpc>
                <a:spcPct val="110000"/>
              </a:lnSpc>
              <a:spcBef>
                <a:spcPct val="0"/>
              </a:spcBef>
            </a:pPr>
            <a:endParaRPr lang="en-US" altLang="en-US" sz="1500" dirty="0"/>
          </a:p>
          <a:p>
            <a:pPr>
              <a:lnSpc>
                <a:spcPct val="110000"/>
              </a:lnSpc>
              <a:spcBef>
                <a:spcPct val="0"/>
              </a:spcBef>
            </a:pPr>
            <a:r>
              <a:rPr lang="en-US" altLang="en-US" sz="1500" dirty="0"/>
              <a:t>COURSE EE361/363</a:t>
            </a:r>
          </a:p>
          <a:p>
            <a:pPr>
              <a:lnSpc>
                <a:spcPct val="110000"/>
              </a:lnSpc>
              <a:spcBef>
                <a:spcPct val="0"/>
              </a:spcBef>
            </a:pPr>
            <a:r>
              <a:rPr lang="en-US" altLang="en-US" sz="1500" dirty="0"/>
              <a:t>Faculty of Economics</a:t>
            </a:r>
          </a:p>
          <a:p>
            <a:pPr>
              <a:lnSpc>
                <a:spcPct val="110000"/>
              </a:lnSpc>
              <a:spcBef>
                <a:spcPct val="0"/>
              </a:spcBef>
            </a:pPr>
            <a:r>
              <a:rPr lang="en-US" altLang="en-US" sz="1500" dirty="0"/>
              <a:t>Thammasat University</a:t>
            </a:r>
          </a:p>
          <a:p>
            <a:pPr>
              <a:lnSpc>
                <a:spcPct val="110000"/>
              </a:lnSpc>
              <a:spcBef>
                <a:spcPct val="0"/>
              </a:spcBef>
            </a:pPr>
            <a:endParaRPr lang="en-US" altLang="en-US" sz="1500" dirty="0"/>
          </a:p>
          <a:p>
            <a:pPr>
              <a:lnSpc>
                <a:spcPct val="110000"/>
              </a:lnSpc>
              <a:spcBef>
                <a:spcPct val="0"/>
              </a:spcBef>
            </a:pPr>
            <a:r>
              <a:rPr lang="en-US" altLang="en-US" sz="1500" dirty="0"/>
              <a:t>January 2021</a:t>
            </a:r>
          </a:p>
          <a:p>
            <a:pPr>
              <a:lnSpc>
                <a:spcPct val="110000"/>
              </a:lnSpc>
              <a:spcBef>
                <a:spcPct val="0"/>
              </a:spcBef>
            </a:pPr>
            <a:endParaRPr lang="en-US" altLang="en-US" sz="1500" dirty="0"/>
          </a:p>
          <a:p>
            <a:pPr>
              <a:lnSpc>
                <a:spcPct val="110000"/>
              </a:lnSpc>
              <a:spcBef>
                <a:spcPct val="0"/>
              </a:spcBef>
            </a:pPr>
            <a:endParaRPr lang="en-US" altLang="en-US" sz="1500" dirty="0"/>
          </a:p>
          <a:p>
            <a:pPr indent="-228600">
              <a:lnSpc>
                <a:spcPct val="110000"/>
              </a:lnSpc>
              <a:buFont typeface="Arial" panose="020B0604020202020204" pitchFamily="34" charset="0"/>
              <a:buChar char="•"/>
            </a:pPr>
            <a:endParaRPr lang="en-US" sz="1500" dirty="0"/>
          </a:p>
        </p:txBody>
      </p:sp>
      <p:pic>
        <p:nvPicPr>
          <p:cNvPr id="5" name="Picture 4" descr="G:\AYAH UPLOADS\VERY BEST\DSC01864.JPG">
            <a:extLst>
              <a:ext uri="{FF2B5EF4-FFF2-40B4-BE49-F238E27FC236}">
                <a16:creationId xmlns:a16="http://schemas.microsoft.com/office/drawing/2014/main" id="{C1B848F2-8A9F-45BE-B09E-3CE383265E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799" t="26937" r="11690" b="3"/>
          <a:stretch/>
        </p:blipFill>
        <p:spPr bwMode="auto">
          <a:xfrm>
            <a:off x="893307" y="481108"/>
            <a:ext cx="3164426" cy="249190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Documents and Settings\jh7\Local Settings\Temporary Internet Files\Content.Word\1.jpg">
            <a:extLst>
              <a:ext uri="{FF2B5EF4-FFF2-40B4-BE49-F238E27FC236}">
                <a16:creationId xmlns:a16="http://schemas.microsoft.com/office/drawing/2014/main" id="{D630CF12-F2DB-4706-9A04-325130DDE14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838" r="7907" b="1"/>
          <a:stretch/>
        </p:blipFill>
        <p:spPr bwMode="auto">
          <a:xfrm>
            <a:off x="4266135" y="481108"/>
            <a:ext cx="2953032" cy="249172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G:\MYPICTURES\PICS ASIA\PICS_MYANMAR\YANGON\IMG_0086.JPG">
            <a:extLst>
              <a:ext uri="{FF2B5EF4-FFF2-40B4-BE49-F238E27FC236}">
                <a16:creationId xmlns:a16="http://schemas.microsoft.com/office/drawing/2014/main" id="{40FC31DA-ACA7-49CE-845F-36A1EB45C41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192" t="23469" r="13184" b="-857"/>
          <a:stretch/>
        </p:blipFill>
        <p:spPr bwMode="auto">
          <a:xfrm>
            <a:off x="4042954" y="3137561"/>
            <a:ext cx="3169488" cy="249190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8" descr="G:\MYPICTURES\PICS ASIA\PICS VIETNAM\HO CHI MINH CITY\HCMC WITH IBU\IMG_0674.JPG">
            <a:extLst>
              <a:ext uri="{FF2B5EF4-FFF2-40B4-BE49-F238E27FC236}">
                <a16:creationId xmlns:a16="http://schemas.microsoft.com/office/drawing/2014/main" id="{4FBB3939-226F-4184-998A-0D482986A20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8603" t="18341" r="15713" b="3"/>
          <a:stretch/>
        </p:blipFill>
        <p:spPr bwMode="auto">
          <a:xfrm>
            <a:off x="893307" y="3137561"/>
            <a:ext cx="2947554" cy="249172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9" name="Straight Connector 88">
            <a:extLst>
              <a:ext uri="{FF2B5EF4-FFF2-40B4-BE49-F238E27FC236}">
                <a16:creationId xmlns:a16="http://schemas.microsoft.com/office/drawing/2014/main" id="{CBDB9CC5-B3CE-47A0-9E65-9BA6DF87A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0960" y="3526496"/>
            <a:ext cx="2844424"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91" name="Picture 90">
            <a:extLst>
              <a:ext uri="{FF2B5EF4-FFF2-40B4-BE49-F238E27FC236}">
                <a16:creationId xmlns:a16="http://schemas.microsoft.com/office/drawing/2014/main" id="{2B685894-6C5B-4457-AAAF-D072E1C13F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93" name="Straight Connector 92">
            <a:extLst>
              <a:ext uri="{FF2B5EF4-FFF2-40B4-BE49-F238E27FC236}">
                <a16:creationId xmlns:a16="http://schemas.microsoft.com/office/drawing/2014/main" id="{0E98CCF0-2A50-4A7C-8DB2-0A6D9B6DB8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3531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72" name="Rectangle 8">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3" name="Picture 10">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74" name="Straight Connector 12">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75" name="Straight Connector 14">
            <a:extLst>
              <a:ext uri="{FF2B5EF4-FFF2-40B4-BE49-F238E27FC236}">
                <a16:creationId xmlns:a16="http://schemas.microsoft.com/office/drawing/2014/main" id="{A56012FD-74A8-4C91-B318-435CF2B719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76" name="Rectangle 16">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7" name="Straight Connector 18">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8" name="Rectangle 20">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79" name="Rectangle 1027">
            <a:extLst>
              <a:ext uri="{FF2B5EF4-FFF2-40B4-BE49-F238E27FC236}">
                <a16:creationId xmlns:a16="http://schemas.microsoft.com/office/drawing/2014/main" id="{04FA05CF-2907-467A-8829-E82048A62FCE}"/>
              </a:ext>
            </a:extLst>
          </p:cNvPr>
          <p:cNvSpPr txBox="1">
            <a:spLocks noChangeArrowheads="1"/>
          </p:cNvSpPr>
          <p:nvPr/>
        </p:nvSpPr>
        <p:spPr>
          <a:xfrm>
            <a:off x="1286986" y="1278460"/>
            <a:ext cx="6795130" cy="3450613"/>
          </a:xfrm>
          <a:prstGeom prst="rect">
            <a:avLst/>
          </a:prstGeom>
        </p:spPr>
        <p:txBody>
          <a:bodyPr vert="horz" lIns="91440" tIns="45720" rIns="91440" bIns="45720" rtlCol="0" anchor="t">
            <a:normAutofit lnSpcReduction="10000"/>
          </a:bodyPr>
          <a:lstStyle>
            <a:lvl1pPr>
              <a:spcBef>
                <a:spcPct val="20000"/>
              </a:spcBef>
              <a:spcAft>
                <a:spcPct val="20000"/>
              </a:spcAft>
              <a:buClr>
                <a:srgbClr val="FFFF00"/>
              </a:buClr>
              <a:defRPr kumimoji="1" sz="3600">
                <a:solidFill>
                  <a:srgbClr val="FFFFFF"/>
                </a:solidFill>
                <a:latin typeface="Tahoma" panose="020B0604030504040204" pitchFamily="34" charset="0"/>
              </a:defRPr>
            </a:lvl1pPr>
            <a:lvl2pPr marL="742950" indent="-285750">
              <a:spcBef>
                <a:spcPct val="20000"/>
              </a:spcBef>
              <a:spcAft>
                <a:spcPct val="20000"/>
              </a:spcAft>
              <a:buClr>
                <a:srgbClr val="FFFF00"/>
              </a:buClr>
              <a:buChar char="•"/>
              <a:defRPr kumimoji="1" sz="3600">
                <a:solidFill>
                  <a:srgbClr val="FFFFFF"/>
                </a:solidFill>
                <a:latin typeface="Tahoma" panose="020B0604030504040204" pitchFamily="34" charset="0"/>
              </a:defRPr>
            </a:lvl2pPr>
            <a:lvl3pPr marL="1143000" indent="-228600">
              <a:spcBef>
                <a:spcPct val="20000"/>
              </a:spcBef>
              <a:spcAft>
                <a:spcPct val="20000"/>
              </a:spcAft>
              <a:buClr>
                <a:srgbClr val="FFFF00"/>
              </a:buClr>
              <a:buChar char="•"/>
              <a:defRPr kumimoji="1" sz="3600">
                <a:solidFill>
                  <a:srgbClr val="FFFFFF"/>
                </a:solidFill>
                <a:latin typeface="Tahoma" panose="020B0604030504040204" pitchFamily="34" charset="0"/>
              </a:defRPr>
            </a:lvl3pPr>
            <a:lvl4pPr marL="1600200" indent="-228600">
              <a:spcBef>
                <a:spcPct val="20000"/>
              </a:spcBef>
              <a:buClr>
                <a:srgbClr val="FFCC00"/>
              </a:buClr>
              <a:buChar char="•"/>
              <a:defRPr kumimoji="1" sz="3200">
                <a:solidFill>
                  <a:srgbClr val="FFFFFF"/>
                </a:solidFill>
                <a:latin typeface="Tahoma" panose="020B0604030504040204" pitchFamily="34" charset="0"/>
              </a:defRPr>
            </a:lvl4pPr>
            <a:lvl5pPr marL="2057400" indent="-228600">
              <a:spcBef>
                <a:spcPct val="20000"/>
              </a:spcBef>
              <a:buClr>
                <a:srgbClr val="FFCC00"/>
              </a:buClr>
              <a:buChar char="•"/>
              <a:defRPr kumimoji="1" sz="3200">
                <a:solidFill>
                  <a:srgbClr val="FFFFFF"/>
                </a:solidFill>
                <a:latin typeface="Tahoma" panose="020B0604030504040204" pitchFamily="34" charset="0"/>
              </a:defRPr>
            </a:lvl5pPr>
            <a:lvl6pPr marL="25146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6pPr>
            <a:lvl7pPr marL="29718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7pPr>
            <a:lvl8pPr marL="34290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8pPr>
            <a:lvl9pPr marL="38862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9pPr>
          </a:lstStyle>
          <a:p>
            <a:pPr defTabSz="914400" fontAlgn="auto">
              <a:lnSpc>
                <a:spcPct val="110000"/>
              </a:lnSpc>
              <a:spcBef>
                <a:spcPct val="0"/>
              </a:spcBef>
              <a:spcAft>
                <a:spcPct val="0"/>
              </a:spcAft>
              <a:buClr>
                <a:schemeClr val="accent1"/>
              </a:buClr>
              <a:buSzPct val="100000"/>
              <a:defRPr/>
            </a:pPr>
            <a:r>
              <a:rPr lang="en-US" altLang="en-US" sz="3500" cap="all" dirty="0">
                <a:solidFill>
                  <a:schemeClr val="tx1"/>
                </a:solidFill>
                <a:latin typeface="+mn-lt"/>
              </a:rPr>
              <a:t>Outline</a:t>
            </a:r>
          </a:p>
          <a:p>
            <a:pPr defTabSz="914400" fontAlgn="auto">
              <a:lnSpc>
                <a:spcPct val="110000"/>
              </a:lnSpc>
              <a:spcBef>
                <a:spcPct val="0"/>
              </a:spcBef>
              <a:spcAft>
                <a:spcPct val="0"/>
              </a:spcAft>
              <a:buClr>
                <a:schemeClr val="accent1"/>
              </a:buClr>
              <a:buSzPct val="100000"/>
              <a:defRPr/>
            </a:pPr>
            <a:endParaRPr lang="en-US" altLang="en-US" sz="1700" dirty="0">
              <a:solidFill>
                <a:schemeClr val="tx1"/>
              </a:solidFill>
              <a:latin typeface="+mn-lt"/>
            </a:endParaRPr>
          </a:p>
          <a:p>
            <a:pPr indent="-228600" defTabSz="914400" fontAlgn="auto">
              <a:lnSpc>
                <a:spcPct val="110000"/>
              </a:lnSpc>
              <a:spcBef>
                <a:spcPct val="0"/>
              </a:spcBef>
              <a:spcAft>
                <a:spcPts val="600"/>
              </a:spcAft>
              <a:buClr>
                <a:schemeClr val="accent1"/>
              </a:buClr>
              <a:buSzPct val="100000"/>
              <a:buFont typeface="Arial" panose="020B0604020202020204" pitchFamily="34" charset="0"/>
              <a:buChar char="•"/>
              <a:defRPr/>
            </a:pPr>
            <a:r>
              <a:rPr lang="en-US" altLang="en-US" sz="2000" dirty="0">
                <a:solidFill>
                  <a:schemeClr val="tx1"/>
                </a:solidFill>
                <a:latin typeface="+mn-lt"/>
              </a:rPr>
              <a:t>Overview of CLMV within the GMS</a:t>
            </a:r>
          </a:p>
          <a:p>
            <a:pPr indent="-228600" defTabSz="914400" fontAlgn="auto">
              <a:lnSpc>
                <a:spcPct val="110000"/>
              </a:lnSpc>
              <a:spcBef>
                <a:spcPct val="0"/>
              </a:spcBef>
              <a:spcAft>
                <a:spcPts val="600"/>
              </a:spcAft>
              <a:buClr>
                <a:schemeClr val="accent1"/>
              </a:buClr>
              <a:buSzPct val="100000"/>
              <a:buFont typeface="Arial" panose="020B0604020202020204" pitchFamily="34" charset="0"/>
              <a:buChar char="•"/>
              <a:defRPr/>
            </a:pPr>
            <a:r>
              <a:rPr lang="en-US" altLang="en-US" sz="2000" dirty="0">
                <a:solidFill>
                  <a:schemeClr val="tx1"/>
                </a:solidFill>
                <a:latin typeface="+mn-lt"/>
              </a:rPr>
              <a:t>Historical, socio-cultural and spatial development</a:t>
            </a:r>
          </a:p>
          <a:p>
            <a:pPr indent="-228600" defTabSz="914400" fontAlgn="auto">
              <a:lnSpc>
                <a:spcPct val="110000"/>
              </a:lnSpc>
              <a:spcBef>
                <a:spcPct val="0"/>
              </a:spcBef>
              <a:spcAft>
                <a:spcPts val="600"/>
              </a:spcAft>
              <a:buClr>
                <a:schemeClr val="accent1"/>
              </a:buClr>
              <a:buSzPct val="100000"/>
              <a:buFont typeface="Arial" panose="020B0604020202020204" pitchFamily="34" charset="0"/>
              <a:buChar char="•"/>
              <a:defRPr/>
            </a:pPr>
            <a:r>
              <a:rPr lang="en-US" altLang="en-US" sz="2000" dirty="0">
                <a:solidFill>
                  <a:schemeClr val="tx1"/>
                </a:solidFill>
                <a:latin typeface="+mn-lt"/>
              </a:rPr>
              <a:t> Drivers of economic growth</a:t>
            </a:r>
          </a:p>
          <a:p>
            <a:pPr indent="-228600" defTabSz="914400" fontAlgn="auto">
              <a:lnSpc>
                <a:spcPct val="110000"/>
              </a:lnSpc>
              <a:spcBef>
                <a:spcPct val="0"/>
              </a:spcBef>
              <a:spcAft>
                <a:spcPts val="600"/>
              </a:spcAft>
              <a:buClr>
                <a:schemeClr val="accent1"/>
              </a:buClr>
              <a:buSzPct val="100000"/>
              <a:buFont typeface="Arial" panose="020B0604020202020204" pitchFamily="34" charset="0"/>
              <a:buChar char="•"/>
              <a:defRPr/>
            </a:pPr>
            <a:r>
              <a:rPr lang="en-US" altLang="en-US" sz="2000" dirty="0">
                <a:solidFill>
                  <a:schemeClr val="tx1"/>
                </a:solidFill>
                <a:latin typeface="+mn-lt"/>
              </a:rPr>
              <a:t> Key trends and issues</a:t>
            </a:r>
          </a:p>
          <a:p>
            <a:pPr indent="-228600" defTabSz="914400" fontAlgn="auto">
              <a:lnSpc>
                <a:spcPct val="110000"/>
              </a:lnSpc>
              <a:spcBef>
                <a:spcPct val="0"/>
              </a:spcBef>
              <a:spcAft>
                <a:spcPts val="600"/>
              </a:spcAft>
              <a:buClr>
                <a:schemeClr val="accent1"/>
              </a:buClr>
              <a:buSzPct val="100000"/>
              <a:buFont typeface="Arial" panose="020B0604020202020204" pitchFamily="34" charset="0"/>
              <a:buChar char="•"/>
              <a:defRPr/>
            </a:pPr>
            <a:r>
              <a:rPr lang="en-US" altLang="en-US" sz="2000" dirty="0">
                <a:solidFill>
                  <a:schemeClr val="tx1"/>
                </a:solidFill>
                <a:latin typeface="+mn-lt"/>
              </a:rPr>
              <a:t> Way forward and conclusion</a:t>
            </a:r>
          </a:p>
          <a:p>
            <a:pPr defTabSz="914400" fontAlgn="auto">
              <a:lnSpc>
                <a:spcPct val="110000"/>
              </a:lnSpc>
              <a:spcBef>
                <a:spcPct val="0"/>
              </a:spcBef>
              <a:spcAft>
                <a:spcPct val="0"/>
              </a:spcAft>
              <a:buClr>
                <a:schemeClr val="accent1"/>
              </a:buClr>
              <a:buSzPct val="100000"/>
              <a:defRPr/>
            </a:pPr>
            <a:br>
              <a:rPr lang="en-US" altLang="en-US" sz="1700" b="1" dirty="0">
                <a:solidFill>
                  <a:schemeClr val="tx1"/>
                </a:solidFill>
                <a:latin typeface="+mn-lt"/>
              </a:rPr>
            </a:br>
            <a:endParaRPr lang="en-US" altLang="en-US" sz="1700" b="1" dirty="0">
              <a:solidFill>
                <a:schemeClr val="tx1"/>
              </a:solidFill>
              <a:latin typeface="+mn-lt"/>
            </a:endParaRPr>
          </a:p>
        </p:txBody>
      </p:sp>
      <p:pic>
        <p:nvPicPr>
          <p:cNvPr id="80" name="Graphic 5" descr="City">
            <a:extLst>
              <a:ext uri="{FF2B5EF4-FFF2-40B4-BE49-F238E27FC236}">
                <a16:creationId xmlns:a16="http://schemas.microsoft.com/office/drawing/2014/main" id="{84F50A44-098B-4EEA-87BD-AE4ECE4DEB0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170450" y="799684"/>
            <a:ext cx="4660762" cy="4660762"/>
          </a:xfrm>
          <a:prstGeom prst="rect">
            <a:avLst/>
          </a:prstGeom>
        </p:spPr>
      </p:pic>
      <p:pic>
        <p:nvPicPr>
          <p:cNvPr id="81" name="Picture 22">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82" name="Straight Connector 24">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7674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133F57-35CB-4E71-B046-9BA5E62C9178}"/>
              </a:ext>
            </a:extLst>
          </p:cNvPr>
          <p:cNvSpPr txBox="1"/>
          <p:nvPr/>
        </p:nvSpPr>
        <p:spPr>
          <a:xfrm>
            <a:off x="2486047" y="2048623"/>
            <a:ext cx="7592518" cy="1077218"/>
          </a:xfrm>
          <a:prstGeom prst="rect">
            <a:avLst/>
          </a:prstGeom>
          <a:noFill/>
        </p:spPr>
        <p:txBody>
          <a:bodyPr wrap="square" rtlCol="0">
            <a:spAutoFit/>
          </a:bodyPr>
          <a:lstStyle/>
          <a:p>
            <a:pPr algn="ctr"/>
            <a:r>
              <a:rPr lang="en-US" sz="3200" dirty="0"/>
              <a:t>OVERVIEW OF CLMV WITHIN THE GREATER MEKONG SUBREGION</a:t>
            </a:r>
          </a:p>
        </p:txBody>
      </p:sp>
    </p:spTree>
    <p:extLst>
      <p:ext uri="{BB962C8B-B14F-4D97-AF65-F5344CB8AC3E}">
        <p14:creationId xmlns:p14="http://schemas.microsoft.com/office/powerpoint/2010/main" val="965195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3" name="Picture 72">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75" name="Straight Connector 74">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A56012FD-74A8-4C91-B318-435CF2B719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extBox 5">
            <a:extLst>
              <a:ext uri="{FF2B5EF4-FFF2-40B4-BE49-F238E27FC236}">
                <a16:creationId xmlns:a16="http://schemas.microsoft.com/office/drawing/2014/main" id="{0FB96DE9-B40E-420D-B113-A0AA62AD862D}"/>
              </a:ext>
            </a:extLst>
          </p:cNvPr>
          <p:cNvSpPr txBox="1">
            <a:spLocks noChangeArrowheads="1"/>
          </p:cNvSpPr>
          <p:nvPr/>
        </p:nvSpPr>
        <p:spPr bwMode="auto">
          <a:xfrm>
            <a:off x="1451579" y="804519"/>
            <a:ext cx="7070329" cy="104923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914400">
              <a:lnSpc>
                <a:spcPct val="90000"/>
              </a:lnSpc>
              <a:spcBef>
                <a:spcPct val="0"/>
              </a:spcBef>
              <a:spcAft>
                <a:spcPts val="600"/>
              </a:spcAft>
              <a:buClrTx/>
              <a:buSzTx/>
              <a:buNone/>
            </a:pPr>
            <a:r>
              <a:rPr lang="en-US" altLang="en-US" sz="3200" cap="all" dirty="0">
                <a:latin typeface="+mj-lt"/>
                <a:ea typeface="+mj-ea"/>
                <a:cs typeface="+mj-cs"/>
              </a:rPr>
              <a:t>The Greater Mekong Subregion</a:t>
            </a:r>
          </a:p>
        </p:txBody>
      </p:sp>
      <p:sp>
        <p:nvSpPr>
          <p:cNvPr id="48" name="TextBox 6">
            <a:extLst>
              <a:ext uri="{FF2B5EF4-FFF2-40B4-BE49-F238E27FC236}">
                <a16:creationId xmlns:a16="http://schemas.microsoft.com/office/drawing/2014/main" id="{8C63EA21-7A99-4C97-A85A-CA302F4AF468}"/>
              </a:ext>
            </a:extLst>
          </p:cNvPr>
          <p:cNvSpPr txBox="1">
            <a:spLocks noChangeArrowheads="1"/>
          </p:cNvSpPr>
          <p:nvPr/>
        </p:nvSpPr>
        <p:spPr bwMode="auto">
          <a:xfrm>
            <a:off x="1451579" y="2015735"/>
            <a:ext cx="6677732" cy="336973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marL="342900" indent="-342900">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indent="-228600" defTabSz="914400">
              <a:lnSpc>
                <a:spcPct val="110000"/>
              </a:lnSpc>
              <a:spcBef>
                <a:spcPct val="0"/>
              </a:spcBef>
              <a:spcAft>
                <a:spcPts val="1200"/>
              </a:spcAft>
              <a:buSzPct val="100000"/>
              <a:buFont typeface="Arial" panose="020B0604020202020204" pitchFamily="34" charset="0"/>
              <a:buChar char="•"/>
            </a:pPr>
            <a:r>
              <a:rPr lang="en-US" altLang="en-US" dirty="0">
                <a:latin typeface="+mn-lt"/>
              </a:rPr>
              <a:t>A geographical entity:  Cambodia, Lao PDR, Myanmar, Thailand, Vietnam;  and Yunnan Province and Guangxi Special Autonomous Region (PR China)</a:t>
            </a:r>
          </a:p>
          <a:p>
            <a:pPr indent="-228600" defTabSz="914400">
              <a:lnSpc>
                <a:spcPct val="110000"/>
              </a:lnSpc>
              <a:spcBef>
                <a:spcPct val="0"/>
              </a:spcBef>
              <a:spcAft>
                <a:spcPts val="1200"/>
              </a:spcAft>
              <a:buSzPct val="100000"/>
              <a:buFont typeface="Arial" panose="020B0604020202020204" pitchFamily="34" charset="0"/>
              <a:buChar char="•"/>
            </a:pPr>
            <a:r>
              <a:rPr lang="en-US" altLang="en-US" dirty="0">
                <a:latin typeface="+mn-lt"/>
              </a:rPr>
              <a:t>Bound by geography, history, the Mekong river and  history; yet diverse in culture, traditions and environment</a:t>
            </a:r>
          </a:p>
          <a:p>
            <a:pPr indent="-228600" defTabSz="914400">
              <a:lnSpc>
                <a:spcPct val="110000"/>
              </a:lnSpc>
              <a:spcBef>
                <a:spcPct val="0"/>
              </a:spcBef>
              <a:spcAft>
                <a:spcPts val="1200"/>
              </a:spcAft>
              <a:buSzPct val="100000"/>
              <a:buFont typeface="Arial" panose="020B0604020202020204" pitchFamily="34" charset="0"/>
              <a:buChar char="•"/>
            </a:pPr>
            <a:r>
              <a:rPr lang="en-US" altLang="en-US" dirty="0">
                <a:latin typeface="+mn-lt"/>
              </a:rPr>
              <a:t>One of the least urbanized areas in the world; yet rate of urbanization in accelerating</a:t>
            </a:r>
          </a:p>
        </p:txBody>
      </p:sp>
      <p:pic>
        <p:nvPicPr>
          <p:cNvPr id="4" name="Picture 5">
            <a:extLst>
              <a:ext uri="{FF2B5EF4-FFF2-40B4-BE49-F238E27FC236}">
                <a16:creationId xmlns:a16="http://schemas.microsoft.com/office/drawing/2014/main" id="{59BE98AE-3217-4BDC-A9F0-82EDD21F83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62" t="3628" r="6012" b="4506"/>
          <a:stretch/>
        </p:blipFill>
        <p:spPr bwMode="auto">
          <a:xfrm>
            <a:off x="8322771" y="-1"/>
            <a:ext cx="4169567" cy="612541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9880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a:extLst>
              <a:ext uri="{FF2B5EF4-FFF2-40B4-BE49-F238E27FC236}">
                <a16:creationId xmlns:a16="http://schemas.microsoft.com/office/drawing/2014/main" id="{C4309B6E-C142-4098-9274-28BAC7A5304F}"/>
              </a:ext>
            </a:extLst>
          </p:cNvPr>
          <p:cNvSpPr txBox="1">
            <a:spLocks noChangeArrowheads="1"/>
          </p:cNvSpPr>
          <p:nvPr/>
        </p:nvSpPr>
        <p:spPr bwMode="auto">
          <a:xfrm>
            <a:off x="1451579" y="804519"/>
            <a:ext cx="9603275" cy="104923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914400">
              <a:lnSpc>
                <a:spcPct val="90000"/>
              </a:lnSpc>
              <a:spcBef>
                <a:spcPct val="0"/>
              </a:spcBef>
              <a:spcAft>
                <a:spcPts val="600"/>
              </a:spcAft>
              <a:buClrTx/>
              <a:buSzTx/>
              <a:buNone/>
            </a:pPr>
            <a:r>
              <a:rPr lang="en-US" altLang="en-US" sz="3200" cap="all">
                <a:latin typeface="+mj-lt"/>
                <a:ea typeface="+mj-ea"/>
                <a:cs typeface="+mj-cs"/>
              </a:rPr>
              <a:t>COMPARISON OF SOCIO-ECONOMIC INDICATORS </a:t>
            </a:r>
          </a:p>
        </p:txBody>
      </p:sp>
      <p:graphicFrame>
        <p:nvGraphicFramePr>
          <p:cNvPr id="3" name="Table 2">
            <a:extLst>
              <a:ext uri="{FF2B5EF4-FFF2-40B4-BE49-F238E27FC236}">
                <a16:creationId xmlns:a16="http://schemas.microsoft.com/office/drawing/2014/main" id="{1340D488-D4F7-4007-ABC0-AE3FD9DAB3C7}"/>
              </a:ext>
            </a:extLst>
          </p:cNvPr>
          <p:cNvGraphicFramePr>
            <a:graphicFrameLocks noGrp="1"/>
          </p:cNvGraphicFramePr>
          <p:nvPr>
            <p:extLst>
              <p:ext uri="{D42A27DB-BD31-4B8C-83A1-F6EECF244321}">
                <p14:modId xmlns:p14="http://schemas.microsoft.com/office/powerpoint/2010/main" val="3241451250"/>
              </p:ext>
            </p:extLst>
          </p:nvPr>
        </p:nvGraphicFramePr>
        <p:xfrm>
          <a:off x="1515356" y="1589024"/>
          <a:ext cx="9278627" cy="3813183"/>
        </p:xfrm>
        <a:graphic>
          <a:graphicData uri="http://schemas.openxmlformats.org/drawingml/2006/table">
            <a:tbl>
              <a:tblPr firstRow="1" bandRow="1">
                <a:noFill/>
              </a:tblPr>
              <a:tblGrid>
                <a:gridCol w="2288699">
                  <a:extLst>
                    <a:ext uri="{9D8B030D-6E8A-4147-A177-3AD203B41FA5}">
                      <a16:colId xmlns:a16="http://schemas.microsoft.com/office/drawing/2014/main" val="3727204038"/>
                    </a:ext>
                  </a:extLst>
                </a:gridCol>
                <a:gridCol w="868374">
                  <a:extLst>
                    <a:ext uri="{9D8B030D-6E8A-4147-A177-3AD203B41FA5}">
                      <a16:colId xmlns:a16="http://schemas.microsoft.com/office/drawing/2014/main" val="2781453141"/>
                    </a:ext>
                  </a:extLst>
                </a:gridCol>
                <a:gridCol w="1292726">
                  <a:extLst>
                    <a:ext uri="{9D8B030D-6E8A-4147-A177-3AD203B41FA5}">
                      <a16:colId xmlns:a16="http://schemas.microsoft.com/office/drawing/2014/main" val="1254382668"/>
                    </a:ext>
                  </a:extLst>
                </a:gridCol>
                <a:gridCol w="1253311">
                  <a:extLst>
                    <a:ext uri="{9D8B030D-6E8A-4147-A177-3AD203B41FA5}">
                      <a16:colId xmlns:a16="http://schemas.microsoft.com/office/drawing/2014/main" val="2117699499"/>
                    </a:ext>
                  </a:extLst>
                </a:gridCol>
                <a:gridCol w="1277724">
                  <a:extLst>
                    <a:ext uri="{9D8B030D-6E8A-4147-A177-3AD203B41FA5}">
                      <a16:colId xmlns:a16="http://schemas.microsoft.com/office/drawing/2014/main" val="529580408"/>
                    </a:ext>
                  </a:extLst>
                </a:gridCol>
                <a:gridCol w="1147984">
                  <a:extLst>
                    <a:ext uri="{9D8B030D-6E8A-4147-A177-3AD203B41FA5}">
                      <a16:colId xmlns:a16="http://schemas.microsoft.com/office/drawing/2014/main" val="2161308821"/>
                    </a:ext>
                  </a:extLst>
                </a:gridCol>
                <a:gridCol w="1149809">
                  <a:extLst>
                    <a:ext uri="{9D8B030D-6E8A-4147-A177-3AD203B41FA5}">
                      <a16:colId xmlns:a16="http://schemas.microsoft.com/office/drawing/2014/main" val="3608434048"/>
                    </a:ext>
                  </a:extLst>
                </a:gridCol>
              </a:tblGrid>
              <a:tr h="672411">
                <a:tc>
                  <a:txBody>
                    <a:bodyPr/>
                    <a:lstStyle/>
                    <a:p>
                      <a:pPr marL="0" marR="0" algn="ctr" eaLnBrk="0" fontAlgn="base" hangingPunct="0">
                        <a:lnSpc>
                          <a:spcPct val="115000"/>
                        </a:lnSpc>
                        <a:spcBef>
                          <a:spcPts val="0"/>
                        </a:spcBef>
                        <a:spcAft>
                          <a:spcPts val="0"/>
                        </a:spcAft>
                      </a:pPr>
                      <a:r>
                        <a:rPr lang="en-US" sz="1400" b="1" kern="1200">
                          <a:solidFill>
                            <a:schemeClr val="tx1">
                              <a:lumMod val="75000"/>
                              <a:lumOff val="25000"/>
                            </a:schemeClr>
                          </a:solidFill>
                          <a:effectLst/>
                          <a:latin typeface="+mj-lt"/>
                          <a:ea typeface="Times New Roman"/>
                          <a:cs typeface="DaunPenh"/>
                        </a:rPr>
                        <a:t>Country</a:t>
                      </a:r>
                      <a:endParaRPr lang="en-US" sz="1400" b="1">
                        <a:solidFill>
                          <a:schemeClr val="tx1">
                            <a:lumMod val="75000"/>
                            <a:lumOff val="25000"/>
                          </a:schemeClr>
                        </a:solidFill>
                        <a:effectLst/>
                        <a:latin typeface="+mj-lt"/>
                        <a:ea typeface="Calibri"/>
                        <a:cs typeface="DaunPenh"/>
                      </a:endParaRPr>
                    </a:p>
                  </a:txBody>
                  <a:tcPr marL="168471" marR="81132" marT="84235" marB="84235">
                    <a:lnL w="12700" cmpd="sng">
                      <a:noFill/>
                      <a:prstDash val="solid"/>
                    </a:lnL>
                    <a:lnR w="12700" cmpd="sng">
                      <a:noFill/>
                      <a:prstDash val="solid"/>
                    </a:lnR>
                    <a:lnT w="12700" cmpd="sng">
                      <a:noFill/>
                      <a:prstDash val="solid"/>
                    </a:lnT>
                    <a:lnB w="9525" cap="flat" cmpd="sng" algn="ctr">
                      <a:solidFill>
                        <a:srgbClr val="D8DCDC"/>
                      </a:solidFill>
                      <a:prstDash val="solid"/>
                    </a:lnB>
                    <a:lnTlToBr w="12700" cmpd="sng">
                      <a:noFill/>
                      <a:prstDash val="solid"/>
                    </a:lnTlToBr>
                    <a:lnBlToTr w="12700" cmpd="sng">
                      <a:noFill/>
                      <a:prstDash val="solid"/>
                    </a:lnBlToTr>
                    <a:noFill/>
                  </a:tcPr>
                </a:tc>
                <a:tc>
                  <a:txBody>
                    <a:bodyPr/>
                    <a:lstStyle/>
                    <a:p>
                      <a:pPr marL="0" marR="0" algn="ctr" eaLnBrk="0" fontAlgn="base" hangingPunct="0">
                        <a:lnSpc>
                          <a:spcPct val="115000"/>
                        </a:lnSpc>
                        <a:spcBef>
                          <a:spcPts val="0"/>
                        </a:spcBef>
                        <a:spcAft>
                          <a:spcPts val="0"/>
                        </a:spcAft>
                      </a:pPr>
                      <a:r>
                        <a:rPr lang="en-US" sz="1400" b="1" kern="1200">
                          <a:solidFill>
                            <a:schemeClr val="tx1">
                              <a:lumMod val="75000"/>
                              <a:lumOff val="25000"/>
                            </a:schemeClr>
                          </a:solidFill>
                          <a:effectLst/>
                          <a:latin typeface="+mj-lt"/>
                          <a:ea typeface="Times New Roman"/>
                          <a:cs typeface="DaunPenh"/>
                        </a:rPr>
                        <a:t>HDI Rank</a:t>
                      </a:r>
                      <a:endParaRPr lang="en-US" sz="1400" b="1">
                        <a:solidFill>
                          <a:schemeClr val="tx1">
                            <a:lumMod val="75000"/>
                            <a:lumOff val="25000"/>
                          </a:schemeClr>
                        </a:solidFill>
                        <a:effectLst/>
                        <a:latin typeface="+mj-lt"/>
                        <a:ea typeface="Calibri"/>
                        <a:cs typeface="DaunPenh"/>
                      </a:endParaRPr>
                    </a:p>
                  </a:txBody>
                  <a:tcPr marL="168471" marR="81132" marT="84235" marB="84235">
                    <a:lnL w="12700" cmpd="sng">
                      <a:noFill/>
                      <a:prstDash val="solid"/>
                    </a:lnL>
                    <a:lnR w="12700" cmpd="sng">
                      <a:noFill/>
                      <a:prstDash val="solid"/>
                    </a:lnR>
                    <a:lnT w="12700" cmpd="sng">
                      <a:noFill/>
                      <a:prstDash val="solid"/>
                    </a:lnT>
                    <a:lnB w="9525" cap="flat" cmpd="sng" algn="ctr">
                      <a:solidFill>
                        <a:srgbClr val="D8DCDC"/>
                      </a:solidFill>
                      <a:prstDash val="solid"/>
                    </a:lnB>
                    <a:lnTlToBr w="12700" cmpd="sng">
                      <a:noFill/>
                      <a:prstDash val="solid"/>
                    </a:lnTlToBr>
                    <a:lnBlToTr w="12700" cmpd="sng">
                      <a:noFill/>
                      <a:prstDash val="solid"/>
                    </a:lnBlToTr>
                    <a:noFill/>
                  </a:tcPr>
                </a:tc>
                <a:tc>
                  <a:txBody>
                    <a:bodyPr/>
                    <a:lstStyle/>
                    <a:p>
                      <a:pPr marL="0" marR="0" algn="ctr" eaLnBrk="0" fontAlgn="base" hangingPunct="0">
                        <a:lnSpc>
                          <a:spcPct val="115000"/>
                        </a:lnSpc>
                        <a:spcBef>
                          <a:spcPts val="0"/>
                        </a:spcBef>
                        <a:spcAft>
                          <a:spcPts val="0"/>
                        </a:spcAft>
                      </a:pPr>
                      <a:r>
                        <a:rPr lang="en-US" sz="1400" b="1" kern="1200">
                          <a:solidFill>
                            <a:schemeClr val="tx1">
                              <a:lumMod val="75000"/>
                              <a:lumOff val="25000"/>
                            </a:schemeClr>
                          </a:solidFill>
                          <a:effectLst/>
                          <a:latin typeface="+mj-lt"/>
                          <a:ea typeface="Times New Roman"/>
                          <a:cs typeface="DaunPenh"/>
                        </a:rPr>
                        <a:t>Pop 2017</a:t>
                      </a:r>
                      <a:r>
                        <a:rPr lang="en-US" sz="1400" b="1" kern="1200" baseline="30000">
                          <a:solidFill>
                            <a:schemeClr val="tx1">
                              <a:lumMod val="75000"/>
                              <a:lumOff val="25000"/>
                            </a:schemeClr>
                          </a:solidFill>
                          <a:effectLst/>
                          <a:latin typeface="+mj-lt"/>
                          <a:ea typeface="Times New Roman"/>
                          <a:cs typeface="DaunPenh"/>
                        </a:rPr>
                        <a:t>a </a:t>
                      </a:r>
                      <a:r>
                        <a:rPr lang="en-US" sz="1400" b="1" kern="1200">
                          <a:solidFill>
                            <a:schemeClr val="tx1">
                              <a:lumMod val="75000"/>
                              <a:lumOff val="25000"/>
                            </a:schemeClr>
                          </a:solidFill>
                          <a:effectLst/>
                          <a:latin typeface="+mj-lt"/>
                          <a:ea typeface="Times New Roman"/>
                          <a:cs typeface="DaunPenh"/>
                        </a:rPr>
                        <a:t>(million)</a:t>
                      </a:r>
                      <a:endParaRPr lang="en-US" sz="1400" b="1">
                        <a:solidFill>
                          <a:schemeClr val="tx1">
                            <a:lumMod val="75000"/>
                            <a:lumOff val="25000"/>
                          </a:schemeClr>
                        </a:solidFill>
                        <a:effectLst/>
                        <a:latin typeface="+mj-lt"/>
                        <a:ea typeface="Calibri"/>
                        <a:cs typeface="DaunPenh"/>
                      </a:endParaRPr>
                    </a:p>
                  </a:txBody>
                  <a:tcPr marL="168471" marR="81132" marT="84235" marB="84235">
                    <a:lnL w="12700" cmpd="sng">
                      <a:noFill/>
                      <a:prstDash val="solid"/>
                    </a:lnL>
                    <a:lnR w="12700" cmpd="sng">
                      <a:noFill/>
                      <a:prstDash val="solid"/>
                    </a:lnR>
                    <a:lnT w="12700" cmpd="sng">
                      <a:noFill/>
                      <a:prstDash val="solid"/>
                    </a:lnT>
                    <a:lnB w="9525" cap="flat" cmpd="sng" algn="ctr">
                      <a:solidFill>
                        <a:srgbClr val="D8DCDC"/>
                      </a:solidFill>
                      <a:prstDash val="solid"/>
                    </a:lnB>
                    <a:lnTlToBr w="12700" cmpd="sng">
                      <a:noFill/>
                      <a:prstDash val="solid"/>
                    </a:lnTlToBr>
                    <a:lnBlToTr w="12700" cmpd="sng">
                      <a:noFill/>
                      <a:prstDash val="solid"/>
                    </a:lnBlToTr>
                    <a:noFill/>
                  </a:tcPr>
                </a:tc>
                <a:tc>
                  <a:txBody>
                    <a:bodyPr/>
                    <a:lstStyle/>
                    <a:p>
                      <a:pPr marL="0" marR="0" algn="ctr" eaLnBrk="0" fontAlgn="base" hangingPunct="0">
                        <a:lnSpc>
                          <a:spcPct val="115000"/>
                        </a:lnSpc>
                        <a:spcBef>
                          <a:spcPts val="0"/>
                        </a:spcBef>
                        <a:spcAft>
                          <a:spcPts val="0"/>
                        </a:spcAft>
                      </a:pPr>
                      <a:r>
                        <a:rPr lang="en-US" sz="1400" b="1" kern="1200" dirty="0">
                          <a:solidFill>
                            <a:schemeClr val="tx1">
                              <a:lumMod val="75000"/>
                              <a:lumOff val="25000"/>
                            </a:schemeClr>
                          </a:solidFill>
                          <a:effectLst/>
                          <a:latin typeface="+mj-lt"/>
                          <a:ea typeface="Times New Roman"/>
                          <a:cs typeface="DaunPenh"/>
                        </a:rPr>
                        <a:t>Area (000km</a:t>
                      </a:r>
                      <a:r>
                        <a:rPr lang="en-US" sz="1400" b="1" kern="1200" baseline="30000" dirty="0">
                          <a:solidFill>
                            <a:schemeClr val="tx1">
                              <a:lumMod val="75000"/>
                              <a:lumOff val="25000"/>
                            </a:schemeClr>
                          </a:solidFill>
                          <a:effectLst/>
                          <a:latin typeface="+mj-lt"/>
                          <a:ea typeface="Times New Roman"/>
                          <a:cs typeface="DaunPenh"/>
                        </a:rPr>
                        <a:t>2</a:t>
                      </a:r>
                      <a:r>
                        <a:rPr lang="en-US" sz="1400" b="1" kern="1200" dirty="0">
                          <a:solidFill>
                            <a:schemeClr val="tx1">
                              <a:lumMod val="75000"/>
                              <a:lumOff val="25000"/>
                            </a:schemeClr>
                          </a:solidFill>
                          <a:effectLst/>
                          <a:latin typeface="+mj-lt"/>
                          <a:ea typeface="Times New Roman"/>
                          <a:cs typeface="DaunPenh"/>
                        </a:rPr>
                        <a:t>)</a:t>
                      </a:r>
                      <a:endParaRPr lang="en-US" sz="1400" b="1" dirty="0">
                        <a:solidFill>
                          <a:schemeClr val="tx1">
                            <a:lumMod val="75000"/>
                            <a:lumOff val="25000"/>
                          </a:schemeClr>
                        </a:solidFill>
                        <a:effectLst/>
                        <a:latin typeface="+mj-lt"/>
                        <a:ea typeface="Calibri"/>
                        <a:cs typeface="DaunPenh"/>
                      </a:endParaRPr>
                    </a:p>
                  </a:txBody>
                  <a:tcPr marL="168471" marR="81132" marT="84235" marB="84235">
                    <a:lnL w="12700" cmpd="sng">
                      <a:noFill/>
                      <a:prstDash val="solid"/>
                    </a:lnL>
                    <a:lnR w="12700" cmpd="sng">
                      <a:noFill/>
                      <a:prstDash val="solid"/>
                    </a:lnR>
                    <a:lnT w="12700" cmpd="sng">
                      <a:noFill/>
                      <a:prstDash val="solid"/>
                    </a:lnT>
                    <a:lnB w="9525" cap="flat" cmpd="sng" algn="ctr">
                      <a:solidFill>
                        <a:srgbClr val="D8DCDC"/>
                      </a:solidFill>
                      <a:prstDash val="solid"/>
                    </a:lnB>
                    <a:lnTlToBr w="12700" cmpd="sng">
                      <a:noFill/>
                      <a:prstDash val="solid"/>
                    </a:lnTlToBr>
                    <a:lnBlToTr w="12700" cmpd="sng">
                      <a:noFill/>
                      <a:prstDash val="solid"/>
                    </a:lnBlToTr>
                    <a:noFill/>
                  </a:tcPr>
                </a:tc>
                <a:tc>
                  <a:txBody>
                    <a:bodyPr/>
                    <a:lstStyle/>
                    <a:p>
                      <a:pPr marL="0" marR="0" algn="ctr" eaLnBrk="0" fontAlgn="base" hangingPunct="0">
                        <a:lnSpc>
                          <a:spcPct val="115000"/>
                        </a:lnSpc>
                        <a:spcBef>
                          <a:spcPts val="0"/>
                        </a:spcBef>
                        <a:spcAft>
                          <a:spcPts val="0"/>
                        </a:spcAft>
                      </a:pPr>
                      <a:r>
                        <a:rPr lang="en-US" sz="1400" b="1" kern="1200">
                          <a:solidFill>
                            <a:schemeClr val="tx1">
                              <a:lumMod val="75000"/>
                              <a:lumOff val="25000"/>
                            </a:schemeClr>
                          </a:solidFill>
                          <a:effectLst/>
                          <a:latin typeface="+mj-lt"/>
                          <a:ea typeface="Times New Roman"/>
                          <a:cs typeface="DaunPenh"/>
                        </a:rPr>
                        <a:t>GNI/</a:t>
                      </a:r>
                      <a:r>
                        <a:rPr lang="en-US" sz="1400" b="1" kern="1200" err="1">
                          <a:solidFill>
                            <a:schemeClr val="tx1">
                              <a:lumMod val="75000"/>
                              <a:lumOff val="25000"/>
                            </a:schemeClr>
                          </a:solidFill>
                          <a:effectLst/>
                          <a:latin typeface="+mj-lt"/>
                          <a:ea typeface="Times New Roman"/>
                          <a:cs typeface="DaunPenh"/>
                        </a:rPr>
                        <a:t>cap</a:t>
                      </a:r>
                      <a:r>
                        <a:rPr lang="en-US" sz="1400" b="1" kern="1200" baseline="30000" err="1">
                          <a:solidFill>
                            <a:schemeClr val="tx1">
                              <a:lumMod val="75000"/>
                              <a:lumOff val="25000"/>
                            </a:schemeClr>
                          </a:solidFill>
                          <a:effectLst/>
                          <a:latin typeface="+mn-lt"/>
                          <a:ea typeface="Times New Roman"/>
                          <a:cs typeface="DaunPenh"/>
                        </a:rPr>
                        <a:t>a</a:t>
                      </a:r>
                      <a:r>
                        <a:rPr lang="en-US" sz="1400" b="1" kern="1200" baseline="30000">
                          <a:solidFill>
                            <a:schemeClr val="tx1">
                              <a:lumMod val="75000"/>
                              <a:lumOff val="25000"/>
                            </a:schemeClr>
                          </a:solidFill>
                          <a:effectLst/>
                          <a:latin typeface="+mn-lt"/>
                          <a:ea typeface="Times New Roman"/>
                          <a:cs typeface="DaunPenh"/>
                        </a:rPr>
                        <a:t> </a:t>
                      </a:r>
                      <a:endParaRPr lang="en-US" sz="1400" b="1">
                        <a:solidFill>
                          <a:schemeClr val="tx1">
                            <a:lumMod val="75000"/>
                            <a:lumOff val="25000"/>
                          </a:schemeClr>
                        </a:solidFill>
                        <a:effectLst/>
                        <a:latin typeface="+mj-lt"/>
                        <a:ea typeface="Calibri"/>
                        <a:cs typeface="DaunPenh"/>
                      </a:endParaRPr>
                    </a:p>
                    <a:p>
                      <a:pPr marL="0" marR="0" algn="ctr" eaLnBrk="0" fontAlgn="base" hangingPunct="0">
                        <a:lnSpc>
                          <a:spcPct val="115000"/>
                        </a:lnSpc>
                        <a:spcBef>
                          <a:spcPts val="0"/>
                        </a:spcBef>
                        <a:spcAft>
                          <a:spcPts val="0"/>
                        </a:spcAft>
                      </a:pPr>
                      <a:r>
                        <a:rPr lang="en-US" sz="1400" b="1" kern="1200">
                          <a:solidFill>
                            <a:schemeClr val="tx1">
                              <a:lumMod val="75000"/>
                              <a:lumOff val="25000"/>
                            </a:schemeClr>
                          </a:solidFill>
                          <a:effectLst/>
                          <a:latin typeface="+mj-lt"/>
                          <a:ea typeface="Times New Roman"/>
                          <a:cs typeface="DaunPenh"/>
                        </a:rPr>
                        <a:t>(US$)</a:t>
                      </a:r>
                      <a:endParaRPr lang="en-US" sz="1400" b="1">
                        <a:solidFill>
                          <a:schemeClr val="tx1">
                            <a:lumMod val="75000"/>
                            <a:lumOff val="25000"/>
                          </a:schemeClr>
                        </a:solidFill>
                        <a:effectLst/>
                        <a:latin typeface="+mj-lt"/>
                        <a:ea typeface="Calibri"/>
                        <a:cs typeface="DaunPenh"/>
                      </a:endParaRPr>
                    </a:p>
                  </a:txBody>
                  <a:tcPr marL="168471" marR="81132" marT="84235" marB="84235">
                    <a:lnL w="12700" cmpd="sng">
                      <a:noFill/>
                      <a:prstDash val="solid"/>
                    </a:lnL>
                    <a:lnR w="12700" cmpd="sng">
                      <a:noFill/>
                      <a:prstDash val="solid"/>
                    </a:lnR>
                    <a:lnT w="12700" cmpd="sng">
                      <a:noFill/>
                      <a:prstDash val="solid"/>
                    </a:lnT>
                    <a:lnB w="9525" cap="flat" cmpd="sng" algn="ctr">
                      <a:solidFill>
                        <a:srgbClr val="D8DCDC"/>
                      </a:solidFill>
                      <a:prstDash val="solid"/>
                    </a:lnB>
                    <a:lnTlToBr w="12700" cmpd="sng">
                      <a:noFill/>
                      <a:prstDash val="solid"/>
                    </a:lnTlToBr>
                    <a:lnBlToTr w="12700" cmpd="sng">
                      <a:noFill/>
                      <a:prstDash val="solid"/>
                    </a:lnBlToTr>
                    <a:noFill/>
                  </a:tcPr>
                </a:tc>
                <a:tc>
                  <a:txBody>
                    <a:bodyPr/>
                    <a:lstStyle/>
                    <a:p>
                      <a:pPr marL="0" marR="0" algn="ctr" eaLnBrk="0" fontAlgn="base" hangingPunct="0">
                        <a:lnSpc>
                          <a:spcPct val="115000"/>
                        </a:lnSpc>
                        <a:spcBef>
                          <a:spcPts val="0"/>
                        </a:spcBef>
                        <a:spcAft>
                          <a:spcPts val="0"/>
                        </a:spcAft>
                      </a:pPr>
                      <a:r>
                        <a:rPr lang="en-US" sz="1400" b="1" kern="1200" dirty="0" err="1">
                          <a:solidFill>
                            <a:schemeClr val="tx1">
                              <a:lumMod val="75000"/>
                              <a:lumOff val="25000"/>
                            </a:schemeClr>
                          </a:solidFill>
                          <a:effectLst/>
                          <a:latin typeface="+mj-lt"/>
                          <a:ea typeface="Times New Roman"/>
                          <a:cs typeface="DaunPenh"/>
                        </a:rPr>
                        <a:t>Urban</a:t>
                      </a:r>
                      <a:r>
                        <a:rPr lang="en-US" sz="1400" b="1" kern="1200" baseline="30000" dirty="0" err="1">
                          <a:solidFill>
                            <a:schemeClr val="tx1">
                              <a:lumMod val="75000"/>
                              <a:lumOff val="25000"/>
                            </a:schemeClr>
                          </a:solidFill>
                          <a:effectLst/>
                          <a:latin typeface="+mn-lt"/>
                          <a:ea typeface="Times New Roman"/>
                          <a:cs typeface="DaunPenh"/>
                        </a:rPr>
                        <a:t>b</a:t>
                      </a:r>
                      <a:r>
                        <a:rPr lang="en-US" sz="1400" b="1" kern="1200" dirty="0">
                          <a:solidFill>
                            <a:schemeClr val="tx1">
                              <a:lumMod val="75000"/>
                              <a:lumOff val="25000"/>
                            </a:schemeClr>
                          </a:solidFill>
                          <a:effectLst/>
                          <a:latin typeface="+mj-lt"/>
                          <a:ea typeface="Times New Roman"/>
                          <a:cs typeface="DaunPenh"/>
                        </a:rPr>
                        <a:t> pop (mill)</a:t>
                      </a:r>
                      <a:endParaRPr lang="en-US" sz="1400" b="1" dirty="0">
                        <a:solidFill>
                          <a:schemeClr val="tx1">
                            <a:lumMod val="75000"/>
                            <a:lumOff val="25000"/>
                          </a:schemeClr>
                        </a:solidFill>
                        <a:effectLst/>
                        <a:latin typeface="+mj-lt"/>
                        <a:ea typeface="Calibri"/>
                        <a:cs typeface="DaunPenh"/>
                      </a:endParaRPr>
                    </a:p>
                  </a:txBody>
                  <a:tcPr marL="168471" marR="81132" marT="84235" marB="84235">
                    <a:lnL w="12700" cmpd="sng">
                      <a:noFill/>
                      <a:prstDash val="solid"/>
                    </a:lnL>
                    <a:lnR w="12700" cmpd="sng">
                      <a:noFill/>
                      <a:prstDash val="solid"/>
                    </a:lnR>
                    <a:lnT w="12700" cmpd="sng">
                      <a:noFill/>
                      <a:prstDash val="solid"/>
                    </a:lnT>
                    <a:lnB w="9525" cap="flat" cmpd="sng" algn="ctr">
                      <a:solidFill>
                        <a:srgbClr val="D8DCDC"/>
                      </a:solidFill>
                      <a:prstDash val="solid"/>
                    </a:lnB>
                    <a:lnTlToBr w="12700" cmpd="sng">
                      <a:noFill/>
                      <a:prstDash val="solid"/>
                    </a:lnTlToBr>
                    <a:lnBlToTr w="12700" cmpd="sng">
                      <a:noFill/>
                      <a:prstDash val="solid"/>
                    </a:lnBlToTr>
                    <a:noFill/>
                  </a:tcPr>
                </a:tc>
                <a:tc>
                  <a:txBody>
                    <a:bodyPr/>
                    <a:lstStyle/>
                    <a:p>
                      <a:pPr marL="0" marR="0" algn="ctr" eaLnBrk="0" fontAlgn="base" hangingPunct="0">
                        <a:lnSpc>
                          <a:spcPct val="115000"/>
                        </a:lnSpc>
                        <a:spcBef>
                          <a:spcPts val="0"/>
                        </a:spcBef>
                        <a:spcAft>
                          <a:spcPts val="0"/>
                        </a:spcAft>
                      </a:pPr>
                      <a:r>
                        <a:rPr lang="en-US" sz="1400" b="1" kern="1200">
                          <a:solidFill>
                            <a:schemeClr val="tx1">
                              <a:lumMod val="75000"/>
                              <a:lumOff val="25000"/>
                            </a:schemeClr>
                          </a:solidFill>
                          <a:effectLst/>
                          <a:latin typeface="+mj-lt"/>
                          <a:ea typeface="Times New Roman"/>
                          <a:cs typeface="DaunPenh"/>
                        </a:rPr>
                        <a:t>% </a:t>
                      </a:r>
                      <a:endParaRPr lang="en-US" sz="1400" b="1">
                        <a:solidFill>
                          <a:schemeClr val="tx1">
                            <a:lumMod val="75000"/>
                            <a:lumOff val="25000"/>
                          </a:schemeClr>
                        </a:solidFill>
                        <a:effectLst/>
                        <a:latin typeface="+mj-lt"/>
                        <a:ea typeface="Calibri"/>
                        <a:cs typeface="DaunPenh"/>
                      </a:endParaRPr>
                    </a:p>
                    <a:p>
                      <a:pPr marL="0" marR="0" algn="ctr" eaLnBrk="0" fontAlgn="base" hangingPunct="0">
                        <a:lnSpc>
                          <a:spcPct val="115000"/>
                        </a:lnSpc>
                        <a:spcBef>
                          <a:spcPts val="0"/>
                        </a:spcBef>
                        <a:spcAft>
                          <a:spcPts val="0"/>
                        </a:spcAft>
                      </a:pPr>
                      <a:r>
                        <a:rPr lang="en-US" sz="1400" b="1" kern="1200" err="1">
                          <a:solidFill>
                            <a:schemeClr val="tx1">
                              <a:lumMod val="75000"/>
                              <a:lumOff val="25000"/>
                            </a:schemeClr>
                          </a:solidFill>
                          <a:effectLst/>
                          <a:latin typeface="+mj-lt"/>
                          <a:ea typeface="Times New Roman"/>
                          <a:cs typeface="DaunPenh"/>
                        </a:rPr>
                        <a:t>urban</a:t>
                      </a:r>
                      <a:r>
                        <a:rPr kumimoji="0" lang="en-US" sz="1400" b="1" kern="1200" baseline="30000" err="1">
                          <a:solidFill>
                            <a:schemeClr val="tx1">
                              <a:lumMod val="75000"/>
                              <a:lumOff val="25000"/>
                            </a:schemeClr>
                          </a:solidFill>
                          <a:effectLst/>
                          <a:latin typeface="+mj-lt"/>
                          <a:ea typeface="Times New Roman"/>
                          <a:cs typeface="Tahoma" panose="020B0604030504040204" pitchFamily="34" charset="0"/>
                        </a:rPr>
                        <a:t>c</a:t>
                      </a:r>
                      <a:endParaRPr lang="en-US" sz="1400" b="1">
                        <a:solidFill>
                          <a:schemeClr val="tx1">
                            <a:lumMod val="75000"/>
                            <a:lumOff val="25000"/>
                          </a:schemeClr>
                        </a:solidFill>
                        <a:effectLst/>
                        <a:latin typeface="+mj-lt"/>
                        <a:ea typeface="Calibri"/>
                        <a:cs typeface="DaunPenh"/>
                      </a:endParaRPr>
                    </a:p>
                  </a:txBody>
                  <a:tcPr marL="168471" marR="81132" marT="84235" marB="84235">
                    <a:lnL w="12700" cmpd="sng">
                      <a:noFill/>
                      <a:prstDash val="solid"/>
                    </a:lnL>
                    <a:lnR w="12700" cmpd="sng">
                      <a:noFill/>
                      <a:prstDash val="solid"/>
                    </a:lnR>
                    <a:lnT w="12700" cmpd="sng">
                      <a:noFill/>
                      <a:prstDash val="solid"/>
                    </a:lnT>
                    <a:lnB w="9525" cap="flat" cmpd="sng" algn="ctr">
                      <a:solidFill>
                        <a:srgbClr val="D8DCDC"/>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2827823092"/>
                  </a:ext>
                </a:extLst>
              </a:tr>
              <a:tr h="523462">
                <a:tc>
                  <a:txBody>
                    <a:bodyPr/>
                    <a:lstStyle/>
                    <a:p>
                      <a:pPr marL="0" marR="0" algn="ct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(a)</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ct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(b) </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ct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(c)</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ct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(d) </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ct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(d) </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ct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(e) </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ctr" eaLnBrk="0" fontAlgn="base" hangingPunct="0">
                        <a:lnSpc>
                          <a:spcPct val="115000"/>
                        </a:lnSpc>
                        <a:spcBef>
                          <a:spcPts val="0"/>
                        </a:spcBef>
                        <a:spcAft>
                          <a:spcPts val="0"/>
                        </a:spcAft>
                      </a:pPr>
                      <a:r>
                        <a:rPr lang="en-US" sz="1400" kern="1200" dirty="0">
                          <a:solidFill>
                            <a:schemeClr val="tx1">
                              <a:lumMod val="75000"/>
                              <a:lumOff val="25000"/>
                            </a:schemeClr>
                          </a:solidFill>
                          <a:effectLst/>
                          <a:latin typeface="+mj-lt"/>
                          <a:ea typeface="Times New Roman"/>
                          <a:cs typeface="DaunPenh"/>
                        </a:rPr>
                        <a:t>(f)</a:t>
                      </a:r>
                      <a:endParaRPr lang="en-US" sz="1400" dirty="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838096164"/>
                  </a:ext>
                </a:extLst>
              </a:tr>
              <a:tr h="523462">
                <a:tc>
                  <a:txBody>
                    <a:bodyPr/>
                    <a:lstStyle/>
                    <a:p>
                      <a:pPr marL="0" marR="0" eaLnBrk="0" fontAlgn="base" hangingPunct="0">
                        <a:lnSpc>
                          <a:spcPct val="115000"/>
                        </a:lnSpc>
                        <a:spcBef>
                          <a:spcPts val="0"/>
                        </a:spcBef>
                        <a:spcAft>
                          <a:spcPts val="0"/>
                        </a:spcAft>
                      </a:pPr>
                      <a:r>
                        <a:rPr lang="en-US" sz="1400" b="1" kern="1200">
                          <a:solidFill>
                            <a:schemeClr val="tx1">
                              <a:lumMod val="75000"/>
                              <a:lumOff val="25000"/>
                            </a:schemeClr>
                          </a:solidFill>
                          <a:effectLst/>
                          <a:latin typeface="+mj-lt"/>
                          <a:ea typeface="Times New Roman"/>
                          <a:cs typeface="DaunPenh"/>
                        </a:rPr>
                        <a:t>Cambodia </a:t>
                      </a:r>
                      <a:endParaRPr lang="en-US" sz="1400" b="1">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143</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15.4</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181.4</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1,140</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3.8</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24.7</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1684713991"/>
                  </a:ext>
                </a:extLst>
              </a:tr>
              <a:tr h="523462">
                <a:tc>
                  <a:txBody>
                    <a:bodyPr/>
                    <a:lstStyle/>
                    <a:p>
                      <a:pPr marL="0" marR="0" eaLnBrk="0" fontAlgn="base" hangingPunct="0">
                        <a:lnSpc>
                          <a:spcPct val="115000"/>
                        </a:lnSpc>
                        <a:spcBef>
                          <a:spcPts val="0"/>
                        </a:spcBef>
                        <a:spcAft>
                          <a:spcPts val="0"/>
                        </a:spcAft>
                      </a:pPr>
                      <a:r>
                        <a:rPr lang="en-US" sz="1400" b="1" kern="1200">
                          <a:solidFill>
                            <a:schemeClr val="tx1">
                              <a:lumMod val="75000"/>
                              <a:lumOff val="25000"/>
                            </a:schemeClr>
                          </a:solidFill>
                          <a:effectLst/>
                          <a:latin typeface="+mj-lt"/>
                          <a:ea typeface="Times New Roman"/>
                          <a:cs typeface="DaunPenh"/>
                        </a:rPr>
                        <a:t>Lao PDR</a:t>
                      </a:r>
                      <a:endParaRPr lang="en-US" sz="1400" b="1">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138</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6.7</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236.8</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2,150</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2.5</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37.3</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994095854"/>
                  </a:ext>
                </a:extLst>
              </a:tr>
              <a:tr h="523462">
                <a:tc>
                  <a:txBody>
                    <a:bodyPr/>
                    <a:lstStyle/>
                    <a:p>
                      <a:pPr marL="0" marR="0" eaLnBrk="0" fontAlgn="base" hangingPunct="0">
                        <a:lnSpc>
                          <a:spcPct val="115000"/>
                        </a:lnSpc>
                        <a:spcBef>
                          <a:spcPts val="0"/>
                        </a:spcBef>
                        <a:spcAft>
                          <a:spcPts val="0"/>
                        </a:spcAft>
                      </a:pPr>
                      <a:r>
                        <a:rPr lang="en-US" sz="1400" b="1" kern="1200">
                          <a:solidFill>
                            <a:schemeClr val="tx1">
                              <a:lumMod val="75000"/>
                              <a:lumOff val="25000"/>
                            </a:schemeClr>
                          </a:solidFill>
                          <a:effectLst/>
                          <a:latin typeface="+mj-lt"/>
                          <a:ea typeface="Times New Roman"/>
                          <a:cs typeface="DaunPenh"/>
                        </a:rPr>
                        <a:t>Myanmar</a:t>
                      </a:r>
                      <a:endParaRPr lang="en-US" sz="1400" b="1">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145</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53.0</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675.6</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1,190</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16.5</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31.1</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2570179138"/>
                  </a:ext>
                </a:extLst>
              </a:tr>
              <a:tr h="523462">
                <a:tc>
                  <a:txBody>
                    <a:bodyPr/>
                    <a:lstStyle/>
                    <a:p>
                      <a:pPr marL="0" marR="0" eaLnBrk="0" fontAlgn="base" hangingPunct="0">
                        <a:lnSpc>
                          <a:spcPct val="115000"/>
                        </a:lnSpc>
                        <a:spcBef>
                          <a:spcPts val="0"/>
                        </a:spcBef>
                        <a:spcAft>
                          <a:spcPts val="0"/>
                        </a:spcAft>
                      </a:pPr>
                      <a:r>
                        <a:rPr lang="en-US" sz="1400" b="1" kern="1200">
                          <a:solidFill>
                            <a:schemeClr val="tx1">
                              <a:lumMod val="75000"/>
                              <a:lumOff val="25000"/>
                            </a:schemeClr>
                          </a:solidFill>
                          <a:effectLst/>
                          <a:latin typeface="+mj-lt"/>
                          <a:ea typeface="Times New Roman"/>
                          <a:cs typeface="DaunPenh"/>
                        </a:rPr>
                        <a:t>Thailand</a:t>
                      </a:r>
                      <a:endParaRPr lang="en-US" sz="1400" b="1">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87</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67.7</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513.1</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5,640</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34.6</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51.1</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1597900293"/>
                  </a:ext>
                </a:extLst>
              </a:tr>
              <a:tr h="523462">
                <a:tc>
                  <a:txBody>
                    <a:bodyPr/>
                    <a:lstStyle/>
                    <a:p>
                      <a:pPr marL="0" marR="0" eaLnBrk="0" fontAlgn="base" hangingPunct="0">
                        <a:lnSpc>
                          <a:spcPct val="115000"/>
                        </a:lnSpc>
                        <a:spcBef>
                          <a:spcPts val="0"/>
                        </a:spcBef>
                        <a:spcAft>
                          <a:spcPts val="0"/>
                        </a:spcAft>
                      </a:pPr>
                      <a:r>
                        <a:rPr lang="en-US" sz="1400" b="1" kern="1200">
                          <a:solidFill>
                            <a:schemeClr val="tx1">
                              <a:lumMod val="75000"/>
                              <a:lumOff val="25000"/>
                            </a:schemeClr>
                          </a:solidFill>
                          <a:effectLst/>
                          <a:latin typeface="+mj-lt"/>
                          <a:ea typeface="Times New Roman"/>
                          <a:cs typeface="DaunPenh"/>
                        </a:rPr>
                        <a:t>Viet Nam</a:t>
                      </a:r>
                      <a:endParaRPr lang="en-US" sz="1400" b="1">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115</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93.4</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Times New Roman"/>
                          <a:cs typeface="DaunPenh"/>
                        </a:rPr>
                        <a:t>331.7</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2,060</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tc>
                  <a:txBody>
                    <a:bodyPr/>
                    <a:lstStyle/>
                    <a:p>
                      <a:pPr marL="0" marR="0" algn="r" eaLnBrk="0" fontAlgn="base" hangingPunct="0">
                        <a:lnSpc>
                          <a:spcPct val="115000"/>
                        </a:lnSpc>
                        <a:spcBef>
                          <a:spcPts val="0"/>
                        </a:spcBef>
                        <a:spcAft>
                          <a:spcPts val="0"/>
                        </a:spcAft>
                      </a:pPr>
                      <a:r>
                        <a:rPr lang="en-US" sz="1400" kern="1200">
                          <a:solidFill>
                            <a:schemeClr val="tx1">
                              <a:lumMod val="75000"/>
                              <a:lumOff val="25000"/>
                            </a:schemeClr>
                          </a:solidFill>
                          <a:effectLst/>
                          <a:latin typeface="+mj-lt"/>
                          <a:ea typeface="Calibri"/>
                          <a:cs typeface="DaunPenh"/>
                        </a:rPr>
                        <a:t>34.7</a:t>
                      </a:r>
                      <a:endParaRPr lang="en-US" sz="140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tc>
                  <a:txBody>
                    <a:bodyPr/>
                    <a:lstStyle/>
                    <a:p>
                      <a:pPr marL="0" marR="0" algn="r" eaLnBrk="0" fontAlgn="base" hangingPunct="0">
                        <a:lnSpc>
                          <a:spcPct val="115000"/>
                        </a:lnSpc>
                        <a:spcBef>
                          <a:spcPts val="0"/>
                        </a:spcBef>
                        <a:spcAft>
                          <a:spcPts val="0"/>
                        </a:spcAft>
                      </a:pPr>
                      <a:r>
                        <a:rPr lang="en-US" sz="1400" kern="1200" dirty="0">
                          <a:solidFill>
                            <a:schemeClr val="tx1">
                              <a:lumMod val="75000"/>
                              <a:lumOff val="25000"/>
                            </a:schemeClr>
                          </a:solidFill>
                          <a:effectLst/>
                          <a:latin typeface="+mj-lt"/>
                          <a:ea typeface="Calibri"/>
                          <a:cs typeface="DaunPenh"/>
                        </a:rPr>
                        <a:t>37.2</a:t>
                      </a:r>
                      <a:endParaRPr lang="en-US" sz="1400" dirty="0">
                        <a:solidFill>
                          <a:schemeClr val="tx1">
                            <a:lumMod val="75000"/>
                            <a:lumOff val="25000"/>
                          </a:schemeClr>
                        </a:solidFill>
                        <a:effectLst/>
                        <a:latin typeface="+mj-lt"/>
                        <a:ea typeface="Calibri"/>
                        <a:cs typeface="DaunPenh"/>
                      </a:endParaRPr>
                    </a:p>
                  </a:txBody>
                  <a:tcPr marL="168471" marR="81132" marT="84235" marB="84235" anchor="b">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extLst>
                  <a:ext uri="{0D108BD9-81ED-4DB2-BD59-A6C34878D82A}">
                    <a16:rowId xmlns:a16="http://schemas.microsoft.com/office/drawing/2014/main" val="2248047990"/>
                  </a:ext>
                </a:extLst>
              </a:tr>
            </a:tbl>
          </a:graphicData>
        </a:graphic>
      </p:graphicFrame>
    </p:spTree>
    <p:extLst>
      <p:ext uri="{BB962C8B-B14F-4D97-AF65-F5344CB8AC3E}">
        <p14:creationId xmlns:p14="http://schemas.microsoft.com/office/powerpoint/2010/main" val="832622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2EA3BB-AB76-4958-B89E-02326383ECCD}"/>
              </a:ext>
            </a:extLst>
          </p:cNvPr>
          <p:cNvSpPr txBox="1"/>
          <p:nvPr/>
        </p:nvSpPr>
        <p:spPr>
          <a:xfrm>
            <a:off x="2362160" y="2249202"/>
            <a:ext cx="7592518" cy="1077218"/>
          </a:xfrm>
          <a:prstGeom prst="rect">
            <a:avLst/>
          </a:prstGeom>
          <a:noFill/>
        </p:spPr>
        <p:txBody>
          <a:bodyPr wrap="square" rtlCol="0">
            <a:spAutoFit/>
          </a:bodyPr>
          <a:lstStyle/>
          <a:p>
            <a:pPr algn="ctr"/>
            <a:r>
              <a:rPr lang="en-US" sz="3200" dirty="0"/>
              <a:t>HISTORICAL AND SOCIOCULTURAL  DEVELOPMENT</a:t>
            </a:r>
          </a:p>
        </p:txBody>
      </p:sp>
    </p:spTree>
    <p:extLst>
      <p:ext uri="{BB962C8B-B14F-4D97-AF65-F5344CB8AC3E}">
        <p14:creationId xmlns:p14="http://schemas.microsoft.com/office/powerpoint/2010/main" val="3348905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5A50B527-2277-4351-B440-94AE86EC642B}"/>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rightnessContrast contrast="63000"/>
                    </a14:imgEffect>
                  </a14:imgLayer>
                </a14:imgProps>
              </a:ext>
              <a:ext uri="{28A0092B-C50C-407E-A947-70E740481C1C}">
                <a14:useLocalDpi xmlns:a14="http://schemas.microsoft.com/office/drawing/2010/main" val="0"/>
              </a:ext>
            </a:extLst>
          </a:blip>
          <a:srcRect l="3662" t="20039" r="6012" b="25105"/>
          <a:stretch/>
        </p:blipFill>
        <p:spPr bwMode="auto">
          <a:xfrm>
            <a:off x="5179102" y="0"/>
            <a:ext cx="7012898" cy="6151808"/>
          </a:xfrm>
          <a:prstGeom prst="rect">
            <a:avLst/>
          </a:prstGeom>
          <a:noFill/>
          <a:effectLst>
            <a:outerShdw blurRad="50800" dist="50800" dir="5400000" sx="88000" sy="88000" algn="ctr" rotWithShape="0">
              <a:srgbClr val="0000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2">
            <a:extLst>
              <a:ext uri="{FF2B5EF4-FFF2-40B4-BE49-F238E27FC236}">
                <a16:creationId xmlns:a16="http://schemas.microsoft.com/office/drawing/2014/main" id="{ABCC3AD2-DDF5-4897-9A8A-0E64363764C1}"/>
              </a:ext>
            </a:extLst>
          </p:cNvPr>
          <p:cNvSpPr/>
          <p:nvPr/>
        </p:nvSpPr>
        <p:spPr>
          <a:xfrm>
            <a:off x="6537960" y="868680"/>
            <a:ext cx="373380" cy="32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3FDED9B2-7CB1-4B0F-94C7-6970371119F2}"/>
              </a:ext>
            </a:extLst>
          </p:cNvPr>
          <p:cNvSpPr/>
          <p:nvPr/>
        </p:nvSpPr>
        <p:spPr>
          <a:xfrm>
            <a:off x="10267950" y="3628354"/>
            <a:ext cx="373380" cy="32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A562EFC2-0107-4BDC-8A44-BF0F90113052}"/>
              </a:ext>
            </a:extLst>
          </p:cNvPr>
          <p:cNvSpPr/>
          <p:nvPr/>
        </p:nvSpPr>
        <p:spPr>
          <a:xfrm>
            <a:off x="8727461" y="1714500"/>
            <a:ext cx="373380" cy="32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65A7894A-4E77-4C1F-A8CF-0D9E1FA99EF5}"/>
              </a:ext>
            </a:extLst>
          </p:cNvPr>
          <p:cNvSpPr/>
          <p:nvPr/>
        </p:nvSpPr>
        <p:spPr>
          <a:xfrm>
            <a:off x="10736580" y="2915884"/>
            <a:ext cx="373380" cy="32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FFC8BD77-1A3A-4900-94C2-9805136832B1}"/>
              </a:ext>
            </a:extLst>
          </p:cNvPr>
          <p:cNvSpPr/>
          <p:nvPr/>
        </p:nvSpPr>
        <p:spPr>
          <a:xfrm>
            <a:off x="9989820" y="1554480"/>
            <a:ext cx="373380" cy="32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2B594F3C-BF7A-4826-B0BF-EAD4F717BBFD}"/>
              </a:ext>
            </a:extLst>
          </p:cNvPr>
          <p:cNvSpPr/>
          <p:nvPr/>
        </p:nvSpPr>
        <p:spPr>
          <a:xfrm>
            <a:off x="10081260" y="1104900"/>
            <a:ext cx="373380" cy="32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A362B2A9-5D53-4555-8413-45F1284D2A4C}"/>
              </a:ext>
            </a:extLst>
          </p:cNvPr>
          <p:cNvSpPr/>
          <p:nvPr/>
        </p:nvSpPr>
        <p:spPr>
          <a:xfrm>
            <a:off x="6012180" y="1074420"/>
            <a:ext cx="373380" cy="32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33B774B9-CED7-44F1-BFB3-9FBACAEEA393}"/>
              </a:ext>
            </a:extLst>
          </p:cNvPr>
          <p:cNvSpPr/>
          <p:nvPr/>
        </p:nvSpPr>
        <p:spPr>
          <a:xfrm>
            <a:off x="10043160" y="5257800"/>
            <a:ext cx="373380" cy="32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79388BD7-9038-459A-A239-5354D4EE418A}"/>
              </a:ext>
            </a:extLst>
          </p:cNvPr>
          <p:cNvSpPr/>
          <p:nvPr/>
        </p:nvSpPr>
        <p:spPr>
          <a:xfrm>
            <a:off x="9616440" y="4495800"/>
            <a:ext cx="373380" cy="32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5">
            <a:extLst>
              <a:ext uri="{FF2B5EF4-FFF2-40B4-BE49-F238E27FC236}">
                <a16:creationId xmlns:a16="http://schemas.microsoft.com/office/drawing/2014/main" id="{2C181944-9E36-4A86-985D-989C795FDD45}"/>
              </a:ext>
            </a:extLst>
          </p:cNvPr>
          <p:cNvSpPr txBox="1">
            <a:spLocks noChangeArrowheads="1"/>
          </p:cNvSpPr>
          <p:nvPr/>
        </p:nvSpPr>
        <p:spPr bwMode="auto">
          <a:xfrm>
            <a:off x="502920" y="804519"/>
            <a:ext cx="4620282" cy="104923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914400">
              <a:lnSpc>
                <a:spcPct val="90000"/>
              </a:lnSpc>
              <a:spcBef>
                <a:spcPct val="0"/>
              </a:spcBef>
              <a:spcAft>
                <a:spcPts val="600"/>
              </a:spcAft>
              <a:buClrTx/>
              <a:buSzTx/>
              <a:buNone/>
            </a:pPr>
            <a:r>
              <a:rPr lang="en-US" altLang="en-US" sz="3200" cap="all" dirty="0">
                <a:latin typeface="+mj-lt"/>
                <a:ea typeface="+mj-ea"/>
                <a:cs typeface="+mj-cs"/>
              </a:rPr>
              <a:t>TERRITORIAL SHIFTS</a:t>
            </a:r>
          </a:p>
          <a:p>
            <a:pPr defTabSz="914400">
              <a:lnSpc>
                <a:spcPct val="90000"/>
              </a:lnSpc>
              <a:spcBef>
                <a:spcPct val="0"/>
              </a:spcBef>
              <a:spcAft>
                <a:spcPts val="600"/>
              </a:spcAft>
              <a:buClrTx/>
              <a:buSzTx/>
              <a:buNone/>
            </a:pPr>
            <a:r>
              <a:rPr lang="en-US" altLang="en-US" sz="2400" cap="all" dirty="0">
                <a:latin typeface="+mj-lt"/>
                <a:ea typeface="+mj-ea"/>
                <a:cs typeface="+mj-cs"/>
              </a:rPr>
              <a:t>(Pre-1800)</a:t>
            </a:r>
          </a:p>
        </p:txBody>
      </p:sp>
      <p:sp>
        <p:nvSpPr>
          <p:cNvPr id="15" name="Oval 14">
            <a:extLst>
              <a:ext uri="{FF2B5EF4-FFF2-40B4-BE49-F238E27FC236}">
                <a16:creationId xmlns:a16="http://schemas.microsoft.com/office/drawing/2014/main" id="{0A7D6E6F-9230-427F-B578-1B5651CB11EF}"/>
              </a:ext>
            </a:extLst>
          </p:cNvPr>
          <p:cNvSpPr/>
          <p:nvPr/>
        </p:nvSpPr>
        <p:spPr>
          <a:xfrm>
            <a:off x="8099569" y="4432628"/>
            <a:ext cx="373380" cy="32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1653F7D9-FE1E-4246-8ACF-2200C1BEB507}"/>
              </a:ext>
            </a:extLst>
          </p:cNvPr>
          <p:cNvSpPr/>
          <p:nvPr/>
        </p:nvSpPr>
        <p:spPr>
          <a:xfrm>
            <a:off x="8286259" y="4105460"/>
            <a:ext cx="373380" cy="32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E4989C5B-A4EF-4A66-9356-6E77BD0CA703}"/>
              </a:ext>
            </a:extLst>
          </p:cNvPr>
          <p:cNvSpPr/>
          <p:nvPr/>
        </p:nvSpPr>
        <p:spPr>
          <a:xfrm>
            <a:off x="7880064" y="2928666"/>
            <a:ext cx="373380" cy="32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1581EA5C-6A33-4241-B75C-AED2C690BC10}"/>
              </a:ext>
            </a:extLst>
          </p:cNvPr>
          <p:cNvSpPr/>
          <p:nvPr/>
        </p:nvSpPr>
        <p:spPr>
          <a:xfrm>
            <a:off x="5336776" y="234976"/>
            <a:ext cx="3053756" cy="3022319"/>
          </a:xfrm>
          <a:prstGeom prst="ellipse">
            <a:avLst/>
          </a:prstGeom>
          <a:solidFill>
            <a:schemeClr val="accent1">
              <a:alpha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56E1458F-DB50-49C3-BD4B-C8B5042EFE0C}"/>
              </a:ext>
            </a:extLst>
          </p:cNvPr>
          <p:cNvSpPr/>
          <p:nvPr/>
        </p:nvSpPr>
        <p:spPr>
          <a:xfrm>
            <a:off x="6640327" y="2404804"/>
            <a:ext cx="2836495" cy="2754380"/>
          </a:xfrm>
          <a:prstGeom prst="ellipse">
            <a:avLst/>
          </a:prstGeom>
          <a:solidFill>
            <a:srgbClr val="FFFF00">
              <a:alpha val="35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B51FF254-F0FF-4299-BA08-2DC41624905D}"/>
              </a:ext>
            </a:extLst>
          </p:cNvPr>
          <p:cNvSpPr/>
          <p:nvPr/>
        </p:nvSpPr>
        <p:spPr>
          <a:xfrm>
            <a:off x="7948038" y="1208267"/>
            <a:ext cx="3161922" cy="3071961"/>
          </a:xfrm>
          <a:prstGeom prst="ellipse">
            <a:avLst/>
          </a:prstGeom>
          <a:solidFill>
            <a:srgbClr val="00B050">
              <a:alpha val="35000"/>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43AA9EB2-F28C-4123-B1E6-98092E499807}"/>
              </a:ext>
            </a:extLst>
          </p:cNvPr>
          <p:cNvSpPr/>
          <p:nvPr/>
        </p:nvSpPr>
        <p:spPr>
          <a:xfrm>
            <a:off x="8321418" y="2994660"/>
            <a:ext cx="3222155" cy="3188721"/>
          </a:xfrm>
          <a:prstGeom prst="ellipse">
            <a:avLst/>
          </a:prstGeom>
          <a:solidFill>
            <a:srgbClr val="0070C0">
              <a:alpha val="3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13C0FBB3-6D22-45DF-BD14-433A2B1C0130}"/>
              </a:ext>
            </a:extLst>
          </p:cNvPr>
          <p:cNvSpPr/>
          <p:nvPr/>
        </p:nvSpPr>
        <p:spPr>
          <a:xfrm>
            <a:off x="9065936" y="234976"/>
            <a:ext cx="3126064" cy="3013731"/>
          </a:xfrm>
          <a:prstGeom prst="ellipse">
            <a:avLst/>
          </a:prstGeom>
          <a:solidFill>
            <a:schemeClr val="accent3">
              <a:lumMod val="75000"/>
              <a:alpha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id="{F2915460-43DF-44A5-BE1F-8F94ACB4C21C}"/>
              </a:ext>
            </a:extLst>
          </p:cNvPr>
          <p:cNvSpPr txBox="1"/>
          <p:nvPr/>
        </p:nvSpPr>
        <p:spPr>
          <a:xfrm>
            <a:off x="609599" y="2034540"/>
            <a:ext cx="4293563" cy="3139321"/>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Rise and fall of kingdoms: Bagan, Thai, Khmer, Lan </a:t>
            </a:r>
            <a:r>
              <a:rPr lang="en-US" sz="2000" dirty="0" err="1"/>
              <a:t>Xang</a:t>
            </a:r>
            <a:r>
              <a:rPr lang="en-US" sz="2000" dirty="0"/>
              <a:t> and Dai Viet</a:t>
            </a:r>
          </a:p>
          <a:p>
            <a:pPr marL="285750" indent="-285750">
              <a:spcAft>
                <a:spcPts val="1200"/>
              </a:spcAft>
              <a:buFont typeface="Arial" panose="020B0604020202020204" pitchFamily="34" charset="0"/>
              <a:buChar char="•"/>
            </a:pPr>
            <a:r>
              <a:rPr lang="en-US" sz="2000" dirty="0"/>
              <a:t>Capital cities located along waterways and fertile valleys</a:t>
            </a:r>
          </a:p>
          <a:p>
            <a:pPr marL="285750" indent="-285750">
              <a:spcAft>
                <a:spcPts val="1200"/>
              </a:spcAft>
              <a:buFont typeface="Arial" panose="020B0604020202020204" pitchFamily="34" charset="0"/>
              <a:buChar char="•"/>
            </a:pPr>
            <a:r>
              <a:rPr lang="en-US" sz="2000" dirty="0"/>
              <a:t>Waterways are used to transport agricultural goods to capital cities</a:t>
            </a:r>
          </a:p>
          <a:p>
            <a:pPr marL="285750" indent="-285750">
              <a:spcAft>
                <a:spcPts val="1200"/>
              </a:spcAft>
              <a:buFont typeface="Arial" panose="020B0604020202020204" pitchFamily="34" charset="0"/>
              <a:buChar char="•"/>
            </a:pPr>
            <a:r>
              <a:rPr lang="en-US" sz="2000" dirty="0"/>
              <a:t>Buddhism as common belief</a:t>
            </a:r>
          </a:p>
          <a:p>
            <a:pPr marL="285750" indent="-285750">
              <a:buFont typeface="Arial" panose="020B0604020202020204" pitchFamily="34" charset="0"/>
              <a:buChar char="•"/>
            </a:pPr>
            <a:endParaRPr lang="en-US" dirty="0"/>
          </a:p>
        </p:txBody>
      </p:sp>
      <p:sp>
        <p:nvSpPr>
          <p:cNvPr id="5" name="TextBox 4">
            <a:extLst>
              <a:ext uri="{FF2B5EF4-FFF2-40B4-BE49-F238E27FC236}">
                <a16:creationId xmlns:a16="http://schemas.microsoft.com/office/drawing/2014/main" id="{B35632EC-74B8-4F36-923F-6D3E8B47FD55}"/>
              </a:ext>
            </a:extLst>
          </p:cNvPr>
          <p:cNvSpPr txBox="1"/>
          <p:nvPr/>
        </p:nvSpPr>
        <p:spPr>
          <a:xfrm>
            <a:off x="6012179" y="1627833"/>
            <a:ext cx="1332837" cy="646331"/>
          </a:xfrm>
          <a:prstGeom prst="rect">
            <a:avLst/>
          </a:prstGeom>
          <a:solidFill>
            <a:schemeClr val="accent1"/>
          </a:solidFill>
        </p:spPr>
        <p:txBody>
          <a:bodyPr wrap="square" rtlCol="0">
            <a:spAutoFit/>
          </a:bodyPr>
          <a:lstStyle/>
          <a:p>
            <a:pPr algn="ctr"/>
            <a:r>
              <a:rPr lang="en-US" dirty="0">
                <a:solidFill>
                  <a:schemeClr val="bg1"/>
                </a:solidFill>
              </a:rPr>
              <a:t>Bagan</a:t>
            </a:r>
          </a:p>
          <a:p>
            <a:pPr algn="ctr"/>
            <a:endParaRPr lang="en-US" dirty="0">
              <a:solidFill>
                <a:schemeClr val="bg1"/>
              </a:solidFill>
            </a:endParaRPr>
          </a:p>
        </p:txBody>
      </p:sp>
      <p:sp>
        <p:nvSpPr>
          <p:cNvPr id="23" name="TextBox 22">
            <a:extLst>
              <a:ext uri="{FF2B5EF4-FFF2-40B4-BE49-F238E27FC236}">
                <a16:creationId xmlns:a16="http://schemas.microsoft.com/office/drawing/2014/main" id="{6A731968-7366-4247-84C9-0DE80A766F4F}"/>
              </a:ext>
            </a:extLst>
          </p:cNvPr>
          <p:cNvSpPr txBox="1"/>
          <p:nvPr/>
        </p:nvSpPr>
        <p:spPr>
          <a:xfrm>
            <a:off x="6889228" y="3649683"/>
            <a:ext cx="1332837" cy="646331"/>
          </a:xfrm>
          <a:prstGeom prst="rect">
            <a:avLst/>
          </a:prstGeom>
          <a:solidFill>
            <a:schemeClr val="accent1"/>
          </a:solidFill>
        </p:spPr>
        <p:txBody>
          <a:bodyPr wrap="square" rtlCol="0">
            <a:spAutoFit/>
          </a:bodyPr>
          <a:lstStyle/>
          <a:p>
            <a:pPr algn="ctr"/>
            <a:r>
              <a:rPr lang="en-US" dirty="0">
                <a:solidFill>
                  <a:schemeClr val="bg1"/>
                </a:solidFill>
              </a:rPr>
              <a:t>Thai</a:t>
            </a:r>
          </a:p>
          <a:p>
            <a:pPr algn="ctr"/>
            <a:endParaRPr lang="en-US" dirty="0">
              <a:solidFill>
                <a:schemeClr val="bg1"/>
              </a:solidFill>
            </a:endParaRPr>
          </a:p>
        </p:txBody>
      </p:sp>
      <p:sp>
        <p:nvSpPr>
          <p:cNvPr id="24" name="TextBox 23">
            <a:extLst>
              <a:ext uri="{FF2B5EF4-FFF2-40B4-BE49-F238E27FC236}">
                <a16:creationId xmlns:a16="http://schemas.microsoft.com/office/drawing/2014/main" id="{836D742C-C6D5-4365-A372-CA28F8CEE05B}"/>
              </a:ext>
            </a:extLst>
          </p:cNvPr>
          <p:cNvSpPr txBox="1"/>
          <p:nvPr/>
        </p:nvSpPr>
        <p:spPr>
          <a:xfrm>
            <a:off x="8782923" y="2524645"/>
            <a:ext cx="1332837" cy="646331"/>
          </a:xfrm>
          <a:prstGeom prst="rect">
            <a:avLst/>
          </a:prstGeom>
          <a:solidFill>
            <a:schemeClr val="accent1"/>
          </a:solidFill>
        </p:spPr>
        <p:txBody>
          <a:bodyPr wrap="square" rtlCol="0">
            <a:spAutoFit/>
          </a:bodyPr>
          <a:lstStyle/>
          <a:p>
            <a:pPr algn="ctr"/>
            <a:r>
              <a:rPr lang="en-US" dirty="0">
                <a:solidFill>
                  <a:schemeClr val="bg1"/>
                </a:solidFill>
              </a:rPr>
              <a:t>Lan </a:t>
            </a:r>
            <a:r>
              <a:rPr lang="en-US" dirty="0" err="1">
                <a:solidFill>
                  <a:schemeClr val="bg1"/>
                </a:solidFill>
              </a:rPr>
              <a:t>Xang</a:t>
            </a:r>
            <a:endParaRPr lang="en-US" dirty="0">
              <a:solidFill>
                <a:schemeClr val="bg1"/>
              </a:solidFill>
            </a:endParaRPr>
          </a:p>
          <a:p>
            <a:pPr algn="ctr"/>
            <a:endParaRPr lang="en-US" dirty="0">
              <a:solidFill>
                <a:schemeClr val="bg1"/>
              </a:solidFill>
            </a:endParaRPr>
          </a:p>
        </p:txBody>
      </p:sp>
      <p:sp>
        <p:nvSpPr>
          <p:cNvPr id="25" name="TextBox 24">
            <a:extLst>
              <a:ext uri="{FF2B5EF4-FFF2-40B4-BE49-F238E27FC236}">
                <a16:creationId xmlns:a16="http://schemas.microsoft.com/office/drawing/2014/main" id="{6364E69D-4C0D-42CE-AD41-8DB8064685EC}"/>
              </a:ext>
            </a:extLst>
          </p:cNvPr>
          <p:cNvSpPr txBox="1"/>
          <p:nvPr/>
        </p:nvSpPr>
        <p:spPr>
          <a:xfrm>
            <a:off x="8656983" y="4933752"/>
            <a:ext cx="1332837" cy="646331"/>
          </a:xfrm>
          <a:prstGeom prst="rect">
            <a:avLst/>
          </a:prstGeom>
          <a:solidFill>
            <a:schemeClr val="accent1"/>
          </a:solidFill>
        </p:spPr>
        <p:txBody>
          <a:bodyPr wrap="square" rtlCol="0">
            <a:spAutoFit/>
          </a:bodyPr>
          <a:lstStyle/>
          <a:p>
            <a:pPr algn="ctr"/>
            <a:r>
              <a:rPr lang="en-US" dirty="0">
                <a:solidFill>
                  <a:schemeClr val="bg1"/>
                </a:solidFill>
              </a:rPr>
              <a:t>Khmer</a:t>
            </a:r>
          </a:p>
          <a:p>
            <a:pPr algn="ctr"/>
            <a:endParaRPr lang="en-US" dirty="0">
              <a:solidFill>
                <a:schemeClr val="bg1"/>
              </a:solidFill>
            </a:endParaRPr>
          </a:p>
        </p:txBody>
      </p:sp>
      <p:sp>
        <p:nvSpPr>
          <p:cNvPr id="27" name="TextBox 26">
            <a:extLst>
              <a:ext uri="{FF2B5EF4-FFF2-40B4-BE49-F238E27FC236}">
                <a16:creationId xmlns:a16="http://schemas.microsoft.com/office/drawing/2014/main" id="{41F10891-1F2D-4D1D-B9C6-3417A3C19FE0}"/>
              </a:ext>
            </a:extLst>
          </p:cNvPr>
          <p:cNvSpPr txBox="1"/>
          <p:nvPr/>
        </p:nvSpPr>
        <p:spPr>
          <a:xfrm>
            <a:off x="10559995" y="1561197"/>
            <a:ext cx="1332837" cy="646331"/>
          </a:xfrm>
          <a:prstGeom prst="rect">
            <a:avLst/>
          </a:prstGeom>
          <a:solidFill>
            <a:schemeClr val="accent1"/>
          </a:solidFill>
        </p:spPr>
        <p:txBody>
          <a:bodyPr wrap="square" rtlCol="0">
            <a:spAutoFit/>
          </a:bodyPr>
          <a:lstStyle/>
          <a:p>
            <a:pPr algn="ctr"/>
            <a:r>
              <a:rPr lang="en-US" dirty="0">
                <a:solidFill>
                  <a:schemeClr val="bg1"/>
                </a:solidFill>
              </a:rPr>
              <a:t>Dai Viet</a:t>
            </a:r>
          </a:p>
          <a:p>
            <a:pPr algn="ctr"/>
            <a:endParaRPr lang="en-US" dirty="0">
              <a:solidFill>
                <a:schemeClr val="bg1"/>
              </a:solidFill>
            </a:endParaRPr>
          </a:p>
        </p:txBody>
      </p:sp>
    </p:spTree>
    <p:extLst>
      <p:ext uri="{BB962C8B-B14F-4D97-AF65-F5344CB8AC3E}">
        <p14:creationId xmlns:p14="http://schemas.microsoft.com/office/powerpoint/2010/main" val="27746591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32253564-84FB-4743-B45B-E3375B4E3ACA}"/>
              </a:ext>
            </a:extLst>
          </p:cNvPr>
          <p:cNvSpPr txBox="1">
            <a:spLocks noChangeArrowheads="1"/>
          </p:cNvSpPr>
          <p:nvPr/>
        </p:nvSpPr>
        <p:spPr bwMode="auto">
          <a:xfrm>
            <a:off x="502920" y="804519"/>
            <a:ext cx="4620282" cy="104923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fontScale="85000" lnSpcReduction="10000"/>
          </a:bodyPr>
          <a:lstStyle>
            <a:lvl1pPr>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914400">
              <a:lnSpc>
                <a:spcPct val="90000"/>
              </a:lnSpc>
              <a:spcBef>
                <a:spcPct val="0"/>
              </a:spcBef>
              <a:spcAft>
                <a:spcPts val="600"/>
              </a:spcAft>
              <a:buClrTx/>
              <a:buSzTx/>
              <a:buNone/>
            </a:pPr>
            <a:r>
              <a:rPr lang="en-US" altLang="en-US" sz="3200" cap="all" dirty="0">
                <a:latin typeface="+mj-lt"/>
                <a:ea typeface="+mj-ea"/>
                <a:cs typeface="+mj-cs"/>
              </a:rPr>
              <a:t>Colonial exploitation</a:t>
            </a:r>
          </a:p>
          <a:p>
            <a:pPr defTabSz="914400">
              <a:lnSpc>
                <a:spcPct val="90000"/>
              </a:lnSpc>
              <a:spcBef>
                <a:spcPct val="0"/>
              </a:spcBef>
              <a:spcAft>
                <a:spcPts val="600"/>
              </a:spcAft>
              <a:buClrTx/>
              <a:buSzTx/>
              <a:buNone/>
            </a:pPr>
            <a:r>
              <a:rPr lang="en-US" altLang="en-US" sz="2400" cap="all" dirty="0">
                <a:latin typeface="+mn-lt"/>
                <a:ea typeface="+mj-ea"/>
                <a:cs typeface="+mj-cs"/>
              </a:rPr>
              <a:t>(1800−1950)</a:t>
            </a:r>
          </a:p>
        </p:txBody>
      </p:sp>
      <p:pic>
        <p:nvPicPr>
          <p:cNvPr id="1026" name="Picture 2" descr="Image result for colonial exploitation myanmar">
            <a:extLst>
              <a:ext uri="{FF2B5EF4-FFF2-40B4-BE49-F238E27FC236}">
                <a16:creationId xmlns:a16="http://schemas.microsoft.com/office/drawing/2014/main" id="{B622A36C-F725-4B78-8461-5D82EF3D23E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808" t="9526" r="7291" b="14797"/>
          <a:stretch/>
        </p:blipFill>
        <p:spPr bwMode="auto">
          <a:xfrm>
            <a:off x="5918591" y="0"/>
            <a:ext cx="6273409" cy="54189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03B06DF-20A3-49EF-B903-A5B110224058}"/>
              </a:ext>
            </a:extLst>
          </p:cNvPr>
          <p:cNvSpPr txBox="1"/>
          <p:nvPr/>
        </p:nvSpPr>
        <p:spPr>
          <a:xfrm>
            <a:off x="609600" y="2034540"/>
            <a:ext cx="4449580" cy="2215991"/>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Division and conquest</a:t>
            </a:r>
          </a:p>
          <a:p>
            <a:pPr marL="285750" indent="-285750">
              <a:spcAft>
                <a:spcPts val="1200"/>
              </a:spcAft>
              <a:buFont typeface="Arial" panose="020B0604020202020204" pitchFamily="34" charset="0"/>
              <a:buChar char="•"/>
            </a:pPr>
            <a:r>
              <a:rPr lang="en-US" sz="2000" dirty="0"/>
              <a:t>Resource extraction and exploitation</a:t>
            </a:r>
          </a:p>
          <a:p>
            <a:pPr marL="285750" indent="-285750">
              <a:spcAft>
                <a:spcPts val="1200"/>
              </a:spcAft>
              <a:buFont typeface="Arial" panose="020B0604020202020204" pitchFamily="34" charset="0"/>
              <a:buChar char="•"/>
            </a:pPr>
            <a:r>
              <a:rPr lang="en-US" sz="2000" dirty="0"/>
              <a:t>Rise of port cities</a:t>
            </a:r>
          </a:p>
          <a:p>
            <a:pPr marL="285750" indent="-285750">
              <a:spcAft>
                <a:spcPts val="1200"/>
              </a:spcAft>
              <a:buFont typeface="Arial" panose="020B0604020202020204" pitchFamily="34" charset="0"/>
              <a:buChar char="•"/>
            </a:pPr>
            <a:r>
              <a:rPr lang="en-US" sz="2000" dirty="0"/>
              <a:t>Migration of population to cities</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958137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08E9C02D-2BCF-42DD-BC5D-2123D806D955}"/>
              </a:ext>
            </a:extLst>
          </p:cNvPr>
          <p:cNvSpPr txBox="1">
            <a:spLocks noChangeArrowheads="1"/>
          </p:cNvSpPr>
          <p:nvPr/>
        </p:nvSpPr>
        <p:spPr bwMode="auto">
          <a:xfrm>
            <a:off x="502920" y="804519"/>
            <a:ext cx="4620282" cy="104923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914400">
              <a:lnSpc>
                <a:spcPct val="90000"/>
              </a:lnSpc>
              <a:spcBef>
                <a:spcPct val="0"/>
              </a:spcBef>
              <a:spcAft>
                <a:spcPts val="600"/>
              </a:spcAft>
              <a:buClrTx/>
              <a:buSzTx/>
              <a:buNone/>
            </a:pPr>
            <a:r>
              <a:rPr lang="en-US" altLang="en-US" sz="3200" cap="all" dirty="0">
                <a:latin typeface="+mj-lt"/>
                <a:ea typeface="+mj-ea"/>
                <a:cs typeface="+mj-cs"/>
              </a:rPr>
              <a:t>War and conflict</a:t>
            </a:r>
          </a:p>
          <a:p>
            <a:pPr defTabSz="914400">
              <a:lnSpc>
                <a:spcPct val="90000"/>
              </a:lnSpc>
              <a:spcBef>
                <a:spcPct val="0"/>
              </a:spcBef>
              <a:spcAft>
                <a:spcPts val="600"/>
              </a:spcAft>
              <a:buClrTx/>
              <a:buSzTx/>
              <a:buNone/>
            </a:pPr>
            <a:r>
              <a:rPr lang="en-US" altLang="en-US" sz="2400" cap="all" dirty="0">
                <a:latin typeface="+mn-lt"/>
                <a:ea typeface="+mj-ea"/>
                <a:cs typeface="+mj-cs"/>
              </a:rPr>
              <a:t>(1950−1990)</a:t>
            </a:r>
          </a:p>
        </p:txBody>
      </p:sp>
      <p:sp>
        <p:nvSpPr>
          <p:cNvPr id="3" name="TextBox 2">
            <a:extLst>
              <a:ext uri="{FF2B5EF4-FFF2-40B4-BE49-F238E27FC236}">
                <a16:creationId xmlns:a16="http://schemas.microsoft.com/office/drawing/2014/main" id="{93C86C35-680F-4883-9E0B-6BBE02E1783E}"/>
              </a:ext>
            </a:extLst>
          </p:cNvPr>
          <p:cNvSpPr txBox="1"/>
          <p:nvPr/>
        </p:nvSpPr>
        <p:spPr>
          <a:xfrm>
            <a:off x="609600" y="2034540"/>
            <a:ext cx="4449580" cy="2677656"/>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Political and economic instability </a:t>
            </a:r>
          </a:p>
          <a:p>
            <a:pPr marL="285750" indent="-285750">
              <a:spcAft>
                <a:spcPts val="1200"/>
              </a:spcAft>
              <a:buFont typeface="Arial" panose="020B0604020202020204" pitchFamily="34" charset="0"/>
              <a:buChar char="•"/>
            </a:pPr>
            <a:r>
              <a:rPr lang="en-US" sz="2000" dirty="0"/>
              <a:t>Stagnant development</a:t>
            </a:r>
          </a:p>
          <a:p>
            <a:pPr marL="285750" indent="-285750">
              <a:spcAft>
                <a:spcPts val="1200"/>
              </a:spcAft>
              <a:buFont typeface="Arial" panose="020B0604020202020204" pitchFamily="34" charset="0"/>
              <a:buChar char="•"/>
            </a:pPr>
            <a:r>
              <a:rPr lang="en-US" sz="2000" dirty="0"/>
              <a:t>De-population of urban areas</a:t>
            </a:r>
          </a:p>
          <a:p>
            <a:pPr marL="285750" indent="-285750">
              <a:spcAft>
                <a:spcPts val="1200"/>
              </a:spcAft>
              <a:buFont typeface="Arial" panose="020B0604020202020204" pitchFamily="34" charset="0"/>
              <a:buChar char="•"/>
            </a:pPr>
            <a:r>
              <a:rPr lang="en-US" sz="2000" dirty="0"/>
              <a:t>De-linking of urban and rural areas</a:t>
            </a:r>
          </a:p>
          <a:p>
            <a:pPr marL="285750" indent="-285750">
              <a:spcAft>
                <a:spcPts val="1200"/>
              </a:spcAft>
              <a:buFont typeface="Arial" panose="020B0604020202020204" pitchFamily="34" charset="0"/>
              <a:buChar char="•"/>
            </a:pPr>
            <a:endParaRPr lang="en-US" sz="2000" dirty="0"/>
          </a:p>
          <a:p>
            <a:pPr marL="285750" indent="-285750">
              <a:buFont typeface="Arial" panose="020B0604020202020204" pitchFamily="34" charset="0"/>
              <a:buChar char="•"/>
            </a:pPr>
            <a:endParaRPr lang="en-US" dirty="0"/>
          </a:p>
        </p:txBody>
      </p:sp>
      <p:pic>
        <p:nvPicPr>
          <p:cNvPr id="2050" name="Picture 2" descr="Image result for vietnam war">
            <a:extLst>
              <a:ext uri="{FF2B5EF4-FFF2-40B4-BE49-F238E27FC236}">
                <a16:creationId xmlns:a16="http://schemas.microsoft.com/office/drawing/2014/main" id="{2CFEB4EA-E03F-4809-B3D6-A716D126118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201" r="11283"/>
          <a:stretch/>
        </p:blipFill>
        <p:spPr bwMode="auto">
          <a:xfrm>
            <a:off x="5847324" y="-1"/>
            <a:ext cx="6397141" cy="5134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0851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F3E11882-BFF9-4B44-B4D2-63D2A0A23B20}"/>
              </a:ext>
            </a:extLst>
          </p:cNvPr>
          <p:cNvSpPr txBox="1">
            <a:spLocks noChangeArrowheads="1"/>
          </p:cNvSpPr>
          <p:nvPr/>
        </p:nvSpPr>
        <p:spPr bwMode="auto">
          <a:xfrm>
            <a:off x="502920" y="804519"/>
            <a:ext cx="4620282" cy="104923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fontScale="85000" lnSpcReduction="20000"/>
          </a:bodyPr>
          <a:lstStyle>
            <a:lvl1pPr>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914400">
              <a:lnSpc>
                <a:spcPct val="90000"/>
              </a:lnSpc>
              <a:spcBef>
                <a:spcPct val="0"/>
              </a:spcBef>
              <a:spcAft>
                <a:spcPts val="600"/>
              </a:spcAft>
              <a:buClrTx/>
              <a:buSzTx/>
              <a:buNone/>
            </a:pPr>
            <a:r>
              <a:rPr lang="en-US" altLang="en-US" sz="3200" cap="all" dirty="0">
                <a:latin typeface="+mj-lt"/>
                <a:ea typeface="+mj-ea"/>
                <a:cs typeface="+mj-cs"/>
              </a:rPr>
              <a:t>Political and economic</a:t>
            </a:r>
          </a:p>
          <a:p>
            <a:pPr defTabSz="914400">
              <a:lnSpc>
                <a:spcPct val="90000"/>
              </a:lnSpc>
              <a:spcBef>
                <a:spcPct val="0"/>
              </a:spcBef>
              <a:spcAft>
                <a:spcPts val="600"/>
              </a:spcAft>
              <a:buClrTx/>
              <a:buSzTx/>
              <a:buNone/>
            </a:pPr>
            <a:r>
              <a:rPr lang="en-US" altLang="en-US" sz="3200" cap="all" dirty="0">
                <a:latin typeface="+mj-lt"/>
                <a:ea typeface="+mj-ea"/>
                <a:cs typeface="+mj-cs"/>
              </a:rPr>
              <a:t>transformation</a:t>
            </a:r>
          </a:p>
          <a:p>
            <a:pPr defTabSz="914400">
              <a:lnSpc>
                <a:spcPct val="90000"/>
              </a:lnSpc>
              <a:spcBef>
                <a:spcPct val="0"/>
              </a:spcBef>
              <a:spcAft>
                <a:spcPts val="600"/>
              </a:spcAft>
              <a:buClrTx/>
              <a:buSzTx/>
              <a:buNone/>
            </a:pPr>
            <a:r>
              <a:rPr lang="en-US" altLang="en-US" sz="2400" cap="all" dirty="0">
                <a:latin typeface="+mn-lt"/>
                <a:ea typeface="+mj-ea"/>
                <a:cs typeface="+mj-cs"/>
              </a:rPr>
              <a:t>(1990</a:t>
            </a:r>
            <a:r>
              <a:rPr lang="en-US" altLang="en-US" sz="2400" cap="all" dirty="0">
                <a:latin typeface="Candara" panose="020E0502030303020204" pitchFamily="34" charset="0"/>
                <a:ea typeface="+mj-ea"/>
                <a:cs typeface="+mj-cs"/>
              </a:rPr>
              <a:t>−current</a:t>
            </a:r>
            <a:r>
              <a:rPr lang="en-US" altLang="en-US" sz="2400" cap="all" dirty="0">
                <a:latin typeface="+mn-lt"/>
                <a:ea typeface="+mj-ea"/>
                <a:cs typeface="+mj-cs"/>
              </a:rPr>
              <a:t>)</a:t>
            </a:r>
          </a:p>
        </p:txBody>
      </p:sp>
      <p:pic>
        <p:nvPicPr>
          <p:cNvPr id="3074" name="Picture 2" descr="Image result for political and economic transformation gms">
            <a:extLst>
              <a:ext uri="{FF2B5EF4-FFF2-40B4-BE49-F238E27FC236}">
                <a16:creationId xmlns:a16="http://schemas.microsoft.com/office/drawing/2014/main" id="{62D290B4-5D79-4726-A7DF-E3BF507FA3A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405" t="4257" r="24719" b="8522"/>
          <a:stretch/>
        </p:blipFill>
        <p:spPr bwMode="auto">
          <a:xfrm>
            <a:off x="5891134" y="-1"/>
            <a:ext cx="6300866" cy="509702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9445FAD-7EE6-48F6-AD59-B95BB9125ED0}"/>
              </a:ext>
            </a:extLst>
          </p:cNvPr>
          <p:cNvSpPr txBox="1"/>
          <p:nvPr/>
        </p:nvSpPr>
        <p:spPr>
          <a:xfrm>
            <a:off x="609600" y="2034540"/>
            <a:ext cx="4449580" cy="3477875"/>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Relative political stability  </a:t>
            </a:r>
          </a:p>
          <a:p>
            <a:pPr marL="285750" indent="-285750">
              <a:spcAft>
                <a:spcPts val="1200"/>
              </a:spcAft>
              <a:buFont typeface="Arial" panose="020B0604020202020204" pitchFamily="34" charset="0"/>
              <a:buChar char="•"/>
            </a:pPr>
            <a:r>
              <a:rPr lang="en-US" sz="2000" dirty="0"/>
              <a:t>Political and economic reforms </a:t>
            </a:r>
          </a:p>
          <a:p>
            <a:pPr marL="285750" indent="-285750">
              <a:spcAft>
                <a:spcPts val="1200"/>
              </a:spcAft>
              <a:buFont typeface="Arial" panose="020B0604020202020204" pitchFamily="34" charset="0"/>
              <a:buChar char="•"/>
            </a:pPr>
            <a:r>
              <a:rPr lang="en-US" sz="2000" dirty="0"/>
              <a:t>Shift from command- towards market- based economies</a:t>
            </a:r>
          </a:p>
          <a:p>
            <a:pPr marL="285750" indent="-285750">
              <a:spcAft>
                <a:spcPts val="1200"/>
              </a:spcAft>
              <a:buFont typeface="Arial" panose="020B0604020202020204" pitchFamily="34" charset="0"/>
              <a:buChar char="•"/>
            </a:pPr>
            <a:r>
              <a:rPr lang="en-US" sz="2000" dirty="0"/>
              <a:t>Increased cross-border movement </a:t>
            </a:r>
          </a:p>
          <a:p>
            <a:pPr marL="285750" indent="-285750">
              <a:spcAft>
                <a:spcPts val="1200"/>
              </a:spcAft>
              <a:buFont typeface="Arial" panose="020B0604020202020204" pitchFamily="34" charset="0"/>
              <a:buChar char="•"/>
            </a:pPr>
            <a:r>
              <a:rPr lang="en-US" sz="2000" dirty="0"/>
              <a:t>Rapid urbanization and urban growth</a:t>
            </a:r>
          </a:p>
          <a:p>
            <a:pPr marL="285750" indent="-285750">
              <a:spcAft>
                <a:spcPts val="1200"/>
              </a:spcAft>
              <a:buFont typeface="Arial" panose="020B0604020202020204" pitchFamily="34" charset="0"/>
              <a:buChar char="•"/>
            </a:pPr>
            <a:r>
              <a:rPr lang="en-US" sz="2000" dirty="0"/>
              <a:t>Uncontrolled development</a:t>
            </a:r>
          </a:p>
          <a:p>
            <a:pPr marL="285750" indent="-285750">
              <a:spcAft>
                <a:spcPts val="12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3405947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A7CBE3-80A3-4D38-8881-D1F3FB7C099E}"/>
              </a:ext>
            </a:extLst>
          </p:cNvPr>
          <p:cNvSpPr txBox="1"/>
          <p:nvPr/>
        </p:nvSpPr>
        <p:spPr>
          <a:xfrm>
            <a:off x="2539141" y="2378987"/>
            <a:ext cx="7592518" cy="584775"/>
          </a:xfrm>
          <a:prstGeom prst="rect">
            <a:avLst/>
          </a:prstGeom>
          <a:noFill/>
        </p:spPr>
        <p:txBody>
          <a:bodyPr wrap="square" rtlCol="0">
            <a:spAutoFit/>
          </a:bodyPr>
          <a:lstStyle/>
          <a:p>
            <a:pPr algn="ctr"/>
            <a:r>
              <a:rPr lang="en-US" sz="3200" dirty="0"/>
              <a:t>DRIVERS OF ECONOMIC GROWTH</a:t>
            </a:r>
          </a:p>
        </p:txBody>
      </p:sp>
    </p:spTree>
    <p:extLst>
      <p:ext uri="{BB962C8B-B14F-4D97-AF65-F5344CB8AC3E}">
        <p14:creationId xmlns:p14="http://schemas.microsoft.com/office/powerpoint/2010/main" val="11304579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3417E20A-1BFD-47DD-BE0C-53A0FF3E643B}"/>
              </a:ext>
            </a:extLst>
          </p:cNvPr>
          <p:cNvSpPr txBox="1">
            <a:spLocks noChangeArrowheads="1"/>
          </p:cNvSpPr>
          <p:nvPr/>
        </p:nvSpPr>
        <p:spPr bwMode="auto">
          <a:xfrm>
            <a:off x="502920" y="804519"/>
            <a:ext cx="4620282" cy="104923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914400">
              <a:lnSpc>
                <a:spcPct val="90000"/>
              </a:lnSpc>
              <a:spcBef>
                <a:spcPct val="0"/>
              </a:spcBef>
              <a:spcAft>
                <a:spcPts val="600"/>
              </a:spcAft>
              <a:buClrTx/>
              <a:buSzTx/>
              <a:buNone/>
            </a:pPr>
            <a:r>
              <a:rPr lang="en-US" altLang="en-US" sz="3200" cap="all" dirty="0">
                <a:latin typeface="+mj-lt"/>
                <a:ea typeface="+mj-ea"/>
                <a:cs typeface="+mj-cs"/>
              </a:rPr>
              <a:t>GLOBAL TRENDS</a:t>
            </a:r>
          </a:p>
        </p:txBody>
      </p:sp>
      <p:sp>
        <p:nvSpPr>
          <p:cNvPr id="3" name="TextBox 2">
            <a:extLst>
              <a:ext uri="{FF2B5EF4-FFF2-40B4-BE49-F238E27FC236}">
                <a16:creationId xmlns:a16="http://schemas.microsoft.com/office/drawing/2014/main" id="{F9522CD8-3148-4895-BB70-E3CACB6A003F}"/>
              </a:ext>
            </a:extLst>
          </p:cNvPr>
          <p:cNvSpPr txBox="1"/>
          <p:nvPr/>
        </p:nvSpPr>
        <p:spPr>
          <a:xfrm>
            <a:off x="588271" y="1668780"/>
            <a:ext cx="4449580" cy="3631763"/>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Division of labor: movement towards higher value products </a:t>
            </a:r>
          </a:p>
          <a:p>
            <a:pPr marL="285750" indent="-285750">
              <a:spcAft>
                <a:spcPts val="1200"/>
              </a:spcAft>
              <a:buFont typeface="Arial" panose="020B0604020202020204" pitchFamily="34" charset="0"/>
              <a:buChar char="•"/>
            </a:pPr>
            <a:r>
              <a:rPr lang="en-US" sz="2000" dirty="0"/>
              <a:t>Global finance: movement of global capital to areas of high returns</a:t>
            </a:r>
          </a:p>
          <a:p>
            <a:pPr marL="285750" indent="-285750">
              <a:spcAft>
                <a:spcPts val="1200"/>
              </a:spcAft>
              <a:buFont typeface="Arial" panose="020B0604020202020204" pitchFamily="34" charset="0"/>
              <a:buChar char="•"/>
            </a:pPr>
            <a:r>
              <a:rPr lang="en-US" sz="2000" dirty="0"/>
              <a:t>Technology: movement towards higher technology and use of information systems</a:t>
            </a:r>
          </a:p>
          <a:p>
            <a:pPr marL="285750" indent="-285750">
              <a:spcAft>
                <a:spcPts val="1200"/>
              </a:spcAft>
              <a:buFont typeface="Arial" panose="020B0604020202020204" pitchFamily="34" charset="0"/>
              <a:buChar char="•"/>
            </a:pPr>
            <a:r>
              <a:rPr lang="en-US" sz="2000" dirty="0"/>
              <a:t>Regional cooperation: ease of cross-border movement of goods and people</a:t>
            </a:r>
          </a:p>
        </p:txBody>
      </p:sp>
      <p:pic>
        <p:nvPicPr>
          <p:cNvPr id="4098" name="Picture 2" descr="Image result for global trends">
            <a:extLst>
              <a:ext uri="{FF2B5EF4-FFF2-40B4-BE49-F238E27FC236}">
                <a16:creationId xmlns:a16="http://schemas.microsoft.com/office/drawing/2014/main" id="{5E469DC3-DF12-42C3-8A42-059027D234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3445" y="0"/>
            <a:ext cx="6318555" cy="5179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6991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FD703BF6-EDCC-4921-97F8-4349D5F587A8}"/>
              </a:ext>
            </a:extLst>
          </p:cNvPr>
          <p:cNvSpPr txBox="1">
            <a:spLocks noChangeArrowheads="1"/>
          </p:cNvSpPr>
          <p:nvPr/>
        </p:nvSpPr>
        <p:spPr bwMode="auto">
          <a:xfrm>
            <a:off x="502919" y="804519"/>
            <a:ext cx="5005965" cy="104923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914400">
              <a:lnSpc>
                <a:spcPct val="90000"/>
              </a:lnSpc>
              <a:spcBef>
                <a:spcPct val="0"/>
              </a:spcBef>
              <a:spcAft>
                <a:spcPts val="600"/>
              </a:spcAft>
              <a:buClrTx/>
              <a:buSzTx/>
              <a:buNone/>
            </a:pPr>
            <a:r>
              <a:rPr lang="en-US" altLang="en-US" sz="3200" cap="all" dirty="0">
                <a:latin typeface="+mj-lt"/>
                <a:ea typeface="+mj-ea"/>
                <a:cs typeface="+mj-cs"/>
              </a:rPr>
              <a:t>Government policies and strategies</a:t>
            </a:r>
          </a:p>
        </p:txBody>
      </p:sp>
      <p:pic>
        <p:nvPicPr>
          <p:cNvPr id="8194" name="Picture 2" descr="Image result for nsdp cambodia">
            <a:extLst>
              <a:ext uri="{FF2B5EF4-FFF2-40B4-BE49-F238E27FC236}">
                <a16:creationId xmlns:a16="http://schemas.microsoft.com/office/drawing/2014/main" id="{BE393170-F072-4128-AD50-65899C5D11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027" t="10361" b="23328"/>
          <a:stretch/>
        </p:blipFill>
        <p:spPr bwMode="auto">
          <a:xfrm>
            <a:off x="6625807" y="0"/>
            <a:ext cx="5566193" cy="60271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37F899C-549A-4FE1-A2CA-F639143AD378}"/>
              </a:ext>
            </a:extLst>
          </p:cNvPr>
          <p:cNvSpPr txBox="1"/>
          <p:nvPr/>
        </p:nvSpPr>
        <p:spPr>
          <a:xfrm>
            <a:off x="502919" y="1853754"/>
            <a:ext cx="4449580" cy="4401205"/>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Provides strategic policy direction: movement from command- to market based economies; agricultural reforms; decentralization (laws, development plan)  </a:t>
            </a:r>
          </a:p>
          <a:p>
            <a:pPr marL="285750" indent="-285750">
              <a:spcAft>
                <a:spcPts val="1200"/>
              </a:spcAft>
              <a:buFont typeface="Arial" panose="020B0604020202020204" pitchFamily="34" charset="0"/>
              <a:buChar char="•"/>
            </a:pPr>
            <a:r>
              <a:rPr lang="en-US" sz="2000" dirty="0"/>
              <a:t>Provides operational guidelines (regulations, instructions)</a:t>
            </a:r>
          </a:p>
          <a:p>
            <a:pPr marL="285750" indent="-285750">
              <a:spcAft>
                <a:spcPts val="1200"/>
              </a:spcAft>
              <a:buFont typeface="Arial" panose="020B0604020202020204" pitchFamily="34" charset="0"/>
              <a:buChar char="•"/>
            </a:pPr>
            <a:r>
              <a:rPr lang="en-US" sz="2000" dirty="0"/>
              <a:t>Provides easement, incentives and constraints on development activities</a:t>
            </a:r>
          </a:p>
          <a:p>
            <a:pPr marL="285750" indent="-285750">
              <a:spcAft>
                <a:spcPts val="1200"/>
              </a:spcAft>
              <a:buFont typeface="Arial" panose="020B0604020202020204" pitchFamily="34" charset="0"/>
              <a:buChar char="•"/>
            </a:pPr>
            <a:r>
              <a:rPr lang="en-US" sz="2000" dirty="0"/>
              <a:t>Sets the enabling environment for business and societal activities</a:t>
            </a:r>
          </a:p>
          <a:p>
            <a:pPr marL="285750" indent="-285750">
              <a:spcAft>
                <a:spcPts val="12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3076294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5">
            <a:extLst>
              <a:ext uri="{FF2B5EF4-FFF2-40B4-BE49-F238E27FC236}">
                <a16:creationId xmlns:a16="http://schemas.microsoft.com/office/drawing/2014/main" id="{CAE28751-CDB6-45A3-9A17-1149FA0425DB}"/>
              </a:ext>
            </a:extLst>
          </p:cNvPr>
          <p:cNvSpPr txBox="1">
            <a:spLocks noChangeArrowheads="1"/>
          </p:cNvSpPr>
          <p:nvPr/>
        </p:nvSpPr>
        <p:spPr bwMode="auto">
          <a:xfrm>
            <a:off x="502919" y="804519"/>
            <a:ext cx="5005965" cy="104923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914400">
              <a:lnSpc>
                <a:spcPct val="90000"/>
              </a:lnSpc>
              <a:spcBef>
                <a:spcPct val="0"/>
              </a:spcBef>
              <a:spcAft>
                <a:spcPts val="600"/>
              </a:spcAft>
              <a:buClrTx/>
              <a:buSzTx/>
              <a:buNone/>
            </a:pPr>
            <a:r>
              <a:rPr lang="en-US" altLang="en-US" sz="3200" cap="all" dirty="0">
                <a:latin typeface="+mj-lt"/>
                <a:ea typeface="+mj-ea"/>
                <a:cs typeface="+mj-cs"/>
              </a:rPr>
              <a:t>REGIONAL COOPERATION</a:t>
            </a:r>
          </a:p>
        </p:txBody>
      </p:sp>
      <p:sp>
        <p:nvSpPr>
          <p:cNvPr id="5" name="TextBox 4">
            <a:extLst>
              <a:ext uri="{FF2B5EF4-FFF2-40B4-BE49-F238E27FC236}">
                <a16:creationId xmlns:a16="http://schemas.microsoft.com/office/drawing/2014/main" id="{73D94E32-32EE-487B-8FE0-C76E838D14CB}"/>
              </a:ext>
            </a:extLst>
          </p:cNvPr>
          <p:cNvSpPr txBox="1"/>
          <p:nvPr/>
        </p:nvSpPr>
        <p:spPr>
          <a:xfrm>
            <a:off x="502919" y="2013554"/>
            <a:ext cx="4449580" cy="4093428"/>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Facilitation of economic exchange: cross-border trade, labor, capital</a:t>
            </a:r>
          </a:p>
          <a:p>
            <a:pPr marL="285750" indent="-285750">
              <a:spcAft>
                <a:spcPts val="1200"/>
              </a:spcAft>
              <a:buFont typeface="Arial" panose="020B0604020202020204" pitchFamily="34" charset="0"/>
              <a:buChar char="•"/>
            </a:pPr>
            <a:r>
              <a:rPr lang="en-US" sz="2000" dirty="0"/>
              <a:t>Human development: training, certification, cultural exchanges, prevention of spread of communicable disease, prevention of human </a:t>
            </a:r>
            <a:r>
              <a:rPr lang="en-US" sz="2000" dirty="0" err="1"/>
              <a:t>traficking</a:t>
            </a:r>
            <a:endParaRPr lang="en-US" sz="2000" dirty="0"/>
          </a:p>
          <a:p>
            <a:pPr marL="285750" indent="-285750">
              <a:spcAft>
                <a:spcPts val="1200"/>
              </a:spcAft>
              <a:buFont typeface="Arial" panose="020B0604020202020204" pitchFamily="34" charset="0"/>
              <a:buChar char="•"/>
            </a:pPr>
            <a:r>
              <a:rPr lang="en-US" sz="2000" dirty="0"/>
              <a:t>Environmental and natural resource management; tourism</a:t>
            </a:r>
          </a:p>
          <a:p>
            <a:pPr marL="285750" indent="-285750">
              <a:spcAft>
                <a:spcPts val="1200"/>
              </a:spcAft>
              <a:buFont typeface="Arial" panose="020B0604020202020204" pitchFamily="34" charset="0"/>
              <a:buChar char="•"/>
            </a:pPr>
            <a:r>
              <a:rPr lang="en-US" sz="2000" dirty="0" err="1"/>
              <a:t>Largekly</a:t>
            </a:r>
            <a:r>
              <a:rPr lang="en-US" sz="2000" dirty="0"/>
              <a:t> facilitated through the GMS </a:t>
            </a:r>
            <a:r>
              <a:rPr lang="en-US" sz="2000" dirty="0" err="1"/>
              <a:t>Programme</a:t>
            </a:r>
            <a:r>
              <a:rPr lang="en-US" sz="2000" dirty="0"/>
              <a:t>, launched in 1992</a:t>
            </a:r>
          </a:p>
          <a:p>
            <a:pPr marL="285750" indent="-285750">
              <a:spcAft>
                <a:spcPts val="1200"/>
              </a:spcAft>
              <a:buFont typeface="Arial" panose="020B0604020202020204" pitchFamily="34" charset="0"/>
              <a:buChar char="•"/>
            </a:pPr>
            <a:endParaRPr lang="en-US" sz="2000" dirty="0"/>
          </a:p>
        </p:txBody>
      </p:sp>
      <p:pic>
        <p:nvPicPr>
          <p:cNvPr id="6" name="Picture 5">
            <a:extLst>
              <a:ext uri="{FF2B5EF4-FFF2-40B4-BE49-F238E27FC236}">
                <a16:creationId xmlns:a16="http://schemas.microsoft.com/office/drawing/2014/main" id="{4E3346E1-7B6E-4162-9797-5F40C4E90411}"/>
              </a:ext>
            </a:extLst>
          </p:cNvPr>
          <p:cNvPicPr>
            <a:picLocks noChangeAspect="1"/>
          </p:cNvPicPr>
          <p:nvPr/>
        </p:nvPicPr>
        <p:blipFill>
          <a:blip r:embed="rId2"/>
          <a:stretch>
            <a:fillRect/>
          </a:stretch>
        </p:blipFill>
        <p:spPr>
          <a:xfrm>
            <a:off x="4968194" y="0"/>
            <a:ext cx="7223806" cy="5226314"/>
          </a:xfrm>
          <a:prstGeom prst="rect">
            <a:avLst/>
          </a:prstGeom>
        </p:spPr>
      </p:pic>
    </p:spTree>
    <p:extLst>
      <p:ext uri="{BB962C8B-B14F-4D97-AF65-F5344CB8AC3E}">
        <p14:creationId xmlns:p14="http://schemas.microsoft.com/office/powerpoint/2010/main" val="2917566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6406028E-8C3C-40C8-9843-A01099708632}"/>
              </a:ext>
            </a:extLst>
          </p:cNvPr>
          <p:cNvSpPr txBox="1">
            <a:spLocks noChangeArrowheads="1"/>
          </p:cNvSpPr>
          <p:nvPr/>
        </p:nvSpPr>
        <p:spPr bwMode="auto">
          <a:xfrm>
            <a:off x="502920" y="804519"/>
            <a:ext cx="4620282" cy="104923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914400">
              <a:lnSpc>
                <a:spcPct val="90000"/>
              </a:lnSpc>
              <a:spcBef>
                <a:spcPct val="0"/>
              </a:spcBef>
              <a:spcAft>
                <a:spcPts val="600"/>
              </a:spcAft>
              <a:buClrTx/>
              <a:buSzTx/>
              <a:buNone/>
            </a:pPr>
            <a:r>
              <a:rPr lang="en-US" altLang="en-US" sz="3200" cap="all" dirty="0">
                <a:latin typeface="+mj-lt"/>
                <a:ea typeface="+mj-ea"/>
                <a:cs typeface="+mj-cs"/>
              </a:rPr>
              <a:t>TRANSPORT AND TRADE FACILITATION</a:t>
            </a:r>
          </a:p>
        </p:txBody>
      </p:sp>
      <p:pic>
        <p:nvPicPr>
          <p:cNvPr id="7170" name="Picture 2" descr="Image result for infrastructure development in gms">
            <a:extLst>
              <a:ext uri="{FF2B5EF4-FFF2-40B4-BE49-F238E27FC236}">
                <a16:creationId xmlns:a16="http://schemas.microsoft.com/office/drawing/2014/main" id="{D4C1F469-3A8C-4589-B600-925A00A3D42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324" r="19700"/>
          <a:stretch/>
        </p:blipFill>
        <p:spPr bwMode="auto">
          <a:xfrm>
            <a:off x="5539042" y="0"/>
            <a:ext cx="6652958" cy="525405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1F957F1-6DFD-4FC3-B73A-4089BF1552A3}"/>
              </a:ext>
            </a:extLst>
          </p:cNvPr>
          <p:cNvSpPr txBox="1"/>
          <p:nvPr/>
        </p:nvSpPr>
        <p:spPr>
          <a:xfrm>
            <a:off x="502919" y="2013554"/>
            <a:ext cx="4449580" cy="4093428"/>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Improvements in physical connectivity: roads, airports, cross-border facilities, reduces travel time</a:t>
            </a:r>
          </a:p>
          <a:p>
            <a:pPr marL="285750" indent="-285750">
              <a:spcAft>
                <a:spcPts val="1200"/>
              </a:spcAft>
              <a:buFont typeface="Arial" panose="020B0604020202020204" pitchFamily="34" charset="0"/>
              <a:buChar char="•"/>
            </a:pPr>
            <a:r>
              <a:rPr lang="en-US" sz="2000" dirty="0"/>
              <a:t>Enhancements in competitiveness in the production of goods and services</a:t>
            </a:r>
          </a:p>
          <a:p>
            <a:pPr marL="285750" indent="-285750">
              <a:spcAft>
                <a:spcPts val="1200"/>
              </a:spcAft>
              <a:buFont typeface="Arial" panose="020B0604020202020204" pitchFamily="34" charset="0"/>
              <a:buChar char="•"/>
            </a:pPr>
            <a:r>
              <a:rPr lang="en-US" sz="2000" dirty="0"/>
              <a:t>Acceleration of economic growth and productivity through better movement and flow of people, goods and services</a:t>
            </a:r>
          </a:p>
          <a:p>
            <a:pPr marL="285750" indent="-285750">
              <a:spcAft>
                <a:spcPts val="1200"/>
              </a:spcAft>
              <a:buFont typeface="Arial" panose="020B0604020202020204" pitchFamily="34" charset="0"/>
              <a:buChar char="•"/>
            </a:pPr>
            <a:r>
              <a:rPr lang="en-US" sz="2000" dirty="0"/>
              <a:t>Opening up of remote and isolated areas</a:t>
            </a:r>
          </a:p>
          <a:p>
            <a:pPr marL="285750" indent="-285750">
              <a:spcAft>
                <a:spcPts val="12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16134472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FCF50048-3507-4B3C-AB6E-23DD3CFF60F4}"/>
              </a:ext>
            </a:extLst>
          </p:cNvPr>
          <p:cNvSpPr txBox="1">
            <a:spLocks noChangeArrowheads="1"/>
          </p:cNvSpPr>
          <p:nvPr/>
        </p:nvSpPr>
        <p:spPr bwMode="auto">
          <a:xfrm>
            <a:off x="502920" y="804519"/>
            <a:ext cx="4620282" cy="104923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914400">
              <a:lnSpc>
                <a:spcPct val="90000"/>
              </a:lnSpc>
              <a:spcBef>
                <a:spcPct val="0"/>
              </a:spcBef>
              <a:spcAft>
                <a:spcPts val="600"/>
              </a:spcAft>
              <a:buClrTx/>
              <a:buSzTx/>
              <a:buNone/>
            </a:pPr>
            <a:r>
              <a:rPr lang="en-US" altLang="en-US" sz="3200" cap="all" dirty="0">
                <a:latin typeface="+mj-lt"/>
                <a:ea typeface="+mj-ea"/>
                <a:cs typeface="+mj-cs"/>
              </a:rPr>
              <a:t>Foreign investment</a:t>
            </a:r>
          </a:p>
        </p:txBody>
      </p:sp>
      <p:pic>
        <p:nvPicPr>
          <p:cNvPr id="6146" name="Picture 2" descr="Image result for foreign investment">
            <a:extLst>
              <a:ext uri="{FF2B5EF4-FFF2-40B4-BE49-F238E27FC236}">
                <a16:creationId xmlns:a16="http://schemas.microsoft.com/office/drawing/2014/main" id="{158675C9-21C0-4AAA-A0B6-DE810207C72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504" r="11228"/>
          <a:stretch/>
        </p:blipFill>
        <p:spPr bwMode="auto">
          <a:xfrm>
            <a:off x="5782198" y="4419"/>
            <a:ext cx="6409802" cy="47849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756FBD5-E8CA-4659-A02D-110631EC41B1}"/>
              </a:ext>
            </a:extLst>
          </p:cNvPr>
          <p:cNvSpPr txBox="1"/>
          <p:nvPr/>
        </p:nvSpPr>
        <p:spPr>
          <a:xfrm>
            <a:off x="502920" y="1726171"/>
            <a:ext cx="4449580" cy="2554545"/>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Official Development Assistance</a:t>
            </a:r>
          </a:p>
          <a:p>
            <a:pPr marL="285750" indent="-285750">
              <a:spcAft>
                <a:spcPts val="1200"/>
              </a:spcAft>
              <a:buFont typeface="Arial" panose="020B0604020202020204" pitchFamily="34" charset="0"/>
              <a:buChar char="•"/>
            </a:pPr>
            <a:r>
              <a:rPr lang="en-US" sz="2000" dirty="0"/>
              <a:t>Foreign direct investment</a:t>
            </a:r>
          </a:p>
          <a:p>
            <a:pPr marL="285750" indent="-285750">
              <a:spcAft>
                <a:spcPts val="1200"/>
              </a:spcAft>
              <a:buFont typeface="Arial" panose="020B0604020202020204" pitchFamily="34" charset="0"/>
              <a:buChar char="•"/>
            </a:pPr>
            <a:r>
              <a:rPr lang="en-US" sz="2000" dirty="0"/>
              <a:t>Special Economic Zones</a:t>
            </a:r>
          </a:p>
          <a:p>
            <a:pPr marL="285750" indent="-285750">
              <a:spcAft>
                <a:spcPts val="1200"/>
              </a:spcAft>
              <a:buFont typeface="Arial" panose="020B0604020202020204" pitchFamily="34" charset="0"/>
              <a:buChar char="•"/>
            </a:pPr>
            <a:r>
              <a:rPr lang="en-US" sz="2000" dirty="0"/>
              <a:t>Partnerships: contract farming, public-private partnerships, </a:t>
            </a:r>
          </a:p>
          <a:p>
            <a:pPr marL="285750" indent="-285750">
              <a:spcAft>
                <a:spcPts val="12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420345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958493BC-3E3C-4104-A308-E11772F5C92F}"/>
              </a:ext>
            </a:extLst>
          </p:cNvPr>
          <p:cNvSpPr txBox="1">
            <a:spLocks noChangeArrowheads="1"/>
          </p:cNvSpPr>
          <p:nvPr/>
        </p:nvSpPr>
        <p:spPr bwMode="auto">
          <a:xfrm>
            <a:off x="502920" y="804519"/>
            <a:ext cx="4620282" cy="104923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ts val="1000"/>
              </a:spcBef>
              <a:buClr>
                <a:schemeClr val="accent1"/>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chemeClr val="accent1"/>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chemeClr val="accent1"/>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914400">
              <a:lnSpc>
                <a:spcPct val="90000"/>
              </a:lnSpc>
              <a:spcBef>
                <a:spcPct val="0"/>
              </a:spcBef>
              <a:spcAft>
                <a:spcPts val="600"/>
              </a:spcAft>
              <a:buClrTx/>
              <a:buSzTx/>
              <a:buNone/>
            </a:pPr>
            <a:r>
              <a:rPr lang="en-US" altLang="en-US" sz="3200" cap="all" dirty="0">
                <a:latin typeface="+mj-lt"/>
                <a:ea typeface="+mj-ea"/>
                <a:cs typeface="+mj-cs"/>
              </a:rPr>
              <a:t>Rural-urban migration</a:t>
            </a:r>
          </a:p>
        </p:txBody>
      </p:sp>
      <p:pic>
        <p:nvPicPr>
          <p:cNvPr id="5122" name="Picture 2" descr="Image result for rural urban migration in viet nam">
            <a:extLst>
              <a:ext uri="{FF2B5EF4-FFF2-40B4-BE49-F238E27FC236}">
                <a16:creationId xmlns:a16="http://schemas.microsoft.com/office/drawing/2014/main" id="{48EA8FE3-C656-4F8D-A5C7-72877B441E3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7558"/>
          <a:stretch/>
        </p:blipFill>
        <p:spPr bwMode="auto">
          <a:xfrm>
            <a:off x="5791390" y="0"/>
            <a:ext cx="6400610" cy="55163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841851A-B1E1-466A-AA1A-38BEB048BA4C}"/>
              </a:ext>
            </a:extLst>
          </p:cNvPr>
          <p:cNvSpPr txBox="1"/>
          <p:nvPr/>
        </p:nvSpPr>
        <p:spPr>
          <a:xfrm>
            <a:off x="502920" y="1853754"/>
            <a:ext cx="4449580" cy="3477875"/>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Push and pull factors: environmental degradation, lack of employment and income, better job prospects in cities</a:t>
            </a:r>
          </a:p>
          <a:p>
            <a:pPr marL="285750" indent="-285750">
              <a:spcAft>
                <a:spcPts val="1200"/>
              </a:spcAft>
              <a:buFont typeface="Arial" panose="020B0604020202020204" pitchFamily="34" charset="0"/>
              <a:buChar char="•"/>
            </a:pPr>
            <a:r>
              <a:rPr lang="en-US" sz="2000" dirty="0"/>
              <a:t>Increased mobility due to decreasing transportation costs</a:t>
            </a:r>
          </a:p>
          <a:p>
            <a:pPr marL="285750" indent="-285750">
              <a:spcAft>
                <a:spcPts val="1200"/>
              </a:spcAft>
              <a:buFont typeface="Arial" panose="020B0604020202020204" pitchFamily="34" charset="0"/>
              <a:buChar char="•"/>
            </a:pPr>
            <a:r>
              <a:rPr lang="en-US" sz="2000" dirty="0"/>
              <a:t>Changes in  spatial locations of economic activities</a:t>
            </a:r>
          </a:p>
          <a:p>
            <a:pPr marL="285750" indent="-285750">
              <a:spcAft>
                <a:spcPts val="1200"/>
              </a:spcAft>
              <a:buFont typeface="Arial" panose="020B0604020202020204" pitchFamily="34" charset="0"/>
              <a:buChar char="•"/>
            </a:pPr>
            <a:r>
              <a:rPr lang="en-US" sz="2000" dirty="0"/>
              <a:t>Opening up of remote areas</a:t>
            </a:r>
          </a:p>
          <a:p>
            <a:pPr marL="285750" indent="-285750">
              <a:spcAft>
                <a:spcPts val="12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10866368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C38AC8-8E42-4588-AC16-2770382A3070}"/>
              </a:ext>
            </a:extLst>
          </p:cNvPr>
          <p:cNvSpPr txBox="1"/>
          <p:nvPr/>
        </p:nvSpPr>
        <p:spPr>
          <a:xfrm>
            <a:off x="2255972" y="2479276"/>
            <a:ext cx="7592518" cy="584775"/>
          </a:xfrm>
          <a:prstGeom prst="rect">
            <a:avLst/>
          </a:prstGeom>
          <a:noFill/>
        </p:spPr>
        <p:txBody>
          <a:bodyPr wrap="square" rtlCol="0">
            <a:spAutoFit/>
          </a:bodyPr>
          <a:lstStyle/>
          <a:p>
            <a:pPr algn="ctr"/>
            <a:r>
              <a:rPr lang="en-US" sz="3200" dirty="0"/>
              <a:t>KEY TRENDS AND ISSUES</a:t>
            </a:r>
          </a:p>
        </p:txBody>
      </p:sp>
    </p:spTree>
    <p:extLst>
      <p:ext uri="{BB962C8B-B14F-4D97-AF65-F5344CB8AC3E}">
        <p14:creationId xmlns:p14="http://schemas.microsoft.com/office/powerpoint/2010/main" val="6124805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0BE5DD-7CDB-4C1E-98DB-7DB00EE89064}"/>
              </a:ext>
            </a:extLst>
          </p:cNvPr>
          <p:cNvSpPr txBox="1"/>
          <p:nvPr/>
        </p:nvSpPr>
        <p:spPr>
          <a:xfrm>
            <a:off x="1373777" y="721640"/>
            <a:ext cx="9363892" cy="5632311"/>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Reform efforts (and government policies following reforms) of CMLV countries in the 1980s and 1990s have greatly contributed to opening up the economy and facilitate foreign aid and investments and regional cooperation </a:t>
            </a:r>
          </a:p>
          <a:p>
            <a:pPr marL="285750" indent="-285750">
              <a:spcAft>
                <a:spcPts val="1200"/>
              </a:spcAft>
              <a:buFont typeface="Arial" panose="020B0604020202020204" pitchFamily="34" charset="0"/>
              <a:buChar char="•"/>
            </a:pPr>
            <a:r>
              <a:rPr lang="en-US" sz="2000" dirty="0"/>
              <a:t>Agriculture has been and will continue to play a dominant role in the economies of CLMV.  However there is a shift towards decreasing share of agriculture and greater share of manufacturing and services. </a:t>
            </a:r>
          </a:p>
          <a:p>
            <a:pPr marL="285750" indent="-285750">
              <a:spcAft>
                <a:spcPts val="1200"/>
              </a:spcAft>
              <a:buFont typeface="Arial" panose="020B0604020202020204" pitchFamily="34" charset="0"/>
              <a:buChar char="•"/>
            </a:pPr>
            <a:r>
              <a:rPr lang="en-US" sz="2000" dirty="0"/>
              <a:t>Greater cooperation among countries in the Greater Mekong Subregion (CLMV + Thailand) presents opportunities for economic growth.</a:t>
            </a:r>
          </a:p>
          <a:p>
            <a:pPr marL="285750" indent="-285750">
              <a:spcAft>
                <a:spcPts val="1200"/>
              </a:spcAft>
              <a:buFont typeface="Arial" panose="020B0604020202020204" pitchFamily="34" charset="0"/>
              <a:buChar char="•"/>
            </a:pPr>
            <a:r>
              <a:rPr lang="en-US" sz="2000" dirty="0"/>
              <a:t>Although CLMV countries are experiencing rapid economic growth, there are challenges that need to be addressed.  Among these are widening disparities between the rich and poor;  environmental degradation in rural areas and infrastructure gaps and pollution in urban areas.</a:t>
            </a:r>
          </a:p>
          <a:p>
            <a:pPr marL="285750" indent="-285750">
              <a:spcAft>
                <a:spcPts val="1200"/>
              </a:spcAft>
              <a:buFont typeface="Arial" panose="020B0604020202020204" pitchFamily="34" charset="0"/>
              <a:buChar char="•"/>
            </a:pPr>
            <a:r>
              <a:rPr lang="en-US" sz="2000" dirty="0"/>
              <a:t> </a:t>
            </a:r>
          </a:p>
          <a:p>
            <a:pPr marL="285750" indent="-285750">
              <a:spcAft>
                <a:spcPts val="1200"/>
              </a:spcAft>
              <a:buFont typeface="Arial" panose="020B0604020202020204" pitchFamily="34" charset="0"/>
              <a:buChar char="•"/>
            </a:pPr>
            <a:endParaRPr lang="en-US" sz="2000" dirty="0"/>
          </a:p>
          <a:p>
            <a:pPr marL="285750" indent="-285750">
              <a:spcAft>
                <a:spcPts val="12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2929953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A38B9D-6F28-481F-B9C4-8685FB639988}"/>
              </a:ext>
            </a:extLst>
          </p:cNvPr>
          <p:cNvSpPr txBox="1"/>
          <p:nvPr/>
        </p:nvSpPr>
        <p:spPr>
          <a:xfrm>
            <a:off x="1373777" y="721640"/>
            <a:ext cx="9363892" cy="3785652"/>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Social relationships and norms are changing because of increased physical and social mobility</a:t>
            </a:r>
          </a:p>
          <a:p>
            <a:pPr marL="285750" indent="-285750">
              <a:spcAft>
                <a:spcPts val="1200"/>
              </a:spcAft>
              <a:buFont typeface="Arial" panose="020B0604020202020204" pitchFamily="34" charset="0"/>
              <a:buChar char="•"/>
            </a:pPr>
            <a:r>
              <a:rPr lang="en-US" sz="2000" dirty="0"/>
              <a:t>People are moving to cities because of perception of better living; cities are therefore becoming larger.</a:t>
            </a:r>
          </a:p>
          <a:p>
            <a:pPr marL="285750" indent="-285750">
              <a:spcAft>
                <a:spcPts val="1200"/>
              </a:spcAft>
              <a:buFont typeface="Arial" panose="020B0604020202020204" pitchFamily="34" charset="0"/>
              <a:buChar char="•"/>
            </a:pPr>
            <a:r>
              <a:rPr lang="en-US" sz="2000" dirty="0"/>
              <a:t>Previously isolated areas are now more accessible. This provides opportunities for economic activity but at the same time poses environmental and social challenges (environmental degradation, human trafficking, shift in cultural norms). </a:t>
            </a:r>
          </a:p>
          <a:p>
            <a:pPr marL="285750" indent="-285750">
              <a:spcAft>
                <a:spcPts val="1200"/>
              </a:spcAft>
              <a:buFont typeface="Arial" panose="020B0604020202020204" pitchFamily="34" charset="0"/>
              <a:buChar char="•"/>
            </a:pPr>
            <a:r>
              <a:rPr lang="en-US" sz="2000" dirty="0"/>
              <a:t>Emergent spatial trends: development of border towns, areas of tourism and special economic zones.</a:t>
            </a:r>
          </a:p>
          <a:p>
            <a:pPr marL="285750" indent="-285750">
              <a:spcAft>
                <a:spcPts val="12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1234362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F42CFB-5F63-4213-8C8A-BA3F9FADAE29}"/>
              </a:ext>
            </a:extLst>
          </p:cNvPr>
          <p:cNvSpPr txBox="1"/>
          <p:nvPr/>
        </p:nvSpPr>
        <p:spPr>
          <a:xfrm>
            <a:off x="4495479" y="2307914"/>
            <a:ext cx="2976475" cy="584775"/>
          </a:xfrm>
          <a:prstGeom prst="rect">
            <a:avLst/>
          </a:prstGeom>
          <a:noFill/>
        </p:spPr>
        <p:txBody>
          <a:bodyPr wrap="square" rtlCol="0">
            <a:spAutoFit/>
          </a:bodyPr>
          <a:lstStyle/>
          <a:p>
            <a:r>
              <a:rPr lang="en-US" sz="3200" dirty="0"/>
              <a:t>CONCLUSION</a:t>
            </a:r>
          </a:p>
        </p:txBody>
      </p:sp>
    </p:spTree>
    <p:extLst>
      <p:ext uri="{BB962C8B-B14F-4D97-AF65-F5344CB8AC3E}">
        <p14:creationId xmlns:p14="http://schemas.microsoft.com/office/powerpoint/2010/main" val="13376550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C65C57D-243D-46A8-9508-16FE0824C034}"/>
              </a:ext>
            </a:extLst>
          </p:cNvPr>
          <p:cNvSpPr txBox="1"/>
          <p:nvPr/>
        </p:nvSpPr>
        <p:spPr>
          <a:xfrm>
            <a:off x="1373777" y="721640"/>
            <a:ext cx="9363892" cy="5632311"/>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000" dirty="0"/>
              <a:t>CMLV countries have a shared history of trade, conflict and cooperation, and have had high and low points in history.  Yet the countries have marked differences in their geography, culture and development trajectories. </a:t>
            </a:r>
          </a:p>
          <a:p>
            <a:pPr marL="285750" indent="-285750">
              <a:spcAft>
                <a:spcPts val="1200"/>
              </a:spcAft>
              <a:buFont typeface="Arial" panose="020B0604020202020204" pitchFamily="34" charset="0"/>
              <a:buChar char="•"/>
            </a:pPr>
            <a:r>
              <a:rPr lang="en-US" sz="2000" dirty="0"/>
              <a:t>Since the 1990s there has been a realization for the need to work together for mutual benefit. The GMS </a:t>
            </a:r>
            <a:r>
              <a:rPr lang="en-US" sz="2000" dirty="0" err="1"/>
              <a:t>Programme</a:t>
            </a:r>
            <a:r>
              <a:rPr lang="en-US" sz="2000" dirty="0"/>
              <a:t> which was initiated in 1992was instrumental in making this happen. </a:t>
            </a:r>
          </a:p>
          <a:p>
            <a:pPr marL="285750" indent="-285750">
              <a:spcAft>
                <a:spcPts val="1200"/>
              </a:spcAft>
              <a:buFont typeface="Arial" panose="020B0604020202020204" pitchFamily="34" charset="0"/>
              <a:buChar char="•"/>
            </a:pPr>
            <a:r>
              <a:rPr lang="en-US" sz="2000" dirty="0"/>
              <a:t>Agriculture has been and will continue to play a dominant role in the economies of CLMV.  However there is a shift towards decreasing share of agriculture and greater share of manufacturing and services. </a:t>
            </a:r>
          </a:p>
          <a:p>
            <a:pPr marL="285750" indent="-285750">
              <a:spcAft>
                <a:spcPts val="1200"/>
              </a:spcAft>
              <a:buFont typeface="Arial" panose="020B0604020202020204" pitchFamily="34" charset="0"/>
              <a:buChar char="•"/>
            </a:pPr>
            <a:r>
              <a:rPr lang="en-US" sz="2000" dirty="0"/>
              <a:t>Despite significant progress in terms of economic growth, there are challenges that need to be addressed.  Among these are widening disparities between the rich and poor;  environmental degradation and pollution; and ensuring sustainable development.  </a:t>
            </a:r>
          </a:p>
          <a:p>
            <a:pPr>
              <a:spcAft>
                <a:spcPts val="1200"/>
              </a:spcAft>
            </a:pPr>
            <a:endParaRPr lang="en-US" sz="2000" dirty="0"/>
          </a:p>
          <a:p>
            <a:pPr marL="285750" indent="-285750">
              <a:spcAft>
                <a:spcPts val="1200"/>
              </a:spcAft>
              <a:buFont typeface="Arial" panose="020B0604020202020204" pitchFamily="34" charset="0"/>
              <a:buChar char="•"/>
            </a:pPr>
            <a:endParaRPr lang="en-US" sz="2000" dirty="0"/>
          </a:p>
          <a:p>
            <a:pPr marL="285750" indent="-285750">
              <a:spcAft>
                <a:spcPts val="12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425983207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BD0B4F02B88264C81EB4B6E67C84AA5" ma:contentTypeVersion="11" ma:contentTypeDescription="Create a new document." ma:contentTypeScope="" ma:versionID="96473be67a083164ccce43edfdbf566f">
  <xsd:schema xmlns:xsd="http://www.w3.org/2001/XMLSchema" xmlns:xs="http://www.w3.org/2001/XMLSchema" xmlns:p="http://schemas.microsoft.com/office/2006/metadata/properties" xmlns:ns3="0759b7a9-af35-48b2-b055-145fd43a977c" xmlns:ns4="7bf71d9b-62dd-49f0-8fae-c77030ce43b8" targetNamespace="http://schemas.microsoft.com/office/2006/metadata/properties" ma:root="true" ma:fieldsID="d3b2a7cc66719eb9a7de254457dfc8a5" ns3:_="" ns4:_="">
    <xsd:import namespace="0759b7a9-af35-48b2-b055-145fd43a977c"/>
    <xsd:import namespace="7bf71d9b-62dd-49f0-8fae-c77030ce43b8"/>
    <xsd:element name="properties">
      <xsd:complexType>
        <xsd:sequence>
          <xsd:element name="documentManagement">
            <xsd:complexType>
              <xsd:all>
                <xsd:element ref="ns3:MediaServiceMetadata" minOccurs="0"/>
                <xsd:element ref="ns3:MediaServiceFastMetadata" minOccurs="0"/>
                <xsd:element ref="ns4:SharedWithUsers" minOccurs="0"/>
                <xsd:element ref="ns3:MediaServiceDateTaken" minOccurs="0"/>
                <xsd:element ref="ns3:MediaServiceAutoTags" minOccurs="0"/>
                <xsd:element ref="ns4:SharedWithDetails" minOccurs="0"/>
                <xsd:element ref="ns4:SharingHintHash" minOccurs="0"/>
                <xsd:element ref="ns3:MediaServiceOCR" minOccurs="0"/>
                <xsd:element ref="ns3:MediaServiceLocation"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759b7a9-af35-48b2-b055-145fd43a977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bf71d9b-62dd-49f0-8fae-c77030ce43b8"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4F0E08C-2E86-4190-B69A-D8CEA19D3390}">
  <ds:schemaRefs>
    <ds:schemaRef ds:uri="http://schemas.microsoft.com/sharepoint/v3/contenttype/forms"/>
  </ds:schemaRefs>
</ds:datastoreItem>
</file>

<file path=customXml/itemProps2.xml><?xml version="1.0" encoding="utf-8"?>
<ds:datastoreItem xmlns:ds="http://schemas.openxmlformats.org/officeDocument/2006/customXml" ds:itemID="{4ACCC7BC-248F-4DEB-94A2-78714F9FCD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759b7a9-af35-48b2-b055-145fd43a977c"/>
    <ds:schemaRef ds:uri="7bf71d9b-62dd-49f0-8fae-c77030ce43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F9956BC-A00E-4508-B1B7-66124B584459}">
  <ds:schemaRefs>
    <ds:schemaRef ds:uri="http://purl.org/dc/dcmitype/"/>
    <ds:schemaRef ds:uri="http://schemas.microsoft.com/office/infopath/2007/PartnerControls"/>
    <ds:schemaRef ds:uri="http://purl.org/dc/terms/"/>
    <ds:schemaRef ds:uri="http://schemas.microsoft.com/office/2006/metadata/properties"/>
    <ds:schemaRef ds:uri="http://schemas.microsoft.com/office/2006/documentManagement/types"/>
    <ds:schemaRef ds:uri="http://purl.org/dc/elements/1.1/"/>
    <ds:schemaRef ds:uri="7bf71d9b-62dd-49f0-8fae-c77030ce43b8"/>
    <ds:schemaRef ds:uri="http://schemas.openxmlformats.org/package/2006/metadata/core-properties"/>
    <ds:schemaRef ds:uri="0759b7a9-af35-48b2-b055-145fd43a977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110</TotalTime>
  <Words>976</Words>
  <Application>Microsoft Office PowerPoint</Application>
  <PresentationFormat>Widescreen</PresentationFormat>
  <Paragraphs>154</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Candara</vt:lpstr>
      <vt:lpstr>Gill Sans MT</vt:lpstr>
      <vt:lpstr>Wingdings 3</vt:lpstr>
      <vt:lpstr>Gallery</vt:lpstr>
      <vt:lpstr>ECONOMIC DEVELOPMENT  in CLMV</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Urbanization in CLMV</dc:title>
  <dc:creator>Januar Hakim</dc:creator>
  <cp:lastModifiedBy>lr0bn2qw .</cp:lastModifiedBy>
  <cp:revision>12</cp:revision>
  <dcterms:created xsi:type="dcterms:W3CDTF">2019-07-29T09:37:24Z</dcterms:created>
  <dcterms:modified xsi:type="dcterms:W3CDTF">2021-01-20T09:11:03Z</dcterms:modified>
</cp:coreProperties>
</file>