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1"/>
  </p:notesMasterIdLst>
  <p:sldIdLst>
    <p:sldId id="285" r:id="rId2"/>
    <p:sldId id="286" r:id="rId3"/>
    <p:sldId id="256" r:id="rId4"/>
    <p:sldId id="283" r:id="rId5"/>
    <p:sldId id="287" r:id="rId6"/>
    <p:sldId id="288" r:id="rId7"/>
    <p:sldId id="269" r:id="rId8"/>
    <p:sldId id="289" r:id="rId9"/>
    <p:sldId id="292" r:id="rId10"/>
    <p:sldId id="293" r:id="rId11"/>
    <p:sldId id="284" r:id="rId12"/>
    <p:sldId id="296" r:id="rId13"/>
    <p:sldId id="295" r:id="rId14"/>
    <p:sldId id="297" r:id="rId15"/>
    <p:sldId id="294" r:id="rId16"/>
    <p:sldId id="298" r:id="rId17"/>
    <p:sldId id="299" r:id="rId18"/>
    <p:sldId id="300" r:id="rId19"/>
    <p:sldId id="301" r:id="rId20"/>
    <p:sldId id="302" r:id="rId21"/>
    <p:sldId id="316" r:id="rId22"/>
    <p:sldId id="303" r:id="rId23"/>
    <p:sldId id="267" r:id="rId24"/>
    <p:sldId id="257" r:id="rId25"/>
    <p:sldId id="306" r:id="rId26"/>
    <p:sldId id="266" r:id="rId27"/>
    <p:sldId id="278" r:id="rId28"/>
    <p:sldId id="276" r:id="rId29"/>
    <p:sldId id="309" r:id="rId30"/>
    <p:sldId id="311" r:id="rId31"/>
    <p:sldId id="310" r:id="rId32"/>
    <p:sldId id="312" r:id="rId33"/>
    <p:sldId id="313" r:id="rId34"/>
    <p:sldId id="307" r:id="rId35"/>
    <p:sldId id="314" r:id="rId36"/>
    <p:sldId id="308" r:id="rId37"/>
    <p:sldId id="277" r:id="rId38"/>
    <p:sldId id="275" r:id="rId39"/>
    <p:sldId id="274" r:id="rId40"/>
    <p:sldId id="315" r:id="rId41"/>
    <p:sldId id="305" r:id="rId42"/>
    <p:sldId id="304" r:id="rId43"/>
    <p:sldId id="318" r:id="rId44"/>
    <p:sldId id="280" r:id="rId45"/>
    <p:sldId id="281" r:id="rId46"/>
    <p:sldId id="319" r:id="rId47"/>
    <p:sldId id="259" r:id="rId48"/>
    <p:sldId id="322" r:id="rId49"/>
    <p:sldId id="324" r:id="rId50"/>
    <p:sldId id="260" r:id="rId51"/>
    <p:sldId id="320" r:id="rId52"/>
    <p:sldId id="321" r:id="rId53"/>
    <p:sldId id="323" r:id="rId54"/>
    <p:sldId id="325" r:id="rId55"/>
    <p:sldId id="282" r:id="rId56"/>
    <p:sldId id="273" r:id="rId57"/>
    <p:sldId id="263" r:id="rId58"/>
    <p:sldId id="270" r:id="rId59"/>
    <p:sldId id="272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0C12"/>
    <a:srgbClr val="521C93"/>
    <a:srgbClr val="AA15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45"/>
    <p:restoredTop sz="87425"/>
  </p:normalViewPr>
  <p:slideViewPr>
    <p:cSldViewPr snapToGrid="0" snapToObjects="1">
      <p:cViewPr varScale="1">
        <p:scale>
          <a:sx n="37" d="100"/>
          <a:sy n="37" d="100"/>
        </p:scale>
        <p:origin x="60" y="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DFF4D1-C7C2-4F48-97EA-C8B6B66559C4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6DEA7F-C62A-D543-84CF-5AEA9235F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713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946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22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86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331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dirty="0" smtClean="0"/>
              <a:t>Market oriented economy is necessary for economic growth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937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02165361944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E72CE-B226-124F-BECC-947DB9090A1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2018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34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1174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7604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4324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=xI4yTta41No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694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932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8C7612-4E6E-4445-9111-3F1D8A27FC72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4207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8C7612-4E6E-4445-9111-3F1D8A27FC72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543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zh-CN" dirty="0" smtClean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DEA7F-C62A-D543-84CF-5AEA9235F759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3684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8C7612-4E6E-4445-9111-3F1D8A27FC72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949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949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6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899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926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221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8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45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56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99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453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107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3A29E-8B28-FD42-8B62-73B94194CDDA}" type="datetimeFigureOut">
              <a:rPr lang="en-US" smtClean="0"/>
              <a:t>11-Jul-18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7B405-4CD6-F54B-89D4-DC27F7A45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672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gif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8000" dirty="0" smtClean="0"/>
              <a:t>China???</a:t>
            </a:r>
            <a:endParaRPr lang="en-US" sz="8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28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04" y="219899"/>
            <a:ext cx="4431323" cy="294157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381" y="219899"/>
            <a:ext cx="4702419" cy="29415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04" y="3405554"/>
            <a:ext cx="4431323" cy="3200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380" y="3405551"/>
            <a:ext cx="4702420" cy="32004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144" y="1805351"/>
            <a:ext cx="4702420" cy="320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274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0"/>
            <a:ext cx="8151746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1611" y="1408113"/>
            <a:ext cx="11287124" cy="2387600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Chinese</a:t>
            </a:r>
            <a:r>
              <a:rPr lang="zh-CN" altLang="en-US" dirty="0" smtClean="0"/>
              <a:t> </a:t>
            </a:r>
            <a:r>
              <a:rPr lang="en-US" altLang="zh-CN" dirty="0" smtClean="0"/>
              <a:t>Economy</a:t>
            </a:r>
            <a:r>
              <a:rPr lang="zh-CN" altLang="en-US" dirty="0" smtClean="0"/>
              <a:t> </a:t>
            </a:r>
            <a:r>
              <a:rPr lang="en-US" altLang="zh-CN" dirty="0" smtClean="0"/>
              <a:t>and</a:t>
            </a:r>
            <a:r>
              <a:rPr lang="zh-CN" altLang="en-US" dirty="0" smtClean="0"/>
              <a:t> </a:t>
            </a:r>
            <a:r>
              <a:rPr lang="en-US" altLang="zh-CN" dirty="0" smtClean="0"/>
              <a:t>Globalization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2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5785" y="527409"/>
            <a:ext cx="48418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400" i="1" spc="300" smtClean="0"/>
              <a:t>Wan Thabkrajang</a:t>
            </a:r>
            <a:endParaRPr lang="en-US" sz="4400" i="1" spc="300" dirty="0"/>
          </a:p>
        </p:txBody>
      </p:sp>
      <p:sp>
        <p:nvSpPr>
          <p:cNvPr id="5" name="TextBox 4"/>
          <p:cNvSpPr txBox="1"/>
          <p:nvPr/>
        </p:nvSpPr>
        <p:spPr>
          <a:xfrm>
            <a:off x="4502995" y="2266461"/>
            <a:ext cx="4992136" cy="1015663"/>
          </a:xfrm>
          <a:prstGeom prst="rect">
            <a:avLst/>
          </a:prstGeom>
          <a:noFill/>
          <a:ln w="19050">
            <a:noFill/>
          </a:ln>
        </p:spPr>
        <p:txBody>
          <a:bodyPr wrap="none" rtlCol="0">
            <a:spAutoFit/>
          </a:bodyPr>
          <a:lstStyle/>
          <a:p>
            <a:r>
              <a:rPr lang="th-TH" sz="2000" dirty="0" smtClean="0"/>
              <a:t>Bachelor of Economics, Thammasat University</a:t>
            </a:r>
          </a:p>
          <a:p>
            <a:r>
              <a:rPr lang="th-TH" sz="2000" dirty="0"/>
              <a:t>	</a:t>
            </a:r>
            <a:r>
              <a:rPr lang="th-TH" sz="2000" dirty="0" smtClean="0"/>
              <a:t>Major in Business Economic</a:t>
            </a:r>
          </a:p>
          <a:p>
            <a:r>
              <a:rPr lang="th-TH" sz="2000" dirty="0"/>
              <a:t>	</a:t>
            </a:r>
            <a:r>
              <a:rPr lang="th-TH" sz="2000" dirty="0" smtClean="0"/>
              <a:t>Minor in Marketing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4502995" y="3496695"/>
            <a:ext cx="5840701" cy="1015663"/>
          </a:xfrm>
          <a:prstGeom prst="rect">
            <a:avLst/>
          </a:prstGeom>
          <a:noFill/>
          <a:ln w="19050">
            <a:noFill/>
          </a:ln>
        </p:spPr>
        <p:txBody>
          <a:bodyPr wrap="none" rtlCol="0">
            <a:spAutoFit/>
          </a:bodyPr>
          <a:lstStyle/>
          <a:p>
            <a:r>
              <a:rPr lang="th-TH" sz="2000" dirty="0" smtClean="0"/>
              <a:t>School of Economic, Fudan University</a:t>
            </a:r>
          </a:p>
          <a:p>
            <a:r>
              <a:rPr lang="th-TH" sz="2000" dirty="0"/>
              <a:t>	</a:t>
            </a:r>
            <a:r>
              <a:rPr lang="th-TH" sz="2000" dirty="0" smtClean="0"/>
              <a:t>Chinese Goverment Scolarship</a:t>
            </a:r>
          </a:p>
          <a:p>
            <a:r>
              <a:rPr lang="th-TH" sz="2000" dirty="0"/>
              <a:t>	</a:t>
            </a:r>
            <a:r>
              <a:rPr lang="th-TH" sz="2000" dirty="0" smtClean="0"/>
              <a:t>Master of Chinese Economy and globalization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02995" y="1635955"/>
            <a:ext cx="15629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500" i="1" dirty="0" smtClean="0"/>
              <a:t>Education:</a:t>
            </a:r>
            <a:endParaRPr lang="en-US" sz="25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7660054" y="20193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02995" y="5426366"/>
            <a:ext cx="4029308" cy="707886"/>
          </a:xfrm>
          <a:prstGeom prst="rect">
            <a:avLst/>
          </a:prstGeom>
          <a:noFill/>
          <a:ln w="19050">
            <a:noFill/>
          </a:ln>
        </p:spPr>
        <p:txBody>
          <a:bodyPr wrap="none" rtlCol="0">
            <a:spAutoFit/>
          </a:bodyPr>
          <a:lstStyle/>
          <a:p>
            <a:r>
              <a:rPr lang="th-TH" sz="2000" dirty="0" smtClean="0"/>
              <a:t>Huawei Thailand Marketing Intern</a:t>
            </a:r>
          </a:p>
          <a:p>
            <a:r>
              <a:rPr lang="th-TH" sz="2000" dirty="0" smtClean="0"/>
              <a:t>JD Central Operation Manager Intern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02995" y="4795860"/>
            <a:ext cx="28709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500" i="1" dirty="0" smtClean="0"/>
              <a:t>Working Experience:</a:t>
            </a:r>
            <a:endParaRPr lang="en-US" sz="25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4268533" y="453541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062" y="2113009"/>
            <a:ext cx="803966" cy="8039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707" y="5705246"/>
            <a:ext cx="1623082" cy="5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468" y="3427756"/>
            <a:ext cx="737560" cy="7408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281" y="5167384"/>
            <a:ext cx="1376252" cy="49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8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8200" y="1724026"/>
            <a:ext cx="683340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800" dirty="0" smtClean="0"/>
              <a:t>The command economic system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800" dirty="0" smtClean="0"/>
              <a:t>Modern China after economic reformation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800" dirty="0" smtClean="0"/>
              <a:t>China Economic success &amp; Leading industry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800" dirty="0" smtClean="0"/>
              <a:t>One Belt One Road Initiative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800" dirty="0" smtClean="0"/>
              <a:t>Unbalanced development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800" dirty="0" smtClean="0"/>
              <a:t>Conclusion</a:t>
            </a:r>
            <a:endParaRPr lang="en-US" sz="2800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12192000" cy="1528763"/>
          </a:xfrm>
          <a:prstGeom prst="rect">
            <a:avLst/>
          </a:prstGeom>
          <a:solidFill>
            <a:srgbClr val="780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>
                <a:solidFill>
                  <a:schemeClr val="bg1"/>
                </a:solidFill>
              </a:rPr>
              <a:t>AGENDA</a:t>
            </a:r>
            <a:endParaRPr lang="en-US" spc="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61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12192000" cy="1528763"/>
          </a:xfrm>
          <a:prstGeom prst="rect">
            <a:avLst/>
          </a:prstGeom>
          <a:solidFill>
            <a:srgbClr val="780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>
                <a:solidFill>
                  <a:schemeClr val="bg1"/>
                </a:solidFill>
              </a:rPr>
              <a:t>OBJECTIVE</a:t>
            </a:r>
            <a:endParaRPr lang="en-US" spc="3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6790" y="2055813"/>
            <a:ext cx="9830640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th-TH" sz="2800" dirty="0" smtClean="0"/>
              <a:t>Understand Chinese Economy and its impacts to world economy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th-TH" sz="2800" dirty="0" smtClean="0"/>
              <a:t>Change </a:t>
            </a:r>
            <a:r>
              <a:rPr lang="th-TH" sz="2800" dirty="0"/>
              <a:t>in perspective toward </a:t>
            </a:r>
            <a:r>
              <a:rPr lang="th-TH" sz="2800" dirty="0" smtClean="0"/>
              <a:t>China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th-TH" sz="2800" dirty="0" smtClean="0"/>
              <a:t>Be prepared to face more competition</a:t>
            </a:r>
            <a:r>
              <a:rPr lang="en-US" altLang="zh-CN" sz="2800" dirty="0" smtClean="0"/>
              <a:t>s</a:t>
            </a:r>
            <a:r>
              <a:rPr lang="th-TH" sz="2800" dirty="0" smtClean="0"/>
              <a:t> from Chinese firms</a:t>
            </a:r>
          </a:p>
        </p:txBody>
      </p:sp>
    </p:spTree>
    <p:extLst>
      <p:ext uri="{BB962C8B-B14F-4D97-AF65-F5344CB8AC3E}">
        <p14:creationId xmlns:p14="http://schemas.microsoft.com/office/powerpoint/2010/main" val="46870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The</a:t>
            </a:r>
            <a:r>
              <a:rPr lang="zh-CN" altLang="en-US" dirty="0" smtClean="0"/>
              <a:t> </a:t>
            </a:r>
            <a:r>
              <a:rPr lang="en-US" altLang="zh-CN" dirty="0" smtClean="0"/>
              <a:t>Command</a:t>
            </a:r>
            <a:r>
              <a:rPr lang="zh-CN" altLang="en-US" dirty="0" smtClean="0"/>
              <a:t> </a:t>
            </a:r>
            <a:r>
              <a:rPr lang="en-US" altLang="zh-CN" dirty="0" smtClean="0"/>
              <a:t>Economic</a:t>
            </a:r>
            <a:r>
              <a:rPr lang="zh-CN" altLang="en-US" dirty="0" smtClean="0"/>
              <a:t> </a:t>
            </a:r>
            <a:r>
              <a:rPr lang="en-US" altLang="zh-CN" dirty="0" smtClean="0"/>
              <a:t>System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Great Leap Forward</a:t>
            </a:r>
          </a:p>
          <a:p>
            <a:r>
              <a:rPr lang="th-TH" dirty="0" smtClean="0"/>
              <a:t>Cultural revolution</a:t>
            </a:r>
          </a:p>
          <a:p>
            <a:r>
              <a:rPr lang="th-TH" dirty="0" smtClean="0"/>
              <a:t>	Biggest failures from Chairman Mao</a:t>
            </a:r>
          </a:p>
          <a:p>
            <a:endParaRPr lang="en-US" dirty="0"/>
          </a:p>
        </p:txBody>
      </p:sp>
      <p:sp>
        <p:nvSpPr>
          <p:cNvPr id="6" name="L-Shape 5"/>
          <p:cNvSpPr/>
          <p:nvPr/>
        </p:nvSpPr>
        <p:spPr>
          <a:xfrm>
            <a:off x="300038" y="3275012"/>
            <a:ext cx="160337" cy="2814638"/>
          </a:xfrm>
          <a:prstGeom prst="corner">
            <a:avLst/>
          </a:prstGeom>
          <a:solidFill>
            <a:srgbClr val="780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99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5" y="1717503"/>
            <a:ext cx="2362198" cy="312454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76325" y="5039023"/>
            <a:ext cx="3081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solidFill>
                  <a:srgbClr val="000000"/>
                </a:solidFill>
                <a:latin typeface="Helvetica" charset="0"/>
              </a:rPr>
              <a:t>Mao </a:t>
            </a:r>
            <a:r>
              <a:rPr lang="hr-HR" dirty="0" err="1">
                <a:solidFill>
                  <a:srgbClr val="000000"/>
                </a:solidFill>
                <a:latin typeface="Helvetica" charset="0"/>
              </a:rPr>
              <a:t>Zedong</a:t>
            </a:r>
            <a:r>
              <a:rPr lang="hr-HR" dirty="0">
                <a:solidFill>
                  <a:srgbClr val="000000"/>
                </a:solidFill>
                <a:latin typeface="Helvetica" charset="0"/>
              </a:rPr>
              <a:t> (1893-1976),</a:t>
            </a:r>
          </a:p>
          <a:p>
            <a:pPr algn="ctr"/>
            <a:r>
              <a:rPr lang="en-US" dirty="0">
                <a:solidFill>
                  <a:srgbClr val="000000"/>
                </a:solidFill>
                <a:latin typeface="Helvetica" charset="0"/>
              </a:rPr>
              <a:t>Chairman of the Communist Party and the founding father of PPC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626712" y="1717503"/>
            <a:ext cx="6735690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i="1" dirty="0" smtClean="0"/>
              <a:t>The Command Economic system:</a:t>
            </a:r>
          </a:p>
          <a:p>
            <a:endParaRPr lang="th-TH" dirty="0" smtClean="0"/>
          </a:p>
          <a:p>
            <a:pPr marL="285750" indent="-285750">
              <a:buFont typeface="Arial" charset="0"/>
              <a:buChar char="•"/>
            </a:pPr>
            <a:r>
              <a:rPr lang="en-US" sz="2400" dirty="0" smtClean="0"/>
              <a:t>Government </a:t>
            </a:r>
            <a:r>
              <a:rPr lang="en-US" sz="2400" dirty="0"/>
              <a:t>ownership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400" dirty="0"/>
              <a:t>Allocate resources through government command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 dirty="0" smtClean="0"/>
              <a:t>What </a:t>
            </a:r>
            <a:r>
              <a:rPr lang="en-US" sz="2400" dirty="0"/>
              <a:t>to product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 dirty="0" smtClean="0"/>
              <a:t>How </a:t>
            </a:r>
            <a:r>
              <a:rPr lang="en-US" sz="2400" dirty="0"/>
              <a:t>much to produce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 dirty="0" smtClean="0"/>
              <a:t>Who </a:t>
            </a:r>
            <a:r>
              <a:rPr lang="en-US" sz="2400" dirty="0"/>
              <a:t>is responsible to produce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400" dirty="0"/>
              <a:t>Set relative good prices</a:t>
            </a:r>
          </a:p>
        </p:txBody>
      </p:sp>
      <p:sp>
        <p:nvSpPr>
          <p:cNvPr id="8" name="Down Arrow 7"/>
          <p:cNvSpPr/>
          <p:nvPr/>
        </p:nvSpPr>
        <p:spPr>
          <a:xfrm>
            <a:off x="7313490" y="4726407"/>
            <a:ext cx="1362133" cy="625231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562914" y="5639187"/>
            <a:ext cx="28632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>
                <a:latin typeface="Helvetica Neue" charset="0"/>
                <a:ea typeface="Helvetica Neue" charset="0"/>
                <a:cs typeface="Helvetica Neue" charset="0"/>
              </a:rPr>
              <a:t>100% State-owned</a:t>
            </a:r>
          </a:p>
          <a:p>
            <a:endParaRPr lang="en-US" sz="2400" dirty="0"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spc="300" dirty="0" smtClean="0"/>
              <a:t>AFTER SINO-JAPANESE WAR &amp; CIVIL WAR</a:t>
            </a:r>
            <a:endParaRPr lang="en-US" sz="4000" spc="300" dirty="0"/>
          </a:p>
        </p:txBody>
      </p:sp>
    </p:spTree>
    <p:extLst>
      <p:ext uri="{BB962C8B-B14F-4D97-AF65-F5344CB8AC3E}">
        <p14:creationId xmlns:p14="http://schemas.microsoft.com/office/powerpoint/2010/main" val="170452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46790" y="157980"/>
            <a:ext cx="106070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THE GREAT LEAP FORWARD (1958-1960)</a:t>
            </a:r>
            <a:endParaRPr lang="en-US" spc="300" dirty="0"/>
          </a:p>
        </p:txBody>
      </p:sp>
      <p:sp>
        <p:nvSpPr>
          <p:cNvPr id="6" name="TextBox 5"/>
          <p:cNvSpPr txBox="1"/>
          <p:nvPr/>
        </p:nvSpPr>
        <p:spPr>
          <a:xfrm>
            <a:off x="746790" y="1657350"/>
            <a:ext cx="4184479" cy="430887"/>
          </a:xfrm>
          <a:prstGeom prst="rect">
            <a:avLst/>
          </a:prstGeom>
          <a:ln>
            <a:solidFill>
              <a:srgbClr val="780C1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th-TH" sz="2200" dirty="0" smtClean="0"/>
              <a:t>Centralized production planning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6790" y="2786063"/>
            <a:ext cx="105428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u="sng" dirty="0" smtClean="0"/>
              <a:t>The</a:t>
            </a:r>
            <a:r>
              <a:rPr lang="zh-CN" altLang="en-US" sz="2400" u="sng" dirty="0" smtClean="0"/>
              <a:t> </a:t>
            </a:r>
            <a:r>
              <a:rPr lang="en-US" altLang="zh-CN" sz="2400" u="sng" dirty="0" smtClean="0"/>
              <a:t>central</a:t>
            </a:r>
            <a:r>
              <a:rPr lang="zh-CN" altLang="en-US" sz="2400" u="sng" dirty="0" smtClean="0"/>
              <a:t> </a:t>
            </a:r>
            <a:r>
              <a:rPr lang="en-US" altLang="zh-CN" sz="2400" u="sng" dirty="0" smtClean="0"/>
              <a:t>government</a:t>
            </a:r>
            <a:r>
              <a:rPr lang="en-US" altLang="zh-CN" sz="2400" dirty="0" smtClean="0"/>
              <a:t>:</a:t>
            </a:r>
            <a:r>
              <a:rPr lang="zh-CN" altLang="en-US" sz="2400" dirty="0" smtClean="0"/>
              <a:t> ↑ </a:t>
            </a:r>
            <a:r>
              <a:rPr lang="en-US" altLang="zh-CN" sz="2400" dirty="0" smtClean="0"/>
              <a:t>Economic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growth</a:t>
            </a:r>
            <a:r>
              <a:rPr lang="th-TH" altLang="zh-CN" sz="2400" dirty="0" smtClean="0"/>
              <a:t> &amp; Promote government power</a:t>
            </a:r>
            <a:endParaRPr lang="en-US" altLang="zh-CN" sz="2400" dirty="0" smtClean="0"/>
          </a:p>
          <a:p>
            <a:endParaRPr lang="en-US" altLang="zh-CN" sz="2400" dirty="0" smtClean="0"/>
          </a:p>
          <a:p>
            <a:r>
              <a:rPr lang="en-US" altLang="zh-CN" sz="2400" u="sng" dirty="0" smtClean="0"/>
              <a:t>Goal</a:t>
            </a:r>
            <a:r>
              <a:rPr lang="en-US" altLang="zh-CN" sz="2400" dirty="0" smtClean="0"/>
              <a:t>: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Reach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the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same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level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of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industrialization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as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England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&amp;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US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in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less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than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15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years</a:t>
            </a:r>
          </a:p>
          <a:p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 rot="717143">
            <a:off x="7915275" y="1960096"/>
            <a:ext cx="18231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smtClean="0"/>
              <a:t>HOW???</a:t>
            </a:r>
            <a:endParaRPr lang="en-US" sz="3600"/>
          </a:p>
        </p:txBody>
      </p:sp>
      <p:sp>
        <p:nvSpPr>
          <p:cNvPr id="10" name="Down Arrow 9"/>
          <p:cNvSpPr/>
          <p:nvPr/>
        </p:nvSpPr>
        <p:spPr>
          <a:xfrm>
            <a:off x="5337134" y="4240632"/>
            <a:ext cx="1362133" cy="625231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261192" y="5226403"/>
            <a:ext cx="9514015" cy="523220"/>
          </a:xfrm>
          <a:prstGeom prst="rect">
            <a:avLst/>
          </a:prstGeom>
          <a:solidFill>
            <a:srgbClr val="780C12"/>
          </a:solidFill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Make</a:t>
            </a:r>
            <a:r>
              <a:rPr lang="zh-CN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zh-CN" sz="2800" dirty="0" smtClean="0">
                <a:solidFill>
                  <a:schemeClr val="bg1"/>
                </a:solidFill>
              </a:rPr>
              <a:t>everything</a:t>
            </a:r>
            <a:r>
              <a:rPr lang="zh-CN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zh-CN" sz="2800" dirty="0" smtClean="0">
                <a:solidFill>
                  <a:schemeClr val="bg1"/>
                </a:solidFill>
              </a:rPr>
              <a:t>GRAND,</a:t>
            </a:r>
            <a:r>
              <a:rPr lang="zh-CN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zh-CN" sz="2800" dirty="0" smtClean="0">
                <a:solidFill>
                  <a:schemeClr val="bg1"/>
                </a:solidFill>
              </a:rPr>
              <a:t>China</a:t>
            </a:r>
            <a:r>
              <a:rPr lang="zh-CN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zh-CN" sz="2800" dirty="0" smtClean="0">
                <a:solidFill>
                  <a:schemeClr val="bg1"/>
                </a:solidFill>
              </a:rPr>
              <a:t>is</a:t>
            </a:r>
            <a:r>
              <a:rPr lang="zh-CN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zh-CN" sz="2800" dirty="0" smtClean="0">
                <a:solidFill>
                  <a:schemeClr val="bg1"/>
                </a:solidFill>
              </a:rPr>
              <a:t>the</a:t>
            </a:r>
            <a:r>
              <a:rPr lang="zh-CN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zh-CN" sz="2800" dirty="0" smtClean="0">
                <a:solidFill>
                  <a:schemeClr val="bg1"/>
                </a:solidFill>
              </a:rPr>
              <a:t>best,</a:t>
            </a:r>
            <a:r>
              <a:rPr lang="zh-CN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zh-CN" sz="2800" dirty="0" smtClean="0">
                <a:solidFill>
                  <a:schemeClr val="bg1"/>
                </a:solidFill>
              </a:rPr>
              <a:t>Chairman</a:t>
            </a:r>
            <a:r>
              <a:rPr lang="zh-CN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zh-CN" sz="2800" dirty="0" smtClean="0">
                <a:solidFill>
                  <a:schemeClr val="bg1"/>
                </a:solidFill>
              </a:rPr>
              <a:t>is</a:t>
            </a:r>
            <a:r>
              <a:rPr lang="zh-CN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zh-CN" sz="2800" dirty="0" smtClean="0">
                <a:solidFill>
                  <a:schemeClr val="bg1"/>
                </a:solidFill>
              </a:rPr>
              <a:t>the</a:t>
            </a:r>
            <a:r>
              <a:rPr lang="zh-CN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zh-CN" sz="2800" dirty="0" smtClean="0">
                <a:solidFill>
                  <a:schemeClr val="bg1"/>
                </a:solidFill>
              </a:rPr>
              <a:t>best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39396" y="4426127"/>
            <a:ext cx="1303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mtClean="0"/>
              <a:t>Propaganda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3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339" y="1600199"/>
            <a:ext cx="6062662" cy="45196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00199"/>
            <a:ext cx="6129339" cy="4519677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746790" y="157980"/>
            <a:ext cx="106070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THE GREAT LEAP FORWARD (1958-1960)</a:t>
            </a:r>
            <a:endParaRPr lang="en-US" spc="300" dirty="0"/>
          </a:p>
        </p:txBody>
      </p:sp>
      <p:sp>
        <p:nvSpPr>
          <p:cNvPr id="11" name="TextBox 10"/>
          <p:cNvSpPr txBox="1"/>
          <p:nvPr/>
        </p:nvSpPr>
        <p:spPr>
          <a:xfrm>
            <a:off x="6972300" y="6236532"/>
            <a:ext cx="47219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From</a:t>
            </a:r>
            <a:r>
              <a:rPr lang="zh-CN" altLang="en-US" dirty="0" smtClean="0"/>
              <a:t> </a:t>
            </a:r>
            <a:r>
              <a:rPr lang="en-US" altLang="zh-CN" dirty="0" smtClean="0"/>
              <a:t>3million</a:t>
            </a:r>
            <a:r>
              <a:rPr lang="zh-CN" altLang="en-US" dirty="0" smtClean="0"/>
              <a:t> </a:t>
            </a:r>
            <a:r>
              <a:rPr lang="en-US" altLang="zh-CN" dirty="0" smtClean="0"/>
              <a:t>tons</a:t>
            </a:r>
            <a:r>
              <a:rPr lang="zh-CN" altLang="en-US" dirty="0" smtClean="0"/>
              <a:t> </a:t>
            </a:r>
            <a:r>
              <a:rPr lang="en-US" altLang="zh-CN" dirty="0" smtClean="0"/>
              <a:t>to</a:t>
            </a:r>
            <a:r>
              <a:rPr lang="zh-CN" altLang="en-US" dirty="0" smtClean="0"/>
              <a:t> </a:t>
            </a:r>
            <a:r>
              <a:rPr lang="en-US" altLang="zh-CN" dirty="0" smtClean="0"/>
              <a:t>10</a:t>
            </a:r>
            <a:r>
              <a:rPr lang="zh-CN" altLang="en-US" dirty="0" smtClean="0"/>
              <a:t> </a:t>
            </a:r>
            <a:r>
              <a:rPr lang="en-US" altLang="zh-CN" dirty="0" smtClean="0"/>
              <a:t>million</a:t>
            </a:r>
            <a:r>
              <a:rPr lang="zh-CN" altLang="en-US" dirty="0" smtClean="0"/>
              <a:t> </a:t>
            </a:r>
            <a:r>
              <a:rPr lang="en-US" altLang="zh-CN" dirty="0" smtClean="0"/>
              <a:t>tons</a:t>
            </a:r>
            <a:r>
              <a:rPr lang="zh-CN" altLang="en-US" dirty="0" smtClean="0"/>
              <a:t> </a:t>
            </a:r>
            <a:r>
              <a:rPr lang="en-US" altLang="zh-CN" dirty="0" smtClean="0"/>
              <a:t>production</a:t>
            </a:r>
          </a:p>
          <a:p>
            <a:pPr algn="ctr"/>
            <a:r>
              <a:rPr lang="en-US" altLang="zh-CN" dirty="0" smtClean="0"/>
              <a:t>(Within</a:t>
            </a:r>
            <a:r>
              <a:rPr lang="zh-CN" altLang="en-US" dirty="0" smtClean="0"/>
              <a:t> </a:t>
            </a:r>
            <a:r>
              <a:rPr lang="en-US" altLang="zh-CN" dirty="0" smtClean="0"/>
              <a:t>2years)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49236" y="6236532"/>
            <a:ext cx="5030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Targeting</a:t>
            </a:r>
            <a:r>
              <a:rPr lang="zh-CN" altLang="en-US" dirty="0" smtClean="0"/>
              <a:t> </a:t>
            </a:r>
            <a:r>
              <a:rPr lang="en-US" altLang="zh-CN" dirty="0" smtClean="0"/>
              <a:t>80%</a:t>
            </a:r>
            <a:r>
              <a:rPr lang="zh-CN" altLang="en-US" dirty="0" smtClean="0"/>
              <a:t> </a:t>
            </a:r>
            <a:r>
              <a:rPr lang="en-US" altLang="zh-CN" dirty="0" smtClean="0"/>
              <a:t>increase</a:t>
            </a:r>
            <a:r>
              <a:rPr lang="zh-CN" altLang="en-US" dirty="0" smtClean="0"/>
              <a:t> </a:t>
            </a:r>
            <a:r>
              <a:rPr lang="en-US" altLang="zh-CN" dirty="0" smtClean="0"/>
              <a:t>in</a:t>
            </a:r>
            <a:r>
              <a:rPr lang="zh-CN" altLang="en-US" dirty="0" smtClean="0"/>
              <a:t> </a:t>
            </a:r>
            <a:r>
              <a:rPr lang="en-US" altLang="zh-CN" dirty="0" smtClean="0"/>
              <a:t>grain</a:t>
            </a:r>
            <a:r>
              <a:rPr lang="zh-CN" altLang="en-US" dirty="0" smtClean="0"/>
              <a:t> </a:t>
            </a:r>
            <a:r>
              <a:rPr lang="en-US" altLang="zh-CN" dirty="0" smtClean="0"/>
              <a:t>production</a:t>
            </a:r>
            <a:r>
              <a:rPr lang="zh-CN" altLang="en-US" dirty="0" smtClean="0"/>
              <a:t> </a:t>
            </a:r>
            <a:r>
              <a:rPr lang="en-US" altLang="zh-CN" dirty="0" smtClean="0"/>
              <a:t>in</a:t>
            </a:r>
            <a:r>
              <a:rPr lang="zh-CN" altLang="en-US" dirty="0" smtClean="0"/>
              <a:t> </a:t>
            </a:r>
            <a:r>
              <a:rPr lang="en-US" altLang="zh-CN" dirty="0" smtClean="0"/>
              <a:t>1</a:t>
            </a:r>
            <a:r>
              <a:rPr lang="zh-CN" altLang="en-US" dirty="0" smtClean="0"/>
              <a:t> </a:t>
            </a:r>
            <a:r>
              <a:rPr lang="en-US" altLang="zh-CN" dirty="0" smtClean="0"/>
              <a:t>year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34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868" y="1795463"/>
            <a:ext cx="8900464" cy="4351338"/>
          </a:xfrm>
        </p:spPr>
      </p:pic>
      <p:sp>
        <p:nvSpPr>
          <p:cNvPr id="10" name="Oval 9"/>
          <p:cNvSpPr/>
          <p:nvPr/>
        </p:nvSpPr>
        <p:spPr>
          <a:xfrm>
            <a:off x="3282262" y="1941932"/>
            <a:ext cx="2000092" cy="1244486"/>
          </a:xfrm>
          <a:prstGeom prst="ellipse">
            <a:avLst/>
          </a:prstGeom>
          <a:noFill/>
          <a:ln>
            <a:solidFill>
              <a:srgbClr val="780C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4282136" y="4271171"/>
            <a:ext cx="1691429" cy="1153319"/>
          </a:xfrm>
          <a:prstGeom prst="ellipse">
            <a:avLst/>
          </a:prstGeom>
          <a:noFill/>
          <a:ln>
            <a:solidFill>
              <a:srgbClr val="780C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48439">
            <a:off x="3886355" y="3286023"/>
            <a:ext cx="1286075" cy="14740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089" y="2159969"/>
            <a:ext cx="1574270" cy="1214437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746790" y="157980"/>
            <a:ext cx="106070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INVESTMENT CHANGE IN CHINA</a:t>
            </a:r>
            <a:endParaRPr lang="en-US" spc="300" dirty="0"/>
          </a:p>
        </p:txBody>
      </p:sp>
    </p:spTree>
    <p:extLst>
      <p:ext uri="{BB962C8B-B14F-4D97-AF65-F5344CB8AC3E}">
        <p14:creationId xmlns:p14="http://schemas.microsoft.com/office/powerpoint/2010/main" val="930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02344" cy="38719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204600" y="1388642"/>
            <a:ext cx="357245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500" spc="300" dirty="0" smtClean="0"/>
              <a:t>Massive</a:t>
            </a:r>
            <a:r>
              <a:rPr lang="zh-CN" altLang="en-US" sz="2500" spc="300" dirty="0" smtClean="0"/>
              <a:t> </a:t>
            </a:r>
            <a:r>
              <a:rPr lang="en-US" altLang="zh-CN" sz="2500" spc="300" dirty="0" smtClean="0"/>
              <a:t>propaganda</a:t>
            </a:r>
            <a:endParaRPr lang="en-US" sz="2500" spc="3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344" y="2998229"/>
            <a:ext cx="5789656" cy="385977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84912" y="4887902"/>
            <a:ext cx="133818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500" spc="300" dirty="0" smtClean="0"/>
              <a:t>Reality</a:t>
            </a:r>
            <a:endParaRPr lang="en-US" sz="2500" spc="300" dirty="0"/>
          </a:p>
        </p:txBody>
      </p:sp>
    </p:spTree>
    <p:extLst>
      <p:ext uri="{BB962C8B-B14F-4D97-AF65-F5344CB8AC3E}">
        <p14:creationId xmlns:p14="http://schemas.microsoft.com/office/powerpoint/2010/main" val="126185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84890" y="971961"/>
            <a:ext cx="1805944" cy="120032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CN" sz="2400" dirty="0" smtClean="0"/>
              <a:t>Big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farm</a:t>
            </a:r>
          </a:p>
          <a:p>
            <a:pPr algn="ctr"/>
            <a:r>
              <a:rPr lang="en-US" altLang="zh-CN" sz="2400" dirty="0" smtClean="0"/>
              <a:t>Large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factory</a:t>
            </a:r>
          </a:p>
          <a:p>
            <a:pPr algn="ctr"/>
            <a:r>
              <a:rPr lang="en-US" altLang="zh-CN" sz="2400" dirty="0" smtClean="0"/>
              <a:t>Long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railway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2767012" y="1279738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/>
              <a:t>=</a:t>
            </a:r>
            <a:endParaRPr lang="en-US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156862" y="1341293"/>
            <a:ext cx="36583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↑</a:t>
            </a:r>
            <a:r>
              <a:rPr lang="en-US" altLang="zh-CN" sz="2400" dirty="0" smtClean="0"/>
              <a:t>Infrastructure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Investment</a:t>
            </a:r>
            <a:endParaRPr lang="en-U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796442" y="1279738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smtClean="0"/>
              <a:t>=</a:t>
            </a:r>
            <a:endParaRPr lang="en-US" sz="3200"/>
          </a:p>
        </p:txBody>
      </p:sp>
      <p:sp>
        <p:nvSpPr>
          <p:cNvPr id="13" name="TextBox 12"/>
          <p:cNvSpPr txBox="1"/>
          <p:nvPr/>
        </p:nvSpPr>
        <p:spPr>
          <a:xfrm>
            <a:off x="7205021" y="1341292"/>
            <a:ext cx="45700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smtClean="0"/>
              <a:t>Inefficient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distribution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of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resources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784890" y="443476"/>
            <a:ext cx="37947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/>
              <a:t>Failures:</a:t>
            </a:r>
            <a:r>
              <a:rPr lang="zh-CN" altLang="en-US" sz="2400" b="1" dirty="0" smtClean="0"/>
              <a:t> </a:t>
            </a:r>
            <a:r>
              <a:rPr lang="th-TH" altLang="zh-CN" sz="2400" b="1" dirty="0"/>
              <a:t>W</a:t>
            </a:r>
            <a:r>
              <a:rPr lang="en-US" altLang="zh-CN" sz="2400" b="1" dirty="0" err="1" smtClean="0"/>
              <a:t>asted</a:t>
            </a:r>
            <a:r>
              <a:rPr lang="zh-CN" altLang="en-US" sz="2400" b="1" dirty="0" smtClean="0"/>
              <a:t> </a:t>
            </a:r>
            <a:r>
              <a:rPr lang="en-US" altLang="zh-CN" sz="2400" b="1" dirty="0" smtClean="0"/>
              <a:t>investment</a:t>
            </a:r>
            <a:endParaRPr lang="en-US" sz="2400" b="1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311" y="2881635"/>
            <a:ext cx="3220844" cy="3225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84890" y="2300665"/>
            <a:ext cx="7206338" cy="4216539"/>
          </a:xfrm>
          <a:prstGeom prst="rect">
            <a:avLst/>
          </a:prstGeom>
          <a:ln w="28575">
            <a:solidFill>
              <a:srgbClr val="780C12"/>
            </a:solidFill>
          </a:ln>
        </p:spPr>
        <p:txBody>
          <a:bodyPr wrap="square">
            <a:spAutoFit/>
          </a:bodyPr>
          <a:lstStyle/>
          <a:p>
            <a:r>
              <a:rPr lang="th-TH" sz="2400" b="1" dirty="0"/>
              <a:t>Low quality of steel</a:t>
            </a:r>
          </a:p>
          <a:p>
            <a:r>
              <a:rPr lang="th-TH" sz="2000" dirty="0"/>
              <a:t>	80% wasted from total production</a:t>
            </a:r>
          </a:p>
          <a:p>
            <a:r>
              <a:rPr lang="th-TH" sz="2000" dirty="0"/>
              <a:t>	Lag of production technology</a:t>
            </a:r>
          </a:p>
          <a:p>
            <a:r>
              <a:rPr lang="th-TH" sz="2000" dirty="0"/>
              <a:t>	Lag of expertise to direct the efficient </a:t>
            </a:r>
            <a:r>
              <a:rPr lang="th-TH" sz="2000" dirty="0" smtClean="0"/>
              <a:t>production</a:t>
            </a:r>
          </a:p>
          <a:p>
            <a:r>
              <a:rPr lang="th-TH" sz="2000" dirty="0"/>
              <a:t>	</a:t>
            </a:r>
            <a:r>
              <a:rPr lang="th-TH" sz="2000" dirty="0" smtClean="0"/>
              <a:t>Every household can produce ‘steel’</a:t>
            </a:r>
          </a:p>
          <a:p>
            <a:endParaRPr lang="th-TH" sz="2000" dirty="0"/>
          </a:p>
          <a:p>
            <a:r>
              <a:rPr lang="th-TH" sz="2400" b="1" dirty="0"/>
              <a:t>Unbelievable high target production rate</a:t>
            </a:r>
          </a:p>
          <a:p>
            <a:r>
              <a:rPr lang="th-TH" sz="2000" dirty="0"/>
              <a:t>	Lag of Economist</a:t>
            </a:r>
          </a:p>
          <a:p>
            <a:r>
              <a:rPr lang="th-TH" sz="2000" dirty="0"/>
              <a:t>	Wrong allocation of labor -&gt; Put farmer to factory</a:t>
            </a:r>
          </a:p>
          <a:p>
            <a:r>
              <a:rPr lang="th-TH" sz="2000" dirty="0"/>
              <a:t>	Deforestation for fuel -&gt; Leads to later natural desaster</a:t>
            </a:r>
          </a:p>
          <a:p>
            <a:r>
              <a:rPr lang="th-TH" sz="2000" dirty="0"/>
              <a:t>	</a:t>
            </a:r>
            <a:endParaRPr lang="th-TH" sz="2000" dirty="0" smtClean="0"/>
          </a:p>
          <a:p>
            <a:r>
              <a:rPr lang="th-TH" sz="2000" dirty="0" smtClean="0"/>
              <a:t>***Production target must be achieved to appreciate the central government, or the Chairman MAO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-12700" y="2286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87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24565" y="2117653"/>
            <a:ext cx="6793835" cy="3046988"/>
          </a:xfrm>
          <a:prstGeom prst="rect">
            <a:avLst/>
          </a:prstGeom>
          <a:noFill/>
          <a:ln>
            <a:solidFill>
              <a:srgbClr val="780C12"/>
            </a:solidFill>
          </a:ln>
        </p:spPr>
        <p:txBody>
          <a:bodyPr wrap="square" rtlCol="0">
            <a:spAutoFit/>
          </a:bodyPr>
          <a:lstStyle/>
          <a:p>
            <a:r>
              <a:rPr lang="th-TH" altLang="zh-CN" sz="2400" dirty="0" smtClean="0"/>
              <a:t>Due to the central planned policy,</a:t>
            </a:r>
            <a:r>
              <a:rPr lang="th-TH" altLang="zh-CN" sz="2400" dirty="0"/>
              <a:t> </a:t>
            </a:r>
            <a:r>
              <a:rPr lang="en-US" altLang="zh-CN" sz="2400" dirty="0" smtClean="0"/>
              <a:t>Rural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farmers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farmed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very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hard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to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get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very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little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food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for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themselves</a:t>
            </a:r>
            <a:endParaRPr lang="th-TH" altLang="zh-CN" sz="2400" dirty="0" smtClean="0"/>
          </a:p>
          <a:p>
            <a:endParaRPr lang="en-US" altLang="zh-CN" sz="2400" dirty="0" smtClean="0"/>
          </a:p>
          <a:p>
            <a:pPr marL="342900" indent="-342900">
              <a:buFont typeface="Arial" charset="0"/>
              <a:buChar char="•"/>
            </a:pPr>
            <a:r>
              <a:rPr lang="en-US" altLang="zh-CN" sz="2400" dirty="0" smtClean="0"/>
              <a:t>All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the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crops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supplied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to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the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city,</a:t>
            </a:r>
            <a:r>
              <a:rPr lang="zh-CN" altLang="en-US" sz="2400" dirty="0"/>
              <a:t> </a:t>
            </a:r>
            <a:r>
              <a:rPr lang="en-US" altLang="zh-CN" sz="2400" dirty="0" smtClean="0"/>
              <a:t>and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elites</a:t>
            </a:r>
            <a:r>
              <a:rPr lang="th-TH" altLang="zh-CN" sz="2400" dirty="0" smtClean="0"/>
              <a:t>, farmers were starving to death</a:t>
            </a:r>
          </a:p>
          <a:p>
            <a:pPr marL="342900" indent="-342900">
              <a:buFont typeface="Arial" charset="0"/>
              <a:buChar char="•"/>
            </a:pPr>
            <a:r>
              <a:rPr lang="th-TH" sz="2400" dirty="0" smtClean="0"/>
              <a:t>Farmers were producing steel in their house</a:t>
            </a:r>
          </a:p>
          <a:p>
            <a:pPr marL="342900" indent="-342900">
              <a:buFont typeface="Arial" charset="0"/>
              <a:buChar char="•"/>
            </a:pPr>
            <a:r>
              <a:rPr lang="th-TH" sz="2400" dirty="0" smtClean="0"/>
              <a:t>Not enough crop produced</a:t>
            </a:r>
            <a:endParaRPr lang="en-US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900" y="1795894"/>
            <a:ext cx="3674105" cy="3690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1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46790" y="157980"/>
            <a:ext cx="106070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THE GREAT LEAP FORWARD (1958-1960)</a:t>
            </a:r>
            <a:endParaRPr lang="en-US" spc="300" dirty="0"/>
          </a:p>
        </p:txBody>
      </p:sp>
      <p:sp>
        <p:nvSpPr>
          <p:cNvPr id="5" name="TextBox 4"/>
          <p:cNvSpPr txBox="1"/>
          <p:nvPr/>
        </p:nvSpPr>
        <p:spPr>
          <a:xfrm>
            <a:off x="746790" y="1483543"/>
            <a:ext cx="89599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dirty="0" smtClean="0"/>
              <a:t>”The worst manmade famine in history</a:t>
            </a:r>
            <a:endParaRPr lang="en-US" sz="2800" dirty="0" smtClean="0"/>
          </a:p>
          <a:p>
            <a:r>
              <a:rPr lang="en-US" sz="2800" dirty="0"/>
              <a:t>	</a:t>
            </a:r>
            <a:r>
              <a:rPr lang="en-US" sz="2800" dirty="0" smtClean="0"/>
              <a:t>			</a:t>
            </a:r>
            <a:r>
              <a:rPr lang="th-TH" sz="2800" dirty="0" smtClean="0"/>
              <a:t>Estimated </a:t>
            </a:r>
            <a:r>
              <a:rPr lang="en-US" altLang="zh-CN" sz="2800" dirty="0" smtClean="0"/>
              <a:t>~</a:t>
            </a:r>
            <a:r>
              <a:rPr lang="th-TH" sz="3600" i="1" dirty="0" smtClean="0"/>
              <a:t>30</a:t>
            </a:r>
            <a:r>
              <a:rPr lang="th-TH" sz="2800" i="1" dirty="0" smtClean="0"/>
              <a:t> million </a:t>
            </a:r>
            <a:r>
              <a:rPr lang="th-TH" sz="2800" dirty="0" smtClean="0"/>
              <a:t>people died”</a:t>
            </a:r>
            <a:endParaRPr lang="en-US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746790" y="2971801"/>
            <a:ext cx="37024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u="sng" dirty="0" smtClean="0"/>
              <a:t>How</a:t>
            </a:r>
            <a:r>
              <a:rPr lang="zh-CN" altLang="en-US" sz="2800" u="sng" dirty="0" smtClean="0"/>
              <a:t> </a:t>
            </a:r>
            <a:r>
              <a:rPr lang="en-US" altLang="zh-CN" sz="2800" u="sng" dirty="0" smtClean="0"/>
              <a:t>could</a:t>
            </a:r>
            <a:r>
              <a:rPr lang="zh-CN" altLang="en-US" sz="2800" u="sng" dirty="0" smtClean="0"/>
              <a:t> </a:t>
            </a:r>
            <a:r>
              <a:rPr lang="en-US" altLang="zh-CN" sz="2800" u="sng" dirty="0" smtClean="0"/>
              <a:t>this</a:t>
            </a:r>
            <a:r>
              <a:rPr lang="zh-CN" altLang="en-US" sz="2800" u="sng" dirty="0" smtClean="0"/>
              <a:t> </a:t>
            </a:r>
            <a:r>
              <a:rPr lang="en-US" altLang="zh-CN" sz="2800" u="sng" dirty="0" smtClean="0"/>
              <a:t>happen?</a:t>
            </a:r>
            <a:endParaRPr lang="en-US" sz="2800" u="sng" dirty="0"/>
          </a:p>
        </p:txBody>
      </p:sp>
      <p:sp>
        <p:nvSpPr>
          <p:cNvPr id="7" name="Rectangle 6"/>
          <p:cNvSpPr/>
          <p:nvPr/>
        </p:nvSpPr>
        <p:spPr>
          <a:xfrm>
            <a:off x="746790" y="3613673"/>
            <a:ext cx="739920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dirty="0"/>
              <a:t>China: Communist -&gt; </a:t>
            </a:r>
            <a:r>
              <a:rPr lang="th-TH" sz="2400" dirty="0" smtClean="0"/>
              <a:t>Nomenklatula</a:t>
            </a:r>
          </a:p>
          <a:p>
            <a:pPr marL="342900" indent="-342900">
              <a:buFont typeface=".LucidaGrandeUI" charset="0"/>
              <a:buChar char="→"/>
            </a:pPr>
            <a:r>
              <a:rPr lang="th-TH" sz="2400" dirty="0" smtClean="0"/>
              <a:t>Natural desaster</a:t>
            </a:r>
            <a:endParaRPr lang="en-US" sz="2400" dirty="0" smtClean="0"/>
          </a:p>
          <a:p>
            <a:pPr marL="342900" indent="-342900">
              <a:buFont typeface=".LucidaGrandeUI" charset="0"/>
              <a:buChar char="→"/>
            </a:pPr>
            <a:r>
              <a:rPr lang="en-US" altLang="zh-CN" sz="2400" dirty="0" smtClean="0"/>
              <a:t>Local</a:t>
            </a:r>
            <a:r>
              <a:rPr lang="zh-CN" altLang="en-US" sz="2400" dirty="0"/>
              <a:t> </a:t>
            </a:r>
            <a:r>
              <a:rPr lang="en-US" altLang="zh-CN" sz="2400" dirty="0" smtClean="0"/>
              <a:t>politicians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were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very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radical</a:t>
            </a:r>
            <a:endParaRPr lang="th-TH" altLang="zh-CN" sz="2400" dirty="0" smtClean="0"/>
          </a:p>
          <a:p>
            <a:pPr marL="342900" indent="-342900">
              <a:buFont typeface=".LucidaGrandeUI" charset="0"/>
              <a:buChar char="→"/>
            </a:pPr>
            <a:r>
              <a:rPr lang="th-TH" sz="2400" dirty="0" smtClean="0"/>
              <a:t>Excess procurement of grain, Inflated number reported</a:t>
            </a:r>
            <a:endParaRPr lang="th-TH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8379159" y="2412338"/>
            <a:ext cx="2565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mtClean="0"/>
              <a:t>When the desaster come, no one can survive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73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049" y="1331143"/>
            <a:ext cx="6787092" cy="5090319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6070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GDP GROWTH RATE &amp; POPULATION</a:t>
            </a:r>
            <a:endParaRPr lang="en-US" spc="300" dirty="0"/>
          </a:p>
        </p:txBody>
      </p:sp>
    </p:spTree>
    <p:extLst>
      <p:ext uri="{BB962C8B-B14F-4D97-AF65-F5344CB8AC3E}">
        <p14:creationId xmlns:p14="http://schemas.microsoft.com/office/powerpoint/2010/main" val="176595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75378" y="2744018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THE </a:t>
            </a:r>
            <a:r>
              <a:rPr lang="th-TH" spc="300" smtClean="0"/>
              <a:t>CULTURAL REVOLUTION(1966-1976)</a:t>
            </a:r>
            <a:endParaRPr lang="en-US" spc="300" dirty="0"/>
          </a:p>
        </p:txBody>
      </p:sp>
    </p:spTree>
    <p:extLst>
      <p:ext uri="{BB962C8B-B14F-4D97-AF65-F5344CB8AC3E}">
        <p14:creationId xmlns:p14="http://schemas.microsoft.com/office/powerpoint/2010/main" val="8103661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0"/>
            <a:ext cx="109567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3024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967" y="317501"/>
            <a:ext cx="5774266" cy="32480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3740912"/>
            <a:ext cx="5067300" cy="28376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200" y="3740912"/>
            <a:ext cx="4711699" cy="28625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500" y="1202849"/>
            <a:ext cx="259558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pc="300" dirty="0" smtClean="0"/>
              <a:t>No culture</a:t>
            </a:r>
          </a:p>
          <a:p>
            <a:r>
              <a:rPr lang="th-TH" spc="300" dirty="0" smtClean="0"/>
              <a:t>No Rich</a:t>
            </a:r>
          </a:p>
          <a:p>
            <a:r>
              <a:rPr lang="th-TH" spc="300" dirty="0" smtClean="0"/>
              <a:t>No education</a:t>
            </a:r>
          </a:p>
          <a:p>
            <a:endParaRPr lang="th-TH" spc="300" dirty="0"/>
          </a:p>
          <a:p>
            <a:r>
              <a:rPr lang="th-TH" spc="300" dirty="0" smtClean="0"/>
              <a:t>Only the Chairman</a:t>
            </a:r>
            <a:endParaRPr lang="en-US" spc="300" dirty="0"/>
          </a:p>
        </p:txBody>
      </p:sp>
    </p:spTree>
    <p:extLst>
      <p:ext uri="{BB962C8B-B14F-4D97-AF65-F5344CB8AC3E}">
        <p14:creationId xmlns:p14="http://schemas.microsoft.com/office/powerpoint/2010/main" val="13277881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90" y="1678275"/>
            <a:ext cx="994661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>Huge loss of human capital </a:t>
            </a:r>
          </a:p>
          <a:p>
            <a:pPr marL="800100" lvl="1" indent="-342900">
              <a:buFont typeface="Wingdings" charset="2"/>
              <a:buChar char="§"/>
            </a:pP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Cost </a:t>
            </a:r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>1,613,000 lives (</a:t>
            </a:r>
            <a:r>
              <a:rPr lang="en-US" sz="2400" dirty="0" err="1">
                <a:latin typeface="Calibri" charset="0"/>
                <a:ea typeface="Calibri" charset="0"/>
                <a:cs typeface="Calibri" charset="0"/>
              </a:rPr>
              <a:t>Rummel</a:t>
            </a:r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>, 1991, P.9 ) </a:t>
            </a:r>
          </a:p>
          <a:p>
            <a:pPr marL="800100" lvl="1" indent="-342900">
              <a:buFont typeface="Wingdings" charset="2"/>
              <a:buChar char="§"/>
            </a:pP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Many </a:t>
            </a:r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>of those who died were very well educated people, </a:t>
            </a: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including</a:t>
            </a:r>
            <a:r>
              <a:rPr lang="th-TH" sz="2400" dirty="0" smtClean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famous </a:t>
            </a:r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>scholars, writers, professors, doctors and scientists </a:t>
            </a:r>
          </a:p>
          <a:p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>Schools were shut down </a:t>
            </a:r>
            <a:endParaRPr lang="th-TH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800100" lvl="1" indent="-342900">
              <a:buFont typeface="Wingdings" charset="2"/>
              <a:buChar char="§"/>
            </a:pP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Parents </a:t>
            </a:r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>experienced Cultural Revolution placed less emphasis on their </a:t>
            </a: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kids’</a:t>
            </a:r>
            <a:r>
              <a:rPr lang="th-TH" sz="2400" dirty="0" smtClean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education </a:t>
            </a:r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>(Kung et. al, 2017</a:t>
            </a: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)</a:t>
            </a:r>
            <a:endParaRPr lang="th-TH" sz="240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/>
            </a:r>
            <a:br>
              <a:rPr lang="en-US" sz="2400" dirty="0">
                <a:latin typeface="Calibri" charset="0"/>
                <a:ea typeface="Calibri" charset="0"/>
                <a:cs typeface="Calibri" charset="0"/>
              </a:rPr>
            </a:b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Traditional </a:t>
            </a:r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>culture was challenged </a:t>
            </a:r>
          </a:p>
          <a:p>
            <a:pPr marL="800100" lvl="1" indent="-342900">
              <a:buFont typeface="Wingdings" charset="2"/>
              <a:buChar char="§"/>
            </a:pP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The </a:t>
            </a:r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>trust among family, relatives, and friends was broken </a:t>
            </a:r>
          </a:p>
          <a:p>
            <a:pPr marL="800100" lvl="1" indent="-342900">
              <a:buFont typeface="Wingdings" charset="2"/>
              <a:buChar char="§"/>
            </a:pP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Loss </a:t>
            </a:r>
            <a:r>
              <a:rPr lang="en-US" sz="2400" dirty="0">
                <a:latin typeface="Calibri" charset="0"/>
                <a:ea typeface="Calibri" charset="0"/>
                <a:cs typeface="Calibri" charset="0"/>
              </a:rPr>
              <a:t>of political elites who tried to promote the living standards of people </a:t>
            </a:r>
            <a:endParaRPr lang="en-US" sz="2400" dirty="0">
              <a:effectLst/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Consequences from the revolution</a:t>
            </a:r>
            <a:endParaRPr lang="en-US" spc="300" dirty="0"/>
          </a:p>
        </p:txBody>
      </p:sp>
    </p:spTree>
    <p:extLst>
      <p:ext uri="{BB962C8B-B14F-4D97-AF65-F5344CB8AC3E}">
        <p14:creationId xmlns:p14="http://schemas.microsoft.com/office/powerpoint/2010/main" val="12367052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400" dirty="0"/>
              <a:t>Why </a:t>
            </a:r>
            <a:r>
              <a:rPr lang="th-TH" sz="4400" dirty="0" smtClean="0"/>
              <a:t>there’re many </a:t>
            </a:r>
            <a:r>
              <a:rPr lang="th-TH" sz="4400" dirty="0"/>
              <a:t>Chinese in Thailand, Singapore, Malaysia, and other SEA countries</a:t>
            </a:r>
            <a:r>
              <a:rPr lang="th-TH" sz="4400" dirty="0" smtClean="0"/>
              <a:t>?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3200" dirty="0" smtClean="0"/>
              <a:t>Are you Chinese or Thai?</a:t>
            </a:r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1843088" y="4543744"/>
            <a:ext cx="8558212" cy="45719"/>
          </a:xfrm>
          <a:prstGeom prst="rect">
            <a:avLst/>
          </a:prstGeom>
          <a:solidFill>
            <a:srgbClr val="780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36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LESSON LEARN FROM CHINA</a:t>
            </a:r>
            <a:endParaRPr lang="en-US" spc="300" dirty="0"/>
          </a:p>
        </p:txBody>
      </p:sp>
      <p:sp>
        <p:nvSpPr>
          <p:cNvPr id="6" name="TextBox 5"/>
          <p:cNvSpPr txBox="1"/>
          <p:nvPr/>
        </p:nvSpPr>
        <p:spPr>
          <a:xfrm>
            <a:off x="1717951" y="1866900"/>
            <a:ext cx="8639288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800" dirty="0" smtClean="0"/>
              <a:t>Market oriented economy</a:t>
            </a:r>
          </a:p>
          <a:p>
            <a:pPr algn="ctr"/>
            <a:endParaRPr lang="th-TH" sz="2800" dirty="0" smtClean="0"/>
          </a:p>
          <a:p>
            <a:pPr algn="ctr"/>
            <a:r>
              <a:rPr lang="th-TH" sz="2800" dirty="0" smtClean="0"/>
              <a:t>Globalization</a:t>
            </a:r>
          </a:p>
          <a:p>
            <a:pPr algn="ctr"/>
            <a:endParaRPr lang="th-TH" sz="2800" dirty="0" smtClean="0"/>
          </a:p>
          <a:p>
            <a:pPr algn="ctr"/>
            <a:r>
              <a:rPr lang="th-TH" sz="2800" dirty="0" smtClean="0"/>
              <a:t>Efficient allocation of human capital and natural resources</a:t>
            </a:r>
          </a:p>
          <a:p>
            <a:pPr algn="ctr"/>
            <a:endParaRPr lang="th-TH" sz="2800" dirty="0" smtClean="0"/>
          </a:p>
          <a:p>
            <a:pPr algn="ctr"/>
            <a:r>
              <a:rPr lang="th-TH" sz="2800" dirty="0" smtClean="0"/>
              <a:t>No nomenklatula</a:t>
            </a:r>
          </a:p>
          <a:p>
            <a:pPr algn="ctr"/>
            <a:endParaRPr lang="th-TH" sz="2800" dirty="0"/>
          </a:p>
          <a:p>
            <a:pPr algn="ctr"/>
            <a:r>
              <a:rPr lang="th-TH" sz="2800" dirty="0" smtClean="0"/>
              <a:t>Development of human capital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1573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pc="300" dirty="0" smtClean="0"/>
              <a:t>MODERN CHINA</a:t>
            </a:r>
            <a:endParaRPr lang="en-US" spc="3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Great</a:t>
            </a:r>
            <a:r>
              <a:rPr lang="zh-CN" altLang="en-US" dirty="0" smtClean="0"/>
              <a:t> </a:t>
            </a:r>
            <a:r>
              <a:rPr lang="en-US" altLang="zh-CN" dirty="0" smtClean="0"/>
              <a:t>step</a:t>
            </a:r>
            <a:r>
              <a:rPr lang="zh-CN" altLang="en-US" dirty="0" smtClean="0"/>
              <a:t> </a:t>
            </a:r>
            <a:r>
              <a:rPr lang="en-US" altLang="zh-CN" dirty="0" smtClean="0"/>
              <a:t>toward</a:t>
            </a:r>
            <a:r>
              <a:rPr lang="zh-CN" altLang="en-US" dirty="0" smtClean="0"/>
              <a:t> </a:t>
            </a:r>
            <a:r>
              <a:rPr lang="en-US" altLang="zh-CN" dirty="0" smtClean="0"/>
              <a:t>economic</a:t>
            </a:r>
            <a:r>
              <a:rPr lang="zh-CN" altLang="en-US" dirty="0" smtClean="0"/>
              <a:t> </a:t>
            </a:r>
            <a:r>
              <a:rPr lang="en-US" altLang="zh-CN" dirty="0" smtClean="0"/>
              <a:t>success</a:t>
            </a:r>
            <a:endParaRPr lang="en-US" dirty="0"/>
          </a:p>
        </p:txBody>
      </p:sp>
      <p:sp>
        <p:nvSpPr>
          <p:cNvPr id="4" name="L-Shape 3"/>
          <p:cNvSpPr/>
          <p:nvPr/>
        </p:nvSpPr>
        <p:spPr>
          <a:xfrm>
            <a:off x="300038" y="3275012"/>
            <a:ext cx="160337" cy="2814638"/>
          </a:xfrm>
          <a:prstGeom prst="corner">
            <a:avLst/>
          </a:prstGeom>
          <a:solidFill>
            <a:srgbClr val="780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80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055"/>
            <a:ext cx="8890000" cy="6667500"/>
          </a:xfrm>
          <a:prstGeom prst="rect">
            <a:avLst/>
          </a:prstGeom>
        </p:spPr>
      </p:pic>
      <p:sp>
        <p:nvSpPr>
          <p:cNvPr id="11" name="TextBox 4"/>
          <p:cNvSpPr txBox="1"/>
          <p:nvPr/>
        </p:nvSpPr>
        <p:spPr>
          <a:xfrm>
            <a:off x="270455" y="2012537"/>
            <a:ext cx="1353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mtClean="0"/>
              <a:t>Reformation</a:t>
            </a:r>
            <a:endParaRPr lang="en-US" dirty="0"/>
          </a:p>
        </p:txBody>
      </p:sp>
      <p:sp>
        <p:nvSpPr>
          <p:cNvPr id="12" name="TextBox 5"/>
          <p:cNvSpPr txBox="1"/>
          <p:nvPr/>
        </p:nvSpPr>
        <p:spPr>
          <a:xfrm>
            <a:off x="1223492" y="4011039"/>
            <a:ext cx="1672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mtClean="0"/>
              <a:t>Open up for FDI</a:t>
            </a:r>
            <a:endParaRPr lang="en-US" dirty="0"/>
          </a:p>
        </p:txBody>
      </p:sp>
      <p:sp>
        <p:nvSpPr>
          <p:cNvPr id="13" name="TextBox 6"/>
          <p:cNvSpPr txBox="1"/>
          <p:nvPr/>
        </p:nvSpPr>
        <p:spPr>
          <a:xfrm>
            <a:off x="2354686" y="1570083"/>
            <a:ext cx="2177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mtClean="0"/>
              <a:t>Gov. </a:t>
            </a:r>
            <a:r>
              <a:rPr lang="th-TH" dirty="0" smtClean="0"/>
              <a:t>Decentralization</a:t>
            </a:r>
            <a:endParaRPr lang="en-US" dirty="0"/>
          </a:p>
        </p:txBody>
      </p:sp>
      <p:sp>
        <p:nvSpPr>
          <p:cNvPr id="14" name="TextBox 7"/>
          <p:cNvSpPr txBox="1"/>
          <p:nvPr/>
        </p:nvSpPr>
        <p:spPr>
          <a:xfrm>
            <a:off x="5281142" y="2906139"/>
            <a:ext cx="1345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mtClean="0"/>
              <a:t>Privatization</a:t>
            </a:r>
            <a:endParaRPr 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9058275" y="739086"/>
            <a:ext cx="2571750" cy="1015663"/>
          </a:xfrm>
          <a:prstGeom prst="rect">
            <a:avLst/>
          </a:prstGeom>
          <a:noFill/>
          <a:ln>
            <a:solidFill>
              <a:srgbClr val="780C12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sz="2000" dirty="0" smtClean="0"/>
              <a:t>By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Deng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Xiao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Ping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after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the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death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of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the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Chairman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Mao</a:t>
            </a:r>
            <a:endParaRPr kumimoji="1" lang="zh-CN" altLang="en-US" sz="2000" dirty="0"/>
          </a:p>
        </p:txBody>
      </p:sp>
      <p:sp>
        <p:nvSpPr>
          <p:cNvPr id="15" name="文本框 14"/>
          <p:cNvSpPr txBox="1"/>
          <p:nvPr/>
        </p:nvSpPr>
        <p:spPr>
          <a:xfrm>
            <a:off x="9058275" y="2471738"/>
            <a:ext cx="256775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kumimoji="1" lang="en-US" altLang="zh-CN" sz="2400" dirty="0" smtClean="0"/>
              <a:t>Reformation</a:t>
            </a:r>
          </a:p>
          <a:p>
            <a:pPr marL="342900" indent="-342900">
              <a:buAutoNum type="arabicPeriod"/>
            </a:pPr>
            <a:endParaRPr kumimoji="1" lang="en-US" altLang="zh-CN" sz="2400" dirty="0" smtClean="0"/>
          </a:p>
          <a:p>
            <a:pPr marL="342900" indent="-342900">
              <a:buAutoNum type="arabicPeriod"/>
            </a:pPr>
            <a:r>
              <a:rPr kumimoji="1" lang="en-US" altLang="zh-CN" sz="2400" dirty="0" smtClean="0"/>
              <a:t>Decentralization</a:t>
            </a:r>
          </a:p>
          <a:p>
            <a:pPr marL="342900" indent="-342900">
              <a:buAutoNum type="arabicPeriod"/>
            </a:pPr>
            <a:endParaRPr kumimoji="1" lang="en-US" altLang="zh-CN" sz="2400" dirty="0" smtClean="0"/>
          </a:p>
          <a:p>
            <a:pPr marL="342900" indent="-342900">
              <a:buAutoNum type="arabicPeriod"/>
            </a:pPr>
            <a:r>
              <a:rPr kumimoji="1" lang="en-US" altLang="zh-CN" sz="2400" dirty="0" smtClean="0"/>
              <a:t>Openness</a:t>
            </a:r>
          </a:p>
          <a:p>
            <a:pPr marL="342900" indent="-342900">
              <a:buAutoNum type="arabicPeriod"/>
            </a:pPr>
            <a:endParaRPr kumimoji="1" lang="en-US" altLang="zh-CN" sz="2400" dirty="0" smtClean="0"/>
          </a:p>
          <a:p>
            <a:pPr marL="342900" indent="-342900">
              <a:buAutoNum type="arabicPeriod"/>
            </a:pPr>
            <a:r>
              <a:rPr kumimoji="1" lang="en-US" altLang="zh-CN" sz="2400" dirty="0" smtClean="0"/>
              <a:t>Privatization</a:t>
            </a:r>
            <a:endParaRPr kumimoji="1"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6542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73607"/>
            <a:ext cx="10515600" cy="1325563"/>
          </a:xfrm>
        </p:spPr>
        <p:txBody>
          <a:bodyPr>
            <a:normAutofit/>
          </a:bodyPr>
          <a:lstStyle/>
          <a:p>
            <a:r>
              <a:rPr lang="th-TH" sz="5000" dirty="0">
                <a:solidFill>
                  <a:schemeClr val="bg1"/>
                </a:solidFill>
                <a:latin typeface="Calibri"/>
                <a:cs typeface="Calibri"/>
              </a:rPr>
              <a:t>Economic Success Since 1978</a:t>
            </a:r>
            <a:endParaRPr lang="en-US" sz="50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4103" y="1400789"/>
            <a:ext cx="10343794" cy="400110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th-TH" sz="2000" dirty="0">
                <a:latin typeface="Calibri"/>
                <a:cs typeface="Calibri"/>
              </a:rPr>
              <a:t>”After 1970s Economic Reformation, China experienced the demographic change in labor market”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241" y="3787102"/>
            <a:ext cx="3411821" cy="23734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6934" y="1943736"/>
            <a:ext cx="2915979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sz="2000" b="1" dirty="0">
                <a:latin typeface="Calibri"/>
                <a:ea typeface="Cordia New" charset="0"/>
                <a:cs typeface="Calibri"/>
              </a:rPr>
              <a:t>Restore education after cultural revolution</a:t>
            </a:r>
          </a:p>
          <a:p>
            <a:pPr marL="342882" indent="-342882">
              <a:buFont typeface="Arial" charset="0"/>
              <a:buChar char="•"/>
            </a:pPr>
            <a:r>
              <a:rPr lang="th-TH" sz="2000" dirty="0">
                <a:latin typeface="Calibri"/>
                <a:ea typeface="Cordia New" charset="0"/>
                <a:cs typeface="Calibri"/>
              </a:rPr>
              <a:t>Increase in enrollment to college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52" y="1906008"/>
            <a:ext cx="676895" cy="6743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662" y="1974236"/>
            <a:ext cx="679359" cy="679359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31480" y="3736113"/>
            <a:ext cx="3800572" cy="2446977"/>
            <a:chOff x="830436" y="4140977"/>
            <a:chExt cx="2688850" cy="1916714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0436" y="4140977"/>
              <a:ext cx="2688850" cy="1916714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101269" y="4337437"/>
              <a:ext cx="1192168" cy="2169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200" dirty="0">
                  <a:latin typeface="Calibri"/>
                  <a:cs typeface="Calibri"/>
                </a:rPr>
                <a:t>China adult literacy rate</a:t>
              </a:r>
              <a:endParaRPr lang="en-US" sz="1200" dirty="0">
                <a:latin typeface="Calibri"/>
                <a:cs typeface="Calibri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950" y="3704191"/>
            <a:ext cx="3842052" cy="257082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797020" y="1906008"/>
            <a:ext cx="349379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>
                <a:latin typeface="Calibri"/>
                <a:ea typeface="Cordia New" charset="0"/>
                <a:cs typeface="Calibri"/>
              </a:rPr>
              <a:t>One-child policy </a:t>
            </a:r>
          </a:p>
          <a:p>
            <a:pPr marL="342882" indent="-342882">
              <a:buFont typeface="Arial" charset="0"/>
              <a:buChar char="•"/>
            </a:pPr>
            <a:r>
              <a:rPr lang="th-TH" sz="2000" dirty="0">
                <a:latin typeface="Calibri"/>
                <a:ea typeface="Cordia New" charset="0"/>
                <a:cs typeface="Calibri"/>
              </a:rPr>
              <a:t>Fertility rate drops to 1.4/woman</a:t>
            </a:r>
          </a:p>
          <a:p>
            <a:pPr marL="285737" indent="-285737">
              <a:buFont typeface="Arial" charset="0"/>
              <a:buChar char="•"/>
            </a:pPr>
            <a:r>
              <a:rPr lang="th-TH" sz="2000" dirty="0">
                <a:latin typeface="Calibri"/>
                <a:ea typeface="Cordia New" charset="0"/>
                <a:cs typeface="Calibri"/>
              </a:rPr>
              <a:t>Working-age population starts to decline</a:t>
            </a:r>
          </a:p>
          <a:p>
            <a:pPr marL="285737" indent="-285737">
              <a:buFont typeface="Arial" charset="0"/>
              <a:buChar char="•"/>
            </a:pPr>
            <a:endParaRPr lang="th-TH" sz="2000" dirty="0">
              <a:latin typeface="Calibri"/>
              <a:ea typeface="Cordia New" charset="0"/>
              <a:cs typeface="Calibri"/>
            </a:endParaRPr>
          </a:p>
          <a:p>
            <a:endParaRPr lang="en-US" sz="2000" dirty="0">
              <a:latin typeface="Calibri"/>
              <a:ea typeface="Cordia New" charset="0"/>
              <a:cs typeface="Calibri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665" y="1973629"/>
            <a:ext cx="695739" cy="69573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842403" y="1906008"/>
            <a:ext cx="32092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Calibri"/>
                <a:ea typeface="Cordia New" charset="0"/>
                <a:cs typeface="Calibri"/>
              </a:rPr>
              <a:t>Employment structure</a:t>
            </a:r>
          </a:p>
          <a:p>
            <a:pPr marL="285737" indent="-285737">
              <a:buFont typeface="Arial" charset="0"/>
              <a:buChar char="•"/>
            </a:pPr>
            <a:r>
              <a:rPr lang="th-TH" sz="2000" dirty="0">
                <a:latin typeface="Calibri"/>
                <a:ea typeface="Cordia New" charset="0"/>
                <a:cs typeface="Calibri"/>
              </a:rPr>
              <a:t>Labors move to private sector after the economic reformation</a:t>
            </a:r>
          </a:p>
          <a:p>
            <a:pPr marL="285737" indent="-285737">
              <a:buFont typeface="Arial" charset="0"/>
              <a:buChar char="•"/>
            </a:pPr>
            <a:r>
              <a:rPr lang="th-TH" sz="2000" dirty="0">
                <a:latin typeface="Calibri"/>
                <a:ea typeface="Cordia New" charset="0"/>
                <a:cs typeface="Calibri"/>
              </a:rPr>
              <a:t>SOEs reduction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ECONOMIC SUCCESS SINCE 1978</a:t>
            </a:r>
            <a:endParaRPr lang="en-US" spc="300" dirty="0"/>
          </a:p>
        </p:txBody>
      </p:sp>
    </p:spTree>
    <p:extLst>
      <p:ext uri="{BB962C8B-B14F-4D97-AF65-F5344CB8AC3E}">
        <p14:creationId xmlns:p14="http://schemas.microsoft.com/office/powerpoint/2010/main" val="54648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2752472" cy="20643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41831" y="1439344"/>
            <a:ext cx="7249613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latin typeface="Calibri"/>
                <a:cs typeface="Calibri"/>
              </a:rPr>
              <a:t>China</a:t>
            </a:r>
            <a:r>
              <a:rPr lang="zh-CN" altLang="en-US" sz="2000" b="1" dirty="0">
                <a:latin typeface="Calibri"/>
                <a:cs typeface="Calibri"/>
              </a:rPr>
              <a:t> </a:t>
            </a:r>
            <a:r>
              <a:rPr lang="en-US" altLang="zh-CN" sz="2000" b="1" dirty="0">
                <a:latin typeface="Calibri"/>
                <a:cs typeface="Calibri"/>
              </a:rPr>
              <a:t>Household</a:t>
            </a:r>
            <a:r>
              <a:rPr lang="zh-CN" altLang="en-US" sz="2000" b="1" dirty="0">
                <a:latin typeface="Calibri"/>
                <a:cs typeface="Calibri"/>
              </a:rPr>
              <a:t> </a:t>
            </a:r>
            <a:r>
              <a:rPr lang="en-US" altLang="zh-CN" sz="2000" b="1" dirty="0">
                <a:latin typeface="Calibri"/>
                <a:cs typeface="Calibri"/>
              </a:rPr>
              <a:t>Registration</a:t>
            </a:r>
            <a:r>
              <a:rPr lang="zh-CN" altLang="en-US" sz="2000" b="1" dirty="0">
                <a:latin typeface="Calibri"/>
                <a:cs typeface="Calibri"/>
              </a:rPr>
              <a:t> </a:t>
            </a:r>
            <a:r>
              <a:rPr lang="en-US" altLang="zh-CN" sz="2000" b="1" dirty="0">
                <a:latin typeface="Calibri"/>
                <a:cs typeface="Calibri"/>
              </a:rPr>
              <a:t>System</a:t>
            </a:r>
            <a:r>
              <a:rPr lang="zh-CN" altLang="en-US" sz="2000" b="1" dirty="0">
                <a:latin typeface="Calibri"/>
                <a:cs typeface="Calibri"/>
              </a:rPr>
              <a:t> </a:t>
            </a:r>
            <a:r>
              <a:rPr lang="en-US" altLang="zh-CN" sz="2000" b="1" dirty="0">
                <a:latin typeface="Calibri"/>
                <a:cs typeface="Calibri"/>
              </a:rPr>
              <a:t>:</a:t>
            </a:r>
            <a:r>
              <a:rPr lang="zh-CN" altLang="en-US" sz="2000" b="1" dirty="0">
                <a:latin typeface="Calibri"/>
                <a:cs typeface="Calibri"/>
              </a:rPr>
              <a:t> </a:t>
            </a:r>
            <a:r>
              <a:rPr lang="en-US" altLang="zh-CN" sz="2000" b="1" i="1" dirty="0" err="1">
                <a:latin typeface="Calibri"/>
                <a:cs typeface="Calibri"/>
              </a:rPr>
              <a:t>Hukou</a:t>
            </a:r>
            <a:endParaRPr lang="th-TH" sz="2000" b="1" dirty="0">
              <a:latin typeface="Calibri"/>
              <a:cs typeface="Calibri"/>
            </a:endParaRPr>
          </a:p>
          <a:p>
            <a:pPr marL="285737" indent="-285737">
              <a:buFont typeface="LucidaGrande" charset="0"/>
              <a:buChar char="→"/>
            </a:pPr>
            <a:r>
              <a:rPr lang="th-TH" dirty="0">
                <a:latin typeface="Calibri"/>
                <a:cs typeface="Calibri"/>
              </a:rPr>
              <a:t>Contribute to China economic success</a:t>
            </a:r>
          </a:p>
          <a:p>
            <a:pPr marL="285737" indent="-285737">
              <a:buFont typeface="LucidaGrande" charset="0"/>
              <a:buChar char="→"/>
            </a:pPr>
            <a:r>
              <a:rPr lang="th-TH" dirty="0">
                <a:latin typeface="Calibri"/>
                <a:cs typeface="Calibri"/>
              </a:rPr>
              <a:t>Divide China labor market into </a:t>
            </a:r>
            <a:r>
              <a:rPr lang="th-TH" i="1" dirty="0">
                <a:latin typeface="Calibri"/>
                <a:cs typeface="Calibri"/>
              </a:rPr>
              <a:t>Rural</a:t>
            </a:r>
            <a:r>
              <a:rPr lang="th-TH" dirty="0">
                <a:latin typeface="Calibri"/>
                <a:cs typeface="Calibri"/>
              </a:rPr>
              <a:t> and </a:t>
            </a:r>
            <a:r>
              <a:rPr lang="th-TH" i="1" dirty="0">
                <a:latin typeface="Calibri"/>
                <a:cs typeface="Calibri"/>
              </a:rPr>
              <a:t>Urban</a:t>
            </a:r>
            <a:r>
              <a:rPr lang="th-TH" dirty="0">
                <a:latin typeface="Calibri"/>
                <a:cs typeface="Calibri"/>
              </a:rPr>
              <a:t> segment</a:t>
            </a:r>
          </a:p>
          <a:p>
            <a:pPr marL="742913" lvl="1" indent="-285737">
              <a:buFont typeface="LucidaGrande" charset="0"/>
              <a:buChar char="→"/>
            </a:pPr>
            <a:r>
              <a:rPr lang="th-TH" dirty="0">
                <a:latin typeface="Calibri"/>
                <a:cs typeface="Calibri"/>
              </a:rPr>
              <a:t>The government provides different treatment to each hukou owner</a:t>
            </a:r>
            <a:endParaRPr lang="en-US" dirty="0">
              <a:latin typeface="Calibri"/>
              <a:cs typeface="Calibri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94" y="4313854"/>
            <a:ext cx="3584412" cy="26381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339" y="4288066"/>
            <a:ext cx="3724656" cy="2666855"/>
          </a:xfrm>
          <a:prstGeom prst="rect">
            <a:avLst/>
          </a:prstGeom>
        </p:spPr>
      </p:pic>
      <p:pic>
        <p:nvPicPr>
          <p:cNvPr id="8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8328" y="4288066"/>
            <a:ext cx="3476752" cy="2657784"/>
          </a:xfrm>
          <a:prstGeom prst="rect">
            <a:avLst/>
          </a:prstGeom>
        </p:spPr>
      </p:pic>
      <p:sp>
        <p:nvSpPr>
          <p:cNvPr id="9" name="TextBox 14"/>
          <p:cNvSpPr txBox="1"/>
          <p:nvPr/>
        </p:nvSpPr>
        <p:spPr>
          <a:xfrm>
            <a:off x="3941831" y="2706520"/>
            <a:ext cx="476765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latin typeface="Calibri"/>
                <a:cs typeface="Calibri"/>
              </a:rPr>
              <a:t>Urban hukou receives better social welfare</a:t>
            </a:r>
          </a:p>
          <a:p>
            <a:pPr marL="285737" indent="-285737">
              <a:buFont typeface="LucidaGrande" charset="0"/>
              <a:buChar char="→"/>
            </a:pPr>
            <a:r>
              <a:rPr lang="th-TH" dirty="0">
                <a:latin typeface="Calibri"/>
                <a:cs typeface="Calibri"/>
              </a:rPr>
              <a:t>Access to public school and university in cities</a:t>
            </a:r>
          </a:p>
          <a:p>
            <a:pPr marL="285737" indent="-285737">
              <a:buFont typeface="LucidaGrande" charset="0"/>
              <a:buChar char="→"/>
            </a:pPr>
            <a:r>
              <a:rPr lang="th-TH" dirty="0">
                <a:latin typeface="Calibri"/>
                <a:cs typeface="Calibri"/>
              </a:rPr>
              <a:t>Allow to buy house in the city</a:t>
            </a:r>
          </a:p>
          <a:p>
            <a:pPr marL="285737" indent="-285737">
              <a:buFont typeface="LucidaGrande" charset="0"/>
              <a:buChar char="→"/>
            </a:pPr>
            <a:r>
              <a:rPr lang="th-TH" dirty="0">
                <a:latin typeface="Calibri"/>
                <a:cs typeface="Calibri"/>
              </a:rPr>
              <a:t>Higher wage with urban hukou</a:t>
            </a:r>
          </a:p>
          <a:p>
            <a:pPr marL="285737" indent="-285737">
              <a:buFont typeface="LucidaGrande" charset="0"/>
              <a:buChar char="→"/>
            </a:pPr>
            <a:r>
              <a:rPr lang="th-TH" dirty="0">
                <a:latin typeface="Calibri"/>
                <a:cs typeface="Calibri"/>
              </a:rPr>
              <a:t>Health insurance</a:t>
            </a:r>
          </a:p>
        </p:txBody>
      </p:sp>
      <p:sp>
        <p:nvSpPr>
          <p:cNvPr id="10" name="TextBox 15"/>
          <p:cNvSpPr txBox="1"/>
          <p:nvPr/>
        </p:nvSpPr>
        <p:spPr>
          <a:xfrm>
            <a:off x="8752369" y="2722866"/>
            <a:ext cx="6445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7200">
                <a:latin typeface="Calibri"/>
                <a:cs typeface="Calibri"/>
              </a:rPr>
              <a:t>=</a:t>
            </a:r>
            <a:endParaRPr lang="en-US" sz="7200" dirty="0">
              <a:latin typeface="Calibri"/>
              <a:cs typeface="Calibri"/>
            </a:endParaRPr>
          </a:p>
        </p:txBody>
      </p:sp>
      <p:sp>
        <p:nvSpPr>
          <p:cNvPr id="11" name="TextBox 16"/>
          <p:cNvSpPr txBox="1"/>
          <p:nvPr/>
        </p:nvSpPr>
        <p:spPr>
          <a:xfrm>
            <a:off x="9379069" y="2969088"/>
            <a:ext cx="2527615" cy="954107"/>
          </a:xfrm>
          <a:prstGeom prst="rect">
            <a:avLst/>
          </a:prstGeom>
          <a:solidFill>
            <a:srgbClr val="780C12"/>
          </a:solidFill>
          <a:ln>
            <a:solidFill>
              <a:srgbClr val="780C1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th-TH" sz="2800" dirty="0">
                <a:solidFill>
                  <a:schemeClr val="bg1"/>
                </a:solidFill>
                <a:latin typeface="Calibri"/>
                <a:cs typeface="Calibri"/>
              </a:rPr>
              <a:t>Institutionalized</a:t>
            </a:r>
          </a:p>
          <a:p>
            <a:pPr algn="ctr"/>
            <a:r>
              <a:rPr lang="th-TH" sz="2800" dirty="0">
                <a:solidFill>
                  <a:schemeClr val="bg1"/>
                </a:solidFill>
                <a:latin typeface="Calibri"/>
                <a:cs typeface="Calibri"/>
              </a:rPr>
              <a:t>Discrimination</a:t>
            </a:r>
            <a:endParaRPr lang="en-US" sz="28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HOUSEHOLD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REGISTRATION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SYSTEM</a:t>
            </a:r>
            <a:endParaRPr lang="en-US" spc="300" dirty="0"/>
          </a:p>
        </p:txBody>
      </p:sp>
    </p:spTree>
    <p:extLst>
      <p:ext uri="{BB962C8B-B14F-4D97-AF65-F5344CB8AC3E}">
        <p14:creationId xmlns:p14="http://schemas.microsoft.com/office/powerpoint/2010/main" val="83255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altLang="zh-CN" dirty="0" smtClean="0"/>
              <a:t>CHINA ECONOMIC SUCCESS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L-Shape 3"/>
          <p:cNvSpPr/>
          <p:nvPr/>
        </p:nvSpPr>
        <p:spPr>
          <a:xfrm>
            <a:off x="300038" y="3275012"/>
            <a:ext cx="160337" cy="2814638"/>
          </a:xfrm>
          <a:prstGeom prst="corner">
            <a:avLst/>
          </a:prstGeom>
          <a:solidFill>
            <a:srgbClr val="780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82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THIRD PARTY PAYMENT INDUSTRY</a:t>
            </a:r>
            <a:endParaRPr lang="en-US" spc="3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261" y="1783516"/>
            <a:ext cx="6544468" cy="423076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233" y="2298700"/>
            <a:ext cx="2074334" cy="16002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155300" y="6344802"/>
            <a:ext cx="503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/>
              <a:t>https://</a:t>
            </a:r>
            <a:r>
              <a:rPr kumimoji="1" lang="en-US" altLang="zh-CN" dirty="0" err="1"/>
              <a:t>www.youtube.com</a:t>
            </a:r>
            <a:r>
              <a:rPr kumimoji="1" lang="en-US" altLang="zh-CN" dirty="0"/>
              <a:t>/</a:t>
            </a:r>
            <a:r>
              <a:rPr kumimoji="1" lang="en-US" altLang="zh-CN" dirty="0" err="1"/>
              <a:t>watch?v</a:t>
            </a:r>
            <a:r>
              <a:rPr kumimoji="1" lang="en-US" altLang="zh-CN" dirty="0"/>
              <a:t>=rH4KXleHdWQ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365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8" y="1886137"/>
            <a:ext cx="5894932" cy="4671456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THIRD PARTY PAYMENT INDUSTRY</a:t>
            </a:r>
            <a:endParaRPr lang="en-US" spc="3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3" y="1886137"/>
            <a:ext cx="1348154" cy="35052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954" y="2304882"/>
            <a:ext cx="895912" cy="319532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973750" y="2153091"/>
            <a:ext cx="6125908" cy="3416320"/>
          </a:xfrm>
          <a:prstGeom prst="rect">
            <a:avLst/>
          </a:prstGeom>
          <a:noFill/>
          <a:ln w="28575">
            <a:solidFill>
              <a:srgbClr val="780C12"/>
            </a:solidFill>
          </a:ln>
        </p:spPr>
        <p:txBody>
          <a:bodyPr wrap="none" rtlCol="0">
            <a:spAutoFit/>
          </a:bodyPr>
          <a:lstStyle/>
          <a:p>
            <a:r>
              <a:rPr kumimoji="1" lang="th-TH" altLang="zh-CN" sz="2400" dirty="0" smtClean="0"/>
              <a:t>Alipay by Ant Financial is dominated the market</a:t>
            </a:r>
          </a:p>
          <a:p>
            <a:endParaRPr kumimoji="1" lang="th-TH" altLang="zh-CN" sz="2400" dirty="0" smtClean="0"/>
          </a:p>
          <a:p>
            <a:r>
              <a:rPr kumimoji="1" lang="th-TH" altLang="zh-CN" sz="2400" dirty="0" smtClean="0"/>
              <a:t>Tenpay = WeChat Pay</a:t>
            </a:r>
          </a:p>
          <a:p>
            <a:endParaRPr kumimoji="1" lang="th-TH" altLang="zh-CN" sz="2400" dirty="0" smtClean="0"/>
          </a:p>
          <a:p>
            <a:r>
              <a:rPr kumimoji="1" lang="th-TH" altLang="zh-CN" sz="2400" dirty="0" smtClean="0"/>
              <a:t>Government’s Action</a:t>
            </a:r>
          </a:p>
          <a:p>
            <a:pPr marL="742950" lvl="1" indent="-285750">
              <a:buFont typeface="Arial" charset="0"/>
              <a:buChar char="•"/>
            </a:pPr>
            <a:r>
              <a:rPr kumimoji="1" lang="th-TH" altLang="zh-CN" sz="2400" dirty="0" smtClean="0"/>
              <a:t>Prohibit Oligopoly/Monopoly</a:t>
            </a:r>
          </a:p>
          <a:p>
            <a:pPr marL="742950" lvl="1" indent="-285750">
              <a:buFont typeface="Arial" charset="0"/>
              <a:buChar char="•"/>
            </a:pPr>
            <a:r>
              <a:rPr kumimoji="1" lang="th-TH" altLang="zh-CN" sz="2400" dirty="0" smtClean="0"/>
              <a:t>Set up regulations</a:t>
            </a:r>
          </a:p>
          <a:p>
            <a:pPr marL="285750" indent="-285750">
              <a:buFont typeface="Arial" charset="0"/>
              <a:buChar char="•"/>
            </a:pPr>
            <a:endParaRPr kumimoji="1" lang="th-TH" altLang="zh-CN" sz="2400" dirty="0" smtClean="0"/>
          </a:p>
          <a:p>
            <a:r>
              <a:rPr kumimoji="1" lang="th-TH" altLang="zh-CN" sz="2400" dirty="0" smtClean="0"/>
              <a:t>Oversea expansion</a:t>
            </a:r>
            <a:endParaRPr kumimoji="1" lang="zh-CN" altLang="en-US" sz="2400" dirty="0"/>
          </a:p>
        </p:txBody>
      </p:sp>
      <p:sp>
        <p:nvSpPr>
          <p:cNvPr id="9" name="矩形 8"/>
          <p:cNvSpPr/>
          <p:nvPr/>
        </p:nvSpPr>
        <p:spPr>
          <a:xfrm>
            <a:off x="240232" y="117198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altLang="zh-CN" b="1" dirty="0">
                <a:solidFill>
                  <a:srgbClr val="444444"/>
                </a:solidFill>
                <a:latin typeface="Open Sans" charset="0"/>
              </a:rPr>
              <a:t>Market share of leading third party online payment providers in China in the second quarter of 2017</a:t>
            </a:r>
            <a:endParaRPr lang="en-US" altLang="zh-CN" b="0" i="0" dirty="0">
              <a:solidFill>
                <a:srgbClr val="444444"/>
              </a:solidFill>
              <a:effectLst/>
              <a:latin typeface="Open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79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CASHLESS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SOCIETY</a:t>
            </a:r>
            <a:endParaRPr lang="en-US" spc="3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803" y="1210087"/>
            <a:ext cx="4831427" cy="286571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230" y="1219997"/>
            <a:ext cx="4762500" cy="3175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803" y="3956334"/>
            <a:ext cx="4933950" cy="290166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230" y="3956334"/>
            <a:ext cx="4762500" cy="2901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65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CASHLESS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SOCIETY</a:t>
            </a:r>
            <a:endParaRPr lang="en-US" spc="3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90" y="1606550"/>
            <a:ext cx="3550383" cy="46164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410" y="1258888"/>
            <a:ext cx="4676306" cy="277177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410" y="3914775"/>
            <a:ext cx="4676306" cy="276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3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CASHLESS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SOCIETY</a:t>
            </a:r>
            <a:endParaRPr lang="en-US" spc="3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458" y="1483543"/>
            <a:ext cx="5934074" cy="443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16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CASHLESS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SOCIETY</a:t>
            </a:r>
            <a:endParaRPr lang="en-US" spc="3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400" y="1727200"/>
            <a:ext cx="5524500" cy="338137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506551" y="5352232"/>
            <a:ext cx="516619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th-TH" altLang="zh-CN" sz="2000" dirty="0" smtClean="0"/>
              <a:t>Jack MA- Ranked the </a:t>
            </a:r>
            <a:r>
              <a:rPr lang="en-US" altLang="zh-CN" sz="2000" dirty="0" smtClean="0"/>
              <a:t>2</a:t>
            </a:r>
            <a:r>
              <a:rPr lang="th-TH" altLang="zh-CN" sz="2000" baseline="30000" dirty="0" smtClean="0"/>
              <a:t>nd</a:t>
            </a:r>
            <a:r>
              <a:rPr lang="th-TH" altLang="zh-CN" sz="2000" dirty="0" smtClean="0"/>
              <a:t> </a:t>
            </a:r>
            <a:r>
              <a:rPr lang="en-US" altLang="zh-CN" sz="2000" dirty="0" smtClean="0"/>
              <a:t>in </a:t>
            </a:r>
            <a:r>
              <a:rPr lang="en-US" altLang="zh-CN" sz="2000" dirty="0"/>
              <a:t>the annual "World's 50 Greatest Leaders" list by </a:t>
            </a:r>
            <a:r>
              <a:rPr lang="en-US" altLang="zh-CN" sz="2000" dirty="0" smtClean="0"/>
              <a:t>Fortune</a:t>
            </a:r>
            <a:r>
              <a:rPr lang="th-TH" altLang="zh-CN" sz="2000" dirty="0" smtClean="0"/>
              <a:t>. Founder of Alibaba group. </a:t>
            </a:r>
            <a:r>
              <a:rPr kumimoji="1" lang="th-TH" altLang="zh-CN" sz="2000" dirty="0" smtClean="0"/>
              <a:t>Net worth $42.7 Billion</a:t>
            </a:r>
            <a:endParaRPr kumimoji="1"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43916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BOO</a:t>
            </a:r>
            <a:r>
              <a:rPr lang="en-US" altLang="zh-CN" spc="300" dirty="0" smtClean="0"/>
              <a:t>M</a:t>
            </a:r>
            <a:r>
              <a:rPr lang="th-TH" spc="300" dirty="0" smtClean="0"/>
              <a:t>ING E-COMMERCE INDUSTRY</a:t>
            </a:r>
            <a:endParaRPr lang="en-US" spc="3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612" y="1483543"/>
            <a:ext cx="6591300" cy="450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48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BOO</a:t>
            </a:r>
            <a:r>
              <a:rPr lang="en-US" altLang="zh-CN" spc="300" dirty="0" smtClean="0"/>
              <a:t>M</a:t>
            </a:r>
            <a:r>
              <a:rPr lang="th-TH" spc="300" dirty="0" smtClean="0"/>
              <a:t>ING E-COMMERCE INDUSTRY</a:t>
            </a:r>
            <a:endParaRPr lang="en-US" spc="300" dirty="0"/>
          </a:p>
        </p:txBody>
      </p:sp>
      <p:sp>
        <p:nvSpPr>
          <p:cNvPr id="6" name="TextBox 5"/>
          <p:cNvSpPr txBox="1"/>
          <p:nvPr/>
        </p:nvSpPr>
        <p:spPr>
          <a:xfrm>
            <a:off x="7010400" y="6488668"/>
            <a:ext cx="48355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=pIafcod_Bh4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695" y="1319812"/>
            <a:ext cx="5689600" cy="5168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7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294" y="0"/>
            <a:ext cx="5281706" cy="74824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0573" y="1385887"/>
            <a:ext cx="6239721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u="sng" dirty="0" smtClean="0"/>
              <a:t>Factors</a:t>
            </a:r>
            <a:r>
              <a:rPr lang="zh-CN" altLang="en-US" sz="2400" u="sng" dirty="0" smtClean="0"/>
              <a:t> </a:t>
            </a:r>
            <a:r>
              <a:rPr lang="en-US" altLang="zh-CN" sz="2400" u="sng" dirty="0" smtClean="0"/>
              <a:t>accelerating</a:t>
            </a:r>
            <a:r>
              <a:rPr lang="zh-CN" altLang="en-US" sz="2400" u="sng" dirty="0" smtClean="0"/>
              <a:t> </a:t>
            </a:r>
            <a:r>
              <a:rPr lang="en-US" altLang="zh-CN" sz="2400" u="sng" dirty="0" smtClean="0"/>
              <a:t>the</a:t>
            </a:r>
            <a:r>
              <a:rPr lang="zh-CN" altLang="en-US" sz="2400" u="sng" dirty="0" smtClean="0"/>
              <a:t> </a:t>
            </a:r>
            <a:r>
              <a:rPr lang="en-US" altLang="zh-CN" sz="2400" u="sng" dirty="0" smtClean="0"/>
              <a:t>booming</a:t>
            </a:r>
            <a:r>
              <a:rPr lang="zh-CN" altLang="en-US" sz="2400" u="sng" dirty="0" smtClean="0"/>
              <a:t> </a:t>
            </a:r>
            <a:r>
              <a:rPr lang="en-US" altLang="zh-CN" sz="2400" u="sng" dirty="0" smtClean="0"/>
              <a:t>industry:</a:t>
            </a:r>
          </a:p>
          <a:p>
            <a:endParaRPr lang="en-US" altLang="zh-CN" sz="2000" dirty="0"/>
          </a:p>
          <a:p>
            <a:r>
              <a:rPr lang="en-US" altLang="zh-CN" sz="2000" dirty="0" smtClean="0"/>
              <a:t>Third-Party-Payment</a:t>
            </a:r>
          </a:p>
          <a:p>
            <a:endParaRPr lang="en-US" altLang="zh-CN" sz="2000" dirty="0" smtClean="0"/>
          </a:p>
          <a:p>
            <a:r>
              <a:rPr lang="en-US" altLang="zh-CN" sz="2000" dirty="0" smtClean="0"/>
              <a:t>Mature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logistic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chain</a:t>
            </a:r>
          </a:p>
          <a:p>
            <a:endParaRPr lang="en-US" sz="2000" dirty="0"/>
          </a:p>
          <a:p>
            <a:r>
              <a:rPr lang="en-US" altLang="zh-CN" sz="2000" dirty="0" smtClean="0"/>
              <a:t>Best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service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for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the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customer</a:t>
            </a:r>
          </a:p>
          <a:p>
            <a:endParaRPr lang="en-US" sz="2000" dirty="0"/>
          </a:p>
          <a:p>
            <a:r>
              <a:rPr lang="en-US" altLang="zh-CN" sz="2000" dirty="0" smtClean="0"/>
              <a:t>Adapt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technology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into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the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warehouse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management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(VDO)</a:t>
            </a:r>
          </a:p>
          <a:p>
            <a:endParaRPr lang="en-US" altLang="zh-CN" sz="2000" dirty="0"/>
          </a:p>
          <a:p>
            <a:r>
              <a:rPr lang="en-US" altLang="zh-CN" sz="2000" dirty="0" smtClean="0"/>
              <a:t>Sells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EVERYTHING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you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can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imagine</a:t>
            </a:r>
          </a:p>
          <a:p>
            <a:endParaRPr lang="en-US" sz="2000" dirty="0"/>
          </a:p>
          <a:p>
            <a:r>
              <a:rPr lang="en-US" altLang="zh-CN" sz="2000" dirty="0" smtClean="0"/>
              <a:t>	</a:t>
            </a:r>
            <a:r>
              <a:rPr lang="zh-CN" altLang="en-US" sz="2000" dirty="0" smtClean="0"/>
              <a:t>**</a:t>
            </a:r>
            <a:r>
              <a:rPr lang="en-US" altLang="zh-CN" sz="2000" dirty="0" smtClean="0"/>
              <a:t>Online</a:t>
            </a:r>
            <a:r>
              <a:rPr lang="en-US" altLang="zh-CN" sz="2000" dirty="0"/>
              <a:t>-</a:t>
            </a:r>
            <a:r>
              <a:rPr lang="en-US" altLang="zh-CN" sz="2000" dirty="0" smtClean="0"/>
              <a:t>Shopaholic</a:t>
            </a:r>
            <a:r>
              <a:rPr lang="zh-CN" altLang="en-US" sz="2000" dirty="0" smtClean="0"/>
              <a:t>***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5681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0"/>
            <a:ext cx="117670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6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China’s</a:t>
            </a:r>
            <a:r>
              <a:rPr lang="zh-CN" altLang="en-US" dirty="0" smtClean="0"/>
              <a:t> </a:t>
            </a:r>
            <a:r>
              <a:rPr lang="en-US" altLang="zh-CN" dirty="0" smtClean="0"/>
              <a:t>‘Going-Out’</a:t>
            </a:r>
            <a:r>
              <a:rPr lang="zh-CN" altLang="en-US" dirty="0" smtClean="0"/>
              <a:t> </a:t>
            </a:r>
            <a:r>
              <a:rPr lang="en-US" altLang="zh-CN" dirty="0" smtClean="0"/>
              <a:t>Strategy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L-Shape 3"/>
          <p:cNvSpPr/>
          <p:nvPr/>
        </p:nvSpPr>
        <p:spPr>
          <a:xfrm>
            <a:off x="300038" y="3275012"/>
            <a:ext cx="160337" cy="2814638"/>
          </a:xfrm>
          <a:prstGeom prst="corner">
            <a:avLst/>
          </a:prstGeom>
          <a:solidFill>
            <a:srgbClr val="780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28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8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57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650" y="1803400"/>
            <a:ext cx="7124700" cy="45243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22440" y="3124200"/>
            <a:ext cx="1807290" cy="461665"/>
          </a:xfrm>
          <a:prstGeom prst="rect">
            <a:avLst/>
          </a:prstGeom>
          <a:solidFill>
            <a:srgbClr val="780C12"/>
          </a:solidFill>
        </p:spPr>
        <p:txBody>
          <a:bodyPr wrap="none" rtlCol="0">
            <a:spAutoFit/>
          </a:bodyPr>
          <a:lstStyle/>
          <a:p>
            <a:r>
              <a:rPr lang="th-TH" sz="2400" dirty="0">
                <a:solidFill>
                  <a:schemeClr val="bg1"/>
                </a:solidFill>
              </a:rPr>
              <a:t>China </a:t>
            </a:r>
            <a:r>
              <a:rPr lang="en-US" sz="2400" dirty="0">
                <a:solidFill>
                  <a:schemeClr val="bg1"/>
                </a:solidFill>
              </a:rPr>
              <a:t>≠</a:t>
            </a:r>
            <a:r>
              <a:rPr lang="th-TH" sz="2400" dirty="0">
                <a:solidFill>
                  <a:schemeClr val="bg1"/>
                </a:solidFill>
              </a:rPr>
              <a:t> Copy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200" y="2438400"/>
            <a:ext cx="1778000" cy="13716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zh-CN" spc="300" dirty="0" smtClean="0"/>
              <a:t>MADE IN CHINA TO ‘INNOVATE IN CHINA’</a:t>
            </a:r>
            <a:endParaRPr lang="en-US" spc="300" dirty="0"/>
          </a:p>
        </p:txBody>
      </p:sp>
    </p:spTree>
    <p:extLst>
      <p:ext uri="{BB962C8B-B14F-4D97-AF65-F5344CB8AC3E}">
        <p14:creationId xmlns:p14="http://schemas.microsoft.com/office/powerpoint/2010/main" val="202141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’Made</a:t>
            </a:r>
            <a:r>
              <a:rPr lang="zh-CN" altLang="en-US" dirty="0" smtClean="0"/>
              <a:t> </a:t>
            </a:r>
            <a:r>
              <a:rPr lang="en-US" altLang="zh-CN" dirty="0" smtClean="0"/>
              <a:t>In</a:t>
            </a:r>
            <a:r>
              <a:rPr lang="zh-CN" altLang="en-US" dirty="0" smtClean="0"/>
              <a:t> </a:t>
            </a:r>
            <a:r>
              <a:rPr lang="en-US" altLang="zh-CN" dirty="0" smtClean="0"/>
              <a:t>China’</a:t>
            </a:r>
            <a:r>
              <a:rPr lang="zh-CN" altLang="en-US" dirty="0" smtClean="0"/>
              <a:t> </a:t>
            </a:r>
            <a:r>
              <a:rPr lang="en-US" altLang="zh-CN" dirty="0" smtClean="0">
                <a:sym typeface="Wingdings"/>
              </a:rPr>
              <a:t>to</a:t>
            </a:r>
            <a:r>
              <a:rPr lang="zh-CN" altLang="en-US" dirty="0" smtClean="0">
                <a:sym typeface="Wingdings"/>
              </a:rPr>
              <a:t> </a:t>
            </a:r>
            <a:r>
              <a:rPr lang="en-US" altLang="zh-CN" dirty="0" smtClean="0">
                <a:sym typeface="Wingdings"/>
              </a:rPr>
              <a:t>‘Innovate</a:t>
            </a:r>
            <a:r>
              <a:rPr lang="zh-CN" altLang="en-US" dirty="0" smtClean="0">
                <a:sym typeface="Wingdings"/>
              </a:rPr>
              <a:t> </a:t>
            </a:r>
            <a:r>
              <a:rPr lang="en-US" altLang="zh-CN" dirty="0">
                <a:sym typeface="Wingdings"/>
              </a:rPr>
              <a:t>I</a:t>
            </a:r>
            <a:r>
              <a:rPr lang="en-US" altLang="zh-CN" dirty="0" smtClean="0">
                <a:sym typeface="Wingdings"/>
              </a:rPr>
              <a:t>n</a:t>
            </a:r>
            <a:r>
              <a:rPr lang="zh-CN" altLang="en-US" dirty="0" smtClean="0">
                <a:sym typeface="Wingdings"/>
              </a:rPr>
              <a:t> </a:t>
            </a:r>
            <a:r>
              <a:rPr lang="en-US" altLang="zh-CN" dirty="0" smtClean="0">
                <a:sym typeface="Wingdings"/>
              </a:rPr>
              <a:t>China’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200" y="2438400"/>
            <a:ext cx="1778000" cy="1371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18" y="1843659"/>
            <a:ext cx="5943600" cy="39326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636" y="1690688"/>
            <a:ext cx="5362263" cy="402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2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HIGH-SPEED RAILWAY</a:t>
            </a:r>
            <a:endParaRPr lang="en-US" spc="3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412" y="1836132"/>
            <a:ext cx="6186487" cy="4663064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46790" y="1934836"/>
            <a:ext cx="424193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dirty="0" smtClean="0"/>
              <a:t>Best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industrial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technology</a:t>
            </a:r>
          </a:p>
          <a:p>
            <a:endParaRPr kumimoji="1" lang="en-US" altLang="zh-CN" sz="2000" dirty="0"/>
          </a:p>
          <a:p>
            <a:r>
              <a:rPr kumimoji="1" lang="en-US" altLang="zh-CN" sz="2000" dirty="0" smtClean="0"/>
              <a:t>Biggest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railway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system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&amp;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infrastructure</a:t>
            </a:r>
          </a:p>
          <a:p>
            <a:endParaRPr kumimoji="1" lang="en-US" altLang="zh-CN" sz="2000" dirty="0"/>
          </a:p>
          <a:p>
            <a:r>
              <a:rPr kumimoji="1" lang="en-US" altLang="zh-CN" sz="2000" dirty="0" smtClean="0"/>
              <a:t>Longest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railway</a:t>
            </a:r>
          </a:p>
          <a:p>
            <a:endParaRPr kumimoji="1" lang="en-US" altLang="zh-CN" sz="2000" dirty="0"/>
          </a:p>
          <a:p>
            <a:r>
              <a:rPr kumimoji="1" lang="en-US" altLang="zh-CN" sz="2000" dirty="0" smtClean="0"/>
              <a:t>Fastest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speed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(316.6km/h)</a:t>
            </a:r>
          </a:p>
          <a:p>
            <a:endParaRPr kumimoji="1" lang="zh-CN" altLang="en-US" sz="2000" dirty="0"/>
          </a:p>
        </p:txBody>
      </p:sp>
      <p:sp>
        <p:nvSpPr>
          <p:cNvPr id="9" name="文本框 8"/>
          <p:cNvSpPr txBox="1"/>
          <p:nvPr/>
        </p:nvSpPr>
        <p:spPr>
          <a:xfrm>
            <a:off x="698347" y="5060881"/>
            <a:ext cx="43388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~2hours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from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Bangkok–</a:t>
            </a:r>
            <a:r>
              <a:rPr kumimoji="1" lang="zh-CN" altLang="en-US" dirty="0" smtClean="0"/>
              <a:t> </a:t>
            </a:r>
            <a:r>
              <a:rPr kumimoji="1" lang="en-US" altLang="zh-CN" dirty="0" err="1" smtClean="0"/>
              <a:t>Chiangmai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(680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km)</a:t>
            </a:r>
          </a:p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1926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46790" y="157980"/>
            <a:ext cx="107594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pc="300" dirty="0" smtClean="0"/>
              <a:t>HIGH-SPEED RAILWAY</a:t>
            </a:r>
            <a:endParaRPr lang="en-US" spc="3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90" y="1614488"/>
            <a:ext cx="5876118" cy="442912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458075" y="1785938"/>
            <a:ext cx="13891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th-TH" altLang="zh-CN" dirty="0" smtClean="0"/>
              <a:t>Urbanization</a:t>
            </a:r>
          </a:p>
          <a:p>
            <a:endParaRPr kumimoji="1"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12192000" cy="6096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72230" y="757578"/>
            <a:ext cx="67506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spc="300" dirty="0" smtClean="0">
                <a:solidFill>
                  <a:schemeClr val="bg1"/>
                </a:solidFill>
              </a:rPr>
              <a:t>URBANIZATION</a:t>
            </a:r>
            <a:r>
              <a:rPr kumimoji="1" lang="zh-CN" altLang="en-US" sz="3200" spc="3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3200" spc="300" dirty="0" smtClean="0">
                <a:solidFill>
                  <a:schemeClr val="bg1"/>
                </a:solidFill>
              </a:rPr>
              <a:t>&amp;</a:t>
            </a:r>
            <a:r>
              <a:rPr kumimoji="1" lang="zh-CN" altLang="en-US" sz="3200" spc="3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3200" spc="300" dirty="0" smtClean="0">
                <a:solidFill>
                  <a:schemeClr val="bg1"/>
                </a:solidFill>
              </a:rPr>
              <a:t>DEVELOPMENT</a:t>
            </a:r>
            <a:endParaRPr kumimoji="1" lang="zh-CN" altLang="en-US" sz="3200" spc="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88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790" y="157980"/>
            <a:ext cx="10515600" cy="1325563"/>
          </a:xfrm>
        </p:spPr>
        <p:txBody>
          <a:bodyPr/>
          <a:lstStyle/>
          <a:p>
            <a:r>
              <a:rPr lang="th-TH" dirty="0" smtClean="0"/>
              <a:t>One Belt One Road Initiative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46790" y="1801823"/>
            <a:ext cx="437594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b="1" u="sng" dirty="0" smtClean="0"/>
              <a:t>New Silk Road</a:t>
            </a:r>
            <a:r>
              <a:rPr lang="en-US" sz="2600" b="1" u="sng" baseline="0" dirty="0" smtClean="0"/>
              <a:t> for 21</a:t>
            </a:r>
            <a:r>
              <a:rPr lang="en-US" sz="2600" b="1" u="sng" baseline="30000" dirty="0" smtClean="0"/>
              <a:t>st</a:t>
            </a:r>
            <a:r>
              <a:rPr lang="en-US" sz="2600" b="1" u="sng" baseline="0" dirty="0" smtClean="0"/>
              <a:t> Century</a:t>
            </a:r>
            <a:endParaRPr lang="en-US" sz="2600" b="1" u="sng" dirty="0"/>
          </a:p>
        </p:txBody>
      </p:sp>
      <p:sp>
        <p:nvSpPr>
          <p:cNvPr id="5" name="Rectangle 4"/>
          <p:cNvSpPr/>
          <p:nvPr/>
        </p:nvSpPr>
        <p:spPr>
          <a:xfrm>
            <a:off x="746790" y="2763886"/>
            <a:ext cx="4842267" cy="2677656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By President </a:t>
            </a:r>
            <a:r>
              <a:rPr lang="en-US" sz="2400" i="1" dirty="0" smtClean="0"/>
              <a:t>Xi </a:t>
            </a:r>
            <a:r>
              <a:rPr lang="en-US" sz="2400" i="1" dirty="0" err="1" smtClean="0"/>
              <a:t>Jin</a:t>
            </a:r>
            <a:r>
              <a:rPr lang="en-US" sz="2400" i="1" dirty="0" smtClean="0"/>
              <a:t> Ping </a:t>
            </a:r>
            <a:r>
              <a:rPr lang="en-US" sz="2400" dirty="0" smtClean="0"/>
              <a:t>– 2013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New Economic path to link China and the world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2 Paths:</a:t>
            </a:r>
            <a:endParaRPr lang="th-TH" sz="2400" b="1" dirty="0" smtClean="0"/>
          </a:p>
          <a:p>
            <a:pPr lvl="1"/>
            <a:r>
              <a:rPr lang="en-US" sz="2400" dirty="0" smtClean="0"/>
              <a:t>Maritime Silk Road</a:t>
            </a:r>
          </a:p>
          <a:p>
            <a:pPr lvl="1"/>
            <a:r>
              <a:rPr lang="en-US" sz="2400" dirty="0" smtClean="0"/>
              <a:t>Land-based Silk Road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↑ Globalization</a:t>
            </a:r>
            <a:endParaRPr lang="en-US" sz="2400" dirty="0"/>
          </a:p>
        </p:txBody>
      </p:sp>
      <p:pic>
        <p:nvPicPr>
          <p:cNvPr id="1028" name="Picture 4" descr="ผลการค้นหารูปภาพสำหรับ xijinp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924" y="2763886"/>
            <a:ext cx="4612542" cy="2596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6049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69374" y="1775765"/>
            <a:ext cx="10515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dirty="0" smtClean="0"/>
              <a:t>“A bid to enhance regional connectivity and embrace a brighter future"</a:t>
            </a:r>
            <a:endParaRPr lang="en-US" sz="2800" i="1" dirty="0"/>
          </a:p>
        </p:txBody>
      </p:sp>
      <p:pic>
        <p:nvPicPr>
          <p:cNvPr id="5" name="Picture 2" descr="รูปภาพที่เกี่ยวข้อง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36"/>
          <a:stretch/>
        </p:blipFill>
        <p:spPr bwMode="auto">
          <a:xfrm>
            <a:off x="5999780" y="2460699"/>
            <a:ext cx="5588974" cy="299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776651" y="2523802"/>
            <a:ext cx="3198055" cy="36933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en-US" dirty="0" smtClean="0"/>
              <a:t>Construct a </a:t>
            </a:r>
            <a:r>
              <a:rPr lang="en-US" dirty="0"/>
              <a:t>unified large market</a:t>
            </a:r>
          </a:p>
        </p:txBody>
      </p:sp>
      <p:sp>
        <p:nvSpPr>
          <p:cNvPr id="8" name="Rectangle 7"/>
          <p:cNvSpPr/>
          <p:nvPr/>
        </p:nvSpPr>
        <p:spPr>
          <a:xfrm>
            <a:off x="1005942" y="3103740"/>
            <a:ext cx="4530086" cy="36933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en-US" dirty="0" smtClean="0"/>
              <a:t>Full use </a:t>
            </a:r>
            <a:r>
              <a:rPr lang="en-US" dirty="0"/>
              <a:t>of </a:t>
            </a:r>
            <a:r>
              <a:rPr lang="en-US" dirty="0" smtClean="0"/>
              <a:t>international </a:t>
            </a:r>
            <a:r>
              <a:rPr lang="en-US" dirty="0"/>
              <a:t>and domestic markets</a:t>
            </a:r>
          </a:p>
        </p:txBody>
      </p:sp>
      <p:sp>
        <p:nvSpPr>
          <p:cNvPr id="9" name="Rectangle 8"/>
          <p:cNvSpPr/>
          <p:nvPr/>
        </p:nvSpPr>
        <p:spPr>
          <a:xfrm>
            <a:off x="1776649" y="3667276"/>
            <a:ext cx="3343031" cy="36933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en-US" dirty="0"/>
              <a:t>Cultural exchange and integration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6400" y="4259914"/>
            <a:ext cx="3543534" cy="36933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en-US" dirty="0"/>
              <a:t>Innovation pattern &amp; capital inflows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94396" y="5892570"/>
            <a:ext cx="2707536" cy="461665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en-US" sz="2400" i="1" dirty="0" smtClean="0">
                <a:solidFill>
                  <a:schemeClr val="bg1"/>
                </a:solidFill>
              </a:rPr>
              <a:t>“Infrastructure gap”</a:t>
            </a:r>
          </a:p>
        </p:txBody>
      </p:sp>
      <p:sp>
        <p:nvSpPr>
          <p:cNvPr id="12" name="Down Arrow 11"/>
          <p:cNvSpPr/>
          <p:nvPr/>
        </p:nvSpPr>
        <p:spPr>
          <a:xfrm>
            <a:off x="2767097" y="4987316"/>
            <a:ext cx="1362133" cy="625231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858000" y="5707903"/>
            <a:ext cx="3872535" cy="830997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en-US" sz="2400" i="1" dirty="0" smtClean="0">
                <a:solidFill>
                  <a:schemeClr val="bg1"/>
                </a:solidFill>
              </a:rPr>
              <a:t>Covering 60 countries</a:t>
            </a:r>
          </a:p>
          <a:p>
            <a:r>
              <a:rPr lang="en-US" sz="2400" i="1" dirty="0" smtClean="0">
                <a:solidFill>
                  <a:schemeClr val="bg1"/>
                </a:solidFill>
              </a:rPr>
              <a:t>Initial $900 Billion Investment</a:t>
            </a:r>
          </a:p>
        </p:txBody>
      </p:sp>
      <p:sp>
        <p:nvSpPr>
          <p:cNvPr id="14" name="Down Arrow 13"/>
          <p:cNvSpPr/>
          <p:nvPr/>
        </p:nvSpPr>
        <p:spPr>
          <a:xfrm rot="16200000">
            <a:off x="5381825" y="5766750"/>
            <a:ext cx="1052157" cy="743750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dirty="0" smtClean="0"/>
              <a:t>One Belt One Road Initiative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65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China &amp; </a:t>
            </a:r>
            <a:r>
              <a:rPr lang="en-US" altLang="zh-CN" dirty="0" smtClean="0"/>
              <a:t>ASEAN</a:t>
            </a:r>
            <a:endParaRPr lang="en-US" dirty="0"/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169" y="2408729"/>
            <a:ext cx="10456993" cy="2511093"/>
          </a:xfrm>
          <a:prstGeom prst="rect">
            <a:avLst/>
          </a:prstGeom>
        </p:spPr>
      </p:pic>
      <p:sp>
        <p:nvSpPr>
          <p:cNvPr id="6" name="Oval 21"/>
          <p:cNvSpPr/>
          <p:nvPr/>
        </p:nvSpPr>
        <p:spPr>
          <a:xfrm>
            <a:off x="1514450" y="3994182"/>
            <a:ext cx="9839350" cy="402192"/>
          </a:xfrm>
          <a:prstGeom prst="ellipse">
            <a:avLst/>
          </a:prstGeom>
          <a:noFill/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TextBox 4"/>
          <p:cNvSpPr txBox="1"/>
          <p:nvPr/>
        </p:nvSpPr>
        <p:spPr>
          <a:xfrm>
            <a:off x="1130169" y="2008619"/>
            <a:ext cx="6292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 smtClean="0"/>
              <a:t>China is the biggest trade partner for ASEAN region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485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86743"/>
            <a:ext cx="10515600" cy="4351338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dirty="0" smtClean="0"/>
              <a:t>Great opportunity to develop infrastructure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12192000" cy="1528763"/>
          </a:xfrm>
          <a:prstGeom prst="rect">
            <a:avLst/>
          </a:prstGeom>
          <a:solidFill>
            <a:srgbClr val="780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dirty="0" smtClean="0">
                <a:solidFill>
                  <a:schemeClr val="bg1"/>
                </a:solidFill>
              </a:rPr>
              <a:t>Why South-East ASIA (CLMV)?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612" y="2267903"/>
            <a:ext cx="9144000" cy="3909060"/>
          </a:xfrm>
          <a:prstGeom prst="rect">
            <a:avLst/>
          </a:prstGeom>
        </p:spPr>
      </p:pic>
      <p:sp>
        <p:nvSpPr>
          <p:cNvPr id="8" name="Oval 13"/>
          <p:cNvSpPr/>
          <p:nvPr/>
        </p:nvSpPr>
        <p:spPr>
          <a:xfrm>
            <a:off x="1471612" y="3386392"/>
            <a:ext cx="9051132" cy="1487424"/>
          </a:xfrm>
          <a:prstGeom prst="ellipse">
            <a:avLst/>
          </a:prstGeom>
          <a:noFill/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07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CHINA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&amp;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CAMBODIA</a:t>
            </a:r>
            <a:endParaRPr lang="en-US" spc="300" dirty="0"/>
          </a:p>
        </p:txBody>
      </p:sp>
      <p:sp>
        <p:nvSpPr>
          <p:cNvPr id="3" name="文本框 2"/>
          <p:cNvSpPr txBox="1"/>
          <p:nvPr/>
        </p:nvSpPr>
        <p:spPr>
          <a:xfrm>
            <a:off x="5518815" y="1797868"/>
            <a:ext cx="637443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Cambodia</a:t>
            </a:r>
          </a:p>
          <a:p>
            <a:r>
              <a:rPr kumimoji="1" lang="en-US" altLang="zh-CN" sz="2400" dirty="0" smtClean="0"/>
              <a:t>Very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low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cost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for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factor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of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production</a:t>
            </a:r>
          </a:p>
          <a:p>
            <a:r>
              <a:rPr kumimoji="1" lang="en-US" altLang="zh-CN" sz="2400" dirty="0" smtClean="0"/>
              <a:t>No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capital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and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financial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control</a:t>
            </a:r>
          </a:p>
          <a:p>
            <a:r>
              <a:rPr kumimoji="1" lang="en-US" altLang="zh-CN" sz="2400" dirty="0"/>
              <a:t>	</a:t>
            </a:r>
            <a:r>
              <a:rPr kumimoji="1" lang="en-US" altLang="zh-CN" sz="2400" dirty="0" smtClean="0"/>
              <a:t>Free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mobility</a:t>
            </a:r>
          </a:p>
          <a:p>
            <a:endParaRPr kumimoji="1" lang="en-US" altLang="zh-CN" sz="2400" dirty="0"/>
          </a:p>
          <a:p>
            <a:r>
              <a:rPr kumimoji="1" lang="en-US" altLang="zh-CN" sz="2400" dirty="0" smtClean="0"/>
              <a:t>Very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high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openness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toward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FDI</a:t>
            </a:r>
          </a:p>
          <a:p>
            <a:r>
              <a:rPr kumimoji="1" lang="en-US" altLang="zh-CN" sz="2400" dirty="0" smtClean="0"/>
              <a:t>Mainly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develop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its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basic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infrastructure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by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Chinese</a:t>
            </a:r>
          </a:p>
          <a:p>
            <a:endParaRPr kumimoji="1"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778" y="4775037"/>
            <a:ext cx="1069340" cy="106934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288118" y="4894208"/>
            <a:ext cx="48438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/>
              <a:t>Real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estate</a:t>
            </a:r>
            <a:r>
              <a:rPr kumimoji="1" lang="zh-CN" altLang="en-US" sz="2400" dirty="0"/>
              <a:t> </a:t>
            </a:r>
            <a:r>
              <a:rPr kumimoji="1" lang="en-US" altLang="zh-CN" sz="2400" dirty="0" smtClean="0"/>
              <a:t>in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Phnom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Penh</a:t>
            </a:r>
          </a:p>
          <a:p>
            <a:r>
              <a:rPr kumimoji="1" lang="en-US" altLang="zh-CN" sz="2400" dirty="0" smtClean="0"/>
              <a:t>Highly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attractive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for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Chinese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investor</a:t>
            </a:r>
            <a:r>
              <a:rPr kumimoji="1" lang="zh-CN" altLang="en-US" sz="2400" dirty="0" smtClean="0"/>
              <a:t> </a:t>
            </a:r>
            <a:endParaRPr kumimoji="1" lang="zh-CN" altLang="en-US" sz="24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53" y="2057400"/>
            <a:ext cx="4504218" cy="294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66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CHINA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&amp;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CAMBODIA</a:t>
            </a:r>
            <a:endParaRPr lang="en-US" spc="3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440" y="1093111"/>
            <a:ext cx="10016950" cy="5150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8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CHINA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&amp;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LAOS</a:t>
            </a:r>
            <a:endParaRPr lang="en-US" spc="300" dirty="0"/>
          </a:p>
        </p:txBody>
      </p:sp>
      <p:sp>
        <p:nvSpPr>
          <p:cNvPr id="10" name="文本框 9"/>
          <p:cNvSpPr txBox="1"/>
          <p:nvPr/>
        </p:nvSpPr>
        <p:spPr>
          <a:xfrm>
            <a:off x="746790" y="1326381"/>
            <a:ext cx="6041013" cy="4955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Laos</a:t>
            </a:r>
          </a:p>
          <a:p>
            <a:r>
              <a:rPr kumimoji="1" lang="en-US" altLang="zh-CN" sz="2400" dirty="0" smtClean="0"/>
              <a:t>Natural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resources: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Mineral;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Water;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Forest;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ETC.</a:t>
            </a:r>
          </a:p>
          <a:p>
            <a:r>
              <a:rPr kumimoji="1" lang="en-US" altLang="zh-CN" sz="2400" dirty="0" smtClean="0"/>
              <a:t>Cheap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factor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of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production</a:t>
            </a:r>
          </a:p>
          <a:p>
            <a:r>
              <a:rPr kumimoji="1" lang="en-US" altLang="zh-CN" sz="2400" dirty="0" smtClean="0"/>
              <a:t>Supportive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investment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policy</a:t>
            </a:r>
          </a:p>
          <a:p>
            <a:r>
              <a:rPr kumimoji="1" lang="en-US" altLang="zh-CN" sz="2400" dirty="0"/>
              <a:t>	</a:t>
            </a:r>
            <a:r>
              <a:rPr kumimoji="1" lang="en-US" altLang="zh-CN" sz="2400" dirty="0" smtClean="0"/>
              <a:t>Allow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capital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outflow</a:t>
            </a:r>
          </a:p>
          <a:p>
            <a:r>
              <a:rPr kumimoji="1" lang="en-US" altLang="zh-CN" sz="2400" dirty="0"/>
              <a:t>	</a:t>
            </a:r>
            <a:r>
              <a:rPr kumimoji="1" lang="en-US" altLang="zh-CN" sz="2400" dirty="0" smtClean="0"/>
              <a:t>Tax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allowance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for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many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industries</a:t>
            </a:r>
          </a:p>
          <a:p>
            <a:r>
              <a:rPr kumimoji="1" lang="en-US" altLang="zh-CN" sz="2400" dirty="0"/>
              <a:t>	</a:t>
            </a:r>
            <a:r>
              <a:rPr kumimoji="1" lang="en-US" altLang="zh-CN" sz="2400" dirty="0" smtClean="0"/>
              <a:t>Increase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investment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zone</a:t>
            </a:r>
          </a:p>
          <a:p>
            <a:endParaRPr kumimoji="1" lang="en-US" altLang="zh-CN" sz="2400" dirty="0" smtClean="0"/>
          </a:p>
          <a:p>
            <a:r>
              <a:rPr kumimoji="1" lang="en-US" altLang="zh-CN" sz="2400" u="sng" dirty="0" smtClean="0"/>
              <a:t>China</a:t>
            </a:r>
            <a:r>
              <a:rPr kumimoji="1" lang="zh-CN" altLang="en-US" sz="2400" u="sng" dirty="0" smtClean="0"/>
              <a:t> </a:t>
            </a:r>
            <a:r>
              <a:rPr kumimoji="1" lang="en-US" altLang="zh-CN" sz="2400" u="sng" dirty="0" smtClean="0"/>
              <a:t>FDI</a:t>
            </a:r>
            <a:r>
              <a:rPr kumimoji="1" lang="zh-CN" altLang="en-US" sz="2400" u="sng" dirty="0" smtClean="0"/>
              <a:t> </a:t>
            </a:r>
            <a:r>
              <a:rPr kumimoji="1" lang="en-US" altLang="zh-CN" sz="2400" u="sng" dirty="0" smtClean="0"/>
              <a:t>in</a:t>
            </a:r>
            <a:r>
              <a:rPr kumimoji="1" lang="zh-CN" altLang="en-US" sz="2400" u="sng" dirty="0" smtClean="0"/>
              <a:t> </a:t>
            </a:r>
            <a:r>
              <a:rPr kumimoji="1" lang="en-US" altLang="zh-CN" sz="2400" u="sng" dirty="0" smtClean="0"/>
              <a:t>2017:</a:t>
            </a:r>
            <a:r>
              <a:rPr kumimoji="1" lang="zh-CN" altLang="en-US" sz="2400" u="sng" dirty="0" smtClean="0"/>
              <a:t> </a:t>
            </a:r>
            <a:endParaRPr kumimoji="1" lang="en-US" altLang="zh-CN" sz="2400" u="sng" dirty="0" smtClean="0"/>
          </a:p>
          <a:p>
            <a:r>
              <a:rPr kumimoji="1" lang="en-US" altLang="zh-CN" sz="2400" dirty="0" smtClean="0"/>
              <a:t>	Infrastructure</a:t>
            </a:r>
          </a:p>
          <a:p>
            <a:endParaRPr kumimoji="1" lang="en-US" altLang="zh-CN" sz="2400" dirty="0" smtClean="0"/>
          </a:p>
          <a:p>
            <a:r>
              <a:rPr kumimoji="1" lang="en-US" altLang="zh-CN" sz="2400" dirty="0" smtClean="0"/>
              <a:t>	Electricity</a:t>
            </a:r>
          </a:p>
          <a:p>
            <a:endParaRPr kumimoji="1" lang="zh-CN" altLang="en-US" sz="2400" dirty="0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27" y="4832623"/>
            <a:ext cx="1021804" cy="1021804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897" y="2445598"/>
            <a:ext cx="54864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7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CHINA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&amp;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MYANMAR</a:t>
            </a:r>
            <a:endParaRPr lang="en-US" spc="300" dirty="0"/>
          </a:p>
        </p:txBody>
      </p:sp>
      <p:sp>
        <p:nvSpPr>
          <p:cNvPr id="10" name="文本框 9"/>
          <p:cNvSpPr txBox="1"/>
          <p:nvPr/>
        </p:nvSpPr>
        <p:spPr>
          <a:xfrm>
            <a:off x="6609513" y="4147753"/>
            <a:ext cx="4652877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Myanmar</a:t>
            </a:r>
          </a:p>
          <a:p>
            <a:r>
              <a:rPr kumimoji="1" lang="en-US" altLang="zh-CN" sz="2400" dirty="0" smtClean="0"/>
              <a:t>Natural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resources: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Petroleum &amp;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Gas</a:t>
            </a:r>
          </a:p>
          <a:p>
            <a:r>
              <a:rPr kumimoji="1" lang="en-US" altLang="zh-CN" sz="2400" dirty="0" smtClean="0"/>
              <a:t>Cheap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factor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of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production</a:t>
            </a:r>
          </a:p>
          <a:p>
            <a:endParaRPr kumimoji="1" lang="en-US" altLang="zh-CN" sz="2400" dirty="0" smtClean="0"/>
          </a:p>
          <a:p>
            <a:r>
              <a:rPr kumimoji="1" lang="en-US" altLang="zh-CN" sz="2400" dirty="0" smtClean="0"/>
              <a:t>	</a:t>
            </a:r>
            <a:endParaRPr kumimoji="1"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63" y="1954831"/>
            <a:ext cx="4843462" cy="4170759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46790" y="1585499"/>
            <a:ext cx="262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Operated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since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May,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2013</a:t>
            </a:r>
            <a:endParaRPr kumimoji="1"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226" y="928303"/>
            <a:ext cx="550545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11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CHINA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&amp;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VIETNAM</a:t>
            </a:r>
            <a:endParaRPr lang="en-US" spc="3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388" y="1483543"/>
            <a:ext cx="8534400" cy="4597908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2269813" y="5142918"/>
            <a:ext cx="3749287" cy="721337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1"/>
          <p:cNvSpPr/>
          <p:nvPr/>
        </p:nvSpPr>
        <p:spPr>
          <a:xfrm>
            <a:off x="6479863" y="3782497"/>
            <a:ext cx="3749287" cy="721337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76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CHINA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&amp;</a:t>
            </a:r>
            <a:r>
              <a:rPr lang="zh-CN" altLang="en-US" spc="300" dirty="0" smtClean="0"/>
              <a:t> </a:t>
            </a:r>
            <a:r>
              <a:rPr lang="en-US" altLang="zh-CN" spc="300" dirty="0" smtClean="0"/>
              <a:t>VIETNAM</a:t>
            </a:r>
            <a:endParaRPr lang="en-US" spc="300" dirty="0"/>
          </a:p>
        </p:txBody>
      </p:sp>
      <p:sp>
        <p:nvSpPr>
          <p:cNvPr id="11" name="文本框 10"/>
          <p:cNvSpPr txBox="1"/>
          <p:nvPr/>
        </p:nvSpPr>
        <p:spPr>
          <a:xfrm>
            <a:off x="446753" y="1483543"/>
            <a:ext cx="5434308" cy="4955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Vietnam</a:t>
            </a:r>
          </a:p>
          <a:p>
            <a:r>
              <a:rPr kumimoji="1" lang="en-US" altLang="zh-CN" sz="2400" dirty="0" smtClean="0"/>
              <a:t>Higher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cost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for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factor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of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production</a:t>
            </a:r>
          </a:p>
          <a:p>
            <a:r>
              <a:rPr kumimoji="1" lang="en-US" altLang="zh-CN" sz="2400" dirty="0" smtClean="0"/>
              <a:t>Anti-China</a:t>
            </a:r>
          </a:p>
          <a:p>
            <a:r>
              <a:rPr kumimoji="1" lang="en-US" altLang="zh-CN" sz="2400" dirty="0"/>
              <a:t>	</a:t>
            </a:r>
            <a:r>
              <a:rPr kumimoji="1" lang="en-US" altLang="zh-CN" sz="2400" dirty="0" smtClean="0"/>
              <a:t>Politic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conflict</a:t>
            </a:r>
          </a:p>
          <a:p>
            <a:r>
              <a:rPr kumimoji="1" lang="en-US" altLang="zh-CN" sz="2400" dirty="0"/>
              <a:t>	</a:t>
            </a:r>
            <a:r>
              <a:rPr kumimoji="1" lang="en-US" altLang="zh-CN" sz="2400" dirty="0" smtClean="0"/>
              <a:t>Compete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for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manufacturing</a:t>
            </a:r>
          </a:p>
          <a:p>
            <a:endParaRPr kumimoji="1" lang="en-US" altLang="zh-CN" sz="2400" dirty="0"/>
          </a:p>
          <a:p>
            <a:r>
              <a:rPr kumimoji="1" lang="en-US" altLang="zh-CN" sz="2400" dirty="0" smtClean="0"/>
              <a:t>China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tries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to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increase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investment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value</a:t>
            </a:r>
          </a:p>
          <a:p>
            <a:endParaRPr kumimoji="1" lang="en-US" altLang="zh-CN" sz="2400" dirty="0"/>
          </a:p>
          <a:p>
            <a:r>
              <a:rPr kumimoji="1" lang="en-US" altLang="zh-CN" sz="2400" dirty="0" smtClean="0"/>
              <a:t>Expansion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into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higher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value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added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sectors</a:t>
            </a:r>
          </a:p>
          <a:p>
            <a:r>
              <a:rPr kumimoji="1" lang="en-US" altLang="zh-CN" sz="2400" dirty="0"/>
              <a:t>	</a:t>
            </a:r>
            <a:r>
              <a:rPr kumimoji="1" lang="en-US" altLang="zh-CN" sz="2400" dirty="0" smtClean="0"/>
              <a:t>Electricity</a:t>
            </a:r>
          </a:p>
          <a:p>
            <a:r>
              <a:rPr kumimoji="1" lang="en-US" altLang="zh-CN" sz="2400" dirty="0"/>
              <a:t>	</a:t>
            </a:r>
            <a:r>
              <a:rPr kumimoji="1" lang="en-US" altLang="zh-CN" sz="2400" dirty="0" smtClean="0"/>
              <a:t>Infrastructure</a:t>
            </a:r>
          </a:p>
          <a:p>
            <a:r>
              <a:rPr kumimoji="1" lang="en-US" altLang="zh-CN" sz="2400" dirty="0"/>
              <a:t>	</a:t>
            </a:r>
            <a:r>
              <a:rPr kumimoji="1" lang="en-US" altLang="zh-CN" sz="2400" dirty="0" smtClean="0"/>
              <a:t>Real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estate</a:t>
            </a:r>
          </a:p>
          <a:p>
            <a:endParaRPr kumimoji="1"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098" y="1752602"/>
            <a:ext cx="6010902" cy="329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52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CHINA&amp;THAILAND</a:t>
            </a:r>
            <a:endParaRPr lang="en-US" spc="300" dirty="0"/>
          </a:p>
        </p:txBody>
      </p:sp>
      <p:pic>
        <p:nvPicPr>
          <p:cNvPr id="1026" name="Picture 2" descr="相关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634" y="1296598"/>
            <a:ext cx="7824584" cy="522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46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รูปภาพที่เกี่ยวข้อ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1735908"/>
            <a:ext cx="3628017" cy="4708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1011236" y="2972465"/>
            <a:ext cx="2069445" cy="176668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309475" y="2689704"/>
            <a:ext cx="557877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smtClean="0"/>
              <a:t>Thailand</a:t>
            </a:r>
            <a:r>
              <a:rPr lang="en-US" sz="2400" baseline="0" dirty="0" smtClean="0"/>
              <a:t> =&gt; Hub of SEA</a:t>
            </a:r>
          </a:p>
          <a:p>
            <a:r>
              <a:rPr lang="en-US" sz="2400" dirty="0"/>
              <a:t>	</a:t>
            </a:r>
            <a:r>
              <a:rPr lang="en-US" sz="2400" dirty="0" smtClean="0"/>
              <a:t>Every railway goes through Bangkok</a:t>
            </a:r>
            <a:endParaRPr lang="en-US" sz="2400" dirty="0"/>
          </a:p>
        </p:txBody>
      </p:sp>
      <p:pic>
        <p:nvPicPr>
          <p:cNvPr id="2054" name="Picture 6" descr="ผลการค้นหารูปภาพสำหรับ railway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7279" y="1595186"/>
            <a:ext cx="1457184" cy="1457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4635703" y="1535853"/>
            <a:ext cx="54170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th-TH" altLang="zh-CN" sz="2000" dirty="0" smtClean="0"/>
              <a:t>Kunming– Laos – Bangkok – Port of Laem Chabang</a:t>
            </a:r>
            <a:endParaRPr kumimoji="1" lang="zh-CN" altLang="en-US" sz="2000" dirty="0"/>
          </a:p>
        </p:txBody>
      </p:sp>
      <p:sp>
        <p:nvSpPr>
          <p:cNvPr id="8" name="文本框 7"/>
          <p:cNvSpPr txBox="1"/>
          <p:nvPr/>
        </p:nvSpPr>
        <p:spPr>
          <a:xfrm>
            <a:off x="4309475" y="4274442"/>
            <a:ext cx="6528197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Laem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err="1" smtClean="0"/>
              <a:t>Chabang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port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(</a:t>
            </a:r>
            <a:r>
              <a:rPr kumimoji="1" lang="en-US" altLang="zh-CN" sz="2000" b="1" dirty="0" err="1" smtClean="0"/>
              <a:t>Chachoengsao</a:t>
            </a:r>
            <a:r>
              <a:rPr kumimoji="1" lang="en-US" altLang="zh-CN" sz="2000" b="1" dirty="0" smtClean="0"/>
              <a:t>,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err="1" smtClean="0"/>
              <a:t>Rayong</a:t>
            </a:r>
            <a:r>
              <a:rPr kumimoji="1" lang="zh-CN" altLang="en-US" sz="2000" b="1" dirty="0"/>
              <a:t> </a:t>
            </a:r>
            <a:r>
              <a:rPr kumimoji="1" lang="en-US" altLang="zh-CN" sz="2000" b="1" dirty="0" smtClean="0"/>
              <a:t>and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err="1" smtClean="0"/>
              <a:t>Chonburi</a:t>
            </a:r>
            <a:r>
              <a:rPr kumimoji="1" lang="en-US" altLang="zh-CN" sz="2000" b="1" dirty="0" smtClean="0"/>
              <a:t>)</a:t>
            </a:r>
            <a:r>
              <a:rPr kumimoji="1" lang="zh-CN" altLang="en-US" sz="2000" b="1" dirty="0" smtClean="0"/>
              <a:t>  </a:t>
            </a:r>
            <a:endParaRPr kumimoji="1" lang="en-US" altLang="zh-CN" sz="2000" b="1" dirty="0" smtClean="0"/>
          </a:p>
          <a:p>
            <a:r>
              <a:rPr kumimoji="1" lang="en-US" altLang="zh-CN" sz="2000" dirty="0" smtClean="0"/>
              <a:t>The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Eastern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Economic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Corridor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(EEC)</a:t>
            </a:r>
          </a:p>
          <a:p>
            <a:r>
              <a:rPr kumimoji="1" lang="en-US" altLang="zh-CN" sz="2000" dirty="0" smtClean="0"/>
              <a:t>Logistics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hub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for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the</a:t>
            </a:r>
            <a:r>
              <a:rPr kumimoji="1" lang="zh-CN" altLang="en-US" sz="2000" dirty="0" smtClean="0"/>
              <a:t> </a:t>
            </a:r>
            <a:r>
              <a:rPr kumimoji="1" lang="en-US" altLang="zh-CN" sz="2000" dirty="0" smtClean="0"/>
              <a:t>AEC</a:t>
            </a:r>
          </a:p>
          <a:p>
            <a:endParaRPr kumimoji="1" lang="zh-CN" altLang="en-US" dirty="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585" y="4738047"/>
            <a:ext cx="3138830" cy="2210444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746790" y="1579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pc="300" dirty="0" smtClean="0"/>
              <a:t>CHINA&amp;THAILAND</a:t>
            </a:r>
            <a:endParaRPr lang="en-US" spc="300" dirty="0"/>
          </a:p>
        </p:txBody>
      </p:sp>
    </p:spTree>
    <p:extLst>
      <p:ext uri="{BB962C8B-B14F-4D97-AF65-F5344CB8AC3E}">
        <p14:creationId xmlns:p14="http://schemas.microsoft.com/office/powerpoint/2010/main" val="39051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WHAT</a:t>
            </a:r>
            <a:r>
              <a:rPr lang="zh-CN" altLang="en-US" dirty="0" smtClean="0"/>
              <a:t> </a:t>
            </a:r>
            <a:r>
              <a:rPr lang="en-US" altLang="zh-CN" dirty="0" smtClean="0"/>
              <a:t>ARE</a:t>
            </a:r>
            <a:r>
              <a:rPr lang="zh-CN" altLang="en-US" dirty="0" smtClean="0"/>
              <a:t> </a:t>
            </a:r>
            <a:r>
              <a:rPr lang="en-US" altLang="zh-CN" dirty="0" smtClean="0"/>
              <a:t>CHINA’S</a:t>
            </a:r>
            <a:r>
              <a:rPr lang="zh-CN" altLang="en-US" dirty="0" smtClean="0"/>
              <a:t> </a:t>
            </a:r>
            <a:r>
              <a:rPr lang="en-US" altLang="zh-CN" dirty="0" smtClean="0"/>
              <a:t>CONCERNS??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L-Shape 4"/>
          <p:cNvSpPr/>
          <p:nvPr/>
        </p:nvSpPr>
        <p:spPr>
          <a:xfrm>
            <a:off x="300038" y="3275012"/>
            <a:ext cx="160337" cy="2814638"/>
          </a:xfrm>
          <a:prstGeom prst="corner">
            <a:avLst/>
          </a:prstGeom>
          <a:solidFill>
            <a:srgbClr val="780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48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Education,</a:t>
            </a:r>
            <a:r>
              <a:rPr lang="zh-CN" altLang="en-US" dirty="0" smtClean="0"/>
              <a:t> </a:t>
            </a:r>
            <a:r>
              <a:rPr lang="en-US" altLang="zh-CN" dirty="0" smtClean="0"/>
              <a:t>Human</a:t>
            </a:r>
            <a:r>
              <a:rPr lang="zh-CN" altLang="en-US" dirty="0" smtClean="0"/>
              <a:t> </a:t>
            </a:r>
            <a:r>
              <a:rPr lang="en-US" altLang="zh-CN" dirty="0" smtClean="0"/>
              <a:t>Capital</a:t>
            </a:r>
            <a:r>
              <a:rPr lang="zh-CN" altLang="en-US" dirty="0" smtClean="0"/>
              <a:t> </a:t>
            </a:r>
            <a:r>
              <a:rPr lang="en-US" altLang="zh-CN" dirty="0" smtClean="0"/>
              <a:t>&amp;</a:t>
            </a:r>
            <a:r>
              <a:rPr lang="zh-CN" altLang="en-US" dirty="0" smtClean="0"/>
              <a:t> </a:t>
            </a:r>
            <a:r>
              <a:rPr lang="en-US" altLang="zh-CN" dirty="0" smtClean="0"/>
              <a:t>Technology</a:t>
            </a:r>
            <a:endParaRPr lang="en-US" dirty="0"/>
          </a:p>
        </p:txBody>
      </p:sp>
      <p:pic>
        <p:nvPicPr>
          <p:cNvPr id="5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25" y="2066612"/>
            <a:ext cx="1085385" cy="1085385"/>
          </a:xfrm>
          <a:prstGeom prst="rect">
            <a:avLst/>
          </a:prstGeom>
        </p:spPr>
      </p:pic>
      <p:sp>
        <p:nvSpPr>
          <p:cNvPr id="6" name="Rectangle 22"/>
          <p:cNvSpPr/>
          <p:nvPr/>
        </p:nvSpPr>
        <p:spPr>
          <a:xfrm>
            <a:off x="1258010" y="2153217"/>
            <a:ext cx="483799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u="sng" dirty="0">
                <a:latin typeface="Calibri"/>
                <a:ea typeface="Cordia New" charset="0"/>
                <a:cs typeface="Calibri"/>
              </a:rPr>
              <a:t>Rural labor force</a:t>
            </a:r>
            <a:r>
              <a:rPr lang="th-TH" sz="2000" dirty="0">
                <a:latin typeface="Calibri"/>
                <a:ea typeface="Cordia New" charset="0"/>
                <a:cs typeface="Calibri"/>
              </a:rPr>
              <a:t>: </a:t>
            </a:r>
            <a:r>
              <a:rPr lang="en-US" altLang="zh-CN" sz="2000" dirty="0" smtClean="0">
                <a:latin typeface="Calibri"/>
                <a:ea typeface="Cordia New" charset="0"/>
                <a:cs typeface="Calibri"/>
              </a:rPr>
              <a:t>Majority</a:t>
            </a:r>
            <a:r>
              <a:rPr lang="th-TH" sz="2000" dirty="0" smtClean="0">
                <a:latin typeface="Calibri"/>
                <a:ea typeface="Cordia New" charset="0"/>
                <a:cs typeface="Calibri"/>
              </a:rPr>
              <a:t> </a:t>
            </a:r>
            <a:r>
              <a:rPr lang="th-TH" sz="2000" dirty="0">
                <a:latin typeface="Calibri"/>
                <a:ea typeface="Cordia New" charset="0"/>
                <a:cs typeface="Calibri"/>
              </a:rPr>
              <a:t>of population</a:t>
            </a:r>
          </a:p>
          <a:p>
            <a:pPr marL="285737" indent="-285737">
              <a:buFont typeface="LucidaGrande" charset="0"/>
              <a:buChar char="→"/>
            </a:pPr>
            <a:r>
              <a:rPr lang="th-TH" sz="2000" dirty="0">
                <a:latin typeface="Calibri"/>
                <a:ea typeface="Cordia New" charset="0"/>
                <a:cs typeface="Calibri"/>
              </a:rPr>
              <a:t>1/3 migrates to the city</a:t>
            </a:r>
          </a:p>
          <a:p>
            <a:pPr marL="742913" lvl="1" indent="-285737">
              <a:buFont typeface="LucidaGrande" charset="0"/>
              <a:buChar char="→"/>
            </a:pPr>
            <a:r>
              <a:rPr lang="th-TH" sz="2000" dirty="0">
                <a:latin typeface="Calibri"/>
                <a:ea typeface="Cordia New" charset="0"/>
                <a:cs typeface="Calibri"/>
              </a:rPr>
              <a:t>57% works in industry</a:t>
            </a:r>
          </a:p>
          <a:p>
            <a:pPr marL="742913" lvl="1" indent="-285737">
              <a:buFont typeface="LucidaGrande" charset="0"/>
              <a:buChar char="→"/>
            </a:pPr>
            <a:r>
              <a:rPr lang="th-TH" sz="2000" dirty="0">
                <a:latin typeface="Calibri"/>
                <a:ea typeface="Cordia New" charset="0"/>
                <a:cs typeface="Calibri"/>
              </a:rPr>
              <a:t>43% workd in service sector</a:t>
            </a:r>
          </a:p>
          <a:p>
            <a:pPr marL="285737" indent="-285737">
              <a:buFont typeface="LucidaGrande" charset="0"/>
              <a:buChar char="→"/>
            </a:pPr>
            <a:r>
              <a:rPr lang="th-TH" sz="2000" dirty="0">
                <a:latin typeface="Calibri"/>
                <a:ea typeface="Cordia New" charset="0"/>
                <a:cs typeface="Calibri"/>
              </a:rPr>
              <a:t>Remaining rural population are at age of 40+</a:t>
            </a:r>
          </a:p>
          <a:p>
            <a:r>
              <a:rPr lang="th-TH" sz="2000" u="sng" dirty="0">
                <a:latin typeface="Calibri"/>
                <a:ea typeface="Cordia New" charset="0"/>
                <a:cs typeface="Calibri"/>
              </a:rPr>
              <a:t>Challenges:</a:t>
            </a:r>
          </a:p>
          <a:p>
            <a:pPr marL="285737" indent="-285737">
              <a:buFont typeface="LucidaGrande" charset="0"/>
              <a:buChar char="→"/>
            </a:pPr>
            <a:r>
              <a:rPr lang="th-TH" sz="2000" dirty="0">
                <a:latin typeface="Calibri"/>
                <a:ea typeface="Cordia New" charset="0"/>
                <a:cs typeface="Calibri"/>
              </a:rPr>
              <a:t>Low support from the local government</a:t>
            </a:r>
          </a:p>
          <a:p>
            <a:pPr marL="285737" indent="-285737">
              <a:buFont typeface="LucidaGrande" charset="0"/>
              <a:buChar char="→"/>
            </a:pPr>
            <a:r>
              <a:rPr lang="th-TH" sz="2000" dirty="0">
                <a:latin typeface="Calibri"/>
                <a:ea typeface="Cordia New" charset="0"/>
                <a:cs typeface="Calibri"/>
              </a:rPr>
              <a:t>Migrants were not covered by city’s social security, healthcare, unemployment </a:t>
            </a:r>
            <a:r>
              <a:rPr lang="th-TH" sz="2000" dirty="0" smtClean="0">
                <a:latin typeface="Calibri"/>
                <a:ea typeface="Cordia New" charset="0"/>
                <a:cs typeface="Calibri"/>
              </a:rPr>
              <a:t>insurance</a:t>
            </a:r>
            <a:endParaRPr lang="en-US" sz="2000" dirty="0" smtClean="0">
              <a:latin typeface="Calibri"/>
              <a:ea typeface="Cordia New" charset="0"/>
              <a:cs typeface="Calibri"/>
            </a:endParaRPr>
          </a:p>
          <a:p>
            <a:pPr marL="285737" indent="-285737">
              <a:buFont typeface="LucidaGrande" charset="0"/>
              <a:buChar char="→"/>
            </a:pPr>
            <a:r>
              <a:rPr lang="en-US" altLang="zh-CN" sz="2000" dirty="0" smtClean="0">
                <a:latin typeface="Calibri"/>
                <a:ea typeface="Cordia New" charset="0"/>
                <a:cs typeface="Calibri"/>
              </a:rPr>
              <a:t>Low</a:t>
            </a:r>
            <a:r>
              <a:rPr lang="zh-CN" altLang="en-US" sz="2000" dirty="0" smtClean="0">
                <a:latin typeface="Calibri"/>
                <a:ea typeface="Cordia New" charset="0"/>
                <a:cs typeface="Calibri"/>
              </a:rPr>
              <a:t> </a:t>
            </a:r>
            <a:r>
              <a:rPr lang="en-US" altLang="zh-CN" sz="2000" dirty="0" smtClean="0">
                <a:latin typeface="Calibri"/>
                <a:ea typeface="Cordia New" charset="0"/>
                <a:cs typeface="Calibri"/>
              </a:rPr>
              <a:t>education</a:t>
            </a:r>
            <a:r>
              <a:rPr lang="zh-CN" altLang="en-US" sz="2000" dirty="0" smtClean="0">
                <a:latin typeface="Calibri"/>
                <a:ea typeface="Cordia New" charset="0"/>
                <a:cs typeface="Calibri"/>
              </a:rPr>
              <a:t> </a:t>
            </a:r>
            <a:r>
              <a:rPr lang="en-US" altLang="zh-CN" sz="2000" dirty="0" err="1" smtClean="0">
                <a:latin typeface="Calibri"/>
                <a:ea typeface="Cordia New" charset="0"/>
                <a:cs typeface="Calibri"/>
              </a:rPr>
              <a:t>accessment</a:t>
            </a:r>
            <a:endParaRPr lang="th-TH" sz="2000" dirty="0">
              <a:latin typeface="Calibri"/>
              <a:ea typeface="Cordia New" charset="0"/>
              <a:cs typeface="Calibri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988744" y="1551797"/>
            <a:ext cx="8193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Calibri"/>
                <a:cs typeface="Calibri"/>
              </a:rPr>
              <a:t>(Annual Monitoring Survey on Rural workers 2014)</a:t>
            </a:r>
            <a:endParaRPr lang="en-US" sz="2000" dirty="0">
              <a:latin typeface="Calibri"/>
              <a:cs typeface="Calibri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705" y="2153217"/>
            <a:ext cx="58420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41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Unbalanced</a:t>
            </a:r>
            <a:r>
              <a:rPr lang="zh-CN" altLang="en-US" dirty="0" smtClean="0"/>
              <a:t> </a:t>
            </a:r>
            <a:r>
              <a:rPr lang="en-US" altLang="zh-CN" dirty="0" smtClean="0"/>
              <a:t>Regional</a:t>
            </a:r>
            <a:r>
              <a:rPr lang="zh-CN" altLang="en-US" dirty="0" smtClean="0"/>
              <a:t> </a:t>
            </a:r>
            <a:r>
              <a:rPr lang="en-US" altLang="zh-CN" dirty="0" smtClean="0"/>
              <a:t>Development</a:t>
            </a:r>
            <a:endParaRPr lang="en-US" dirty="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885" y="2251077"/>
            <a:ext cx="5663606" cy="3290864"/>
          </a:xfrm>
          <a:prstGeom prst="rect">
            <a:avLst/>
          </a:prstGeom>
        </p:spPr>
      </p:pic>
      <p:sp>
        <p:nvSpPr>
          <p:cNvPr id="5" name="Oval 11"/>
          <p:cNvSpPr/>
          <p:nvPr/>
        </p:nvSpPr>
        <p:spPr>
          <a:xfrm rot="19876294">
            <a:off x="3490975" y="2879729"/>
            <a:ext cx="3856826" cy="238986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3"/>
          <p:cNvSpPr txBox="1"/>
          <p:nvPr/>
        </p:nvSpPr>
        <p:spPr>
          <a:xfrm>
            <a:off x="7412164" y="3080901"/>
            <a:ext cx="420211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th-TH" sz="2000" dirty="0" smtClean="0"/>
              <a:t>Imbalanced economic development</a:t>
            </a:r>
          </a:p>
          <a:p>
            <a:pPr marL="742950" lvl="1" indent="-285750">
              <a:buFont typeface="Arial" charset="0"/>
              <a:buChar char="•"/>
            </a:pPr>
            <a:r>
              <a:rPr lang="th-TH" sz="2000" dirty="0" smtClean="0"/>
              <a:t>Clear coastal-inland division</a:t>
            </a:r>
            <a:endParaRPr lang="en-US" sz="2000" dirty="0" smtClean="0"/>
          </a:p>
          <a:p>
            <a:pPr marL="742950" lvl="1" indent="-285750">
              <a:buFont typeface="Arial" charset="0"/>
              <a:buChar char="•"/>
            </a:pPr>
            <a:endParaRPr lang="en-US" sz="2000" dirty="0"/>
          </a:p>
          <a:p>
            <a:pPr marL="285750" indent="-285750">
              <a:buFont typeface="Arial" charset="0"/>
              <a:buChar char="•"/>
            </a:pPr>
            <a:r>
              <a:rPr lang="en-US" altLang="zh-CN" sz="2000" dirty="0" smtClean="0"/>
              <a:t>Special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economic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zones</a:t>
            </a:r>
            <a:endParaRPr lang="th-TH" sz="2000" dirty="0" smtClean="0"/>
          </a:p>
          <a:p>
            <a:pPr marL="742950" lvl="1" indent="-285750">
              <a:buFont typeface="Arial" charset="0"/>
              <a:buChar char="•"/>
            </a:pPr>
            <a:endParaRPr lang="th-TH" sz="2000" dirty="0"/>
          </a:p>
        </p:txBody>
      </p:sp>
      <p:sp>
        <p:nvSpPr>
          <p:cNvPr id="8" name="文本框 7"/>
          <p:cNvSpPr txBox="1"/>
          <p:nvPr/>
        </p:nvSpPr>
        <p:spPr>
          <a:xfrm>
            <a:off x="6835491" y="1928098"/>
            <a:ext cx="49609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i="1" dirty="0" smtClean="0"/>
              <a:t>‘Let</a:t>
            </a:r>
            <a:r>
              <a:rPr kumimoji="1" lang="zh-CN" altLang="en-US" sz="2400" b="1" i="1" dirty="0" smtClean="0"/>
              <a:t> </a:t>
            </a:r>
            <a:r>
              <a:rPr kumimoji="1" lang="en-US" altLang="zh-CN" sz="2400" b="1" i="1" dirty="0" smtClean="0"/>
              <a:t>a</a:t>
            </a:r>
            <a:r>
              <a:rPr kumimoji="1" lang="zh-CN" altLang="en-US" sz="2400" b="1" i="1" dirty="0" smtClean="0"/>
              <a:t> </a:t>
            </a:r>
            <a:r>
              <a:rPr kumimoji="1" lang="en-US" altLang="zh-CN" sz="2400" b="1" i="1" dirty="0" smtClean="0"/>
              <a:t>part</a:t>
            </a:r>
            <a:r>
              <a:rPr kumimoji="1" lang="zh-CN" altLang="en-US" sz="2400" b="1" i="1" dirty="0" smtClean="0"/>
              <a:t> </a:t>
            </a:r>
            <a:r>
              <a:rPr kumimoji="1" lang="en-US" altLang="zh-CN" sz="2400" b="1" i="1" dirty="0" smtClean="0"/>
              <a:t>of</a:t>
            </a:r>
            <a:r>
              <a:rPr kumimoji="1" lang="zh-CN" altLang="en-US" sz="2400" b="1" i="1" dirty="0" smtClean="0"/>
              <a:t> </a:t>
            </a:r>
            <a:r>
              <a:rPr kumimoji="1" lang="en-US" altLang="zh-CN" sz="2400" b="1" i="1" dirty="0" smtClean="0"/>
              <a:t>population</a:t>
            </a:r>
            <a:r>
              <a:rPr kumimoji="1" lang="zh-CN" altLang="en-US" sz="2400" b="1" i="1" dirty="0" smtClean="0"/>
              <a:t> </a:t>
            </a:r>
            <a:r>
              <a:rPr kumimoji="1" lang="en-US" altLang="zh-CN" sz="2400" b="1" i="1" dirty="0" smtClean="0"/>
              <a:t>get</a:t>
            </a:r>
            <a:r>
              <a:rPr kumimoji="1" lang="zh-CN" altLang="en-US" sz="2400" b="1" i="1" dirty="0" smtClean="0"/>
              <a:t> </a:t>
            </a:r>
            <a:r>
              <a:rPr kumimoji="1" lang="en-US" altLang="zh-CN" sz="2400" b="1" i="1" dirty="0" smtClean="0"/>
              <a:t>rich</a:t>
            </a:r>
            <a:r>
              <a:rPr kumimoji="1" lang="zh-CN" altLang="en-US" sz="2400" b="1" i="1" dirty="0" smtClean="0"/>
              <a:t> </a:t>
            </a:r>
            <a:r>
              <a:rPr kumimoji="1" lang="en-US" altLang="zh-CN" sz="2400" b="1" i="1" dirty="0" smtClean="0"/>
              <a:t>first’</a:t>
            </a:r>
            <a:endParaRPr kumimoji="1" lang="zh-CN" alt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val="12845422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571875" y="2185987"/>
            <a:ext cx="4772460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5000" dirty="0" smtClean="0"/>
              <a:t>Q</a:t>
            </a:r>
            <a:r>
              <a:rPr kumimoji="1" lang="zh-CN" altLang="en-US" sz="15000" dirty="0" smtClean="0"/>
              <a:t> </a:t>
            </a:r>
            <a:r>
              <a:rPr kumimoji="1" lang="en-US" altLang="zh-CN" sz="15000" dirty="0" smtClean="0"/>
              <a:t>&amp;</a:t>
            </a:r>
            <a:r>
              <a:rPr kumimoji="1" lang="zh-CN" altLang="en-US" sz="15000" dirty="0" smtClean="0"/>
              <a:t> </a:t>
            </a:r>
            <a:r>
              <a:rPr kumimoji="1" lang="en-US" altLang="zh-CN" sz="15000" dirty="0" smtClean="0"/>
              <a:t>A</a:t>
            </a:r>
            <a:endParaRPr kumimoji="1" lang="zh-CN" altLang="en-US" sz="15000" dirty="0"/>
          </a:p>
        </p:txBody>
      </p:sp>
    </p:spTree>
    <p:extLst>
      <p:ext uri="{BB962C8B-B14F-4D97-AF65-F5344CB8AC3E}">
        <p14:creationId xmlns:p14="http://schemas.microsoft.com/office/powerpoint/2010/main" val="732387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16474</TotalTime>
  <Words>1179</Words>
  <Application>Microsoft Office PowerPoint</Application>
  <PresentationFormat>Widescreen</PresentationFormat>
  <Paragraphs>319</Paragraphs>
  <Slides>59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73" baseType="lpstr">
      <vt:lpstr>.LucidaGrandeUI</vt:lpstr>
      <vt:lpstr>DengXian</vt:lpstr>
      <vt:lpstr>DengXian Light</vt:lpstr>
      <vt:lpstr>Helvetica Neue</vt:lpstr>
      <vt:lpstr>LucidaGrande</vt:lpstr>
      <vt:lpstr>Open Sans</vt:lpstr>
      <vt:lpstr>Angsana New</vt:lpstr>
      <vt:lpstr>Arial</vt:lpstr>
      <vt:lpstr>Calibri</vt:lpstr>
      <vt:lpstr>Calibri Light</vt:lpstr>
      <vt:lpstr>Cordia New</vt:lpstr>
      <vt:lpstr>Helvetica</vt:lpstr>
      <vt:lpstr>Wingdings</vt:lpstr>
      <vt:lpstr>Office Theme</vt:lpstr>
      <vt:lpstr>China???</vt:lpstr>
      <vt:lpstr>PowerPoint Presentation</vt:lpstr>
      <vt:lpstr>Chinese Economy and Globalization</vt:lpstr>
      <vt:lpstr>PowerPoint Presentation</vt:lpstr>
      <vt:lpstr>PowerPoint Presentation</vt:lpstr>
      <vt:lpstr>PowerPoint Presentation</vt:lpstr>
      <vt:lpstr>The Command Economic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there’re many Chinese in Thailand, Singapore, Malaysia, and other SEA countries?</vt:lpstr>
      <vt:lpstr>PowerPoint Presentation</vt:lpstr>
      <vt:lpstr>MODERN CHINA</vt:lpstr>
      <vt:lpstr>PowerPoint Presentation</vt:lpstr>
      <vt:lpstr>Economic Success Since 1978</vt:lpstr>
      <vt:lpstr>PowerPoint Presentation</vt:lpstr>
      <vt:lpstr>CHINA ECONOMIC SUCCESS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China’s ‘Going-Out’ Strategy</vt:lpstr>
      <vt:lpstr>PowerPoint Presentation</vt:lpstr>
      <vt:lpstr>PowerPoint Presentation</vt:lpstr>
      <vt:lpstr>’Made In China’ to ‘Innovate In China’</vt:lpstr>
      <vt:lpstr>PowerPoint Presentation</vt:lpstr>
      <vt:lpstr>PowerPoint Presentation</vt:lpstr>
      <vt:lpstr>One Belt One Road Initiative</vt:lpstr>
      <vt:lpstr>PowerPoint Presentation</vt:lpstr>
      <vt:lpstr>China &amp; ASEAN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ARE CHINA’S CONCERNS??</vt:lpstr>
      <vt:lpstr>Education, Human Capital &amp; Technology</vt:lpstr>
      <vt:lpstr>Unbalanced Regional Development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JDUser</cp:lastModifiedBy>
  <cp:revision>65</cp:revision>
  <dcterms:created xsi:type="dcterms:W3CDTF">2018-06-27T16:01:41Z</dcterms:created>
  <dcterms:modified xsi:type="dcterms:W3CDTF">2018-07-11T02:59:48Z</dcterms:modified>
</cp:coreProperties>
</file>