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compatMode="1" strictFirstAndLastChars="0" saveSubsetFonts="1" autoCompressPictures="0">
  <p:sldMasterIdLst>
    <p:sldMasterId id="2147483672" r:id="rId1"/>
  </p:sldMasterIdLst>
  <p:notesMasterIdLst>
    <p:notesMasterId r:id="rId31"/>
  </p:notesMasterIdLst>
  <p:handoutMasterIdLst>
    <p:handoutMasterId r:id="rId32"/>
  </p:handout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0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81" r:id="rId22"/>
    <p:sldId id="274" r:id="rId23"/>
    <p:sldId id="275" r:id="rId24"/>
    <p:sldId id="276" r:id="rId25"/>
    <p:sldId id="277" r:id="rId26"/>
    <p:sldId id="278" r:id="rId27"/>
    <p:sldId id="282" r:id="rId28"/>
    <p:sldId id="283" r:id="rId29"/>
    <p:sldId id="284" r:id="rId30"/>
  </p:sldIdLst>
  <p:sldSz cx="9144000" cy="6858000" type="screen4x3"/>
  <p:notesSz cx="91440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5pPr>
    <a:lvl6pPr marL="22860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6pPr>
    <a:lvl7pPr marL="27432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7pPr>
    <a:lvl8pPr marL="32004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8pPr>
    <a:lvl9pPr marL="36576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clrMru>
    <a:srgbClr val="4F81BD"/>
    <a:srgbClr val="AADE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13"/>
  </p:normalViewPr>
  <p:slideViewPr>
    <p:cSldViewPr>
      <p:cViewPr varScale="1">
        <p:scale>
          <a:sx n="103" d="100"/>
          <a:sy n="103" d="100"/>
        </p:scale>
        <p:origin x="584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35329C5-92CE-414E-A862-AEE767288337}" type="datetime1">
              <a:rPr lang="en-US" altLang="en-US"/>
              <a:pPr/>
              <a:t>1/18/21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3D44361-97B8-2341-A175-4798EAEBF5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29950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7653" name="Rectangle 5"/>
          <p:cNvSpPr>
            <a:spLocks noGrp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7654" name="Rectangle 6"/>
          <p:cNvSpPr>
            <a:spLocks noGrp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5" name="Rectangle 7"/>
          <p:cNvSpPr>
            <a:spLocks noGrp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D94D4C-98D3-5941-9E31-2F58D8B92C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90196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9ABE9E91-2986-704D-82E9-497F9E2968F8}" type="slidenum">
              <a:rPr lang="en-US" altLang="en-US" sz="1200"/>
              <a:pPr eaLnBrk="1" hangingPunct="1"/>
              <a:t>2</a:t>
            </a:fld>
            <a:endParaRPr lang="en-US" alt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9297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B49BF6FE-31B2-BE47-85B5-64CD7A2D0C8C}" type="slidenum">
              <a:rPr lang="en-US" altLang="en-US" sz="1200"/>
              <a:pPr eaLnBrk="1" hangingPunct="1"/>
              <a:t>3</a:t>
            </a:fld>
            <a:endParaRPr lang="en-US" altLang="en-US" sz="120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593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1DC869B-977F-2540-B61E-99BE31BA0561}" type="slidenum">
              <a:rPr lang="en-US" altLang="en-US" sz="1200"/>
              <a:pPr eaLnBrk="1" hangingPunct="1"/>
              <a:t>4</a:t>
            </a:fld>
            <a:endParaRPr lang="en-US" altLang="en-US" sz="12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31002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E71AD349-735A-2D4F-BFE1-47C962C71136}" type="slidenum">
              <a:rPr lang="en-US" altLang="en-US" sz="1200"/>
              <a:pPr eaLnBrk="1" hangingPunct="1"/>
              <a:t>5</a:t>
            </a:fld>
            <a:endParaRPr lang="en-US" altLang="en-US" sz="120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608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346D5F5-1C00-7B47-BDD8-D3F58641F195}" type="slidenum">
              <a:rPr lang="en-US" altLang="en-US" sz="1200"/>
              <a:pPr eaLnBrk="1" hangingPunct="1"/>
              <a:t>6</a:t>
            </a:fld>
            <a:endParaRPr lang="en-US" altLang="en-US" sz="120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6916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AFB804F5-F956-6940-9B96-5AC9BE5E5A2D}" type="slidenum">
              <a:rPr lang="en-US" altLang="en-US" sz="1200"/>
              <a:pPr eaLnBrk="1" hangingPunct="1"/>
              <a:t>7</a:t>
            </a:fld>
            <a:endParaRPr lang="en-US" altLang="en-US" sz="120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3404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7E32173-2BC2-5D46-BB08-84B2BD8985F5}" type="slidenum">
              <a:rPr lang="en-US" altLang="en-US" sz="1200"/>
              <a:pPr eaLnBrk="1" hangingPunct="1"/>
              <a:t>8</a:t>
            </a:fld>
            <a:endParaRPr lang="en-US" altLang="en-US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5534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4C5F258-4D36-2F4F-8678-85472EE095F2}" type="slidenum">
              <a:rPr lang="en-US" altLang="en-US" sz="1200"/>
              <a:pPr eaLnBrk="1" hangingPunct="1"/>
              <a:t>9</a:t>
            </a:fld>
            <a:endParaRPr lang="en-US" altLang="en-US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5229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5ED7C6A-C427-DB4B-841C-4562AC2769D8}" type="slidenum">
              <a:rPr lang="en-US" altLang="en-US" sz="1200"/>
              <a:pPr eaLnBrk="1" hangingPunct="1"/>
              <a:t>10</a:t>
            </a:fld>
            <a:endParaRPr lang="en-US" altLang="en-US" sz="120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2833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03AFC7F-73AE-7045-8CA4-9E49A103FA79}" type="slidenum">
              <a:rPr lang="en-US" altLang="en-US" sz="1200"/>
              <a:pPr eaLnBrk="1" hangingPunct="1"/>
              <a:t>12</a:t>
            </a:fld>
            <a:endParaRPr lang="en-US" altLang="en-US" sz="120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7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48BB0EF-6F96-2141-BD1C-E21DF4E7CBE0}" type="slidenum">
              <a:rPr lang="en-US" altLang="en-US" sz="1200"/>
              <a:pPr eaLnBrk="1" hangingPunct="1"/>
              <a:t>13</a:t>
            </a:fld>
            <a:endParaRPr lang="en-US" altLang="en-US" sz="120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0035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201130E5-C4AE-B742-BBBA-3B075FD024D2}" type="slidenum">
              <a:rPr lang="en-US" altLang="en-US" sz="1200"/>
              <a:pPr eaLnBrk="1" hangingPunct="1"/>
              <a:t>14</a:t>
            </a:fld>
            <a:endParaRPr lang="en-US" altLang="en-US" sz="120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24906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3E26F085-4D41-B94C-A1F8-3FCBABF0E689}" type="slidenum">
              <a:rPr lang="en-US" altLang="en-US" sz="1200"/>
              <a:pPr eaLnBrk="1" hangingPunct="1"/>
              <a:t>15</a:t>
            </a:fld>
            <a:endParaRPr lang="en-US" altLang="en-US" sz="120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9947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96030BD8-06C5-9C42-B1E1-D5F2294DD253}" type="slidenum">
              <a:rPr lang="en-US" altLang="en-US" sz="1200"/>
              <a:pPr eaLnBrk="1" hangingPunct="1"/>
              <a:t>16</a:t>
            </a:fld>
            <a:endParaRPr lang="en-US" altLang="en-US" sz="120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1157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EC35F02E-14FD-E042-8931-18A041E30D86}" type="slidenum">
              <a:rPr lang="en-US" altLang="en-US" sz="1200"/>
              <a:pPr eaLnBrk="1" hangingPunct="1"/>
              <a:t>17</a:t>
            </a:fld>
            <a:endParaRPr lang="en-US" altLang="en-US" sz="120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08545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3BD4007-3285-134E-9F8C-43FB2EC84BA9}" type="slidenum">
              <a:rPr lang="en-US" altLang="en-US" sz="1200"/>
              <a:pPr eaLnBrk="1" hangingPunct="1"/>
              <a:t>18</a:t>
            </a:fld>
            <a:endParaRPr lang="en-US" altLang="en-US" sz="12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63040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F36F5DC-728C-A544-80D4-78698CF2831F}" type="slidenum">
              <a:rPr lang="en-US" altLang="en-US" sz="1200"/>
              <a:pPr eaLnBrk="1" hangingPunct="1"/>
              <a:t>19</a:t>
            </a:fld>
            <a:endParaRPr lang="en-US" altLang="en-US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21714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78ABA66E-504B-8546-A220-8339F69EC371}" type="slidenum">
              <a:rPr lang="en-US" altLang="en-US" sz="1200"/>
              <a:pPr eaLnBrk="1" hangingPunct="1"/>
              <a:t>20</a:t>
            </a:fld>
            <a:endParaRPr lang="en-US" altLang="en-US" sz="120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81313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253BA7A-D07C-D843-87CF-080C511030D9}" type="slidenum">
              <a:rPr lang="en-US" altLang="en-US" sz="1200"/>
              <a:pPr eaLnBrk="1" hangingPunct="1"/>
              <a:t>22</a:t>
            </a:fld>
            <a:endParaRPr lang="en-US" altLang="en-US" sz="120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0452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40F4865-6F9C-5D4C-A41D-BF043D6B0FC5}" type="slidenum">
              <a:rPr lang="en-US" altLang="en-US" sz="1200"/>
              <a:pPr eaLnBrk="1" hangingPunct="1"/>
              <a:t>23</a:t>
            </a:fld>
            <a:endParaRPr lang="en-US" altLang="en-US" sz="120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58093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2A56622E-B002-4546-8179-313CE525CC5F}" type="slidenum">
              <a:rPr lang="en-US" altLang="en-US" sz="1200"/>
              <a:pPr eaLnBrk="1" hangingPunct="1"/>
              <a:t>24</a:t>
            </a:fld>
            <a:endParaRPr lang="en-US" altLang="en-US" sz="120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35498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B0F0DB56-1849-CD45-881B-46C07B95A4B8}" type="slidenum">
              <a:rPr lang="en-US" altLang="en-US" sz="1200"/>
              <a:pPr eaLnBrk="1" hangingPunct="1"/>
              <a:t>25</a:t>
            </a:fld>
            <a:endParaRPr lang="en-US" altLang="en-US" sz="120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1468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AE28653C-4CFD-6A46-B452-C82063310505}" type="slidenum">
              <a:rPr lang="en-US" altLang="en-US" sz="1200"/>
              <a:pPr eaLnBrk="1" hangingPunct="1"/>
              <a:t>26</a:t>
            </a:fld>
            <a:endParaRPr lang="en-US" alt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4191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Century Gothic" charset="0"/>
            </a:endParaRP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A74A03CD-F459-4B4A-90F5-E79AEE49E090}" type="slidenum">
              <a:rPr lang="en-US" altLang="en-US" sz="1200"/>
              <a:pPr eaLnBrk="1" hangingPunct="1"/>
              <a:t>29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val="1135244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2667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BFB3D4D-D3B6-834E-A6C9-17A20DD9EE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2784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400800"/>
            <a:ext cx="2895600" cy="457200"/>
          </a:xfrm>
          <a:prstGeom prst="rect">
            <a:avLst/>
          </a:prstGeom>
        </p:spPr>
        <p:txBody>
          <a:bodyPr/>
          <a:lstStyle>
            <a:lvl1pPr algn="l">
              <a:defRPr sz="2000">
                <a:latin typeface="Angsana New"/>
                <a:ea typeface="ヒラギノ角ゴ Pro W3" charset="-128"/>
                <a:cs typeface="Angsana New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53C5E70-6DDC-CB40-8E1F-70A45909F9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5963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324600"/>
            <a:ext cx="3048000" cy="5334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BF8EEA-017E-C449-8E7B-C807675E8F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406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77000"/>
            <a:ext cx="25908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5FF8CF0-6EDA-3647-BA30-402C4F625E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233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72400" cy="944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3B6FA-27ED-594A-BD9C-623067B5D93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4791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77000"/>
            <a:ext cx="28194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565193-7E76-0E49-B3A4-079F5DA290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866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26670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1AA511-5259-A445-9791-00807A532D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0018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5C022-B0F5-4A43-9840-1CAD30F582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179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4AEC6-0616-0D49-88BB-FFDF0B1C5C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237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4EE041-F936-9149-9A4F-569A0C5F48F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1938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FDA5C-C2CA-744C-AA8A-B7A7BB1B48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253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tif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th-TH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th-TH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/>
            </a:lvl1pPr>
          </a:lstStyle>
          <a:p>
            <a:fld id="{CB27D0C1-EC32-C845-94FC-1E2B1596AD39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08A322-4C10-D349-942F-6BACC2CBDE0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316415" y="0"/>
            <a:ext cx="800319" cy="108043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2133600"/>
          </a:xfrm>
        </p:spPr>
        <p:txBody>
          <a:bodyPr/>
          <a:lstStyle/>
          <a:p>
            <a:pPr indent="39688" eaLnBrk="1" hangingPunct="1">
              <a:lnSpc>
                <a:spcPts val="5000"/>
              </a:lnSpc>
            </a:pPr>
            <a: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  <a:t>Applications of  Demand </a:t>
            </a:r>
            <a:b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</a:br>
            <a: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  <a:t>and Supply</a:t>
            </a:r>
            <a:b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</a:br>
            <a:r>
              <a:rPr lang="en-US" altLang="en-US" b="1">
                <a:latin typeface="Angsana New" charset="0"/>
              </a:rPr>
              <a:t>EE311</a:t>
            </a:r>
            <a:endParaRPr lang="en-US" altLang="en-US" sz="7200" b="1">
              <a:latin typeface="Angsana New" charset="0"/>
            </a:endParaRPr>
          </a:p>
        </p:txBody>
      </p:sp>
      <p:sp>
        <p:nvSpPr>
          <p:cNvPr id="15363" name="Subtitle 5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7086600" cy="1752600"/>
          </a:xfrm>
        </p:spPr>
        <p:txBody>
          <a:bodyPr/>
          <a:lstStyle/>
          <a:p>
            <a:pPr algn="r" eaLnBrk="1" hangingPunct="1"/>
            <a:r>
              <a:rPr lang="en-US" altLang="en-US" sz="4400">
                <a:latin typeface="Angsana New" charset="0"/>
              </a:rPr>
              <a:t>Chayun Tantivasadakarn</a:t>
            </a:r>
          </a:p>
          <a:p>
            <a:pPr algn="r" eaLnBrk="1" hangingPunct="1"/>
            <a:r>
              <a:rPr lang="en-US" altLang="en-US" sz="4400">
                <a:latin typeface="Angsana New" charset="0"/>
              </a:rPr>
              <a:t>Faculty of Economics Thammasat University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64D7C93-5672-A34F-82E5-43E49F324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352" y="-27384"/>
            <a:ext cx="1403648" cy="189492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5400">
                <a:latin typeface="Angsana New" charset="0"/>
              </a:rPr>
              <a:t>Apply Demand and Supply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914400"/>
            <a:ext cx="7772400" cy="4724400"/>
          </a:xfrm>
        </p:spPr>
        <p:txBody>
          <a:bodyPr rIns="132080"/>
          <a:lstStyle/>
          <a:p>
            <a:pPr eaLnBrk="1" hangingPunct="1">
              <a:spcBef>
                <a:spcPct val="0"/>
              </a:spcBef>
            </a:pPr>
            <a:r>
              <a:rPr lang="en-US" altLang="en-US" sz="4800">
                <a:latin typeface="Angsana New" charset="0"/>
              </a:rPr>
              <a:t>Consumer and producer surplus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>
                <a:latin typeface="Angsana New" charset="0"/>
              </a:rPr>
              <a:t>Sale Taxes and Subsidies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>
                <a:latin typeface="Angsana New" charset="0"/>
              </a:rPr>
              <a:t>Price ceilings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>
                <a:latin typeface="Angsana New" charset="0"/>
              </a:rPr>
              <a:t>Price floors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>
                <a:latin typeface="Angsana New" charset="0"/>
              </a:rPr>
              <a:t>Price supports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>
                <a:latin typeface="Angsana New" charset="0"/>
              </a:rPr>
              <a:t>Import Tariffs and Quotas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>
                <a:latin typeface="Angsana New" charset="0"/>
              </a:rPr>
              <a:t>Cobweb model</a:t>
            </a:r>
          </a:p>
        </p:txBody>
      </p:sp>
      <p:sp>
        <p:nvSpPr>
          <p:cNvPr id="1638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1638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B9265C20-E563-C04F-9302-F92CB48956BC}" type="slidenum">
              <a:rPr lang="en-US" altLang="en-US" sz="2600"/>
              <a:pPr eaLnBrk="1" hangingPunct="1"/>
              <a:t>2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Consumer surplus: CS</a:t>
            </a:r>
          </a:p>
        </p:txBody>
      </p:sp>
      <p:sp>
        <p:nvSpPr>
          <p:cNvPr id="18435" name="Slide Number Placeholder 3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6BB2C6D0-271E-8646-AD96-AA2E1F3E338D}" type="slidenum">
              <a:rPr lang="en-US" altLang="en-US" sz="2600"/>
              <a:pPr eaLnBrk="1" hangingPunct="1"/>
              <a:t>3</a:t>
            </a:fld>
            <a:endParaRPr lang="en-US" altLang="en-US" sz="2600"/>
          </a:p>
        </p:txBody>
      </p:sp>
      <p:sp>
        <p:nvSpPr>
          <p:cNvPr id="1843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52600" y="1143000"/>
            <a:ext cx="7391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The difference between the maximum willingness to pay and the actual price paid or area between the demand curve and the price</a:t>
            </a:r>
          </a:p>
        </p:txBody>
      </p:sp>
      <p:sp>
        <p:nvSpPr>
          <p:cNvPr id="18437" name="Footer Placeholder 36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sp>
        <p:nvSpPr>
          <p:cNvPr id="18438" name="Rectangle 4"/>
          <p:cNvSpPr>
            <a:spLocks/>
          </p:cNvSpPr>
          <p:nvPr/>
        </p:nvSpPr>
        <p:spPr bwMode="auto">
          <a:xfrm>
            <a:off x="1036638" y="1371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18439" name="Rectangle 5"/>
          <p:cNvSpPr>
            <a:spLocks/>
          </p:cNvSpPr>
          <p:nvPr/>
        </p:nvSpPr>
        <p:spPr bwMode="auto">
          <a:xfrm>
            <a:off x="763588" y="53657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18440" name="Rectangle 6"/>
          <p:cNvSpPr>
            <a:spLocks/>
          </p:cNvSpPr>
          <p:nvPr/>
        </p:nvSpPr>
        <p:spPr bwMode="auto">
          <a:xfrm>
            <a:off x="4348163" y="49847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D</a:t>
            </a:r>
          </a:p>
        </p:txBody>
      </p:sp>
      <p:sp>
        <p:nvSpPr>
          <p:cNvPr id="18441" name="Line 7"/>
          <p:cNvSpPr>
            <a:spLocks noChangeShapeType="1"/>
          </p:cNvSpPr>
          <p:nvPr/>
        </p:nvSpPr>
        <p:spPr bwMode="auto">
          <a:xfrm rot="10800000" flipH="1">
            <a:off x="1090613" y="18462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" name="Line 8"/>
          <p:cNvSpPr>
            <a:spLocks noChangeShapeType="1"/>
          </p:cNvSpPr>
          <p:nvPr/>
        </p:nvSpPr>
        <p:spPr bwMode="auto">
          <a:xfrm>
            <a:off x="1055688" y="55991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3" name="Line 9"/>
          <p:cNvSpPr>
            <a:spLocks noChangeShapeType="1"/>
          </p:cNvSpPr>
          <p:nvPr/>
        </p:nvSpPr>
        <p:spPr bwMode="auto">
          <a:xfrm>
            <a:off x="1090613" y="2132013"/>
            <a:ext cx="3186112" cy="30718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4" name="Line 10"/>
          <p:cNvSpPr>
            <a:spLocks noChangeShapeType="1"/>
          </p:cNvSpPr>
          <p:nvPr/>
        </p:nvSpPr>
        <p:spPr bwMode="auto">
          <a:xfrm>
            <a:off x="1066800" y="39100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5" name="Rectangle 11"/>
          <p:cNvSpPr>
            <a:spLocks/>
          </p:cNvSpPr>
          <p:nvPr/>
        </p:nvSpPr>
        <p:spPr bwMode="auto">
          <a:xfrm>
            <a:off x="614363" y="3733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sp>
        <p:nvSpPr>
          <p:cNvPr id="18446" name="Rectangle 12"/>
          <p:cNvSpPr>
            <a:spLocks/>
          </p:cNvSpPr>
          <p:nvPr/>
        </p:nvSpPr>
        <p:spPr bwMode="auto">
          <a:xfrm>
            <a:off x="461963" y="18288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14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461963" y="2286000"/>
            <a:ext cx="1138237" cy="3810000"/>
            <a:chOff x="0" y="0"/>
            <a:chExt cx="717" cy="2400"/>
          </a:xfrm>
        </p:grpSpPr>
        <p:sp>
          <p:nvSpPr>
            <p:cNvPr id="18463" name="AutoShape 14"/>
            <p:cNvSpPr>
              <a:spLocks/>
            </p:cNvSpPr>
            <p:nvPr/>
          </p:nvSpPr>
          <p:spPr bwMode="auto">
            <a:xfrm>
              <a:off x="405" y="192"/>
              <a:ext cx="268" cy="1871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64" name="Rectangle 15"/>
            <p:cNvSpPr>
              <a:spLocks/>
            </p:cNvSpPr>
            <p:nvPr/>
          </p:nvSpPr>
          <p:spPr bwMode="auto">
            <a:xfrm>
              <a:off x="0" y="0"/>
              <a:ext cx="3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12</a:t>
              </a:r>
            </a:p>
          </p:txBody>
        </p:sp>
        <p:sp>
          <p:nvSpPr>
            <p:cNvPr id="18465" name="Rectangle 16"/>
            <p:cNvSpPr>
              <a:spLocks/>
            </p:cNvSpPr>
            <p:nvPr/>
          </p:nvSpPr>
          <p:spPr bwMode="auto">
            <a:xfrm>
              <a:off x="477" y="2112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1</a:t>
              </a: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461963" y="2743200"/>
            <a:ext cx="1595437" cy="3352800"/>
            <a:chOff x="0" y="0"/>
            <a:chExt cx="1005" cy="2112"/>
          </a:xfrm>
        </p:grpSpPr>
        <p:sp>
          <p:nvSpPr>
            <p:cNvPr id="18459" name="AutoShape 18"/>
            <p:cNvSpPr>
              <a:spLocks/>
            </p:cNvSpPr>
            <p:nvPr/>
          </p:nvSpPr>
          <p:spPr bwMode="auto">
            <a:xfrm>
              <a:off x="689" y="183"/>
              <a:ext cx="268" cy="159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60" name="Line 19"/>
            <p:cNvSpPr>
              <a:spLocks noChangeShapeType="1"/>
            </p:cNvSpPr>
            <p:nvPr/>
          </p:nvSpPr>
          <p:spPr bwMode="auto">
            <a:xfrm flipH="1">
              <a:off x="421" y="184"/>
              <a:ext cx="24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61" name="Rectangle 20"/>
            <p:cNvSpPr>
              <a:spLocks/>
            </p:cNvSpPr>
            <p:nvPr/>
          </p:nvSpPr>
          <p:spPr bwMode="auto">
            <a:xfrm>
              <a:off x="0" y="0"/>
              <a:ext cx="3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10</a:t>
              </a:r>
            </a:p>
          </p:txBody>
        </p:sp>
        <p:sp>
          <p:nvSpPr>
            <p:cNvPr id="18462" name="Rectangle 21"/>
            <p:cNvSpPr>
              <a:spLocks/>
            </p:cNvSpPr>
            <p:nvPr/>
          </p:nvSpPr>
          <p:spPr bwMode="auto">
            <a:xfrm>
              <a:off x="765" y="182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2</a:t>
              </a:r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14363" y="3276600"/>
            <a:ext cx="1900237" cy="2819400"/>
            <a:chOff x="0" y="0"/>
            <a:chExt cx="1197" cy="1776"/>
          </a:xfrm>
        </p:grpSpPr>
        <p:sp>
          <p:nvSpPr>
            <p:cNvPr id="18455" name="AutoShape 23"/>
            <p:cNvSpPr>
              <a:spLocks/>
            </p:cNvSpPr>
            <p:nvPr/>
          </p:nvSpPr>
          <p:spPr bwMode="auto">
            <a:xfrm>
              <a:off x="881" y="144"/>
              <a:ext cx="268" cy="1323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56" name="Line 24"/>
            <p:cNvSpPr>
              <a:spLocks noChangeShapeType="1"/>
            </p:cNvSpPr>
            <p:nvPr/>
          </p:nvSpPr>
          <p:spPr bwMode="auto">
            <a:xfrm flipH="1">
              <a:off x="332" y="144"/>
              <a:ext cx="52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7" name="Rectangle 25"/>
            <p:cNvSpPr>
              <a:spLocks/>
            </p:cNvSpPr>
            <p:nvPr/>
          </p:nvSpPr>
          <p:spPr bwMode="auto">
            <a:xfrm>
              <a:off x="0" y="0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8</a:t>
              </a:r>
            </a:p>
          </p:txBody>
        </p:sp>
        <p:sp>
          <p:nvSpPr>
            <p:cNvPr id="18458" name="Rectangle 26"/>
            <p:cNvSpPr>
              <a:spLocks/>
            </p:cNvSpPr>
            <p:nvPr/>
          </p:nvSpPr>
          <p:spPr bwMode="auto">
            <a:xfrm>
              <a:off x="957" y="148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3</a:t>
              </a:r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2470150" y="3919538"/>
            <a:ext cx="501650" cy="2176462"/>
            <a:chOff x="0" y="0"/>
            <a:chExt cx="316" cy="1371"/>
          </a:xfrm>
        </p:grpSpPr>
        <p:sp>
          <p:nvSpPr>
            <p:cNvPr id="18453" name="AutoShape 28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54" name="Rectangle 29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sp>
        <p:nvSpPr>
          <p:cNvPr id="4126" name="Rectangle 30"/>
          <p:cNvSpPr>
            <a:spLocks/>
          </p:cNvSpPr>
          <p:nvPr/>
        </p:nvSpPr>
        <p:spPr bwMode="auto">
          <a:xfrm>
            <a:off x="5292725" y="3276600"/>
            <a:ext cx="385127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CS = (12-6)+(10-6)   +(8-6)+(6-6) = 12</a:t>
            </a:r>
          </a:p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For continuous case   CS =               =  </a:t>
            </a:r>
          </a:p>
        </p:txBody>
      </p:sp>
      <p:sp>
        <p:nvSpPr>
          <p:cNvPr id="18452" name="Rectangle 31"/>
          <p:cNvSpPr>
            <a:spLocks/>
          </p:cNvSpPr>
          <p:nvPr/>
        </p:nvSpPr>
        <p:spPr bwMode="auto">
          <a:xfrm>
            <a:off x="4424363" y="56705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Q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Change in Consumer’s welfare</a:t>
            </a:r>
          </a:p>
        </p:txBody>
      </p:sp>
      <p:sp>
        <p:nvSpPr>
          <p:cNvPr id="20483" name="Slide Number Placeholder 27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28B5F7B-DA60-2A4B-B059-66068B1A4E2B}" type="slidenum">
              <a:rPr lang="en-US" altLang="en-US" sz="2600"/>
              <a:pPr eaLnBrk="1" hangingPunct="1"/>
              <a:t>4</a:t>
            </a:fld>
            <a:endParaRPr lang="en-US" altLang="en-US" sz="2600"/>
          </a:p>
        </p:txBody>
      </p:sp>
      <p:sp>
        <p:nvSpPr>
          <p:cNvPr id="20484" name="Rectangle 3"/>
          <p:cNvSpPr>
            <a:spLocks/>
          </p:cNvSpPr>
          <p:nvPr/>
        </p:nvSpPr>
        <p:spPr bwMode="auto">
          <a:xfrm>
            <a:off x="1189038" y="12954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0485" name="Rectangle 4"/>
          <p:cNvSpPr>
            <a:spLocks/>
          </p:cNvSpPr>
          <p:nvPr/>
        </p:nvSpPr>
        <p:spPr bwMode="auto">
          <a:xfrm>
            <a:off x="915988" y="52895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0486" name="Rectangle 5"/>
          <p:cNvSpPr>
            <a:spLocks/>
          </p:cNvSpPr>
          <p:nvPr/>
        </p:nvSpPr>
        <p:spPr bwMode="auto">
          <a:xfrm>
            <a:off x="4500563" y="48323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D</a:t>
            </a:r>
          </a:p>
        </p:txBody>
      </p:sp>
      <p:sp>
        <p:nvSpPr>
          <p:cNvPr id="20487" name="Line 6"/>
          <p:cNvSpPr>
            <a:spLocks noChangeShapeType="1"/>
          </p:cNvSpPr>
          <p:nvPr/>
        </p:nvSpPr>
        <p:spPr bwMode="auto">
          <a:xfrm>
            <a:off x="1208088" y="55229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8" name="Rectangle 7"/>
          <p:cNvSpPr>
            <a:spLocks/>
          </p:cNvSpPr>
          <p:nvPr/>
        </p:nvSpPr>
        <p:spPr bwMode="auto">
          <a:xfrm>
            <a:off x="766763" y="35814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sp>
        <p:nvSpPr>
          <p:cNvPr id="20489" name="Rectangle 8"/>
          <p:cNvSpPr>
            <a:spLocks/>
          </p:cNvSpPr>
          <p:nvPr/>
        </p:nvSpPr>
        <p:spPr bwMode="auto">
          <a:xfrm>
            <a:off x="614363" y="17526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14</a:t>
            </a:r>
          </a:p>
        </p:txBody>
      </p:sp>
      <p:sp>
        <p:nvSpPr>
          <p:cNvPr id="20490" name="AutoShape 9"/>
          <p:cNvSpPr>
            <a:spLocks/>
          </p:cNvSpPr>
          <p:nvPr/>
        </p:nvSpPr>
        <p:spPr bwMode="auto">
          <a:xfrm>
            <a:off x="1708150" y="2957513"/>
            <a:ext cx="425450" cy="2536825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/>
            <a:rect l="T0" t="T1" r="T2" b="T3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</a:path>
            </a:pathLst>
          </a:custGeom>
          <a:noFill/>
          <a:ln w="25400">
            <a:solidFill>
              <a:srgbClr val="0068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91" name="Rectangle 10"/>
          <p:cNvSpPr>
            <a:spLocks/>
          </p:cNvSpPr>
          <p:nvPr/>
        </p:nvSpPr>
        <p:spPr bwMode="auto">
          <a:xfrm>
            <a:off x="614363" y="26670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10</a:t>
            </a:r>
          </a:p>
        </p:txBody>
      </p:sp>
      <p:sp>
        <p:nvSpPr>
          <p:cNvPr id="20492" name="Rectangle 11"/>
          <p:cNvSpPr>
            <a:spLocks/>
          </p:cNvSpPr>
          <p:nvPr/>
        </p:nvSpPr>
        <p:spPr bwMode="auto">
          <a:xfrm>
            <a:off x="1828800" y="5562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2</a:t>
            </a:r>
          </a:p>
        </p:txBody>
      </p:sp>
      <p:grpSp>
        <p:nvGrpSpPr>
          <p:cNvPr id="20493" name="Group 12"/>
          <p:cNvGrpSpPr>
            <a:grpSpLocks/>
          </p:cNvGrpSpPr>
          <p:nvPr/>
        </p:nvGrpSpPr>
        <p:grpSpPr bwMode="auto">
          <a:xfrm>
            <a:off x="2622550" y="3843338"/>
            <a:ext cx="501650" cy="2176462"/>
            <a:chOff x="0" y="0"/>
            <a:chExt cx="316" cy="1371"/>
          </a:xfrm>
        </p:grpSpPr>
        <p:sp>
          <p:nvSpPr>
            <p:cNvPr id="20502" name="AutoShape 13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503" name="Rectangle 14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sp>
        <p:nvSpPr>
          <p:cNvPr id="20494" name="Line 17"/>
          <p:cNvSpPr>
            <a:spLocks noChangeShapeType="1"/>
          </p:cNvSpPr>
          <p:nvPr/>
        </p:nvSpPr>
        <p:spPr bwMode="auto">
          <a:xfrm>
            <a:off x="1243013" y="2055813"/>
            <a:ext cx="3186112" cy="30718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5" name="Line 18"/>
          <p:cNvSpPr>
            <a:spLocks noChangeShapeType="1"/>
          </p:cNvSpPr>
          <p:nvPr/>
        </p:nvSpPr>
        <p:spPr bwMode="auto">
          <a:xfrm>
            <a:off x="1219200" y="38338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6" name="Line 19"/>
          <p:cNvSpPr>
            <a:spLocks noChangeShapeType="1"/>
          </p:cNvSpPr>
          <p:nvPr/>
        </p:nvSpPr>
        <p:spPr bwMode="auto">
          <a:xfrm rot="10800000" flipH="1">
            <a:off x="1243013" y="17700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7" name="Line 20"/>
          <p:cNvSpPr>
            <a:spLocks noChangeShapeType="1"/>
          </p:cNvSpPr>
          <p:nvPr/>
        </p:nvSpPr>
        <p:spPr bwMode="auto">
          <a:xfrm>
            <a:off x="1219200" y="2971800"/>
            <a:ext cx="2895600" cy="1588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3" name="Rectangle 23"/>
          <p:cNvSpPr>
            <a:spLocks/>
          </p:cNvSpPr>
          <p:nvPr/>
        </p:nvSpPr>
        <p:spPr bwMode="auto">
          <a:xfrm>
            <a:off x="4267200" y="1371600"/>
            <a:ext cx="464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When P = 6, CS = A + B</a:t>
            </a:r>
          </a:p>
        </p:txBody>
      </p:sp>
      <p:sp>
        <p:nvSpPr>
          <p:cNvPr id="20499" name="Rectangle 24"/>
          <p:cNvSpPr>
            <a:spLocks/>
          </p:cNvSpPr>
          <p:nvPr/>
        </p:nvSpPr>
        <p:spPr bwMode="auto">
          <a:xfrm>
            <a:off x="4419600" y="55943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sp>
        <p:nvSpPr>
          <p:cNvPr id="5145" name="Rectangle 25"/>
          <p:cNvSpPr>
            <a:spLocks/>
          </p:cNvSpPr>
          <p:nvPr/>
        </p:nvSpPr>
        <p:spPr bwMode="auto">
          <a:xfrm>
            <a:off x="4267200" y="2057400"/>
            <a:ext cx="464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When P = 10, CS = A</a:t>
            </a:r>
          </a:p>
        </p:txBody>
      </p:sp>
      <p:sp>
        <p:nvSpPr>
          <p:cNvPr id="5146" name="Rectangle 26"/>
          <p:cNvSpPr>
            <a:spLocks/>
          </p:cNvSpPr>
          <p:nvPr/>
        </p:nvSpPr>
        <p:spPr bwMode="auto">
          <a:xfrm>
            <a:off x="4267200" y="2667000"/>
            <a:ext cx="4648200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Change in welfare:            </a:t>
            </a:r>
            <a:r>
              <a:rPr lang="en-US" altLang="en-US" sz="48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4800">
                <a:solidFill>
                  <a:schemeClr val="tx1"/>
                </a:solidFill>
              </a:rPr>
              <a:t> CS   =   </a:t>
            </a:r>
          </a:p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             =   </a:t>
            </a:r>
          </a:p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             =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3" grpId="0" build="p" autoUpdateAnimBg="0"/>
      <p:bldP spid="5145" grpId="0" build="p" autoUpdateAnimBg="0"/>
      <p:bldP spid="5146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Producer surplus: PS</a:t>
            </a:r>
          </a:p>
        </p:txBody>
      </p:sp>
      <p:sp>
        <p:nvSpPr>
          <p:cNvPr id="22531" name="Slide Number Placeholder 3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2E4E8169-C7BE-A44D-B437-61A8BD63554B}" type="slidenum">
              <a:rPr lang="en-US" altLang="en-US" sz="2600"/>
              <a:pPr eaLnBrk="1" hangingPunct="1"/>
              <a:t>5</a:t>
            </a:fld>
            <a:endParaRPr lang="en-US" altLang="en-US" sz="2600"/>
          </a:p>
        </p:txBody>
      </p:sp>
      <p:sp>
        <p:nvSpPr>
          <p:cNvPr id="2253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0" y="1295400"/>
            <a:ext cx="4572000" cy="4533900"/>
          </a:xfrm>
        </p:spPr>
        <p:txBody>
          <a:bodyPr rIns="132080"/>
          <a:lstStyle/>
          <a:p>
            <a:pPr eaLnBrk="1" hangingPunct="1">
              <a:lnSpc>
                <a:spcPct val="85000"/>
              </a:lnSpc>
            </a:pPr>
            <a:r>
              <a:rPr lang="en-US" altLang="en-US" sz="4100">
                <a:latin typeface="Angsana New" charset="0"/>
              </a:rPr>
              <a:t>The difference between the minimum acceptable price and the price actually received or area between the price and the supply curve.</a:t>
            </a:r>
          </a:p>
        </p:txBody>
      </p:sp>
      <p:sp>
        <p:nvSpPr>
          <p:cNvPr id="22533" name="Footer Placeholder 35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sp>
        <p:nvSpPr>
          <p:cNvPr id="22534" name="Rectangle 4"/>
          <p:cNvSpPr>
            <a:spLocks/>
          </p:cNvSpPr>
          <p:nvPr/>
        </p:nvSpPr>
        <p:spPr bwMode="auto">
          <a:xfrm>
            <a:off x="1036638" y="1447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2535" name="Rectangle 5"/>
          <p:cNvSpPr>
            <a:spLocks/>
          </p:cNvSpPr>
          <p:nvPr/>
        </p:nvSpPr>
        <p:spPr bwMode="auto">
          <a:xfrm>
            <a:off x="763588" y="54419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2536" name="Rectangle 6"/>
          <p:cNvSpPr>
            <a:spLocks/>
          </p:cNvSpPr>
          <p:nvPr/>
        </p:nvSpPr>
        <p:spPr bwMode="auto">
          <a:xfrm>
            <a:off x="3967163" y="23939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S</a:t>
            </a:r>
          </a:p>
        </p:txBody>
      </p:sp>
      <p:sp>
        <p:nvSpPr>
          <p:cNvPr id="22537" name="Line 7"/>
          <p:cNvSpPr>
            <a:spLocks noChangeShapeType="1"/>
          </p:cNvSpPr>
          <p:nvPr/>
        </p:nvSpPr>
        <p:spPr bwMode="auto">
          <a:xfrm>
            <a:off x="1055688" y="56753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8" name="Line 8"/>
          <p:cNvSpPr>
            <a:spLocks noChangeShapeType="1"/>
          </p:cNvSpPr>
          <p:nvPr/>
        </p:nvSpPr>
        <p:spPr bwMode="auto">
          <a:xfrm flipH="1">
            <a:off x="1079500" y="2935288"/>
            <a:ext cx="2889250" cy="27305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9" name="Line 9"/>
          <p:cNvSpPr>
            <a:spLocks noChangeShapeType="1"/>
          </p:cNvSpPr>
          <p:nvPr/>
        </p:nvSpPr>
        <p:spPr bwMode="auto">
          <a:xfrm>
            <a:off x="1066800" y="39862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0" name="Rectangle 10"/>
          <p:cNvSpPr>
            <a:spLocks/>
          </p:cNvSpPr>
          <p:nvPr/>
        </p:nvSpPr>
        <p:spPr bwMode="auto">
          <a:xfrm>
            <a:off x="614363" y="3657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grpSp>
        <p:nvGrpSpPr>
          <p:cNvPr id="22541" name="Group 11"/>
          <p:cNvGrpSpPr>
            <a:grpSpLocks/>
          </p:cNvGrpSpPr>
          <p:nvPr/>
        </p:nvGrpSpPr>
        <p:grpSpPr bwMode="auto">
          <a:xfrm>
            <a:off x="2470150" y="3995738"/>
            <a:ext cx="501650" cy="2176462"/>
            <a:chOff x="0" y="0"/>
            <a:chExt cx="316" cy="1371"/>
          </a:xfrm>
        </p:grpSpPr>
        <p:sp>
          <p:nvSpPr>
            <p:cNvPr id="22562" name="AutoShape 12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63" name="Rectangle 13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sp>
        <p:nvSpPr>
          <p:cNvPr id="6158" name="Rectangle 14"/>
          <p:cNvSpPr>
            <a:spLocks/>
          </p:cNvSpPr>
          <p:nvPr/>
        </p:nvSpPr>
        <p:spPr bwMode="auto">
          <a:xfrm>
            <a:off x="4994275" y="4005263"/>
            <a:ext cx="41148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331788" indent="-290513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400">
                <a:solidFill>
                  <a:schemeClr val="tx1"/>
                </a:solidFill>
              </a:rPr>
              <a:t>PS = (6-1)+(6-2) +          (6-4)+(6-6) = 11</a:t>
            </a:r>
          </a:p>
          <a:p>
            <a:pPr eaLnBrk="1" hangingPunct="1"/>
            <a:r>
              <a:rPr lang="en-US" altLang="en-US" sz="4400">
                <a:solidFill>
                  <a:schemeClr val="tx1"/>
                </a:solidFill>
              </a:rPr>
              <a:t>For continuous case        PS =  </a:t>
            </a:r>
          </a:p>
        </p:txBody>
      </p:sp>
      <p:sp>
        <p:nvSpPr>
          <p:cNvPr id="22543" name="Rectangle 15"/>
          <p:cNvSpPr>
            <a:spLocks/>
          </p:cNvSpPr>
          <p:nvPr/>
        </p:nvSpPr>
        <p:spPr bwMode="auto">
          <a:xfrm>
            <a:off x="4424363" y="57467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sp>
        <p:nvSpPr>
          <p:cNvPr id="22544" name="Line 16"/>
          <p:cNvSpPr>
            <a:spLocks noChangeShapeType="1"/>
          </p:cNvSpPr>
          <p:nvPr/>
        </p:nvSpPr>
        <p:spPr bwMode="auto">
          <a:xfrm rot="10800000" flipH="1">
            <a:off x="1090613" y="19224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584200" y="3952875"/>
            <a:ext cx="1016000" cy="2219325"/>
            <a:chOff x="0" y="0"/>
            <a:chExt cx="640" cy="1398"/>
          </a:xfrm>
        </p:grpSpPr>
        <p:sp>
          <p:nvSpPr>
            <p:cNvPr id="22558" name="Rectangle 18"/>
            <p:cNvSpPr>
              <a:spLocks/>
            </p:cNvSpPr>
            <p:nvPr/>
          </p:nvSpPr>
          <p:spPr bwMode="auto">
            <a:xfrm>
              <a:off x="400" y="111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1</a:t>
              </a:r>
            </a:p>
          </p:txBody>
        </p:sp>
        <p:sp>
          <p:nvSpPr>
            <p:cNvPr id="22559" name="Rectangle 19"/>
            <p:cNvSpPr>
              <a:spLocks/>
            </p:cNvSpPr>
            <p:nvPr/>
          </p:nvSpPr>
          <p:spPr bwMode="auto">
            <a:xfrm>
              <a:off x="0" y="630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1</a:t>
              </a:r>
            </a:p>
          </p:txBody>
        </p:sp>
        <p:sp>
          <p:nvSpPr>
            <p:cNvPr id="22560" name="AutoShape 20"/>
            <p:cNvSpPr>
              <a:spLocks/>
            </p:cNvSpPr>
            <p:nvPr/>
          </p:nvSpPr>
          <p:spPr bwMode="auto">
            <a:xfrm rot="10800000" flipH="1">
              <a:off x="328" y="0"/>
              <a:ext cx="268" cy="783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61" name="Line 21"/>
            <p:cNvSpPr>
              <a:spLocks noChangeShapeType="1"/>
            </p:cNvSpPr>
            <p:nvPr/>
          </p:nvSpPr>
          <p:spPr bwMode="auto">
            <a:xfrm>
              <a:off x="600" y="821"/>
              <a:ext cx="1" cy="240"/>
            </a:xfrm>
            <a:prstGeom prst="line">
              <a:avLst/>
            </a:prstGeom>
            <a:noFill/>
            <a:ln w="25400">
              <a:solidFill>
                <a:srgbClr val="00686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14363" y="3962400"/>
            <a:ext cx="1443037" cy="2209800"/>
            <a:chOff x="0" y="0"/>
            <a:chExt cx="909" cy="1392"/>
          </a:xfrm>
        </p:grpSpPr>
        <p:sp>
          <p:nvSpPr>
            <p:cNvPr id="22553" name="Rectangle 23"/>
            <p:cNvSpPr>
              <a:spLocks/>
            </p:cNvSpPr>
            <p:nvPr/>
          </p:nvSpPr>
          <p:spPr bwMode="auto">
            <a:xfrm>
              <a:off x="669" y="110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2</a:t>
              </a:r>
            </a:p>
          </p:txBody>
        </p:sp>
        <p:sp>
          <p:nvSpPr>
            <p:cNvPr id="22554" name="AutoShape 24"/>
            <p:cNvSpPr>
              <a:spLocks/>
            </p:cNvSpPr>
            <p:nvPr/>
          </p:nvSpPr>
          <p:spPr bwMode="auto">
            <a:xfrm rot="10800000" flipH="1">
              <a:off x="593" y="0"/>
              <a:ext cx="268" cy="52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55" name="Line 25"/>
            <p:cNvSpPr>
              <a:spLocks noChangeShapeType="1"/>
            </p:cNvSpPr>
            <p:nvPr/>
          </p:nvSpPr>
          <p:spPr bwMode="auto">
            <a:xfrm flipH="1">
              <a:off x="325" y="528"/>
              <a:ext cx="24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6" name="Rectangle 26"/>
            <p:cNvSpPr>
              <a:spLocks/>
            </p:cNvSpPr>
            <p:nvPr/>
          </p:nvSpPr>
          <p:spPr bwMode="auto">
            <a:xfrm>
              <a:off x="0" y="336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2</a:t>
              </a:r>
            </a:p>
          </p:txBody>
        </p:sp>
        <p:sp>
          <p:nvSpPr>
            <p:cNvPr id="22557" name="Line 27"/>
            <p:cNvSpPr>
              <a:spLocks noChangeShapeType="1"/>
            </p:cNvSpPr>
            <p:nvPr/>
          </p:nvSpPr>
          <p:spPr bwMode="auto">
            <a:xfrm>
              <a:off x="860" y="577"/>
              <a:ext cx="2" cy="477"/>
            </a:xfrm>
            <a:prstGeom prst="line">
              <a:avLst/>
            </a:prstGeom>
            <a:noFill/>
            <a:ln w="25400">
              <a:solidFill>
                <a:srgbClr val="00686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584200" y="3962400"/>
            <a:ext cx="1930400" cy="2209800"/>
            <a:chOff x="0" y="0"/>
            <a:chExt cx="1216" cy="1392"/>
          </a:xfrm>
        </p:grpSpPr>
        <p:sp>
          <p:nvSpPr>
            <p:cNvPr id="22548" name="AutoShape 29"/>
            <p:cNvSpPr>
              <a:spLocks/>
            </p:cNvSpPr>
            <p:nvPr/>
          </p:nvSpPr>
          <p:spPr bwMode="auto">
            <a:xfrm rot="10800000" flipH="1">
              <a:off x="900" y="0"/>
              <a:ext cx="268" cy="24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49" name="Line 30"/>
            <p:cNvSpPr>
              <a:spLocks noChangeShapeType="1"/>
            </p:cNvSpPr>
            <p:nvPr/>
          </p:nvSpPr>
          <p:spPr bwMode="auto">
            <a:xfrm flipH="1">
              <a:off x="333" y="231"/>
              <a:ext cx="52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0" name="Rectangle 31"/>
            <p:cNvSpPr>
              <a:spLocks/>
            </p:cNvSpPr>
            <p:nvPr/>
          </p:nvSpPr>
          <p:spPr bwMode="auto">
            <a:xfrm>
              <a:off x="0" y="48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4</a:t>
              </a:r>
            </a:p>
          </p:txBody>
        </p:sp>
        <p:sp>
          <p:nvSpPr>
            <p:cNvPr id="22551" name="Rectangle 32"/>
            <p:cNvSpPr>
              <a:spLocks/>
            </p:cNvSpPr>
            <p:nvPr/>
          </p:nvSpPr>
          <p:spPr bwMode="auto">
            <a:xfrm>
              <a:off x="976" y="110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3</a:t>
              </a:r>
            </a:p>
          </p:txBody>
        </p:sp>
        <p:sp>
          <p:nvSpPr>
            <p:cNvPr id="22552" name="Line 33"/>
            <p:cNvSpPr>
              <a:spLocks noChangeShapeType="1"/>
            </p:cNvSpPr>
            <p:nvPr/>
          </p:nvSpPr>
          <p:spPr bwMode="auto">
            <a:xfrm flipH="1">
              <a:off x="1166" y="273"/>
              <a:ext cx="1" cy="795"/>
            </a:xfrm>
            <a:prstGeom prst="line">
              <a:avLst/>
            </a:prstGeom>
            <a:noFill/>
            <a:ln w="25400">
              <a:solidFill>
                <a:srgbClr val="00686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Change in Producer’s welfare</a:t>
            </a:r>
          </a:p>
        </p:txBody>
      </p:sp>
      <p:sp>
        <p:nvSpPr>
          <p:cNvPr id="24579" name="Slide Number Placeholder 27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2A8E6731-F081-0E4B-9AA9-B801F0F5EE9B}" type="slidenum">
              <a:rPr lang="en-US" altLang="en-US" sz="2600"/>
              <a:pPr eaLnBrk="1" hangingPunct="1"/>
              <a:t>6</a:t>
            </a:fld>
            <a:endParaRPr lang="en-US" altLang="en-US" sz="2600"/>
          </a:p>
        </p:txBody>
      </p:sp>
      <p:sp>
        <p:nvSpPr>
          <p:cNvPr id="24580" name="Footer Placeholder 28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sp>
        <p:nvSpPr>
          <p:cNvPr id="24581" name="Rectangle 2"/>
          <p:cNvSpPr>
            <a:spLocks/>
          </p:cNvSpPr>
          <p:nvPr/>
        </p:nvSpPr>
        <p:spPr bwMode="auto">
          <a:xfrm>
            <a:off x="808038" y="1371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4582" name="Rectangle 3"/>
          <p:cNvSpPr>
            <a:spLocks/>
          </p:cNvSpPr>
          <p:nvPr/>
        </p:nvSpPr>
        <p:spPr bwMode="auto">
          <a:xfrm>
            <a:off x="915988" y="49847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4583" name="Rectangle 4"/>
          <p:cNvSpPr>
            <a:spLocks/>
          </p:cNvSpPr>
          <p:nvPr/>
        </p:nvSpPr>
        <p:spPr bwMode="auto">
          <a:xfrm>
            <a:off x="3967163" y="190500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S</a:t>
            </a:r>
          </a:p>
        </p:txBody>
      </p:sp>
      <p:sp>
        <p:nvSpPr>
          <p:cNvPr id="24584" name="Line 5"/>
          <p:cNvSpPr>
            <a:spLocks noChangeShapeType="1"/>
          </p:cNvSpPr>
          <p:nvPr/>
        </p:nvSpPr>
        <p:spPr bwMode="auto">
          <a:xfrm>
            <a:off x="1208088" y="52181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5" name="Rectangle 6"/>
          <p:cNvSpPr>
            <a:spLocks/>
          </p:cNvSpPr>
          <p:nvPr/>
        </p:nvSpPr>
        <p:spPr bwMode="auto">
          <a:xfrm>
            <a:off x="766763" y="3352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grpSp>
        <p:nvGrpSpPr>
          <p:cNvPr id="24586" name="Group 7"/>
          <p:cNvGrpSpPr>
            <a:grpSpLocks/>
          </p:cNvGrpSpPr>
          <p:nvPr/>
        </p:nvGrpSpPr>
        <p:grpSpPr bwMode="auto">
          <a:xfrm>
            <a:off x="2622550" y="3538538"/>
            <a:ext cx="501650" cy="2176462"/>
            <a:chOff x="0" y="0"/>
            <a:chExt cx="316" cy="1371"/>
          </a:xfrm>
        </p:grpSpPr>
        <p:sp>
          <p:nvSpPr>
            <p:cNvPr id="24599" name="AutoShape 8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600" name="Rectangle 9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sp>
        <p:nvSpPr>
          <p:cNvPr id="7181" name="Rectangle 13"/>
          <p:cNvSpPr>
            <a:spLocks/>
          </p:cNvSpPr>
          <p:nvPr/>
        </p:nvSpPr>
        <p:spPr bwMode="auto">
          <a:xfrm>
            <a:off x="4495800" y="2286000"/>
            <a:ext cx="46482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When P = 8, PS = C + F</a:t>
            </a:r>
          </a:p>
        </p:txBody>
      </p:sp>
      <p:sp>
        <p:nvSpPr>
          <p:cNvPr id="24588" name="Rectangle 14"/>
          <p:cNvSpPr>
            <a:spLocks/>
          </p:cNvSpPr>
          <p:nvPr/>
        </p:nvSpPr>
        <p:spPr bwMode="auto">
          <a:xfrm>
            <a:off x="4419600" y="52895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766763" y="2362200"/>
            <a:ext cx="3348037" cy="3352800"/>
            <a:chOff x="0" y="0"/>
            <a:chExt cx="2109" cy="2112"/>
          </a:xfrm>
        </p:grpSpPr>
        <p:sp>
          <p:nvSpPr>
            <p:cNvPr id="24595" name="AutoShape 16"/>
            <p:cNvSpPr>
              <a:spLocks/>
            </p:cNvSpPr>
            <p:nvPr/>
          </p:nvSpPr>
          <p:spPr bwMode="auto">
            <a:xfrm>
              <a:off x="1677" y="192"/>
              <a:ext cx="268" cy="159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596" name="Rectangle 17"/>
            <p:cNvSpPr>
              <a:spLocks/>
            </p:cNvSpPr>
            <p:nvPr/>
          </p:nvSpPr>
          <p:spPr bwMode="auto">
            <a:xfrm>
              <a:off x="0" y="0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9</a:t>
              </a:r>
            </a:p>
          </p:txBody>
        </p:sp>
        <p:sp>
          <p:nvSpPr>
            <p:cNvPr id="24597" name="Rectangle 18"/>
            <p:cNvSpPr>
              <a:spLocks/>
            </p:cNvSpPr>
            <p:nvPr/>
          </p:nvSpPr>
          <p:spPr bwMode="auto">
            <a:xfrm>
              <a:off x="1773" y="182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6</a:t>
              </a:r>
            </a:p>
          </p:txBody>
        </p:sp>
        <p:sp>
          <p:nvSpPr>
            <p:cNvPr id="24598" name="Line 21"/>
            <p:cNvSpPr>
              <a:spLocks noChangeShapeType="1"/>
            </p:cNvSpPr>
            <p:nvPr/>
          </p:nvSpPr>
          <p:spPr bwMode="auto">
            <a:xfrm>
              <a:off x="285" y="192"/>
              <a:ext cx="1824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590" name="Line 22"/>
          <p:cNvSpPr>
            <a:spLocks noChangeShapeType="1"/>
          </p:cNvSpPr>
          <p:nvPr/>
        </p:nvSpPr>
        <p:spPr bwMode="auto">
          <a:xfrm>
            <a:off x="1219200" y="35290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1" name="Line 23"/>
          <p:cNvSpPr>
            <a:spLocks noChangeShapeType="1"/>
          </p:cNvSpPr>
          <p:nvPr/>
        </p:nvSpPr>
        <p:spPr bwMode="auto">
          <a:xfrm rot="10800000" flipH="1">
            <a:off x="1243013" y="14652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2" name="Line 24"/>
          <p:cNvSpPr>
            <a:spLocks noChangeShapeType="1"/>
          </p:cNvSpPr>
          <p:nvPr/>
        </p:nvSpPr>
        <p:spPr bwMode="auto">
          <a:xfrm flipH="1">
            <a:off x="1219200" y="2362200"/>
            <a:ext cx="2971800" cy="2819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3" name="Rectangle 25"/>
          <p:cNvSpPr>
            <a:spLocks/>
          </p:cNvSpPr>
          <p:nvPr/>
        </p:nvSpPr>
        <p:spPr bwMode="auto">
          <a:xfrm>
            <a:off x="4494213" y="1676400"/>
            <a:ext cx="41910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When P = 6, PS = C</a:t>
            </a:r>
          </a:p>
        </p:txBody>
      </p:sp>
      <p:sp>
        <p:nvSpPr>
          <p:cNvPr id="7194" name="Rectangle 26"/>
          <p:cNvSpPr>
            <a:spLocks/>
          </p:cNvSpPr>
          <p:nvPr/>
        </p:nvSpPr>
        <p:spPr bwMode="auto">
          <a:xfrm>
            <a:off x="4495800" y="2895600"/>
            <a:ext cx="4648200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Change in welfare:         </a:t>
            </a:r>
            <a:r>
              <a:rPr lang="en-US" altLang="en-US" sz="54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5400">
                <a:solidFill>
                  <a:schemeClr val="tx1"/>
                </a:solidFill>
              </a:rPr>
              <a:t> PS   = </a:t>
            </a:r>
          </a:p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	    =   </a:t>
            </a:r>
          </a:p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            =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 build="p" autoUpdateAnimBg="0"/>
      <p:bldP spid="7194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Social welfare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4953000" y="1295400"/>
            <a:ext cx="3810000" cy="5562600"/>
          </a:xfrm>
        </p:spPr>
        <p:txBody>
          <a:bodyPr rIns="132080"/>
          <a:lstStyle/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altLang="en-US" sz="4400">
                <a:latin typeface="Angsana New" charset="0"/>
              </a:rPr>
              <a:t>Social welfare define by the summation of CS and PS is maximize under free market condition with perfect competition</a:t>
            </a:r>
          </a:p>
          <a:p>
            <a:pPr eaLnBrk="1" hangingPunct="1">
              <a:lnSpc>
                <a:spcPct val="80000"/>
              </a:lnSpc>
              <a:spcBef>
                <a:spcPts val="300"/>
              </a:spcBef>
            </a:pPr>
            <a:r>
              <a:rPr lang="en-US" altLang="en-US" sz="4400">
                <a:latin typeface="Angsana New" charset="0"/>
              </a:rPr>
              <a:t>Consumers and producers are given the same weight</a:t>
            </a:r>
          </a:p>
        </p:txBody>
      </p:sp>
      <p:sp>
        <p:nvSpPr>
          <p:cNvPr id="26628" name="Footer Placeholder 19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26629" name="Slide Number Placeholder 18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CC31DAB-1DE2-D243-9980-DF051BECDBD6}" type="slidenum">
              <a:rPr lang="en-US" altLang="en-US" sz="2600"/>
              <a:pPr eaLnBrk="1" hangingPunct="1"/>
              <a:t>7</a:t>
            </a:fld>
            <a:endParaRPr lang="en-US" altLang="en-US" sz="2600"/>
          </a:p>
        </p:txBody>
      </p:sp>
      <p:sp>
        <p:nvSpPr>
          <p:cNvPr id="26630" name="AutoShape 3"/>
          <p:cNvSpPr>
            <a:spLocks/>
          </p:cNvSpPr>
          <p:nvPr/>
        </p:nvSpPr>
        <p:spPr bwMode="auto">
          <a:xfrm>
            <a:off x="1111250" y="1905000"/>
            <a:ext cx="1746250" cy="1658938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1" name="Rectangle 4"/>
          <p:cNvSpPr>
            <a:spLocks/>
          </p:cNvSpPr>
          <p:nvPr/>
        </p:nvSpPr>
        <p:spPr bwMode="auto">
          <a:xfrm>
            <a:off x="1036638" y="1066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6632" name="Rectangle 5"/>
          <p:cNvSpPr>
            <a:spLocks/>
          </p:cNvSpPr>
          <p:nvPr/>
        </p:nvSpPr>
        <p:spPr bwMode="auto">
          <a:xfrm>
            <a:off x="763588" y="50609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6633" name="Rectangle 6"/>
          <p:cNvSpPr>
            <a:spLocks/>
          </p:cNvSpPr>
          <p:nvPr/>
        </p:nvSpPr>
        <p:spPr bwMode="auto">
          <a:xfrm>
            <a:off x="4348163" y="46799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D</a:t>
            </a:r>
          </a:p>
        </p:txBody>
      </p:sp>
      <p:sp>
        <p:nvSpPr>
          <p:cNvPr id="26634" name="Line 7"/>
          <p:cNvSpPr>
            <a:spLocks noChangeShapeType="1"/>
          </p:cNvSpPr>
          <p:nvPr/>
        </p:nvSpPr>
        <p:spPr bwMode="auto">
          <a:xfrm>
            <a:off x="1055688" y="52943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5" name="Line 8"/>
          <p:cNvSpPr>
            <a:spLocks noChangeShapeType="1"/>
          </p:cNvSpPr>
          <p:nvPr/>
        </p:nvSpPr>
        <p:spPr bwMode="auto">
          <a:xfrm>
            <a:off x="1090613" y="1827213"/>
            <a:ext cx="3186112" cy="30718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6" name="Rectangle 9"/>
          <p:cNvSpPr>
            <a:spLocks/>
          </p:cNvSpPr>
          <p:nvPr/>
        </p:nvSpPr>
        <p:spPr bwMode="auto">
          <a:xfrm>
            <a:off x="614363" y="3276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sp>
        <p:nvSpPr>
          <p:cNvPr id="26637" name="Rectangle 10"/>
          <p:cNvSpPr>
            <a:spLocks/>
          </p:cNvSpPr>
          <p:nvPr/>
        </p:nvSpPr>
        <p:spPr bwMode="auto">
          <a:xfrm>
            <a:off x="461963" y="15240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14</a:t>
            </a:r>
          </a:p>
        </p:txBody>
      </p:sp>
      <p:sp>
        <p:nvSpPr>
          <p:cNvPr id="26638" name="AutoShape 11"/>
          <p:cNvSpPr>
            <a:spLocks/>
          </p:cNvSpPr>
          <p:nvPr/>
        </p:nvSpPr>
        <p:spPr bwMode="auto">
          <a:xfrm>
            <a:off x="1143000" y="3540125"/>
            <a:ext cx="1714500" cy="1719263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/>
            <a:rect l="T0" t="T1" r="T2" b="T3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</a:path>
            </a:pathLst>
          </a:custGeom>
          <a:noFill/>
          <a:ln w="25400">
            <a:solidFill>
              <a:srgbClr val="0068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9" name="Rectangle 12"/>
          <p:cNvSpPr>
            <a:spLocks/>
          </p:cNvSpPr>
          <p:nvPr/>
        </p:nvSpPr>
        <p:spPr bwMode="auto">
          <a:xfrm>
            <a:off x="2667000" y="5316538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4</a:t>
            </a:r>
          </a:p>
        </p:txBody>
      </p:sp>
      <p:sp>
        <p:nvSpPr>
          <p:cNvPr id="26640" name="Rectangle 13"/>
          <p:cNvSpPr>
            <a:spLocks/>
          </p:cNvSpPr>
          <p:nvPr/>
        </p:nvSpPr>
        <p:spPr bwMode="auto">
          <a:xfrm>
            <a:off x="4424363" y="53657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sp>
        <p:nvSpPr>
          <p:cNvPr id="26641" name="Rectangle 14"/>
          <p:cNvSpPr>
            <a:spLocks/>
          </p:cNvSpPr>
          <p:nvPr/>
        </p:nvSpPr>
        <p:spPr bwMode="auto">
          <a:xfrm>
            <a:off x="4119563" y="160020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S</a:t>
            </a:r>
          </a:p>
        </p:txBody>
      </p:sp>
      <p:sp>
        <p:nvSpPr>
          <p:cNvPr id="26642" name="AutoShape 15"/>
          <p:cNvSpPr>
            <a:spLocks/>
          </p:cNvSpPr>
          <p:nvPr/>
        </p:nvSpPr>
        <p:spPr bwMode="auto">
          <a:xfrm rot="10800000" flipH="1">
            <a:off x="1119188" y="3559175"/>
            <a:ext cx="1692275" cy="1693863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43" name="Line 16"/>
          <p:cNvSpPr>
            <a:spLocks noChangeShapeType="1"/>
          </p:cNvSpPr>
          <p:nvPr/>
        </p:nvSpPr>
        <p:spPr bwMode="auto">
          <a:xfrm rot="10800000" flipH="1">
            <a:off x="1109663" y="2154238"/>
            <a:ext cx="3228975" cy="31130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4" name="Line 17"/>
          <p:cNvSpPr>
            <a:spLocks noChangeShapeType="1"/>
          </p:cNvSpPr>
          <p:nvPr/>
        </p:nvSpPr>
        <p:spPr bwMode="auto">
          <a:xfrm rot="10800000" flipH="1">
            <a:off x="1090613" y="15414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/>
          </p:cNvSpPr>
          <p:nvPr/>
        </p:nvSpPr>
        <p:spPr bwMode="auto">
          <a:xfrm>
            <a:off x="1447800" y="773113"/>
            <a:ext cx="6705600" cy="52578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28675" name="Line 2"/>
          <p:cNvSpPr>
            <a:spLocks noChangeShapeType="1"/>
          </p:cNvSpPr>
          <p:nvPr/>
        </p:nvSpPr>
        <p:spPr bwMode="auto">
          <a:xfrm rot="10800000" flipH="1">
            <a:off x="2395538" y="3167063"/>
            <a:ext cx="3000375" cy="2374900"/>
          </a:xfrm>
          <a:prstGeom prst="line">
            <a:avLst/>
          </a:prstGeom>
          <a:noFill/>
          <a:ln w="152400">
            <a:solidFill>
              <a:srgbClr val="50A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76" name="Rectangle 3"/>
          <p:cNvSpPr>
            <a:spLocks/>
          </p:cNvSpPr>
          <p:nvPr/>
        </p:nvSpPr>
        <p:spPr bwMode="auto">
          <a:xfrm>
            <a:off x="304800" y="3124200"/>
            <a:ext cx="14478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$1.00</a:t>
            </a:r>
          </a:p>
        </p:txBody>
      </p:sp>
      <p:sp>
        <p:nvSpPr>
          <p:cNvPr id="28677" name="Rectangle 4"/>
          <p:cNvSpPr>
            <a:spLocks/>
          </p:cNvSpPr>
          <p:nvPr/>
        </p:nvSpPr>
        <p:spPr bwMode="auto">
          <a:xfrm>
            <a:off x="533400" y="3733800"/>
            <a:ext cx="12954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$.75</a:t>
            </a:r>
          </a:p>
        </p:txBody>
      </p:sp>
      <p:sp>
        <p:nvSpPr>
          <p:cNvPr id="28678" name="Rectangle 5"/>
          <p:cNvSpPr>
            <a:spLocks/>
          </p:cNvSpPr>
          <p:nvPr/>
        </p:nvSpPr>
        <p:spPr bwMode="auto">
          <a:xfrm>
            <a:off x="533400" y="4430713"/>
            <a:ext cx="14478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$.50</a:t>
            </a:r>
          </a:p>
        </p:txBody>
      </p:sp>
      <p:sp>
        <p:nvSpPr>
          <p:cNvPr id="28679" name="Rectangle 6"/>
          <p:cNvSpPr>
            <a:spLocks/>
          </p:cNvSpPr>
          <p:nvPr/>
        </p:nvSpPr>
        <p:spPr bwMode="auto">
          <a:xfrm>
            <a:off x="609600" y="5029200"/>
            <a:ext cx="1219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$.25</a:t>
            </a:r>
          </a:p>
        </p:txBody>
      </p:sp>
      <p:sp>
        <p:nvSpPr>
          <p:cNvPr id="28680" name="Rectangle 7"/>
          <p:cNvSpPr>
            <a:spLocks/>
          </p:cNvSpPr>
          <p:nvPr/>
        </p:nvSpPr>
        <p:spPr bwMode="auto">
          <a:xfrm>
            <a:off x="1524000" y="5954713"/>
            <a:ext cx="7620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5</a:t>
            </a:r>
          </a:p>
        </p:txBody>
      </p:sp>
      <p:sp>
        <p:nvSpPr>
          <p:cNvPr id="28681" name="Rectangle 8"/>
          <p:cNvSpPr>
            <a:spLocks/>
          </p:cNvSpPr>
          <p:nvPr/>
        </p:nvSpPr>
        <p:spPr bwMode="auto">
          <a:xfrm>
            <a:off x="21336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10</a:t>
            </a:r>
          </a:p>
        </p:txBody>
      </p:sp>
      <p:sp>
        <p:nvSpPr>
          <p:cNvPr id="28682" name="Rectangle 9"/>
          <p:cNvSpPr>
            <a:spLocks/>
          </p:cNvSpPr>
          <p:nvPr/>
        </p:nvSpPr>
        <p:spPr bwMode="auto">
          <a:xfrm>
            <a:off x="28956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15</a:t>
            </a:r>
          </a:p>
        </p:txBody>
      </p:sp>
      <p:sp>
        <p:nvSpPr>
          <p:cNvPr id="28683" name="Rectangle 10"/>
          <p:cNvSpPr>
            <a:spLocks/>
          </p:cNvSpPr>
          <p:nvPr/>
        </p:nvSpPr>
        <p:spPr bwMode="auto">
          <a:xfrm>
            <a:off x="35814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20</a:t>
            </a:r>
          </a:p>
        </p:txBody>
      </p:sp>
      <p:sp>
        <p:nvSpPr>
          <p:cNvPr id="28684" name="Rectangle 11"/>
          <p:cNvSpPr>
            <a:spLocks/>
          </p:cNvSpPr>
          <p:nvPr/>
        </p:nvSpPr>
        <p:spPr bwMode="auto">
          <a:xfrm>
            <a:off x="304800" y="2514600"/>
            <a:ext cx="1473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$1.25</a:t>
            </a:r>
          </a:p>
        </p:txBody>
      </p:sp>
      <p:sp>
        <p:nvSpPr>
          <p:cNvPr id="28685" name="Rectangle 12"/>
          <p:cNvSpPr>
            <a:spLocks/>
          </p:cNvSpPr>
          <p:nvPr/>
        </p:nvSpPr>
        <p:spPr bwMode="auto">
          <a:xfrm>
            <a:off x="304800" y="1905000"/>
            <a:ext cx="1600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$1.50</a:t>
            </a:r>
          </a:p>
        </p:txBody>
      </p:sp>
      <p:sp>
        <p:nvSpPr>
          <p:cNvPr id="28686" name="Rectangle 13"/>
          <p:cNvSpPr>
            <a:spLocks/>
          </p:cNvSpPr>
          <p:nvPr/>
        </p:nvSpPr>
        <p:spPr bwMode="auto">
          <a:xfrm>
            <a:off x="304800" y="1295400"/>
            <a:ext cx="15240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$1.75</a:t>
            </a:r>
          </a:p>
        </p:txBody>
      </p:sp>
      <p:sp>
        <p:nvSpPr>
          <p:cNvPr id="28687" name="Rectangle 14"/>
          <p:cNvSpPr>
            <a:spLocks/>
          </p:cNvSpPr>
          <p:nvPr/>
        </p:nvSpPr>
        <p:spPr bwMode="auto">
          <a:xfrm>
            <a:off x="304800" y="685800"/>
            <a:ext cx="1600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$2.00</a:t>
            </a:r>
          </a:p>
        </p:txBody>
      </p:sp>
      <p:sp>
        <p:nvSpPr>
          <p:cNvPr id="28688" name="Rectangle 15"/>
          <p:cNvSpPr>
            <a:spLocks/>
          </p:cNvSpPr>
          <p:nvPr/>
        </p:nvSpPr>
        <p:spPr bwMode="auto">
          <a:xfrm>
            <a:off x="4267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25</a:t>
            </a:r>
          </a:p>
        </p:txBody>
      </p:sp>
      <p:sp>
        <p:nvSpPr>
          <p:cNvPr id="28689" name="Rectangle 16"/>
          <p:cNvSpPr>
            <a:spLocks/>
          </p:cNvSpPr>
          <p:nvPr/>
        </p:nvSpPr>
        <p:spPr bwMode="auto">
          <a:xfrm>
            <a:off x="5029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30</a:t>
            </a:r>
          </a:p>
        </p:txBody>
      </p:sp>
      <p:sp>
        <p:nvSpPr>
          <p:cNvPr id="28690" name="Rectangle 17"/>
          <p:cNvSpPr>
            <a:spLocks/>
          </p:cNvSpPr>
          <p:nvPr/>
        </p:nvSpPr>
        <p:spPr bwMode="auto">
          <a:xfrm>
            <a:off x="5791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35</a:t>
            </a:r>
          </a:p>
        </p:txBody>
      </p:sp>
      <p:sp>
        <p:nvSpPr>
          <p:cNvPr id="28691" name="Rectangle 18"/>
          <p:cNvSpPr>
            <a:spLocks/>
          </p:cNvSpPr>
          <p:nvPr/>
        </p:nvSpPr>
        <p:spPr bwMode="auto">
          <a:xfrm>
            <a:off x="6553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40</a:t>
            </a:r>
          </a:p>
        </p:txBody>
      </p:sp>
      <p:sp>
        <p:nvSpPr>
          <p:cNvPr id="28692" name="Rectangle 19"/>
          <p:cNvSpPr>
            <a:spLocks/>
          </p:cNvSpPr>
          <p:nvPr/>
        </p:nvSpPr>
        <p:spPr bwMode="auto">
          <a:xfrm>
            <a:off x="7315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45</a:t>
            </a:r>
          </a:p>
        </p:txBody>
      </p:sp>
      <p:sp>
        <p:nvSpPr>
          <p:cNvPr id="28693" name="Line 20"/>
          <p:cNvSpPr>
            <a:spLocks noChangeShapeType="1"/>
          </p:cNvSpPr>
          <p:nvPr/>
        </p:nvSpPr>
        <p:spPr bwMode="auto">
          <a:xfrm>
            <a:off x="1600200" y="54213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4" name="Line 21"/>
          <p:cNvSpPr>
            <a:spLocks noChangeShapeType="1"/>
          </p:cNvSpPr>
          <p:nvPr/>
        </p:nvSpPr>
        <p:spPr bwMode="auto">
          <a:xfrm>
            <a:off x="1600200" y="48117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5" name="Line 22"/>
          <p:cNvSpPr>
            <a:spLocks noChangeShapeType="1"/>
          </p:cNvSpPr>
          <p:nvPr/>
        </p:nvSpPr>
        <p:spPr bwMode="auto">
          <a:xfrm>
            <a:off x="1600200" y="42021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6" name="Line 23"/>
          <p:cNvSpPr>
            <a:spLocks noChangeShapeType="1"/>
          </p:cNvSpPr>
          <p:nvPr/>
        </p:nvSpPr>
        <p:spPr bwMode="auto">
          <a:xfrm>
            <a:off x="1600200" y="35925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7" name="Line 24"/>
          <p:cNvSpPr>
            <a:spLocks noChangeShapeType="1"/>
          </p:cNvSpPr>
          <p:nvPr/>
        </p:nvSpPr>
        <p:spPr bwMode="auto">
          <a:xfrm>
            <a:off x="1600200" y="29829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8" name="Line 25"/>
          <p:cNvSpPr>
            <a:spLocks noChangeShapeType="1"/>
          </p:cNvSpPr>
          <p:nvPr/>
        </p:nvSpPr>
        <p:spPr bwMode="auto">
          <a:xfrm>
            <a:off x="1600200" y="23733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9" name="Line 26"/>
          <p:cNvSpPr>
            <a:spLocks noChangeShapeType="1"/>
          </p:cNvSpPr>
          <p:nvPr/>
        </p:nvSpPr>
        <p:spPr bwMode="auto">
          <a:xfrm>
            <a:off x="1600200" y="17637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0" name="Line 27"/>
          <p:cNvSpPr>
            <a:spLocks noChangeShapeType="1"/>
          </p:cNvSpPr>
          <p:nvPr/>
        </p:nvSpPr>
        <p:spPr bwMode="auto">
          <a:xfrm>
            <a:off x="1600200" y="12303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1" name="Line 28"/>
          <p:cNvSpPr>
            <a:spLocks noChangeShapeType="1"/>
          </p:cNvSpPr>
          <p:nvPr/>
        </p:nvSpPr>
        <p:spPr bwMode="auto">
          <a:xfrm rot="10800000" flipH="1">
            <a:off x="48006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2" name="Line 29"/>
          <p:cNvSpPr>
            <a:spLocks noChangeShapeType="1"/>
          </p:cNvSpPr>
          <p:nvPr/>
        </p:nvSpPr>
        <p:spPr bwMode="auto">
          <a:xfrm rot="10800000" flipH="1">
            <a:off x="6248400" y="925513"/>
            <a:ext cx="1588" cy="502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3" name="Line 30"/>
          <p:cNvSpPr>
            <a:spLocks noChangeShapeType="1"/>
          </p:cNvSpPr>
          <p:nvPr/>
        </p:nvSpPr>
        <p:spPr bwMode="auto">
          <a:xfrm rot="10800000" flipH="1">
            <a:off x="54864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4" name="Line 31"/>
          <p:cNvSpPr>
            <a:spLocks noChangeShapeType="1"/>
          </p:cNvSpPr>
          <p:nvPr/>
        </p:nvSpPr>
        <p:spPr bwMode="auto">
          <a:xfrm rot="10800000" flipH="1">
            <a:off x="6934200" y="849313"/>
            <a:ext cx="1588" cy="510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5" name="Line 32"/>
          <p:cNvSpPr>
            <a:spLocks noChangeShapeType="1"/>
          </p:cNvSpPr>
          <p:nvPr/>
        </p:nvSpPr>
        <p:spPr bwMode="auto">
          <a:xfrm rot="10800000" flipH="1">
            <a:off x="7696200" y="8493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6" name="Rectangle 33"/>
          <p:cNvSpPr>
            <a:spLocks/>
          </p:cNvSpPr>
          <p:nvPr/>
        </p:nvSpPr>
        <p:spPr bwMode="auto">
          <a:xfrm>
            <a:off x="4724400" y="1763713"/>
            <a:ext cx="106680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  <a:r>
              <a:rPr lang="en-US" altLang="en-US" sz="88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1</a:t>
            </a:r>
          </a:p>
        </p:txBody>
      </p:sp>
      <p:sp>
        <p:nvSpPr>
          <p:cNvPr id="28707" name="Line 34"/>
          <p:cNvSpPr>
            <a:spLocks noChangeShapeType="1"/>
          </p:cNvSpPr>
          <p:nvPr/>
        </p:nvSpPr>
        <p:spPr bwMode="auto">
          <a:xfrm>
            <a:off x="2347913" y="1439863"/>
            <a:ext cx="3008312" cy="2719387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8" name="Rectangle 35"/>
          <p:cNvSpPr>
            <a:spLocks/>
          </p:cNvSpPr>
          <p:nvPr/>
        </p:nvSpPr>
        <p:spPr bwMode="auto">
          <a:xfrm>
            <a:off x="5181600" y="3886200"/>
            <a:ext cx="8382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28709" name="Line 36"/>
          <p:cNvSpPr>
            <a:spLocks noChangeShapeType="1"/>
          </p:cNvSpPr>
          <p:nvPr/>
        </p:nvSpPr>
        <p:spPr bwMode="auto">
          <a:xfrm rot="10800000" flipH="1">
            <a:off x="26670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0" name="Line 37"/>
          <p:cNvSpPr>
            <a:spLocks noChangeShapeType="1"/>
          </p:cNvSpPr>
          <p:nvPr/>
        </p:nvSpPr>
        <p:spPr bwMode="auto">
          <a:xfrm rot="10800000" flipH="1">
            <a:off x="33528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1" name="Line 38"/>
          <p:cNvSpPr>
            <a:spLocks noChangeShapeType="1"/>
          </p:cNvSpPr>
          <p:nvPr/>
        </p:nvSpPr>
        <p:spPr bwMode="auto">
          <a:xfrm rot="10800000" flipH="1">
            <a:off x="40386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2" name="Line 39"/>
          <p:cNvSpPr>
            <a:spLocks noChangeShapeType="1"/>
          </p:cNvSpPr>
          <p:nvPr/>
        </p:nvSpPr>
        <p:spPr bwMode="auto">
          <a:xfrm rot="10800000" flipH="1">
            <a:off x="19812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3" name="Line 41"/>
          <p:cNvSpPr>
            <a:spLocks noChangeShapeType="1"/>
          </p:cNvSpPr>
          <p:nvPr/>
        </p:nvSpPr>
        <p:spPr bwMode="auto">
          <a:xfrm>
            <a:off x="1447800" y="914400"/>
            <a:ext cx="0" cy="50180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4" name="Line 42"/>
          <p:cNvSpPr>
            <a:spLocks noChangeShapeType="1"/>
          </p:cNvSpPr>
          <p:nvPr/>
        </p:nvSpPr>
        <p:spPr bwMode="auto">
          <a:xfrm>
            <a:off x="1381125" y="5964238"/>
            <a:ext cx="6765925" cy="1587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59" name="Rectangle 43"/>
          <p:cNvSpPr>
            <a:spLocks/>
          </p:cNvSpPr>
          <p:nvPr/>
        </p:nvSpPr>
        <p:spPr bwMode="auto">
          <a:xfrm>
            <a:off x="5791200" y="1763713"/>
            <a:ext cx="31242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  </a:t>
            </a:r>
          </a:p>
        </p:txBody>
      </p:sp>
      <p:sp>
        <p:nvSpPr>
          <p:cNvPr id="28716" name="AutoShape 50"/>
          <p:cNvSpPr>
            <a:spLocks/>
          </p:cNvSpPr>
          <p:nvPr/>
        </p:nvSpPr>
        <p:spPr bwMode="auto">
          <a:xfrm>
            <a:off x="1524000" y="3592513"/>
            <a:ext cx="3276600" cy="2286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/>
            <a:rect l="T0" t="T1" r="T2" b="T3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</a:path>
            </a:pathLst>
          </a:custGeom>
          <a:noFill/>
          <a:ln w="3810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28717" name="Group 51"/>
          <p:cNvGrpSpPr>
            <a:grpSpLocks/>
          </p:cNvGrpSpPr>
          <p:nvPr/>
        </p:nvGrpSpPr>
        <p:grpSpPr bwMode="auto">
          <a:xfrm>
            <a:off x="4648200" y="3440113"/>
            <a:ext cx="228600" cy="304800"/>
            <a:chOff x="0" y="0"/>
            <a:chExt cx="144" cy="192"/>
          </a:xfrm>
        </p:grpSpPr>
        <p:sp>
          <p:nvSpPr>
            <p:cNvPr id="28734" name="AutoShape 52"/>
            <p:cNvSpPr>
              <a:spLocks/>
            </p:cNvSpPr>
            <p:nvPr/>
          </p:nvSpPr>
          <p:spPr bwMode="auto">
            <a:xfrm>
              <a:off x="0" y="0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6326" y="0"/>
                  </a:moveTo>
                  <a:lnTo>
                    <a:pt x="0" y="4745"/>
                  </a:lnTo>
                  <a:lnTo>
                    <a:pt x="0" y="16856"/>
                  </a:lnTo>
                  <a:lnTo>
                    <a:pt x="6326" y="21600"/>
                  </a:lnTo>
                  <a:lnTo>
                    <a:pt x="15274" y="21600"/>
                  </a:lnTo>
                  <a:lnTo>
                    <a:pt x="21600" y="16856"/>
                  </a:lnTo>
                  <a:lnTo>
                    <a:pt x="21600" y="4745"/>
                  </a:lnTo>
                  <a:lnTo>
                    <a:pt x="15274" y="0"/>
                  </a:lnTo>
                  <a:close/>
                  <a:moveTo>
                    <a:pt x="6326" y="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35" name="Rectangle 53"/>
            <p:cNvSpPr>
              <a:spLocks/>
            </p:cNvSpPr>
            <p:nvPr/>
          </p:nvSpPr>
          <p:spPr bwMode="auto">
            <a:xfrm>
              <a:off x="0" y="0"/>
              <a:ext cx="1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9273" name="Rectangle 57"/>
          <p:cNvSpPr>
            <a:spLocks/>
          </p:cNvSpPr>
          <p:nvPr/>
        </p:nvSpPr>
        <p:spPr bwMode="auto">
          <a:xfrm>
            <a:off x="5791200" y="2209800"/>
            <a:ext cx="31242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  </a:t>
            </a:r>
          </a:p>
        </p:txBody>
      </p:sp>
      <p:sp>
        <p:nvSpPr>
          <p:cNvPr id="9274" name="Rectangle 58"/>
          <p:cNvSpPr>
            <a:spLocks/>
          </p:cNvSpPr>
          <p:nvPr/>
        </p:nvSpPr>
        <p:spPr bwMode="auto">
          <a:xfrm>
            <a:off x="5791200" y="2619375"/>
            <a:ext cx="3124200" cy="14351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=  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=</a:t>
            </a:r>
          </a:p>
        </p:txBody>
      </p:sp>
      <p:grpSp>
        <p:nvGrpSpPr>
          <p:cNvPr id="3" name="Group 59"/>
          <p:cNvGrpSpPr>
            <a:grpSpLocks/>
          </p:cNvGrpSpPr>
          <p:nvPr/>
        </p:nvGrpSpPr>
        <p:grpSpPr bwMode="auto">
          <a:xfrm>
            <a:off x="1447800" y="2297113"/>
            <a:ext cx="1981200" cy="3616325"/>
            <a:chOff x="0" y="0"/>
            <a:chExt cx="1248" cy="2278"/>
          </a:xfrm>
        </p:grpSpPr>
        <p:sp>
          <p:nvSpPr>
            <p:cNvPr id="28732" name="AutoShape 60"/>
            <p:cNvSpPr>
              <a:spLocks/>
            </p:cNvSpPr>
            <p:nvPr/>
          </p:nvSpPr>
          <p:spPr bwMode="auto">
            <a:xfrm>
              <a:off x="1104" y="0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6326" y="0"/>
                  </a:moveTo>
                  <a:lnTo>
                    <a:pt x="0" y="4745"/>
                  </a:lnTo>
                  <a:lnTo>
                    <a:pt x="0" y="16856"/>
                  </a:lnTo>
                  <a:lnTo>
                    <a:pt x="6326" y="21600"/>
                  </a:lnTo>
                  <a:lnTo>
                    <a:pt x="15274" y="21600"/>
                  </a:lnTo>
                  <a:lnTo>
                    <a:pt x="21600" y="16856"/>
                  </a:lnTo>
                  <a:lnTo>
                    <a:pt x="21600" y="4745"/>
                  </a:lnTo>
                  <a:lnTo>
                    <a:pt x="15274" y="0"/>
                  </a:lnTo>
                  <a:close/>
                  <a:moveTo>
                    <a:pt x="6326" y="0"/>
                  </a:moveTo>
                </a:path>
              </a:pathLst>
            </a:cu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33" name="AutoShape 61"/>
            <p:cNvSpPr>
              <a:spLocks/>
            </p:cNvSpPr>
            <p:nvPr/>
          </p:nvSpPr>
          <p:spPr bwMode="auto">
            <a:xfrm>
              <a:off x="0" y="41"/>
              <a:ext cx="1188" cy="223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38100">
              <a:solidFill>
                <a:srgbClr val="C1001A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1485900" y="315913"/>
            <a:ext cx="4457700" cy="3549650"/>
            <a:chOff x="0" y="0"/>
            <a:chExt cx="2807" cy="2236"/>
          </a:xfrm>
        </p:grpSpPr>
        <p:sp>
          <p:nvSpPr>
            <p:cNvPr id="28728" name="Line 63"/>
            <p:cNvSpPr>
              <a:spLocks noChangeShapeType="1"/>
            </p:cNvSpPr>
            <p:nvPr/>
          </p:nvSpPr>
          <p:spPr bwMode="auto">
            <a:xfrm rot="10800000" flipH="1">
              <a:off x="0" y="495"/>
              <a:ext cx="2200" cy="1741"/>
            </a:xfrm>
            <a:prstGeom prst="line">
              <a:avLst/>
            </a:prstGeom>
            <a:noFill/>
            <a:ln w="152400">
              <a:solidFill>
                <a:srgbClr val="C1001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729" name="Rectangle 64"/>
            <p:cNvSpPr>
              <a:spLocks/>
            </p:cNvSpPr>
            <p:nvPr/>
          </p:nvSpPr>
          <p:spPr bwMode="auto">
            <a:xfrm>
              <a:off x="2135" y="0"/>
              <a:ext cx="67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5100"/>
                </a:spcBef>
              </a:pPr>
              <a:r>
                <a:rPr lang="en-US" altLang="en-US" sz="8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s</a:t>
              </a:r>
              <a:r>
                <a:rPr lang="en-US" altLang="en-US" sz="8800" baseline="-250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2</a:t>
              </a:r>
            </a:p>
          </p:txBody>
        </p:sp>
        <p:sp>
          <p:nvSpPr>
            <p:cNvPr id="28730" name="Line 65"/>
            <p:cNvSpPr>
              <a:spLocks noChangeShapeType="1"/>
            </p:cNvSpPr>
            <p:nvPr/>
          </p:nvSpPr>
          <p:spPr bwMode="auto">
            <a:xfrm rot="10800000" flipH="1">
              <a:off x="2087" y="665"/>
              <a:ext cx="1" cy="1248"/>
            </a:xfrm>
            <a:prstGeom prst="line">
              <a:avLst/>
            </a:prstGeom>
            <a:noFill/>
            <a:ln w="76200">
              <a:solidFill>
                <a:srgbClr val="C1001A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731" name="Rectangle 66"/>
            <p:cNvSpPr>
              <a:spLocks/>
            </p:cNvSpPr>
            <p:nvPr/>
          </p:nvSpPr>
          <p:spPr bwMode="auto">
            <a:xfrm>
              <a:off x="1847" y="953"/>
              <a:ext cx="240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spcBef>
                  <a:spcPts val="2350"/>
                </a:spcBef>
              </a:pPr>
              <a:r>
                <a:rPr lang="en-US" altLang="en-US" sz="400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5" name="Group 70"/>
          <p:cNvGrpSpPr>
            <a:grpSpLocks/>
          </p:cNvGrpSpPr>
          <p:nvPr/>
        </p:nvGrpSpPr>
        <p:grpSpPr bwMode="auto">
          <a:xfrm>
            <a:off x="1536700" y="4735513"/>
            <a:ext cx="1892300" cy="304800"/>
            <a:chOff x="0" y="0"/>
            <a:chExt cx="1192" cy="192"/>
          </a:xfrm>
        </p:grpSpPr>
        <p:sp>
          <p:nvSpPr>
            <p:cNvPr id="28726" name="Line 71"/>
            <p:cNvSpPr>
              <a:spLocks noChangeShapeType="1"/>
            </p:cNvSpPr>
            <p:nvPr/>
          </p:nvSpPr>
          <p:spPr bwMode="auto">
            <a:xfrm>
              <a:off x="0" y="57"/>
              <a:ext cx="1112" cy="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727" name="AutoShape 72"/>
            <p:cNvSpPr>
              <a:spLocks/>
            </p:cNvSpPr>
            <p:nvPr/>
          </p:nvSpPr>
          <p:spPr bwMode="auto">
            <a:xfrm>
              <a:off x="1048" y="0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6326" y="0"/>
                  </a:moveTo>
                  <a:lnTo>
                    <a:pt x="0" y="4745"/>
                  </a:lnTo>
                  <a:lnTo>
                    <a:pt x="0" y="16856"/>
                  </a:lnTo>
                  <a:lnTo>
                    <a:pt x="6326" y="21600"/>
                  </a:lnTo>
                  <a:lnTo>
                    <a:pt x="15274" y="21600"/>
                  </a:lnTo>
                  <a:lnTo>
                    <a:pt x="21600" y="16856"/>
                  </a:lnTo>
                  <a:lnTo>
                    <a:pt x="21600" y="4745"/>
                  </a:lnTo>
                  <a:lnTo>
                    <a:pt x="15274" y="0"/>
                  </a:lnTo>
                  <a:close/>
                  <a:moveTo>
                    <a:pt x="6326" y="0"/>
                  </a:moveTo>
                </a:path>
              </a:pathLst>
            </a:cu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8723" name="Title 75"/>
          <p:cNvSpPr>
            <a:spLocks noGrp="1"/>
          </p:cNvSpPr>
          <p:nvPr>
            <p:ph type="title"/>
          </p:nvPr>
        </p:nvSpPr>
        <p:spPr>
          <a:xfrm>
            <a:off x="685800" y="152400"/>
            <a:ext cx="7620000" cy="6096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Tax incidences and inefficiency</a:t>
            </a:r>
            <a:endParaRPr lang="en-US" altLang="en-US">
              <a:latin typeface="Angsana New" charset="0"/>
            </a:endParaRPr>
          </a:p>
        </p:txBody>
      </p:sp>
      <p:sp>
        <p:nvSpPr>
          <p:cNvPr id="28724" name="Slide Number Placeholder 7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BE1CA78C-498D-EE48-924E-A88E8633492C}" type="slidenum">
              <a:rPr lang="en-US" altLang="en-US" sz="2600"/>
              <a:pPr eaLnBrk="1" hangingPunct="1"/>
              <a:t>8</a:t>
            </a:fld>
            <a:endParaRPr lang="en-US" altLang="en-US" sz="2600"/>
          </a:p>
        </p:txBody>
      </p:sp>
      <p:sp>
        <p:nvSpPr>
          <p:cNvPr id="28725" name="Footer Placeholder 74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9" grpId="0" build="p" animBg="1" autoUpdateAnimBg="0"/>
      <p:bldP spid="9273" grpId="0" build="p" animBg="1" autoUpdateAnimBg="0"/>
      <p:bldP spid="9274" grpId="0" build="p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7696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Domestic taxes and subsidies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838200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If the tax is imposed on the producer, the S curve shifts upward by the size of the tax rate.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Depending on the relative sizes of the price elasticities of demand and supply, consumers and producers share the tax burden.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The side that has lower (absolute) price elasticity bears more tax incidence.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Domestic taxes generate tax revenue but create consumption distortion (B) and production distortion (C) which are deadweight losses.  </a:t>
            </a:r>
          </a:p>
        </p:txBody>
      </p:sp>
      <p:sp>
        <p:nvSpPr>
          <p:cNvPr id="30724" name="Footer Placeholder 5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F08CFF9-8044-F344-9774-E8544B377698}" type="slidenum">
              <a:rPr lang="en-US" altLang="en-US" sz="2600"/>
              <a:pPr eaLnBrk="1" hangingPunct="1"/>
              <a:t>9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7696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Domestic taxes and subsidies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762000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If the tax is imposed on the consumer, the D curve shifts downward by the size of the tax rate.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If the tax is a unit tax, which side pay the tax first does not change neither the tax incidence borne by each side, nor the deadweight losses.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Subsidies are negative taxes, hence the impacts are the opposite of the taxes. 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Exercise: Analyze the impacts of a tax imposed on the producer when the S curve is vertical and the D curve is downward sloping.  </a:t>
            </a:r>
          </a:p>
        </p:txBody>
      </p:sp>
      <p:sp>
        <p:nvSpPr>
          <p:cNvPr id="32772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3277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A546DEA-A3E3-6C47-B65C-A3D41AE3F19B}" type="slidenum">
              <a:rPr lang="en-US" altLang="en-US" sz="2600"/>
              <a:pPr eaLnBrk="1" hangingPunct="1"/>
              <a:t>10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Exercise</a:t>
            </a:r>
            <a:endParaRPr lang="th-TH" altLang="en-US">
              <a:latin typeface="Angsana New" charset="0"/>
            </a:endParaRPr>
          </a:p>
        </p:txBody>
      </p:sp>
      <p:sp>
        <p:nvSpPr>
          <p:cNvPr id="10752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19200"/>
            <a:ext cx="7772400" cy="4724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>
                <a:latin typeface="Angsana New" charset="0"/>
              </a:rPr>
              <a:t>1. Analyze the impact of a specific sale tax imposed on the supplier with a normal downward sloping demand curve.  Which side should bear more tax burden? What kind of distortion is created? Explain.</a:t>
            </a:r>
            <a:endParaRPr lang="th-TH" altLang="en-US">
              <a:latin typeface="Angsana New" charset="0"/>
            </a:endParaRPr>
          </a:p>
          <a:p>
            <a:pPr eaLnBrk="1" hangingPunct="1">
              <a:buFontTx/>
              <a:buNone/>
            </a:pPr>
            <a:r>
              <a:rPr lang="en-US" altLang="en-US">
                <a:latin typeface="Angsana New" charset="0"/>
              </a:rPr>
              <a:t>2. Analyze the impact of a specific production subsidy  on equilibrium price and production, welfare change of the consumer, producer, and the society.  What kind of distortion</a:t>
            </a:r>
            <a:r>
              <a:rPr lang="th-TH" altLang="en-US">
                <a:latin typeface="Angsana New" charset="0"/>
              </a:rPr>
              <a:t> </a:t>
            </a:r>
            <a:r>
              <a:rPr lang="en-US" altLang="en-US">
                <a:latin typeface="Angsana New" charset="0"/>
              </a:rPr>
              <a:t>is created? Explain.</a:t>
            </a:r>
            <a:endParaRPr lang="th-TH" altLang="en-US">
              <a:latin typeface="Angsana New" charset="0"/>
            </a:endParaRPr>
          </a:p>
        </p:txBody>
      </p:sp>
      <p:sp>
        <p:nvSpPr>
          <p:cNvPr id="34820" name="Footer Placeholder 3"/>
          <p:cNvSpPr>
            <a:spLocks noGrp="1"/>
          </p:cNvSpPr>
          <p:nvPr>
            <p:ph type="ftr" sz="quarter" idx="10"/>
          </p:nvPr>
        </p:nvSpPr>
        <p:spPr bwMode="auto">
          <a:xfrm>
            <a:off x="0" y="6477000"/>
            <a:ext cx="2667000" cy="381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600"/>
              <a:t>Chayun Tantivasadakarn</a:t>
            </a:r>
          </a:p>
        </p:txBody>
      </p:sp>
      <p:sp>
        <p:nvSpPr>
          <p:cNvPr id="3482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4C65C99A-9586-DB49-AB4F-E5A98DBA1D85}" type="slidenum">
              <a:rPr lang="en-US" altLang="en-US" sz="2600"/>
              <a:pPr eaLnBrk="1" hangingPunct="1"/>
              <a:t>11</a:t>
            </a:fld>
            <a:endParaRPr lang="en-US" altLang="en-US" sz="2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6600">
                <a:latin typeface="Angsana New" charset="0"/>
              </a:rPr>
              <a:t>Price ceilings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914400"/>
            <a:ext cx="7772400" cy="4724400"/>
          </a:xfrm>
        </p:spPr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4400">
                <a:latin typeface="Angsana New" charset="0"/>
              </a:rPr>
              <a:t>Legally established maximum prices sellers can charge.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4400">
                <a:latin typeface="Angsana New" charset="0"/>
              </a:rPr>
              <a:t>They are used to help consumers.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4400">
                <a:latin typeface="Angsana New" charset="0"/>
              </a:rPr>
              <a:t>A price ceiling will have  no impact when it is set above the equilibrium price.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4400">
                <a:latin typeface="Angsana New" charset="0"/>
              </a:rPr>
              <a:t>Examples: Tuition fees and bus fees.</a:t>
            </a:r>
          </a:p>
        </p:txBody>
      </p:sp>
      <p:sp>
        <p:nvSpPr>
          <p:cNvPr id="35844" name="Footer Placeholder 4"/>
          <p:cNvSpPr>
            <a:spLocks noGrp="1"/>
          </p:cNvSpPr>
          <p:nvPr>
            <p:ph type="ftr" sz="quarter" idx="10"/>
          </p:nvPr>
        </p:nvSpPr>
        <p:spPr bwMode="auto">
          <a:xfrm>
            <a:off x="0" y="6477000"/>
            <a:ext cx="28956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3584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637397A-3592-3949-A6AF-A228D94043FB}" type="slidenum">
              <a:rPr lang="en-US" altLang="en-US" sz="2600"/>
              <a:pPr eaLnBrk="1" hangingPunct="1"/>
              <a:t>12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37892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3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4" name="Line 5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5" name="Line 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6" name="Line 7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Line 8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Rectangle 9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37899" name="Rectangle 10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37900" name="Rectangle 11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37901" name="Rectangle 12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37902" name="Rectangle 13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37903" name="Rectangle 14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37904" name="Rectangle 15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37905" name="Rectangle 16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37906" name="Line 17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7" name="Rectangle 18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37908" name="Rectangle 19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37909" name="Line 21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0" name="Rectangle 22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37911" name="Rectangle 23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37912" name="Line 24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3" name="Oval 25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7914" name="Line 2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5" name="Line 27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6" name="Line 28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1263650" y="4083050"/>
            <a:ext cx="6661150" cy="717550"/>
            <a:chOff x="0" y="0"/>
            <a:chExt cx="4195" cy="452"/>
          </a:xfrm>
        </p:grpSpPr>
        <p:sp>
          <p:nvSpPr>
            <p:cNvPr id="37929" name="Rectangle 30"/>
            <p:cNvSpPr>
              <a:spLocks/>
            </p:cNvSpPr>
            <p:nvPr/>
          </p:nvSpPr>
          <p:spPr bwMode="auto">
            <a:xfrm>
              <a:off x="2563" y="0"/>
              <a:ext cx="1632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latin typeface="Angsana New Bold" charset="0"/>
                  <a:sym typeface="Angsana New Bold" charset="0"/>
                </a:rPr>
                <a:t>Price ceiling</a:t>
              </a:r>
            </a:p>
          </p:txBody>
        </p:sp>
        <p:sp>
          <p:nvSpPr>
            <p:cNvPr id="37930" name="Line 31"/>
            <p:cNvSpPr>
              <a:spLocks noChangeShapeType="1"/>
            </p:cNvSpPr>
            <p:nvPr/>
          </p:nvSpPr>
          <p:spPr bwMode="auto">
            <a:xfrm>
              <a:off x="0" y="450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918" name="Oval 32"/>
          <p:cNvSpPr>
            <a:spLocks/>
          </p:cNvSpPr>
          <p:nvPr/>
        </p:nvSpPr>
        <p:spPr bwMode="auto">
          <a:xfrm>
            <a:off x="53340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2590800" y="4876800"/>
            <a:ext cx="2743200" cy="735013"/>
            <a:chOff x="0" y="0"/>
            <a:chExt cx="1728" cy="463"/>
          </a:xfrm>
        </p:grpSpPr>
        <p:sp>
          <p:nvSpPr>
            <p:cNvPr id="37927" name="Rectangle 34"/>
            <p:cNvSpPr>
              <a:spLocks/>
            </p:cNvSpPr>
            <p:nvPr/>
          </p:nvSpPr>
          <p:spPr bwMode="auto">
            <a:xfrm>
              <a:off x="383" y="63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latin typeface="Angsana New Bold" charset="0"/>
                  <a:sym typeface="Angsana New Bold" charset="0"/>
                </a:rPr>
                <a:t>Shortage</a:t>
              </a:r>
            </a:p>
          </p:txBody>
        </p:sp>
        <p:sp>
          <p:nvSpPr>
            <p:cNvPr id="37928" name="AutoShape 35"/>
            <p:cNvSpPr>
              <a:spLocks/>
            </p:cNvSpPr>
            <p:nvPr/>
          </p:nvSpPr>
          <p:spPr bwMode="auto">
            <a:xfrm rot="-5400000">
              <a:off x="780" y="-780"/>
              <a:ext cx="168" cy="172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37920" name="Line 45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rgbClr val="00D0C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1" name="Oval 46"/>
          <p:cNvSpPr>
            <a:spLocks/>
          </p:cNvSpPr>
          <p:nvPr/>
        </p:nvSpPr>
        <p:spPr bwMode="auto">
          <a:xfrm>
            <a:off x="3819525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59" name="Rectangle 47"/>
          <p:cNvSpPr>
            <a:spLocks/>
          </p:cNvSpPr>
          <p:nvPr/>
        </p:nvSpPr>
        <p:spPr bwMode="auto">
          <a:xfrm>
            <a:off x="5867400" y="1981200"/>
            <a:ext cx="31242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 </a:t>
            </a:r>
          </a:p>
        </p:txBody>
      </p:sp>
      <p:sp>
        <p:nvSpPr>
          <p:cNvPr id="13360" name="Rectangle 48"/>
          <p:cNvSpPr>
            <a:spLocks/>
          </p:cNvSpPr>
          <p:nvPr/>
        </p:nvSpPr>
        <p:spPr bwMode="auto">
          <a:xfrm>
            <a:off x="5867400" y="2438400"/>
            <a:ext cx="3124200" cy="1854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= 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   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  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   </a:t>
            </a:r>
          </a:p>
        </p:txBody>
      </p:sp>
      <p:sp>
        <p:nvSpPr>
          <p:cNvPr id="37924" name="Title 5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6934200" cy="8382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Price Ceiling Set Below Equilibrium Price</a:t>
            </a:r>
            <a:endParaRPr lang="en-US" altLang="en-US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37925" name="Slide Number Placeholder 49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4EE58D9-AFAA-E544-BE4E-7FF86DF9C951}" type="slidenum">
              <a:rPr lang="en-US" altLang="en-US" sz="2600"/>
              <a:pPr eaLnBrk="1" hangingPunct="1"/>
              <a:t>13</a:t>
            </a:fld>
            <a:endParaRPr lang="en-US" altLang="en-US" sz="2600"/>
          </a:p>
        </p:txBody>
      </p:sp>
      <p:sp>
        <p:nvSpPr>
          <p:cNvPr id="37926" name="Footer Placeholder 50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9" grpId="0" build="p" animBg="1" autoUpdateAnimBg="0"/>
      <p:bldP spid="13360" grpId="0" build="p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 rIns="132080"/>
          <a:lstStyle/>
          <a:p>
            <a:pPr eaLnBrk="1" hangingPunct="1">
              <a:lnSpc>
                <a:spcPts val="4225"/>
              </a:lnSpc>
            </a:pPr>
            <a:r>
              <a:rPr lang="en-US" altLang="en-US" sz="6000">
                <a:latin typeface="Angsana New" charset="0"/>
              </a:rPr>
              <a:t>Price ceilings are counterproductive</a:t>
            </a: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29A9081D-BD72-6F4E-9F62-EF4533D2CF44}" type="slidenum">
              <a:rPr lang="en-US" altLang="en-US" sz="2600"/>
              <a:pPr eaLnBrk="1" hangingPunct="1"/>
              <a:t>14</a:t>
            </a:fld>
            <a:endParaRPr lang="en-US" altLang="en-US" sz="2600"/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228600" y="1049338"/>
            <a:ext cx="6705600" cy="5732462"/>
          </a:xfrm>
        </p:spPr>
        <p:txBody>
          <a:bodyPr rIns="132080"/>
          <a:lstStyle/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If B &gt; A, consumers are worse off. 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Deadweight losses: B = consumption distortion, C=production distortion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Black markets: economic rents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Less maintenance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Less investment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Discrimination</a:t>
            </a:r>
          </a:p>
        </p:txBody>
      </p:sp>
      <p:sp>
        <p:nvSpPr>
          <p:cNvPr id="39941" name="Footer Placeholder 4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 sz="6600">
                <a:latin typeface="Angsana New" charset="0"/>
              </a:rPr>
              <a:t>Exercises</a:t>
            </a:r>
          </a:p>
        </p:txBody>
      </p:sp>
      <p:sp>
        <p:nvSpPr>
          <p:cNvPr id="41987" name="Rectangle 2"/>
          <p:cNvSpPr>
            <a:spLocks noGrp="1" noChangeArrowheads="1"/>
          </p:cNvSpPr>
          <p:nvPr>
            <p:ph idx="1"/>
          </p:nvPr>
        </p:nvSpPr>
        <p:spPr>
          <a:xfrm>
            <a:off x="304800" y="838200"/>
            <a:ext cx="7772400" cy="4724400"/>
          </a:xfrm>
        </p:spPr>
        <p:txBody>
          <a:bodyPr rIns="132080"/>
          <a:lstStyle/>
          <a:p>
            <a:pPr eaLnBrk="1" hangingPunct="1">
              <a:buFont typeface="Wingdings" charset="2"/>
              <a:buNone/>
            </a:pPr>
            <a:r>
              <a:rPr lang="en-US" altLang="en-US" sz="6000">
                <a:latin typeface="Angsana New" charset="0"/>
              </a:rPr>
              <a:t>1. What is the purpose of price ceilings on bus fees?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sz="6000">
                <a:latin typeface="Angsana New" charset="0"/>
              </a:rPr>
              <a:t>2. Why may bus fee controls be counterproductive?</a:t>
            </a:r>
          </a:p>
        </p:txBody>
      </p:sp>
      <p:sp>
        <p:nvSpPr>
          <p:cNvPr id="4198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4198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2AEBF182-2BF4-BB46-BBE6-F63882C27498}" type="slidenum">
              <a:rPr lang="en-US" altLang="en-US" sz="2600"/>
              <a:pPr eaLnBrk="1" hangingPunct="1"/>
              <a:t>15</a:t>
            </a:fld>
            <a:endParaRPr lang="en-US" altLang="en-US" sz="260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6600">
                <a:latin typeface="Angsana New" charset="0"/>
              </a:rPr>
              <a:t>Price floors</a:t>
            </a:r>
          </a:p>
        </p:txBody>
      </p:sp>
      <p:sp>
        <p:nvSpPr>
          <p:cNvPr id="4403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5AAFFE61-1B04-6741-A41C-F6B7917C5D72}" type="slidenum">
              <a:rPr lang="en-US" altLang="en-US" sz="2600"/>
              <a:pPr eaLnBrk="1" hangingPunct="1"/>
              <a:t>16</a:t>
            </a:fld>
            <a:endParaRPr lang="en-US" altLang="en-US" sz="2600"/>
          </a:p>
        </p:txBody>
      </p:sp>
      <p:sp>
        <p:nvSpPr>
          <p:cNvPr id="16386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838200" y="838200"/>
            <a:ext cx="8305800" cy="4267200"/>
          </a:xfrm>
        </p:spPr>
        <p:txBody>
          <a:bodyPr rIns="132080"/>
          <a:lstStyle/>
          <a:p>
            <a:pPr marL="341313" eaLnBrk="1" hangingPunct="1">
              <a:lnSpc>
                <a:spcPts val="5763"/>
              </a:lnSpc>
              <a:spcBef>
                <a:spcPct val="0"/>
              </a:spcBef>
            </a:pPr>
            <a:r>
              <a:rPr lang="en-US" altLang="en-US" sz="4800">
                <a:latin typeface="Angsana New" charset="0"/>
              </a:rPr>
              <a:t>A legally established minimum price a seller can be paid</a:t>
            </a:r>
          </a:p>
          <a:p>
            <a:pPr marL="341313" eaLnBrk="1" hangingPunct="1">
              <a:lnSpc>
                <a:spcPts val="5763"/>
              </a:lnSpc>
              <a:spcBef>
                <a:spcPct val="0"/>
              </a:spcBef>
            </a:pPr>
            <a:r>
              <a:rPr lang="en-US" altLang="en-US" sz="4800">
                <a:latin typeface="Angsana New" charset="0"/>
              </a:rPr>
              <a:t>They are used to help producers.</a:t>
            </a:r>
          </a:p>
          <a:p>
            <a:pPr marL="341313" eaLnBrk="1" hangingPunct="1">
              <a:lnSpc>
                <a:spcPts val="5763"/>
              </a:lnSpc>
              <a:spcBef>
                <a:spcPct val="0"/>
              </a:spcBef>
            </a:pPr>
            <a:r>
              <a:rPr lang="en-US" altLang="en-US" sz="4800">
                <a:latin typeface="Angsana New" charset="0"/>
              </a:rPr>
              <a:t>Examples: Minimum wage, Agricultural price supports, Agricultural pledging program</a:t>
            </a:r>
            <a:r>
              <a:rPr lang="en-US" altLang="en-US" sz="2800">
                <a:latin typeface="AngsanaUPC" charset="0"/>
                <a:sym typeface="AngsanaUPC" charset="0"/>
              </a:rPr>
              <a:t> </a:t>
            </a:r>
          </a:p>
        </p:txBody>
      </p:sp>
      <p:sp>
        <p:nvSpPr>
          <p:cNvPr id="44037" name="Footer Placeholder 5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17410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46084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5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6" name="Line 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7" name="Line 6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8" name="Line 7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9" name="Rectangle 8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46090" name="Rectangle 9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46091" name="Rectangle 10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46092" name="Rectangle 11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46093" name="Rectangle 12"/>
          <p:cNvSpPr>
            <a:spLocks/>
          </p:cNvSpPr>
          <p:nvPr/>
        </p:nvSpPr>
        <p:spPr bwMode="auto">
          <a:xfrm>
            <a:off x="1828800" y="5715000"/>
            <a:ext cx="13716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  <a:r>
              <a:rPr lang="en-US" altLang="en-US" sz="44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 =2</a:t>
            </a:r>
          </a:p>
        </p:txBody>
      </p:sp>
      <p:sp>
        <p:nvSpPr>
          <p:cNvPr id="46094" name="Rectangle 13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46095" name="Rectangle 14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46096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46097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98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46099" name="Rectangle 18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46100" name="Line 20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1" name="Rectangle 21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46102" name="Rectangle 22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46103" name="Oval 23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6104" name="Line 24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5" name="Line 25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6" name="Line 26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7" name="Line 33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8" name="Oval 34"/>
          <p:cNvSpPr>
            <a:spLocks/>
          </p:cNvSpPr>
          <p:nvPr/>
        </p:nvSpPr>
        <p:spPr bwMode="auto">
          <a:xfrm>
            <a:off x="3819525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7443" name="Rectangle 35"/>
          <p:cNvSpPr>
            <a:spLocks/>
          </p:cNvSpPr>
          <p:nvPr/>
        </p:nvSpPr>
        <p:spPr bwMode="auto">
          <a:xfrm>
            <a:off x="5867400" y="2924175"/>
            <a:ext cx="28956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 </a:t>
            </a:r>
          </a:p>
        </p:txBody>
      </p:sp>
      <p:sp>
        <p:nvSpPr>
          <p:cNvPr id="46110" name="Line 36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11" name="Oval 37"/>
          <p:cNvSpPr>
            <a:spLocks/>
          </p:cNvSpPr>
          <p:nvPr/>
        </p:nvSpPr>
        <p:spPr bwMode="auto">
          <a:xfrm>
            <a:off x="24384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6112" name="Line 38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1263650" y="1949450"/>
            <a:ext cx="7346950" cy="793750"/>
            <a:chOff x="0" y="0"/>
            <a:chExt cx="4627" cy="500"/>
          </a:xfrm>
        </p:grpSpPr>
        <p:sp>
          <p:nvSpPr>
            <p:cNvPr id="46118" name="Rectangle 43"/>
            <p:cNvSpPr>
              <a:spLocks/>
            </p:cNvSpPr>
            <p:nvPr/>
          </p:nvSpPr>
          <p:spPr bwMode="auto">
            <a:xfrm>
              <a:off x="2995" y="0"/>
              <a:ext cx="1632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Price floor</a:t>
              </a:r>
            </a:p>
          </p:txBody>
        </p:sp>
        <p:sp>
          <p:nvSpPr>
            <p:cNvPr id="46119" name="Line 44"/>
            <p:cNvSpPr>
              <a:spLocks noChangeShapeType="1"/>
            </p:cNvSpPr>
            <p:nvPr/>
          </p:nvSpPr>
          <p:spPr bwMode="auto">
            <a:xfrm>
              <a:off x="0" y="393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120" name="Oval 45"/>
            <p:cNvSpPr>
              <a:spLocks/>
            </p:cNvSpPr>
            <p:nvPr/>
          </p:nvSpPr>
          <p:spPr bwMode="auto">
            <a:xfrm>
              <a:off x="2611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121" name="Oval 46"/>
            <p:cNvSpPr>
              <a:spLocks/>
            </p:cNvSpPr>
            <p:nvPr/>
          </p:nvSpPr>
          <p:spPr bwMode="auto">
            <a:xfrm>
              <a:off x="739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455" name="Rectangle 47"/>
          <p:cNvSpPr>
            <a:spLocks/>
          </p:cNvSpPr>
          <p:nvPr/>
        </p:nvSpPr>
        <p:spPr bwMode="auto">
          <a:xfrm>
            <a:off x="5867400" y="3351213"/>
            <a:ext cx="2895600" cy="14351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=</a:t>
            </a:r>
          </a:p>
        </p:txBody>
      </p:sp>
      <p:sp>
        <p:nvSpPr>
          <p:cNvPr id="46115" name="Title 50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0866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Price Floor: produce only = Q</a:t>
            </a:r>
            <a:r>
              <a:rPr lang="en-US" altLang="en-US" baseline="-25000">
                <a:latin typeface="Angsana New" charset="0"/>
                <a:sym typeface="Angsana New Bold" charset="0"/>
              </a:rPr>
              <a:t>D</a:t>
            </a:r>
            <a:endParaRPr lang="en-US" altLang="en-US" baseline="-25000">
              <a:latin typeface="Angsana New" charset="0"/>
            </a:endParaRPr>
          </a:p>
        </p:txBody>
      </p:sp>
      <p:sp>
        <p:nvSpPr>
          <p:cNvPr id="46116" name="Slide Number Placeholder 48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5D3A395-C9F3-7845-B77D-AC906B8D8A80}" type="slidenum">
              <a:rPr lang="en-US" altLang="en-US" sz="2600"/>
              <a:pPr eaLnBrk="1" hangingPunct="1"/>
              <a:t>17</a:t>
            </a:fld>
            <a:endParaRPr lang="en-US" altLang="en-US" sz="2600"/>
          </a:p>
        </p:txBody>
      </p:sp>
      <p:sp>
        <p:nvSpPr>
          <p:cNvPr id="46117" name="Footer Placeholder 49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3" grpId="0" build="p" animBg="1" autoUpdateAnimBg="0"/>
      <p:bldP spid="17455" grpId="0" build="p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18434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48132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3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4" name="Line 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5" name="Line 6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6" name="Line 7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7" name="Rectangle 8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48138" name="Rectangle 9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48139" name="Rectangle 10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48140" name="Rectangle 11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48141" name="Rectangle 12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48142" name="Rectangle 13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48143" name="Rectangle 14"/>
          <p:cNvSpPr>
            <a:spLocks/>
          </p:cNvSpPr>
          <p:nvPr/>
        </p:nvSpPr>
        <p:spPr bwMode="auto">
          <a:xfrm>
            <a:off x="4876800" y="5715000"/>
            <a:ext cx="12192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  <a:r>
              <a:rPr lang="en-US" altLang="en-US" sz="54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 = 6</a:t>
            </a:r>
          </a:p>
        </p:txBody>
      </p:sp>
      <p:sp>
        <p:nvSpPr>
          <p:cNvPr id="48144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48145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46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48147" name="Rectangle 18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48148" name="Rectangle 20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48149" name="Line 21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50" name="Rectangle 22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48151" name="Oval 23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8152" name="Line 24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2590800" y="1752600"/>
            <a:ext cx="2743200" cy="762000"/>
            <a:chOff x="0" y="0"/>
            <a:chExt cx="1728" cy="480"/>
          </a:xfrm>
        </p:grpSpPr>
        <p:sp>
          <p:nvSpPr>
            <p:cNvPr id="48171" name="Rectangle 26"/>
            <p:cNvSpPr>
              <a:spLocks/>
            </p:cNvSpPr>
            <p:nvPr/>
          </p:nvSpPr>
          <p:spPr bwMode="auto">
            <a:xfrm>
              <a:off x="335" y="0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Surplus</a:t>
              </a:r>
            </a:p>
          </p:txBody>
        </p:sp>
        <p:sp>
          <p:nvSpPr>
            <p:cNvPr id="48172" name="AutoShape 27"/>
            <p:cNvSpPr>
              <a:spLocks/>
            </p:cNvSpPr>
            <p:nvPr/>
          </p:nvSpPr>
          <p:spPr bwMode="auto">
            <a:xfrm rot="16200000" flipH="1">
              <a:off x="780" y="-468"/>
              <a:ext cx="168" cy="172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48154" name="Line 34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7" name="Rectangle 35"/>
          <p:cNvSpPr>
            <a:spLocks/>
          </p:cNvSpPr>
          <p:nvPr/>
        </p:nvSpPr>
        <p:spPr bwMode="auto">
          <a:xfrm>
            <a:off x="5867400" y="2924175"/>
            <a:ext cx="27432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 </a:t>
            </a:r>
          </a:p>
        </p:txBody>
      </p:sp>
      <p:sp>
        <p:nvSpPr>
          <p:cNvPr id="48156" name="Line 36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57" name="Oval 37"/>
          <p:cNvSpPr>
            <a:spLocks/>
          </p:cNvSpPr>
          <p:nvPr/>
        </p:nvSpPr>
        <p:spPr bwMode="auto">
          <a:xfrm>
            <a:off x="24384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8158" name="Line 38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59" name="Line 42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60" name="Line 43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44"/>
          <p:cNvGrpSpPr>
            <a:grpSpLocks/>
          </p:cNvGrpSpPr>
          <p:nvPr/>
        </p:nvGrpSpPr>
        <p:grpSpPr bwMode="auto">
          <a:xfrm>
            <a:off x="1263650" y="1949450"/>
            <a:ext cx="7346950" cy="793750"/>
            <a:chOff x="0" y="0"/>
            <a:chExt cx="4627" cy="500"/>
          </a:xfrm>
        </p:grpSpPr>
        <p:sp>
          <p:nvSpPr>
            <p:cNvPr id="48167" name="Rectangle 45"/>
            <p:cNvSpPr>
              <a:spLocks/>
            </p:cNvSpPr>
            <p:nvPr/>
          </p:nvSpPr>
          <p:spPr bwMode="auto">
            <a:xfrm>
              <a:off x="2995" y="0"/>
              <a:ext cx="1632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Price floor</a:t>
              </a:r>
            </a:p>
          </p:txBody>
        </p:sp>
        <p:sp>
          <p:nvSpPr>
            <p:cNvPr id="48168" name="Line 46"/>
            <p:cNvSpPr>
              <a:spLocks noChangeShapeType="1"/>
            </p:cNvSpPr>
            <p:nvPr/>
          </p:nvSpPr>
          <p:spPr bwMode="auto">
            <a:xfrm>
              <a:off x="0" y="393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169" name="Oval 47"/>
            <p:cNvSpPr>
              <a:spLocks/>
            </p:cNvSpPr>
            <p:nvPr/>
          </p:nvSpPr>
          <p:spPr bwMode="auto">
            <a:xfrm>
              <a:off x="2611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70" name="Oval 48"/>
            <p:cNvSpPr>
              <a:spLocks/>
            </p:cNvSpPr>
            <p:nvPr/>
          </p:nvSpPr>
          <p:spPr bwMode="auto">
            <a:xfrm>
              <a:off x="739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48162" name="Oval 52"/>
          <p:cNvSpPr>
            <a:spLocks/>
          </p:cNvSpPr>
          <p:nvPr/>
        </p:nvSpPr>
        <p:spPr bwMode="auto">
          <a:xfrm>
            <a:off x="3886200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85" name="Rectangle 53"/>
          <p:cNvSpPr>
            <a:spLocks/>
          </p:cNvSpPr>
          <p:nvPr/>
        </p:nvSpPr>
        <p:spPr bwMode="auto">
          <a:xfrm>
            <a:off x="5867400" y="3429000"/>
            <a:ext cx="2743200" cy="14351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      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=  </a:t>
            </a:r>
          </a:p>
        </p:txBody>
      </p:sp>
      <p:sp>
        <p:nvSpPr>
          <p:cNvPr id="48164" name="Title 56"/>
          <p:cNvSpPr>
            <a:spLocks noGrp="1"/>
          </p:cNvSpPr>
          <p:nvPr>
            <p:ph type="title"/>
          </p:nvPr>
        </p:nvSpPr>
        <p:spPr>
          <a:xfrm>
            <a:off x="1447800" y="228600"/>
            <a:ext cx="6553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Price Floor: produce up to = Q</a:t>
            </a:r>
            <a:r>
              <a:rPr lang="en-US" altLang="en-US" baseline="-25000">
                <a:latin typeface="Angsana New" charset="0"/>
                <a:sym typeface="Angsana New Bold" charset="0"/>
              </a:rPr>
              <a:t>S</a:t>
            </a:r>
            <a:endParaRPr lang="en-US" altLang="en-US" baseline="-25000">
              <a:latin typeface="Angsana New" charset="0"/>
            </a:endParaRPr>
          </a:p>
        </p:txBody>
      </p:sp>
      <p:sp>
        <p:nvSpPr>
          <p:cNvPr id="48165" name="Slide Number Placeholder 5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AAE83954-D561-F34A-A4F6-022498E9D371}" type="slidenum">
              <a:rPr lang="en-US" altLang="en-US" sz="2600"/>
              <a:pPr eaLnBrk="1" hangingPunct="1"/>
              <a:t>18</a:t>
            </a:fld>
            <a:endParaRPr lang="en-US" altLang="en-US" sz="2600"/>
          </a:p>
        </p:txBody>
      </p:sp>
      <p:sp>
        <p:nvSpPr>
          <p:cNvPr id="48166" name="Footer Placeholder 55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7" grpId="0" build="p" animBg="1" autoUpdateAnimBg="0"/>
      <p:bldP spid="18485" grpId="0" build="p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19458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0180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1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2" name="Line 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3" name="Line 6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4" name="Line 7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5" name="Rectangle 8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50186" name="Rectangle 9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50187" name="Rectangle 10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50188" name="Rectangle 11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50189" name="Rectangle 12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0190" name="Rectangle 13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50191" name="Rectangle 14"/>
          <p:cNvSpPr>
            <a:spLocks/>
          </p:cNvSpPr>
          <p:nvPr/>
        </p:nvSpPr>
        <p:spPr bwMode="auto">
          <a:xfrm>
            <a:off x="4876800" y="5715000"/>
            <a:ext cx="12192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  <a:r>
              <a:rPr lang="en-US" altLang="en-US" sz="54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 = 6</a:t>
            </a:r>
          </a:p>
        </p:txBody>
      </p:sp>
      <p:sp>
        <p:nvSpPr>
          <p:cNvPr id="50192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50193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94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0195" name="Rectangle 18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50196" name="Rectangle 19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0197" name="Line 20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98" name="Rectangle 21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50199" name="Oval 22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0200" name="Line 23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1" name="Line 30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2" name="Line 31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3" name="Oval 32"/>
          <p:cNvSpPr>
            <a:spLocks/>
          </p:cNvSpPr>
          <p:nvPr/>
        </p:nvSpPr>
        <p:spPr bwMode="auto">
          <a:xfrm>
            <a:off x="24384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0204" name="Line 33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5" name="Line 34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6" name="Line 38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7" name="Oval 42"/>
          <p:cNvSpPr>
            <a:spLocks/>
          </p:cNvSpPr>
          <p:nvPr/>
        </p:nvSpPr>
        <p:spPr bwMode="auto">
          <a:xfrm>
            <a:off x="3886200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3048000" y="673100"/>
            <a:ext cx="3186113" cy="2406650"/>
            <a:chOff x="0" y="0"/>
            <a:chExt cx="2006" cy="1516"/>
          </a:xfrm>
        </p:grpSpPr>
        <p:sp>
          <p:nvSpPr>
            <p:cNvPr id="50220" name="Rectangle 44"/>
            <p:cNvSpPr>
              <a:spLocks/>
            </p:cNvSpPr>
            <p:nvPr/>
          </p:nvSpPr>
          <p:spPr bwMode="auto">
            <a:xfrm>
              <a:off x="528" y="0"/>
              <a:ext cx="1440" cy="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ts val="4150"/>
                </a:spcBef>
              </a:pPr>
              <a:r>
                <a:rPr lang="en-US" altLang="en-US" sz="72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D+Q</a:t>
              </a:r>
              <a:r>
                <a:rPr lang="en-US" altLang="en-US" sz="7200" baseline="-250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G</a:t>
              </a:r>
            </a:p>
          </p:txBody>
        </p:sp>
        <p:sp>
          <p:nvSpPr>
            <p:cNvPr id="50221" name="Line 45"/>
            <p:cNvSpPr>
              <a:spLocks noChangeShapeType="1"/>
            </p:cNvSpPr>
            <p:nvPr/>
          </p:nvSpPr>
          <p:spPr bwMode="auto">
            <a:xfrm>
              <a:off x="720" y="584"/>
              <a:ext cx="1286" cy="932"/>
            </a:xfrm>
            <a:prstGeom prst="line">
              <a:avLst/>
            </a:prstGeom>
            <a:noFill/>
            <a:ln w="152400">
              <a:solidFill>
                <a:srgbClr val="84CE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22" name="Line 46"/>
            <p:cNvSpPr>
              <a:spLocks noChangeShapeType="1"/>
            </p:cNvSpPr>
            <p:nvPr/>
          </p:nvSpPr>
          <p:spPr bwMode="auto">
            <a:xfrm>
              <a:off x="0" y="1016"/>
              <a:ext cx="1152" cy="1"/>
            </a:xfrm>
            <a:prstGeom prst="line">
              <a:avLst/>
            </a:prstGeom>
            <a:noFill/>
            <a:ln w="88900">
              <a:solidFill>
                <a:srgbClr val="84CECD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505" name="Rectangle 49"/>
          <p:cNvSpPr>
            <a:spLocks/>
          </p:cNvSpPr>
          <p:nvPr/>
        </p:nvSpPr>
        <p:spPr bwMode="auto">
          <a:xfrm>
            <a:off x="6019800" y="2757488"/>
            <a:ext cx="31242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 =  </a:t>
            </a:r>
          </a:p>
        </p:txBody>
      </p:sp>
      <p:grpSp>
        <p:nvGrpSpPr>
          <p:cNvPr id="3" name="Group 50"/>
          <p:cNvGrpSpPr>
            <a:grpSpLocks/>
          </p:cNvGrpSpPr>
          <p:nvPr/>
        </p:nvGrpSpPr>
        <p:grpSpPr bwMode="auto">
          <a:xfrm>
            <a:off x="1263650" y="1949450"/>
            <a:ext cx="7346950" cy="793750"/>
            <a:chOff x="0" y="0"/>
            <a:chExt cx="4627" cy="500"/>
          </a:xfrm>
        </p:grpSpPr>
        <p:sp>
          <p:nvSpPr>
            <p:cNvPr id="50216" name="Rectangle 51"/>
            <p:cNvSpPr>
              <a:spLocks/>
            </p:cNvSpPr>
            <p:nvPr/>
          </p:nvSpPr>
          <p:spPr bwMode="auto">
            <a:xfrm>
              <a:off x="2995" y="0"/>
              <a:ext cx="1632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Price Support</a:t>
              </a:r>
            </a:p>
          </p:txBody>
        </p:sp>
        <p:sp>
          <p:nvSpPr>
            <p:cNvPr id="50217" name="Line 52"/>
            <p:cNvSpPr>
              <a:spLocks noChangeShapeType="1"/>
            </p:cNvSpPr>
            <p:nvPr/>
          </p:nvSpPr>
          <p:spPr bwMode="auto">
            <a:xfrm>
              <a:off x="0" y="393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18" name="Oval 53"/>
            <p:cNvSpPr>
              <a:spLocks/>
            </p:cNvSpPr>
            <p:nvPr/>
          </p:nvSpPr>
          <p:spPr bwMode="auto">
            <a:xfrm>
              <a:off x="2611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0219" name="Oval 54"/>
            <p:cNvSpPr>
              <a:spLocks/>
            </p:cNvSpPr>
            <p:nvPr/>
          </p:nvSpPr>
          <p:spPr bwMode="auto">
            <a:xfrm>
              <a:off x="739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9511" name="Rectangle 55"/>
          <p:cNvSpPr>
            <a:spLocks/>
          </p:cNvSpPr>
          <p:nvPr/>
        </p:nvSpPr>
        <p:spPr bwMode="auto">
          <a:xfrm>
            <a:off x="6019800" y="3487738"/>
            <a:ext cx="3124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 =       A + B + G</a:t>
            </a:r>
          </a:p>
        </p:txBody>
      </p:sp>
      <p:sp>
        <p:nvSpPr>
          <p:cNvPr id="19512" name="Rectangle 56"/>
          <p:cNvSpPr>
            <a:spLocks/>
          </p:cNvSpPr>
          <p:nvPr/>
        </p:nvSpPr>
        <p:spPr bwMode="auto">
          <a:xfrm>
            <a:off x="6018213" y="3275013"/>
            <a:ext cx="3124200" cy="18923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   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 =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=</a:t>
            </a:r>
          </a:p>
        </p:txBody>
      </p:sp>
      <p:sp>
        <p:nvSpPr>
          <p:cNvPr id="50213" name="Title 59"/>
          <p:cNvSpPr>
            <a:spLocks noGrp="1"/>
          </p:cNvSpPr>
          <p:nvPr>
            <p:ph type="title"/>
          </p:nvPr>
        </p:nvSpPr>
        <p:spPr>
          <a:xfrm>
            <a:off x="990600" y="152400"/>
            <a:ext cx="7315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Price Support: government buys the surplus </a:t>
            </a:r>
            <a:endParaRPr lang="en-US" altLang="en-US">
              <a:latin typeface="Angsana New" charset="0"/>
            </a:endParaRPr>
          </a:p>
        </p:txBody>
      </p:sp>
      <p:sp>
        <p:nvSpPr>
          <p:cNvPr id="50214" name="Slide Number Placeholder 57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54D30BFB-A04C-2D4D-8DAC-A96C11AEA28F}" type="slidenum">
              <a:rPr lang="en-US" altLang="en-US" sz="2600"/>
              <a:pPr eaLnBrk="1" hangingPunct="1"/>
              <a:t>19</a:t>
            </a:fld>
            <a:endParaRPr lang="en-US" altLang="en-US" sz="2600"/>
          </a:p>
        </p:txBody>
      </p:sp>
      <p:sp>
        <p:nvSpPr>
          <p:cNvPr id="50215" name="Footer Placeholder 58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05" grpId="0" build="p" animBg="1" autoUpdateAnimBg="0"/>
      <p:bldP spid="19511" grpId="0" build="p" animBg="1" autoUpdateAnimBg="0"/>
      <p:bldP spid="19512" grpId="0" build="p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 sz="6600">
                <a:latin typeface="Angsana New" charset="0"/>
              </a:rPr>
              <a:t>Exercises</a:t>
            </a:r>
          </a:p>
        </p:txBody>
      </p:sp>
      <p:sp>
        <p:nvSpPr>
          <p:cNvPr id="52227" name="Rectangle 2"/>
          <p:cNvSpPr>
            <a:spLocks noGrp="1" noChangeArrowheads="1"/>
          </p:cNvSpPr>
          <p:nvPr>
            <p:ph idx="1"/>
          </p:nvPr>
        </p:nvSpPr>
        <p:spPr>
          <a:xfrm>
            <a:off x="609600" y="1371600"/>
            <a:ext cx="7772400" cy="2743200"/>
          </a:xfrm>
        </p:spPr>
        <p:txBody>
          <a:bodyPr rIns="132080"/>
          <a:lstStyle/>
          <a:p>
            <a:pPr marL="725488" indent="-725488" eaLnBrk="1" hangingPunct="1">
              <a:lnSpc>
                <a:spcPts val="5163"/>
              </a:lnSpc>
              <a:spcBef>
                <a:spcPct val="0"/>
              </a:spcBef>
              <a:buFont typeface="Wingdings" charset="2"/>
              <a:buAutoNum type="arabicPeriod"/>
            </a:pPr>
            <a:r>
              <a:rPr lang="en-US" altLang="en-US" sz="4800">
                <a:latin typeface="Angsana New" charset="0"/>
              </a:rPr>
              <a:t>Why may rice pledging program be inefficient?</a:t>
            </a:r>
          </a:p>
          <a:p>
            <a:pPr marL="725488" indent="-725488" eaLnBrk="1" hangingPunct="1">
              <a:lnSpc>
                <a:spcPts val="5163"/>
              </a:lnSpc>
              <a:spcBef>
                <a:spcPct val="0"/>
              </a:spcBef>
              <a:buFont typeface="Wingdings" charset="2"/>
              <a:buAutoNum type="arabicPeriod"/>
            </a:pPr>
            <a:r>
              <a:rPr lang="en-US" altLang="en-US" sz="4800">
                <a:latin typeface="Angsana New" charset="0"/>
              </a:rPr>
              <a:t>Compare its impacts with the price guarantee program. </a:t>
            </a:r>
          </a:p>
        </p:txBody>
      </p:sp>
      <p:sp>
        <p:nvSpPr>
          <p:cNvPr id="5222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222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55871942-A50F-B049-A4B8-69E016CDF3AD}" type="slidenum">
              <a:rPr lang="en-US" altLang="en-US" sz="2600"/>
              <a:pPr eaLnBrk="1" hangingPunct="1"/>
              <a:t>20</a:t>
            </a:fld>
            <a:endParaRPr lang="en-US" altLang="en-US" sz="260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Import tariffs</a:t>
            </a:r>
            <a:endParaRPr lang="th-TH" altLang="en-US">
              <a:latin typeface="Angsana New" charset="0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19200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Import tariffs are taxes imposed on imported goods to protect domestic producers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An import tariff will increase the price of the imported good by the size of the tax.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Domestic producers will charge their price at           the same level as the imported good and can             produce more.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Consumer will consume less since the                     price is higher and imports are less.</a:t>
            </a:r>
            <a:endParaRPr lang="th-TH" altLang="en-US">
              <a:latin typeface="Angsana New" charset="0"/>
            </a:endParaRPr>
          </a:p>
        </p:txBody>
      </p:sp>
      <p:sp>
        <p:nvSpPr>
          <p:cNvPr id="54276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427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30DF4BD7-5B86-4248-8B5C-D21F89CDDF6C}" type="slidenum">
              <a:rPr lang="en-US" altLang="en-US" sz="2600"/>
              <a:pPr eaLnBrk="1" hangingPunct="1"/>
              <a:t>21</a:t>
            </a:fld>
            <a:endParaRPr lang="en-US" altLang="en-US" sz="26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21506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5300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1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2" name="Line 5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3" name="Line 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4" name="Line 7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5" name="Line 8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6" name="Rectangle 9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55307" name="Rectangle 10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55308" name="Rectangle 11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55309" name="Rectangle 12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55310" name="Rectangle 13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5311" name="Rectangle 14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55312" name="Rectangle 15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55313" name="Rectangle 16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55314" name="Line 17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15" name="Rectangle 18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5316" name="Rectangle 19"/>
          <p:cNvSpPr>
            <a:spLocks/>
          </p:cNvSpPr>
          <p:nvPr/>
        </p:nvSpPr>
        <p:spPr bwMode="auto">
          <a:xfrm>
            <a:off x="4876800" y="757238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21524" name="Rectangle 20"/>
          <p:cNvSpPr>
            <a:spLocks/>
          </p:cNvSpPr>
          <p:nvPr/>
        </p:nvSpPr>
        <p:spPr bwMode="auto">
          <a:xfrm>
            <a:off x="1143000" y="152400"/>
            <a:ext cx="4648200" cy="7620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3600">
                <a:latin typeface="Angsana New Bold" charset="0"/>
                <a:sym typeface="Angsana New Bold" charset="0"/>
              </a:rPr>
              <a:t>Prohibitive import tariffs: imports = 0</a:t>
            </a:r>
          </a:p>
        </p:txBody>
      </p:sp>
      <p:sp>
        <p:nvSpPr>
          <p:cNvPr id="55318" name="Line 21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19" name="Rectangle 22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5320" name="Rectangle 23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55321" name="Line 24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22" name="Line 2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23" name="Line 26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263650" y="4387850"/>
            <a:ext cx="7651750" cy="698500"/>
            <a:chOff x="0" y="0"/>
            <a:chExt cx="4819" cy="440"/>
          </a:xfrm>
        </p:grpSpPr>
        <p:sp>
          <p:nvSpPr>
            <p:cNvPr id="55349" name="Rectangle 28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55350" name="Line 29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2590800" y="4876800"/>
            <a:ext cx="2743200" cy="735013"/>
            <a:chOff x="0" y="0"/>
            <a:chExt cx="1728" cy="463"/>
          </a:xfrm>
        </p:grpSpPr>
        <p:sp>
          <p:nvSpPr>
            <p:cNvPr id="55347" name="Rectangle 31"/>
            <p:cNvSpPr>
              <a:spLocks/>
            </p:cNvSpPr>
            <p:nvPr/>
          </p:nvSpPr>
          <p:spPr bwMode="auto">
            <a:xfrm>
              <a:off x="383" y="63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Imports</a:t>
              </a:r>
            </a:p>
          </p:txBody>
        </p:sp>
        <p:sp>
          <p:nvSpPr>
            <p:cNvPr id="55348" name="AutoShape 32"/>
            <p:cNvSpPr>
              <a:spLocks/>
            </p:cNvSpPr>
            <p:nvPr/>
          </p:nvSpPr>
          <p:spPr bwMode="auto">
            <a:xfrm rot="-5400000">
              <a:off x="780" y="-780"/>
              <a:ext cx="168" cy="172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55326" name="Line 39"/>
          <p:cNvSpPr>
            <a:spLocks noChangeShapeType="1"/>
          </p:cNvSpPr>
          <p:nvPr/>
        </p:nvSpPr>
        <p:spPr bwMode="auto">
          <a:xfrm rot="10800000" flipH="1">
            <a:off x="2127250" y="1335088"/>
            <a:ext cx="2701925" cy="383540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27" name="Oval 42"/>
          <p:cNvSpPr>
            <a:spLocks/>
          </p:cNvSpPr>
          <p:nvPr/>
        </p:nvSpPr>
        <p:spPr bwMode="auto">
          <a:xfrm>
            <a:off x="23622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5328" name="Line 43"/>
          <p:cNvSpPr>
            <a:spLocks noChangeShapeType="1"/>
          </p:cNvSpPr>
          <p:nvPr/>
        </p:nvSpPr>
        <p:spPr bwMode="auto">
          <a:xfrm>
            <a:off x="2924175" y="1295400"/>
            <a:ext cx="3024188" cy="4075113"/>
          </a:xfrm>
          <a:prstGeom prst="line">
            <a:avLst/>
          </a:prstGeom>
          <a:noFill/>
          <a:ln w="152400">
            <a:solidFill>
              <a:srgbClr val="00D0C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29" name="Oval 44"/>
          <p:cNvSpPr>
            <a:spLocks/>
          </p:cNvSpPr>
          <p:nvPr/>
        </p:nvSpPr>
        <p:spPr bwMode="auto">
          <a:xfrm>
            <a:off x="53340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4" name="Group 48"/>
          <p:cNvGrpSpPr>
            <a:grpSpLocks/>
          </p:cNvGrpSpPr>
          <p:nvPr/>
        </p:nvGrpSpPr>
        <p:grpSpPr bwMode="auto">
          <a:xfrm>
            <a:off x="1263650" y="2617788"/>
            <a:ext cx="5595938" cy="1954212"/>
            <a:chOff x="0" y="0"/>
            <a:chExt cx="3524" cy="1230"/>
          </a:xfrm>
        </p:grpSpPr>
        <p:sp>
          <p:nvSpPr>
            <p:cNvPr id="55344" name="Line 49"/>
            <p:cNvSpPr>
              <a:spLocks noChangeShapeType="1"/>
            </p:cNvSpPr>
            <p:nvPr/>
          </p:nvSpPr>
          <p:spPr bwMode="auto">
            <a:xfrm>
              <a:off x="0" y="0"/>
              <a:ext cx="3524" cy="1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5" name="Line 50"/>
            <p:cNvSpPr>
              <a:spLocks noChangeShapeType="1"/>
            </p:cNvSpPr>
            <p:nvPr/>
          </p:nvSpPr>
          <p:spPr bwMode="auto">
            <a:xfrm rot="10800000" flipH="1">
              <a:off x="2803" y="78"/>
              <a:ext cx="1" cy="1152"/>
            </a:xfrm>
            <a:prstGeom prst="line">
              <a:avLst/>
            </a:prstGeom>
            <a:noFill/>
            <a:ln w="76200">
              <a:solidFill>
                <a:srgbClr val="7F7F7F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6" name="Rectangle 51"/>
            <p:cNvSpPr>
              <a:spLocks/>
            </p:cNvSpPr>
            <p:nvPr/>
          </p:nvSpPr>
          <p:spPr bwMode="auto">
            <a:xfrm>
              <a:off x="2755" y="366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T</a:t>
              </a:r>
            </a:p>
          </p:txBody>
        </p:sp>
      </p:grpSp>
      <p:grpSp>
        <p:nvGrpSpPr>
          <p:cNvPr id="5" name="Group 52"/>
          <p:cNvGrpSpPr>
            <a:grpSpLocks/>
          </p:cNvGrpSpPr>
          <p:nvPr/>
        </p:nvGrpSpPr>
        <p:grpSpPr bwMode="auto">
          <a:xfrm>
            <a:off x="1219200" y="2514600"/>
            <a:ext cx="2819400" cy="3124200"/>
            <a:chOff x="0" y="0"/>
            <a:chExt cx="1776" cy="1968"/>
          </a:xfrm>
        </p:grpSpPr>
        <p:sp>
          <p:nvSpPr>
            <p:cNvPr id="55342" name="AutoShape 53"/>
            <p:cNvSpPr>
              <a:spLocks/>
            </p:cNvSpPr>
            <p:nvPr/>
          </p:nvSpPr>
          <p:spPr bwMode="auto">
            <a:xfrm>
              <a:off x="0" y="48"/>
              <a:ext cx="1728" cy="192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343" name="Oval 54"/>
            <p:cNvSpPr>
              <a:spLocks/>
            </p:cNvSpPr>
            <p:nvPr/>
          </p:nvSpPr>
          <p:spPr bwMode="auto">
            <a:xfrm>
              <a:off x="1632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6" name="Group 55"/>
          <p:cNvGrpSpPr>
            <a:grpSpLocks/>
          </p:cNvGrpSpPr>
          <p:nvPr/>
        </p:nvGrpSpPr>
        <p:grpSpPr bwMode="auto">
          <a:xfrm>
            <a:off x="2667000" y="6096000"/>
            <a:ext cx="2590800" cy="1588"/>
            <a:chOff x="0" y="0"/>
            <a:chExt cx="1632" cy="0"/>
          </a:xfrm>
        </p:grpSpPr>
        <p:sp>
          <p:nvSpPr>
            <p:cNvPr id="55340" name="Line 56"/>
            <p:cNvSpPr>
              <a:spLocks noChangeShapeType="1"/>
            </p:cNvSpPr>
            <p:nvPr/>
          </p:nvSpPr>
          <p:spPr bwMode="auto">
            <a:xfrm flipH="1">
              <a:off x="0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1" name="Line 57"/>
            <p:cNvSpPr>
              <a:spLocks noChangeShapeType="1"/>
            </p:cNvSpPr>
            <p:nvPr/>
          </p:nvSpPr>
          <p:spPr bwMode="auto">
            <a:xfrm flipH="1">
              <a:off x="912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58"/>
          <p:cNvGrpSpPr>
            <a:grpSpLocks/>
          </p:cNvGrpSpPr>
          <p:nvPr/>
        </p:nvGrpSpPr>
        <p:grpSpPr bwMode="auto">
          <a:xfrm>
            <a:off x="2743200" y="6400800"/>
            <a:ext cx="2514600" cy="1588"/>
            <a:chOff x="0" y="0"/>
            <a:chExt cx="1584" cy="0"/>
          </a:xfrm>
        </p:grpSpPr>
        <p:sp>
          <p:nvSpPr>
            <p:cNvPr id="55338" name="Line 59"/>
            <p:cNvSpPr>
              <a:spLocks noChangeShapeType="1"/>
            </p:cNvSpPr>
            <p:nvPr/>
          </p:nvSpPr>
          <p:spPr bwMode="auto">
            <a:xfrm flipH="1">
              <a:off x="864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39" name="Line 60"/>
            <p:cNvSpPr>
              <a:spLocks noChangeShapeType="1"/>
            </p:cNvSpPr>
            <p:nvPr/>
          </p:nvSpPr>
          <p:spPr bwMode="auto">
            <a:xfrm flipH="1">
              <a:off x="0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5334" name="Footer Placeholder 62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5335" name="Slide Number Placeholder 6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221B85D-0109-F34C-A3AB-F502176AD269}" type="slidenum">
              <a:rPr lang="en-US" altLang="en-US" sz="2600"/>
              <a:pPr eaLnBrk="1" hangingPunct="1"/>
              <a:t>22</a:t>
            </a:fld>
            <a:endParaRPr lang="en-US" altLang="en-US" sz="2600"/>
          </a:p>
        </p:txBody>
      </p:sp>
      <p:sp>
        <p:nvSpPr>
          <p:cNvPr id="21544" name="Rectangle 40"/>
          <p:cNvSpPr>
            <a:spLocks/>
          </p:cNvSpPr>
          <p:nvPr/>
        </p:nvSpPr>
        <p:spPr bwMode="auto">
          <a:xfrm>
            <a:off x="6096000" y="1219200"/>
            <a:ext cx="31242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=      </a:t>
            </a:r>
          </a:p>
        </p:txBody>
      </p:sp>
      <p:sp>
        <p:nvSpPr>
          <p:cNvPr id="21545" name="Rectangle 41"/>
          <p:cNvSpPr>
            <a:spLocks/>
          </p:cNvSpPr>
          <p:nvPr/>
        </p:nvSpPr>
        <p:spPr bwMode="auto">
          <a:xfrm>
            <a:off x="6096000" y="1676400"/>
            <a:ext cx="3124200" cy="18923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=     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4" grpId="0" animBg="1" autoUpdateAnimBg="0"/>
      <p:bldP spid="21544" grpId="0" build="p" animBg="1" autoUpdateAnimBg="0"/>
      <p:bldP spid="21545" grpId="0" build="p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22530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7348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49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0" name="Line 5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1" name="Line 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2" name="Line 7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3" name="Line 8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4" name="Rectangle 9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57355" name="Rectangle 10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57356" name="Rectangle 11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57357" name="Rectangle 12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57358" name="Rectangle 13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7359" name="Rectangle 14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57360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57361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62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7363" name="Rectangle 18"/>
          <p:cNvSpPr>
            <a:spLocks/>
          </p:cNvSpPr>
          <p:nvPr/>
        </p:nvSpPr>
        <p:spPr bwMode="auto">
          <a:xfrm>
            <a:off x="4876800" y="757238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22547" name="Rectangle 19"/>
          <p:cNvSpPr>
            <a:spLocks/>
          </p:cNvSpPr>
          <p:nvPr/>
        </p:nvSpPr>
        <p:spPr bwMode="auto">
          <a:xfrm>
            <a:off x="1143000" y="76200"/>
            <a:ext cx="4572000" cy="11176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3600">
                <a:latin typeface="Angsana New Bold" charset="0"/>
                <a:sym typeface="Angsana New Bold" charset="0"/>
              </a:rPr>
              <a:t>Non-prohibitive import tariffs: imports &gt; 0</a:t>
            </a:r>
          </a:p>
        </p:txBody>
      </p:sp>
      <p:sp>
        <p:nvSpPr>
          <p:cNvPr id="57365" name="Line 20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66" name="Rectangle 21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7367" name="Rectangle 22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57368" name="Line 23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69" name="Line 24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70" name="Line 25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7371" name="Group 26"/>
          <p:cNvGrpSpPr>
            <a:grpSpLocks/>
          </p:cNvGrpSpPr>
          <p:nvPr/>
        </p:nvGrpSpPr>
        <p:grpSpPr bwMode="auto">
          <a:xfrm>
            <a:off x="1263650" y="4387850"/>
            <a:ext cx="7651750" cy="698500"/>
            <a:chOff x="0" y="0"/>
            <a:chExt cx="4819" cy="440"/>
          </a:xfrm>
        </p:grpSpPr>
        <p:sp>
          <p:nvSpPr>
            <p:cNvPr id="57395" name="Rectangle 27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57396" name="Line 28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3275013" y="5791200"/>
            <a:ext cx="1447800" cy="714375"/>
            <a:chOff x="0" y="0"/>
            <a:chExt cx="912" cy="450"/>
          </a:xfrm>
        </p:grpSpPr>
        <p:sp>
          <p:nvSpPr>
            <p:cNvPr id="57393" name="Rectangle 30"/>
            <p:cNvSpPr>
              <a:spLocks/>
            </p:cNvSpPr>
            <p:nvPr/>
          </p:nvSpPr>
          <p:spPr bwMode="auto">
            <a:xfrm>
              <a:off x="0" y="50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Imports</a:t>
              </a:r>
            </a:p>
          </p:txBody>
        </p:sp>
        <p:sp>
          <p:nvSpPr>
            <p:cNvPr id="57394" name="AutoShape 31"/>
            <p:cNvSpPr>
              <a:spLocks/>
            </p:cNvSpPr>
            <p:nvPr/>
          </p:nvSpPr>
          <p:spPr bwMode="auto">
            <a:xfrm rot="-5400000">
              <a:off x="400" y="-221"/>
              <a:ext cx="155" cy="59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57373" name="Line 38"/>
          <p:cNvSpPr>
            <a:spLocks noChangeShapeType="1"/>
          </p:cNvSpPr>
          <p:nvPr/>
        </p:nvSpPr>
        <p:spPr bwMode="auto">
          <a:xfrm rot="10800000" flipH="1">
            <a:off x="2127250" y="1335088"/>
            <a:ext cx="2701925" cy="383540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67" name="Rectangle 39"/>
          <p:cNvSpPr>
            <a:spLocks/>
          </p:cNvSpPr>
          <p:nvPr/>
        </p:nvSpPr>
        <p:spPr bwMode="auto">
          <a:xfrm>
            <a:off x="5867400" y="889000"/>
            <a:ext cx="2286000" cy="5588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6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=      </a:t>
            </a:r>
          </a:p>
        </p:txBody>
      </p:sp>
      <p:sp>
        <p:nvSpPr>
          <p:cNvPr id="22568" name="Rectangle 40"/>
          <p:cNvSpPr>
            <a:spLocks/>
          </p:cNvSpPr>
          <p:nvPr/>
        </p:nvSpPr>
        <p:spPr bwMode="auto">
          <a:xfrm>
            <a:off x="5867400" y="1371600"/>
            <a:ext cx="3276600" cy="22860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</a:t>
            </a:r>
          </a:p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=      </a:t>
            </a:r>
          </a:p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</a:t>
            </a:r>
          </a:p>
        </p:txBody>
      </p:sp>
      <p:sp>
        <p:nvSpPr>
          <p:cNvPr id="57376" name="Oval 41"/>
          <p:cNvSpPr>
            <a:spLocks/>
          </p:cNvSpPr>
          <p:nvPr/>
        </p:nvSpPr>
        <p:spPr bwMode="auto">
          <a:xfrm>
            <a:off x="23622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7377" name="Line 42"/>
          <p:cNvSpPr>
            <a:spLocks noChangeShapeType="1"/>
          </p:cNvSpPr>
          <p:nvPr/>
        </p:nvSpPr>
        <p:spPr bwMode="auto">
          <a:xfrm>
            <a:off x="2924175" y="1295400"/>
            <a:ext cx="3024188" cy="4075113"/>
          </a:xfrm>
          <a:prstGeom prst="line">
            <a:avLst/>
          </a:prstGeom>
          <a:noFill/>
          <a:ln w="152400">
            <a:solidFill>
              <a:srgbClr val="00D0C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78" name="Oval 43"/>
          <p:cNvSpPr>
            <a:spLocks/>
          </p:cNvSpPr>
          <p:nvPr/>
        </p:nvSpPr>
        <p:spPr bwMode="auto">
          <a:xfrm>
            <a:off x="53340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57379" name="Group 47"/>
          <p:cNvGrpSpPr>
            <a:grpSpLocks/>
          </p:cNvGrpSpPr>
          <p:nvPr/>
        </p:nvGrpSpPr>
        <p:grpSpPr bwMode="auto">
          <a:xfrm>
            <a:off x="1219200" y="2514600"/>
            <a:ext cx="2819400" cy="3124200"/>
            <a:chOff x="0" y="0"/>
            <a:chExt cx="1776" cy="1968"/>
          </a:xfrm>
        </p:grpSpPr>
        <p:sp>
          <p:nvSpPr>
            <p:cNvPr id="57391" name="AutoShape 48"/>
            <p:cNvSpPr>
              <a:spLocks/>
            </p:cNvSpPr>
            <p:nvPr/>
          </p:nvSpPr>
          <p:spPr bwMode="auto">
            <a:xfrm>
              <a:off x="0" y="48"/>
              <a:ext cx="1728" cy="192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7392" name="Oval 49"/>
            <p:cNvSpPr>
              <a:spLocks/>
            </p:cNvSpPr>
            <p:nvPr/>
          </p:nvSpPr>
          <p:spPr bwMode="auto">
            <a:xfrm>
              <a:off x="1632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5" name="Group 50"/>
          <p:cNvGrpSpPr>
            <a:grpSpLocks/>
          </p:cNvGrpSpPr>
          <p:nvPr/>
        </p:nvGrpSpPr>
        <p:grpSpPr bwMode="auto">
          <a:xfrm>
            <a:off x="2514600" y="6311900"/>
            <a:ext cx="2895600" cy="14288"/>
            <a:chOff x="0" y="0"/>
            <a:chExt cx="1824" cy="8"/>
          </a:xfrm>
        </p:grpSpPr>
        <p:sp>
          <p:nvSpPr>
            <p:cNvPr id="57389" name="Line 51"/>
            <p:cNvSpPr>
              <a:spLocks noChangeShapeType="1"/>
            </p:cNvSpPr>
            <p:nvPr/>
          </p:nvSpPr>
          <p:spPr bwMode="auto">
            <a:xfrm flipH="1">
              <a:off x="1249" y="8"/>
              <a:ext cx="575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90" name="Line 52"/>
            <p:cNvSpPr>
              <a:spLocks noChangeShapeType="1"/>
            </p:cNvSpPr>
            <p:nvPr/>
          </p:nvSpPr>
          <p:spPr bwMode="auto">
            <a:xfrm flipH="1">
              <a:off x="0" y="0"/>
              <a:ext cx="587" cy="7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3"/>
          <p:cNvGrpSpPr>
            <a:grpSpLocks/>
          </p:cNvGrpSpPr>
          <p:nvPr/>
        </p:nvGrpSpPr>
        <p:grpSpPr bwMode="auto">
          <a:xfrm>
            <a:off x="1263650" y="3300413"/>
            <a:ext cx="5622925" cy="2414587"/>
            <a:chOff x="0" y="0"/>
            <a:chExt cx="3542" cy="1520"/>
          </a:xfrm>
        </p:grpSpPr>
        <p:sp>
          <p:nvSpPr>
            <p:cNvPr id="57384" name="Line 54"/>
            <p:cNvSpPr>
              <a:spLocks noChangeShapeType="1"/>
            </p:cNvSpPr>
            <p:nvPr/>
          </p:nvSpPr>
          <p:spPr bwMode="auto">
            <a:xfrm rot="10800000" flipH="1">
              <a:off x="2803" y="80"/>
              <a:ext cx="1" cy="720"/>
            </a:xfrm>
            <a:prstGeom prst="line">
              <a:avLst/>
            </a:prstGeom>
            <a:noFill/>
            <a:ln w="76200">
              <a:solidFill>
                <a:srgbClr val="7F7F7F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85" name="Rectangle 55"/>
            <p:cNvSpPr>
              <a:spLocks/>
            </p:cNvSpPr>
            <p:nvPr/>
          </p:nvSpPr>
          <p:spPr bwMode="auto">
            <a:xfrm>
              <a:off x="2803" y="218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T</a:t>
              </a:r>
            </a:p>
          </p:txBody>
        </p:sp>
        <p:sp>
          <p:nvSpPr>
            <p:cNvPr id="57386" name="Line 56"/>
            <p:cNvSpPr>
              <a:spLocks noChangeShapeType="1"/>
            </p:cNvSpPr>
            <p:nvPr/>
          </p:nvSpPr>
          <p:spPr bwMode="auto">
            <a:xfrm>
              <a:off x="1411" y="32"/>
              <a:ext cx="1" cy="1488"/>
            </a:xfrm>
            <a:prstGeom prst="line">
              <a:avLst/>
            </a:prstGeom>
            <a:noFill/>
            <a:ln w="381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87" name="Line 57"/>
            <p:cNvSpPr>
              <a:spLocks noChangeShapeType="1"/>
            </p:cNvSpPr>
            <p:nvPr/>
          </p:nvSpPr>
          <p:spPr bwMode="auto">
            <a:xfrm>
              <a:off x="1987" y="32"/>
              <a:ext cx="1" cy="1488"/>
            </a:xfrm>
            <a:prstGeom prst="line">
              <a:avLst/>
            </a:prstGeom>
            <a:noFill/>
            <a:ln w="381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3" name="Line 58"/>
            <p:cNvSpPr>
              <a:spLocks noChangeShapeType="1"/>
            </p:cNvSpPr>
            <p:nvPr/>
          </p:nvSpPr>
          <p:spPr bwMode="auto">
            <a:xfrm>
              <a:off x="0" y="0"/>
              <a:ext cx="3542" cy="7"/>
            </a:xfrm>
            <a:prstGeom prst="line">
              <a:avLst/>
            </a:prstGeom>
            <a:noFill/>
            <a:ln w="152400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cs typeface="ヒラギノ角ゴ Pro W3" charset="-128"/>
              </a:endParaRPr>
            </a:p>
          </p:txBody>
        </p:sp>
      </p:grpSp>
      <p:sp>
        <p:nvSpPr>
          <p:cNvPr id="57382" name="Footer Placeholder 6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7383" name="Slide Number Placeholder 6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477C9A1-6DFF-CC4F-92F8-F3FB74BCAC0B}" type="slidenum">
              <a:rPr lang="en-US" altLang="en-US" sz="2600"/>
              <a:pPr eaLnBrk="1" hangingPunct="1"/>
              <a:t>23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7" grpId="0" animBg="1" autoUpdateAnimBg="0"/>
      <p:bldP spid="22567" grpId="0" build="p" animBg="1" autoUpdateAnimBg="0"/>
      <p:bldP spid="22568" grpId="0" build="p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>
            <a:spLocks/>
          </p:cNvSpPr>
          <p:nvPr/>
        </p:nvSpPr>
        <p:spPr bwMode="auto">
          <a:xfrm>
            <a:off x="-152400" y="17399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800</a:t>
            </a:r>
          </a:p>
        </p:txBody>
      </p:sp>
      <p:sp>
        <p:nvSpPr>
          <p:cNvPr id="59395" name="Rectangle 2"/>
          <p:cNvSpPr>
            <a:spLocks/>
          </p:cNvSpPr>
          <p:nvPr/>
        </p:nvSpPr>
        <p:spPr bwMode="auto">
          <a:xfrm>
            <a:off x="-152400" y="26543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600</a:t>
            </a:r>
          </a:p>
        </p:txBody>
      </p:sp>
      <p:sp>
        <p:nvSpPr>
          <p:cNvPr id="59396" name="Rectangle 3"/>
          <p:cNvSpPr>
            <a:spLocks/>
          </p:cNvSpPr>
          <p:nvPr/>
        </p:nvSpPr>
        <p:spPr bwMode="auto">
          <a:xfrm>
            <a:off x="-152400" y="37211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400</a:t>
            </a:r>
          </a:p>
        </p:txBody>
      </p:sp>
      <p:sp>
        <p:nvSpPr>
          <p:cNvPr id="59397" name="Rectangle 4"/>
          <p:cNvSpPr>
            <a:spLocks/>
          </p:cNvSpPr>
          <p:nvPr/>
        </p:nvSpPr>
        <p:spPr bwMode="auto">
          <a:xfrm>
            <a:off x="-152400" y="47117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200</a:t>
            </a:r>
          </a:p>
        </p:txBody>
      </p:sp>
      <p:sp>
        <p:nvSpPr>
          <p:cNvPr id="59398" name="Rectangle 5"/>
          <p:cNvSpPr>
            <a:spLocks/>
          </p:cNvSpPr>
          <p:nvPr/>
        </p:nvSpPr>
        <p:spPr bwMode="auto">
          <a:xfrm>
            <a:off x="1143000" y="60071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9399" name="Rectangle 6"/>
          <p:cNvSpPr>
            <a:spLocks/>
          </p:cNvSpPr>
          <p:nvPr/>
        </p:nvSpPr>
        <p:spPr bwMode="auto">
          <a:xfrm>
            <a:off x="3505200" y="60071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59400" name="Rectangle 7"/>
          <p:cNvSpPr>
            <a:spLocks/>
          </p:cNvSpPr>
          <p:nvPr/>
        </p:nvSpPr>
        <p:spPr bwMode="auto">
          <a:xfrm>
            <a:off x="5867400" y="60071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9401" name="Rectangle 8"/>
          <p:cNvSpPr>
            <a:spLocks/>
          </p:cNvSpPr>
          <p:nvPr/>
        </p:nvSpPr>
        <p:spPr bwMode="auto">
          <a:xfrm>
            <a:off x="1143000" y="76200"/>
            <a:ext cx="5715000" cy="6350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4400">
                <a:latin typeface="Angsana New Bold" charset="0"/>
                <a:sym typeface="Angsana New Bold" charset="0"/>
              </a:rPr>
              <a:t>Derivation of import demand curve</a:t>
            </a:r>
          </a:p>
        </p:txBody>
      </p:sp>
      <p:sp>
        <p:nvSpPr>
          <p:cNvPr id="59402" name="Rectangle 9"/>
          <p:cNvSpPr>
            <a:spLocks/>
          </p:cNvSpPr>
          <p:nvPr/>
        </p:nvSpPr>
        <p:spPr bwMode="auto">
          <a:xfrm>
            <a:off x="76200" y="714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9403" name="Rectangle 10"/>
          <p:cNvSpPr>
            <a:spLocks/>
          </p:cNvSpPr>
          <p:nvPr/>
        </p:nvSpPr>
        <p:spPr bwMode="auto">
          <a:xfrm>
            <a:off x="4495800" y="57785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grpSp>
        <p:nvGrpSpPr>
          <p:cNvPr id="59404" name="Group 11"/>
          <p:cNvGrpSpPr>
            <a:grpSpLocks/>
          </p:cNvGrpSpPr>
          <p:nvPr/>
        </p:nvGrpSpPr>
        <p:grpSpPr bwMode="auto">
          <a:xfrm>
            <a:off x="1263650" y="4679950"/>
            <a:ext cx="7651750" cy="698500"/>
            <a:chOff x="0" y="0"/>
            <a:chExt cx="4819" cy="440"/>
          </a:xfrm>
        </p:grpSpPr>
        <p:sp>
          <p:nvSpPr>
            <p:cNvPr id="59456" name="Rectangle 12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59457" name="Line 13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05" name="Oval 14"/>
          <p:cNvSpPr>
            <a:spLocks/>
          </p:cNvSpPr>
          <p:nvPr/>
        </p:nvSpPr>
        <p:spPr bwMode="auto">
          <a:xfrm>
            <a:off x="2057400" y="49403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9406" name="Oval 15"/>
          <p:cNvSpPr>
            <a:spLocks/>
          </p:cNvSpPr>
          <p:nvPr/>
        </p:nvSpPr>
        <p:spPr bwMode="auto">
          <a:xfrm>
            <a:off x="5029200" y="49403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3568" name="Rectangle 16"/>
          <p:cNvSpPr>
            <a:spLocks/>
          </p:cNvSpPr>
          <p:nvPr/>
        </p:nvSpPr>
        <p:spPr bwMode="auto">
          <a:xfrm>
            <a:off x="984250" y="1130300"/>
            <a:ext cx="793115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9408" name="Line 17"/>
          <p:cNvSpPr>
            <a:spLocks noChangeShapeType="1"/>
          </p:cNvSpPr>
          <p:nvPr/>
        </p:nvSpPr>
        <p:spPr bwMode="auto">
          <a:xfrm>
            <a:off x="1893888" y="12065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09" name="Line 18"/>
          <p:cNvSpPr>
            <a:spLocks noChangeShapeType="1"/>
          </p:cNvSpPr>
          <p:nvPr/>
        </p:nvSpPr>
        <p:spPr bwMode="auto">
          <a:xfrm>
            <a:off x="896938" y="1130300"/>
            <a:ext cx="1587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0" name="Line 19"/>
          <p:cNvSpPr>
            <a:spLocks noChangeShapeType="1"/>
          </p:cNvSpPr>
          <p:nvPr/>
        </p:nvSpPr>
        <p:spPr bwMode="auto">
          <a:xfrm>
            <a:off x="3006725" y="13589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1" name="Line 20"/>
          <p:cNvSpPr>
            <a:spLocks noChangeShapeType="1"/>
          </p:cNvSpPr>
          <p:nvPr/>
        </p:nvSpPr>
        <p:spPr bwMode="auto">
          <a:xfrm flipH="1">
            <a:off x="5176838" y="12065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2" name="Line 21"/>
          <p:cNvSpPr>
            <a:spLocks noChangeShapeType="1"/>
          </p:cNvSpPr>
          <p:nvPr/>
        </p:nvSpPr>
        <p:spPr bwMode="auto">
          <a:xfrm>
            <a:off x="4121150" y="12827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3" name="Line 22"/>
          <p:cNvSpPr>
            <a:spLocks noChangeShapeType="1"/>
          </p:cNvSpPr>
          <p:nvPr/>
        </p:nvSpPr>
        <p:spPr bwMode="auto">
          <a:xfrm>
            <a:off x="838200" y="6007100"/>
            <a:ext cx="81534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4" name="Line 23"/>
          <p:cNvSpPr>
            <a:spLocks noChangeShapeType="1"/>
          </p:cNvSpPr>
          <p:nvPr/>
        </p:nvSpPr>
        <p:spPr bwMode="auto">
          <a:xfrm>
            <a:off x="896938" y="1130300"/>
            <a:ext cx="1587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9415" name="Group 24"/>
          <p:cNvGrpSpPr>
            <a:grpSpLocks/>
          </p:cNvGrpSpPr>
          <p:nvPr/>
        </p:nvGrpSpPr>
        <p:grpSpPr bwMode="auto">
          <a:xfrm>
            <a:off x="882650" y="2044700"/>
            <a:ext cx="8032750" cy="3048000"/>
            <a:chOff x="0" y="0"/>
            <a:chExt cx="5059" cy="1920"/>
          </a:xfrm>
        </p:grpSpPr>
        <p:sp>
          <p:nvSpPr>
            <p:cNvPr id="59452" name="Line 25"/>
            <p:cNvSpPr>
              <a:spLocks noChangeShapeType="1"/>
            </p:cNvSpPr>
            <p:nvPr/>
          </p:nvSpPr>
          <p:spPr bwMode="auto">
            <a:xfrm>
              <a:off x="11" y="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53" name="Line 26"/>
            <p:cNvSpPr>
              <a:spLocks noChangeShapeType="1"/>
            </p:cNvSpPr>
            <p:nvPr/>
          </p:nvSpPr>
          <p:spPr bwMode="auto">
            <a:xfrm>
              <a:off x="66" y="528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54" name="Line 27"/>
            <p:cNvSpPr>
              <a:spLocks noChangeShapeType="1"/>
            </p:cNvSpPr>
            <p:nvPr/>
          </p:nvSpPr>
          <p:spPr bwMode="auto">
            <a:xfrm>
              <a:off x="0" y="1306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55" name="Line 28"/>
            <p:cNvSpPr>
              <a:spLocks noChangeShapeType="1"/>
            </p:cNvSpPr>
            <p:nvPr/>
          </p:nvSpPr>
          <p:spPr bwMode="auto">
            <a:xfrm>
              <a:off x="11" y="192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16" name="Line 29"/>
          <p:cNvSpPr>
            <a:spLocks noChangeShapeType="1"/>
          </p:cNvSpPr>
          <p:nvPr/>
        </p:nvSpPr>
        <p:spPr bwMode="auto">
          <a:xfrm rot="10800000" flipH="1">
            <a:off x="1652588" y="1681163"/>
            <a:ext cx="1965325" cy="372745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7" name="Line 30"/>
          <p:cNvSpPr>
            <a:spLocks noChangeShapeType="1"/>
          </p:cNvSpPr>
          <p:nvPr/>
        </p:nvSpPr>
        <p:spPr bwMode="auto">
          <a:xfrm>
            <a:off x="2208213" y="1587500"/>
            <a:ext cx="2327275" cy="4075113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8" name="Rectangle 31"/>
          <p:cNvSpPr>
            <a:spLocks/>
          </p:cNvSpPr>
          <p:nvPr/>
        </p:nvSpPr>
        <p:spPr bwMode="auto">
          <a:xfrm>
            <a:off x="4419600" y="4737100"/>
            <a:ext cx="8382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9419" name="Line 32"/>
          <p:cNvSpPr>
            <a:spLocks noChangeShapeType="1"/>
          </p:cNvSpPr>
          <p:nvPr/>
        </p:nvSpPr>
        <p:spPr bwMode="auto">
          <a:xfrm flipH="1">
            <a:off x="6248400" y="11303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0" name="Line 33"/>
          <p:cNvSpPr>
            <a:spLocks noChangeShapeType="1"/>
          </p:cNvSpPr>
          <p:nvPr/>
        </p:nvSpPr>
        <p:spPr bwMode="auto">
          <a:xfrm flipH="1">
            <a:off x="7315200" y="11303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1" name="Line 34"/>
          <p:cNvSpPr>
            <a:spLocks noChangeShapeType="1"/>
          </p:cNvSpPr>
          <p:nvPr/>
        </p:nvSpPr>
        <p:spPr bwMode="auto">
          <a:xfrm flipH="1">
            <a:off x="8382000" y="11303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2" name="Line 35"/>
          <p:cNvSpPr>
            <a:spLocks noChangeShapeType="1"/>
          </p:cNvSpPr>
          <p:nvPr/>
        </p:nvSpPr>
        <p:spPr bwMode="auto">
          <a:xfrm>
            <a:off x="5181600" y="11303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3" name="Rectangle 36"/>
          <p:cNvSpPr>
            <a:spLocks/>
          </p:cNvSpPr>
          <p:nvPr/>
        </p:nvSpPr>
        <p:spPr bwMode="auto">
          <a:xfrm>
            <a:off x="7010400" y="60071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59424" name="Rectangle 37"/>
          <p:cNvSpPr>
            <a:spLocks/>
          </p:cNvSpPr>
          <p:nvPr/>
        </p:nvSpPr>
        <p:spPr bwMode="auto">
          <a:xfrm>
            <a:off x="3581400" y="1009650"/>
            <a:ext cx="762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rgbClr val="5F5F5F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990600" y="4025900"/>
            <a:ext cx="2743200" cy="1981200"/>
            <a:chOff x="0" y="0"/>
            <a:chExt cx="1728" cy="1248"/>
          </a:xfrm>
        </p:grpSpPr>
        <p:sp>
          <p:nvSpPr>
            <p:cNvPr id="59448" name="AutoShape 39"/>
            <p:cNvSpPr>
              <a:spLocks/>
            </p:cNvSpPr>
            <p:nvPr/>
          </p:nvSpPr>
          <p:spPr bwMode="auto">
            <a:xfrm>
              <a:off x="0" y="48"/>
              <a:ext cx="1673" cy="120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4F81B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9" name="Oval 40"/>
            <p:cNvSpPr>
              <a:spLocks/>
            </p:cNvSpPr>
            <p:nvPr/>
          </p:nvSpPr>
          <p:spPr bwMode="auto">
            <a:xfrm>
              <a:off x="1584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50" name="Oval 41"/>
            <p:cNvSpPr>
              <a:spLocks/>
            </p:cNvSpPr>
            <p:nvPr/>
          </p:nvSpPr>
          <p:spPr bwMode="auto">
            <a:xfrm>
              <a:off x="768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51" name="Line 42"/>
            <p:cNvSpPr>
              <a:spLocks noChangeShapeType="1"/>
            </p:cNvSpPr>
            <p:nvPr/>
          </p:nvSpPr>
          <p:spPr bwMode="auto">
            <a:xfrm>
              <a:off x="864" y="144"/>
              <a:ext cx="1" cy="1056"/>
            </a:xfrm>
            <a:prstGeom prst="line">
              <a:avLst/>
            </a:prstGeom>
            <a:noFill/>
            <a:ln w="762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26" name="Rectangle 46"/>
          <p:cNvSpPr>
            <a:spLocks/>
          </p:cNvSpPr>
          <p:nvPr/>
        </p:nvSpPr>
        <p:spPr bwMode="auto">
          <a:xfrm>
            <a:off x="8458200" y="57785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M</a:t>
            </a:r>
          </a:p>
        </p:txBody>
      </p:sp>
      <p:grpSp>
        <p:nvGrpSpPr>
          <p:cNvPr id="5" name="Group 47"/>
          <p:cNvGrpSpPr>
            <a:grpSpLocks/>
          </p:cNvGrpSpPr>
          <p:nvPr/>
        </p:nvGrpSpPr>
        <p:grpSpPr bwMode="auto">
          <a:xfrm>
            <a:off x="914400" y="2806700"/>
            <a:ext cx="4419600" cy="3124200"/>
            <a:chOff x="0" y="0"/>
            <a:chExt cx="2784" cy="1968"/>
          </a:xfrm>
        </p:grpSpPr>
        <p:sp>
          <p:nvSpPr>
            <p:cNvPr id="59444" name="AutoShape 48"/>
            <p:cNvSpPr>
              <a:spLocks/>
            </p:cNvSpPr>
            <p:nvPr/>
          </p:nvSpPr>
          <p:spPr bwMode="auto">
            <a:xfrm>
              <a:off x="0" y="48"/>
              <a:ext cx="1316" cy="192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5" name="Oval 49"/>
            <p:cNvSpPr>
              <a:spLocks/>
            </p:cNvSpPr>
            <p:nvPr/>
          </p:nvSpPr>
          <p:spPr bwMode="auto">
            <a:xfrm>
              <a:off x="1248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6" name="Oval 50"/>
            <p:cNvSpPr>
              <a:spLocks/>
            </p:cNvSpPr>
            <p:nvPr/>
          </p:nvSpPr>
          <p:spPr bwMode="auto">
            <a:xfrm>
              <a:off x="264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7" name="Line 51"/>
            <p:cNvSpPr>
              <a:spLocks noChangeShapeType="1"/>
            </p:cNvSpPr>
            <p:nvPr/>
          </p:nvSpPr>
          <p:spPr bwMode="auto">
            <a:xfrm rot="10800000" flipH="1">
              <a:off x="1307" y="41"/>
              <a:ext cx="1388" cy="1"/>
            </a:xfrm>
            <a:prstGeom prst="line">
              <a:avLst/>
            </a:prstGeom>
            <a:noFill/>
            <a:ln w="762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2"/>
          <p:cNvGrpSpPr>
            <a:grpSpLocks/>
          </p:cNvGrpSpPr>
          <p:nvPr/>
        </p:nvGrpSpPr>
        <p:grpSpPr bwMode="auto">
          <a:xfrm>
            <a:off x="3733800" y="4025900"/>
            <a:ext cx="2667000" cy="1981200"/>
            <a:chOff x="0" y="0"/>
            <a:chExt cx="1680" cy="1248"/>
          </a:xfrm>
        </p:grpSpPr>
        <p:sp>
          <p:nvSpPr>
            <p:cNvPr id="59442" name="AutoShape 53"/>
            <p:cNvSpPr>
              <a:spLocks/>
            </p:cNvSpPr>
            <p:nvPr/>
          </p:nvSpPr>
          <p:spPr bwMode="auto">
            <a:xfrm>
              <a:off x="0" y="48"/>
              <a:ext cx="1583" cy="120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4F81B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3" name="Oval 54"/>
            <p:cNvSpPr>
              <a:spLocks/>
            </p:cNvSpPr>
            <p:nvPr/>
          </p:nvSpPr>
          <p:spPr bwMode="auto">
            <a:xfrm>
              <a:off x="1536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4F81B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59429" name="Group 57"/>
          <p:cNvGrpSpPr>
            <a:grpSpLocks/>
          </p:cNvGrpSpPr>
          <p:nvPr/>
        </p:nvGrpSpPr>
        <p:grpSpPr bwMode="auto">
          <a:xfrm>
            <a:off x="1905000" y="5865813"/>
            <a:ext cx="2222500" cy="736600"/>
            <a:chOff x="0" y="0"/>
            <a:chExt cx="1400" cy="463"/>
          </a:xfrm>
        </p:grpSpPr>
        <p:sp>
          <p:nvSpPr>
            <p:cNvPr id="59440" name="Rectangle 58"/>
            <p:cNvSpPr>
              <a:spLocks/>
            </p:cNvSpPr>
            <p:nvPr/>
          </p:nvSpPr>
          <p:spPr bwMode="auto">
            <a:xfrm>
              <a:off x="240" y="63"/>
              <a:ext cx="808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Imports</a:t>
              </a:r>
            </a:p>
          </p:txBody>
        </p:sp>
        <p:sp>
          <p:nvSpPr>
            <p:cNvPr id="59441" name="AutoShape 59"/>
            <p:cNvSpPr>
              <a:spLocks/>
            </p:cNvSpPr>
            <p:nvPr/>
          </p:nvSpPr>
          <p:spPr bwMode="auto">
            <a:xfrm rot="-5400000">
              <a:off x="616" y="-616"/>
              <a:ext cx="168" cy="140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8" name="Group 60"/>
          <p:cNvGrpSpPr>
            <a:grpSpLocks/>
          </p:cNvGrpSpPr>
          <p:nvPr/>
        </p:nvGrpSpPr>
        <p:grpSpPr bwMode="auto">
          <a:xfrm>
            <a:off x="990600" y="5016500"/>
            <a:ext cx="3276600" cy="965200"/>
            <a:chOff x="0" y="0"/>
            <a:chExt cx="2064" cy="608"/>
          </a:xfrm>
        </p:grpSpPr>
        <p:sp>
          <p:nvSpPr>
            <p:cNvPr id="59436" name="AutoShape 61"/>
            <p:cNvSpPr>
              <a:spLocks/>
            </p:cNvSpPr>
            <p:nvPr/>
          </p:nvSpPr>
          <p:spPr bwMode="auto">
            <a:xfrm>
              <a:off x="0" y="48"/>
              <a:ext cx="1986" cy="56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37" name="Oval 62"/>
            <p:cNvSpPr>
              <a:spLocks/>
            </p:cNvSpPr>
            <p:nvPr/>
          </p:nvSpPr>
          <p:spPr bwMode="auto">
            <a:xfrm>
              <a:off x="48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38" name="Oval 63"/>
            <p:cNvSpPr>
              <a:spLocks/>
            </p:cNvSpPr>
            <p:nvPr/>
          </p:nvSpPr>
          <p:spPr bwMode="auto">
            <a:xfrm>
              <a:off x="192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39" name="Line 64"/>
            <p:cNvSpPr>
              <a:spLocks noChangeShapeType="1"/>
            </p:cNvSpPr>
            <p:nvPr/>
          </p:nvSpPr>
          <p:spPr bwMode="auto">
            <a:xfrm>
              <a:off x="576" y="144"/>
              <a:ext cx="1" cy="432"/>
            </a:xfrm>
            <a:prstGeom prst="line">
              <a:avLst/>
            </a:prstGeom>
            <a:noFill/>
            <a:ln w="76200">
              <a:solidFill>
                <a:srgbClr val="84CEC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65"/>
          <p:cNvGrpSpPr>
            <a:grpSpLocks/>
          </p:cNvGrpSpPr>
          <p:nvPr/>
        </p:nvGrpSpPr>
        <p:grpSpPr bwMode="auto">
          <a:xfrm>
            <a:off x="3733800" y="5016500"/>
            <a:ext cx="3733800" cy="957263"/>
            <a:chOff x="0" y="0"/>
            <a:chExt cx="2352" cy="603"/>
          </a:xfrm>
        </p:grpSpPr>
        <p:sp>
          <p:nvSpPr>
            <p:cNvPr id="59434" name="AutoShape 66"/>
            <p:cNvSpPr>
              <a:spLocks/>
            </p:cNvSpPr>
            <p:nvPr/>
          </p:nvSpPr>
          <p:spPr bwMode="auto">
            <a:xfrm>
              <a:off x="0" y="48"/>
              <a:ext cx="2256" cy="555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35" name="Oval 67"/>
            <p:cNvSpPr>
              <a:spLocks/>
            </p:cNvSpPr>
            <p:nvPr/>
          </p:nvSpPr>
          <p:spPr bwMode="auto">
            <a:xfrm>
              <a:off x="2208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59432" name="Footer Placeholder 69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9433" name="Slide Number Placeholder 68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7541363-04AC-2547-811C-85418A049201}" type="slidenum">
              <a:rPr lang="en-US" altLang="en-US" sz="2600"/>
              <a:pPr eaLnBrk="1" hangingPunct="1"/>
              <a:t>24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>
            <a:spLocks/>
          </p:cNvSpPr>
          <p:nvPr/>
        </p:nvSpPr>
        <p:spPr bwMode="auto">
          <a:xfrm>
            <a:off x="-152400" y="190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800</a:t>
            </a:r>
          </a:p>
        </p:txBody>
      </p:sp>
      <p:sp>
        <p:nvSpPr>
          <p:cNvPr id="61443" name="Rectangle 2"/>
          <p:cNvSpPr>
            <a:spLocks/>
          </p:cNvSpPr>
          <p:nvPr/>
        </p:nvSpPr>
        <p:spPr bwMode="auto">
          <a:xfrm>
            <a:off x="-152400" y="28194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600</a:t>
            </a:r>
          </a:p>
        </p:txBody>
      </p:sp>
      <p:sp>
        <p:nvSpPr>
          <p:cNvPr id="61444" name="Rectangle 3"/>
          <p:cNvSpPr>
            <a:spLocks/>
          </p:cNvSpPr>
          <p:nvPr/>
        </p:nvSpPr>
        <p:spPr bwMode="auto">
          <a:xfrm>
            <a:off x="-152400" y="38862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400</a:t>
            </a:r>
          </a:p>
        </p:txBody>
      </p:sp>
      <p:sp>
        <p:nvSpPr>
          <p:cNvPr id="61445" name="Rectangle 4"/>
          <p:cNvSpPr>
            <a:spLocks/>
          </p:cNvSpPr>
          <p:nvPr/>
        </p:nvSpPr>
        <p:spPr bwMode="auto">
          <a:xfrm>
            <a:off x="-152400" y="48768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200</a:t>
            </a:r>
          </a:p>
        </p:txBody>
      </p:sp>
      <p:sp>
        <p:nvSpPr>
          <p:cNvPr id="61446" name="Rectangle 5"/>
          <p:cNvSpPr>
            <a:spLocks/>
          </p:cNvSpPr>
          <p:nvPr/>
        </p:nvSpPr>
        <p:spPr bwMode="auto">
          <a:xfrm>
            <a:off x="1143000" y="61722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61447" name="Rectangle 6"/>
          <p:cNvSpPr>
            <a:spLocks/>
          </p:cNvSpPr>
          <p:nvPr/>
        </p:nvSpPr>
        <p:spPr bwMode="auto">
          <a:xfrm>
            <a:off x="3505200" y="61722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61448" name="Rectangle 7"/>
          <p:cNvSpPr>
            <a:spLocks/>
          </p:cNvSpPr>
          <p:nvPr/>
        </p:nvSpPr>
        <p:spPr bwMode="auto">
          <a:xfrm>
            <a:off x="6019800" y="61722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61449" name="Rectangle 8"/>
          <p:cNvSpPr>
            <a:spLocks/>
          </p:cNvSpPr>
          <p:nvPr/>
        </p:nvSpPr>
        <p:spPr bwMode="auto">
          <a:xfrm>
            <a:off x="1143000" y="279400"/>
            <a:ext cx="4876800" cy="6350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4800">
                <a:latin typeface="Angsana New Bold" charset="0"/>
                <a:sym typeface="Angsana New Bold" charset="0"/>
              </a:rPr>
              <a:t>Impacts of an import quota</a:t>
            </a:r>
          </a:p>
        </p:txBody>
      </p:sp>
      <p:sp>
        <p:nvSpPr>
          <p:cNvPr id="61450" name="Rectangle 9"/>
          <p:cNvSpPr>
            <a:spLocks/>
          </p:cNvSpPr>
          <p:nvPr/>
        </p:nvSpPr>
        <p:spPr bwMode="auto">
          <a:xfrm>
            <a:off x="76200" y="714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61451" name="Rectangle 10"/>
          <p:cNvSpPr>
            <a:spLocks/>
          </p:cNvSpPr>
          <p:nvPr/>
        </p:nvSpPr>
        <p:spPr bwMode="auto">
          <a:xfrm>
            <a:off x="4495800" y="54864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grpSp>
        <p:nvGrpSpPr>
          <p:cNvPr id="61452" name="Group 11"/>
          <p:cNvGrpSpPr>
            <a:grpSpLocks/>
          </p:cNvGrpSpPr>
          <p:nvPr/>
        </p:nvGrpSpPr>
        <p:grpSpPr bwMode="auto">
          <a:xfrm>
            <a:off x="1263650" y="4845050"/>
            <a:ext cx="7651750" cy="698500"/>
            <a:chOff x="0" y="0"/>
            <a:chExt cx="4819" cy="440"/>
          </a:xfrm>
        </p:grpSpPr>
        <p:sp>
          <p:nvSpPr>
            <p:cNvPr id="61512" name="Rectangle 12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61513" name="Line 13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453" name="Oval 14"/>
          <p:cNvSpPr>
            <a:spLocks/>
          </p:cNvSpPr>
          <p:nvPr/>
        </p:nvSpPr>
        <p:spPr bwMode="auto">
          <a:xfrm>
            <a:off x="2057400" y="51054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454" name="Oval 15"/>
          <p:cNvSpPr>
            <a:spLocks/>
          </p:cNvSpPr>
          <p:nvPr/>
        </p:nvSpPr>
        <p:spPr bwMode="auto">
          <a:xfrm>
            <a:off x="5029200" y="51054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4592" name="Rectangle 16"/>
          <p:cNvSpPr>
            <a:spLocks/>
          </p:cNvSpPr>
          <p:nvPr/>
        </p:nvSpPr>
        <p:spPr bwMode="auto">
          <a:xfrm>
            <a:off x="984250" y="1295400"/>
            <a:ext cx="793115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61456" name="Line 17"/>
          <p:cNvSpPr>
            <a:spLocks noChangeShapeType="1"/>
          </p:cNvSpPr>
          <p:nvPr/>
        </p:nvSpPr>
        <p:spPr bwMode="auto">
          <a:xfrm>
            <a:off x="1893888" y="13716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57" name="Line 18"/>
          <p:cNvSpPr>
            <a:spLocks noChangeShapeType="1"/>
          </p:cNvSpPr>
          <p:nvPr/>
        </p:nvSpPr>
        <p:spPr bwMode="auto">
          <a:xfrm>
            <a:off x="896938" y="1295400"/>
            <a:ext cx="1587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58" name="Line 19"/>
          <p:cNvSpPr>
            <a:spLocks noChangeShapeType="1"/>
          </p:cNvSpPr>
          <p:nvPr/>
        </p:nvSpPr>
        <p:spPr bwMode="auto">
          <a:xfrm>
            <a:off x="3006725" y="15240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59" name="Line 20"/>
          <p:cNvSpPr>
            <a:spLocks noChangeShapeType="1"/>
          </p:cNvSpPr>
          <p:nvPr/>
        </p:nvSpPr>
        <p:spPr bwMode="auto">
          <a:xfrm flipH="1">
            <a:off x="5176838" y="13716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0" name="Line 21"/>
          <p:cNvSpPr>
            <a:spLocks noChangeShapeType="1"/>
          </p:cNvSpPr>
          <p:nvPr/>
        </p:nvSpPr>
        <p:spPr bwMode="auto">
          <a:xfrm>
            <a:off x="4121150" y="14478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1" name="Line 22"/>
          <p:cNvSpPr>
            <a:spLocks noChangeShapeType="1"/>
          </p:cNvSpPr>
          <p:nvPr/>
        </p:nvSpPr>
        <p:spPr bwMode="auto">
          <a:xfrm>
            <a:off x="838200" y="6172200"/>
            <a:ext cx="81534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2" name="Line 23"/>
          <p:cNvSpPr>
            <a:spLocks noChangeShapeType="1"/>
          </p:cNvSpPr>
          <p:nvPr/>
        </p:nvSpPr>
        <p:spPr bwMode="auto">
          <a:xfrm>
            <a:off x="896938" y="1295400"/>
            <a:ext cx="1587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463" name="Group 24"/>
          <p:cNvGrpSpPr>
            <a:grpSpLocks/>
          </p:cNvGrpSpPr>
          <p:nvPr/>
        </p:nvGrpSpPr>
        <p:grpSpPr bwMode="auto">
          <a:xfrm>
            <a:off x="882650" y="2209800"/>
            <a:ext cx="8032750" cy="3048000"/>
            <a:chOff x="0" y="0"/>
            <a:chExt cx="5059" cy="1920"/>
          </a:xfrm>
        </p:grpSpPr>
        <p:sp>
          <p:nvSpPr>
            <p:cNvPr id="61508" name="Line 25"/>
            <p:cNvSpPr>
              <a:spLocks noChangeShapeType="1"/>
            </p:cNvSpPr>
            <p:nvPr/>
          </p:nvSpPr>
          <p:spPr bwMode="auto">
            <a:xfrm>
              <a:off x="11" y="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09" name="Line 26"/>
            <p:cNvSpPr>
              <a:spLocks noChangeShapeType="1"/>
            </p:cNvSpPr>
            <p:nvPr/>
          </p:nvSpPr>
          <p:spPr bwMode="auto">
            <a:xfrm>
              <a:off x="66" y="528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10" name="Line 27"/>
            <p:cNvSpPr>
              <a:spLocks noChangeShapeType="1"/>
            </p:cNvSpPr>
            <p:nvPr/>
          </p:nvSpPr>
          <p:spPr bwMode="auto">
            <a:xfrm>
              <a:off x="0" y="1306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11" name="Line 28"/>
            <p:cNvSpPr>
              <a:spLocks noChangeShapeType="1"/>
            </p:cNvSpPr>
            <p:nvPr/>
          </p:nvSpPr>
          <p:spPr bwMode="auto">
            <a:xfrm>
              <a:off x="11" y="192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464" name="Line 29"/>
          <p:cNvSpPr>
            <a:spLocks noChangeShapeType="1"/>
          </p:cNvSpPr>
          <p:nvPr/>
        </p:nvSpPr>
        <p:spPr bwMode="auto">
          <a:xfrm rot="10800000" flipH="1">
            <a:off x="1652588" y="1846263"/>
            <a:ext cx="1965325" cy="372745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5" name="Line 30"/>
          <p:cNvSpPr>
            <a:spLocks noChangeShapeType="1"/>
          </p:cNvSpPr>
          <p:nvPr/>
        </p:nvSpPr>
        <p:spPr bwMode="auto">
          <a:xfrm>
            <a:off x="2208213" y="1752600"/>
            <a:ext cx="2327275" cy="4075113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6" name="Rectangle 31"/>
          <p:cNvSpPr>
            <a:spLocks/>
          </p:cNvSpPr>
          <p:nvPr/>
        </p:nvSpPr>
        <p:spPr bwMode="auto">
          <a:xfrm>
            <a:off x="4419600" y="4902200"/>
            <a:ext cx="8382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61467" name="Line 32"/>
          <p:cNvSpPr>
            <a:spLocks noChangeShapeType="1"/>
          </p:cNvSpPr>
          <p:nvPr/>
        </p:nvSpPr>
        <p:spPr bwMode="auto">
          <a:xfrm flipH="1">
            <a:off x="6324600" y="1295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8" name="Line 33"/>
          <p:cNvSpPr>
            <a:spLocks noChangeShapeType="1"/>
          </p:cNvSpPr>
          <p:nvPr/>
        </p:nvSpPr>
        <p:spPr bwMode="auto">
          <a:xfrm flipH="1">
            <a:off x="7391400" y="1295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9" name="Line 34"/>
          <p:cNvSpPr>
            <a:spLocks noChangeShapeType="1"/>
          </p:cNvSpPr>
          <p:nvPr/>
        </p:nvSpPr>
        <p:spPr bwMode="auto">
          <a:xfrm flipH="1">
            <a:off x="8382000" y="1295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70" name="Line 35"/>
          <p:cNvSpPr>
            <a:spLocks noChangeShapeType="1"/>
          </p:cNvSpPr>
          <p:nvPr/>
        </p:nvSpPr>
        <p:spPr bwMode="auto">
          <a:xfrm>
            <a:off x="5181600" y="12954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71" name="Rectangle 36"/>
          <p:cNvSpPr>
            <a:spLocks/>
          </p:cNvSpPr>
          <p:nvPr/>
        </p:nvSpPr>
        <p:spPr bwMode="auto">
          <a:xfrm>
            <a:off x="7010400" y="61722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61472" name="Rectangle 37"/>
          <p:cNvSpPr>
            <a:spLocks/>
          </p:cNvSpPr>
          <p:nvPr/>
        </p:nvSpPr>
        <p:spPr bwMode="auto">
          <a:xfrm>
            <a:off x="3505200" y="990600"/>
            <a:ext cx="762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latin typeface="Angsana New Bold" charset="0"/>
                <a:sym typeface="Angsana New Bold" charset="0"/>
              </a:rPr>
              <a:t>S</a:t>
            </a:r>
          </a:p>
        </p:txBody>
      </p:sp>
      <p:grpSp>
        <p:nvGrpSpPr>
          <p:cNvPr id="61473" name="Group 38"/>
          <p:cNvGrpSpPr>
            <a:grpSpLocks/>
          </p:cNvGrpSpPr>
          <p:nvPr/>
        </p:nvGrpSpPr>
        <p:grpSpPr bwMode="auto">
          <a:xfrm>
            <a:off x="5194300" y="3036888"/>
            <a:ext cx="3873500" cy="3141662"/>
            <a:chOff x="0" y="0"/>
            <a:chExt cx="2440" cy="1979"/>
          </a:xfrm>
        </p:grpSpPr>
        <p:sp>
          <p:nvSpPr>
            <p:cNvPr id="61506" name="Line 39"/>
            <p:cNvSpPr>
              <a:spLocks noChangeShapeType="1"/>
            </p:cNvSpPr>
            <p:nvPr/>
          </p:nvSpPr>
          <p:spPr bwMode="auto">
            <a:xfrm>
              <a:off x="0" y="0"/>
              <a:ext cx="1654" cy="1764"/>
            </a:xfrm>
            <a:prstGeom prst="line">
              <a:avLst/>
            </a:prstGeom>
            <a:noFill/>
            <a:ln w="152400">
              <a:solidFill>
                <a:srgbClr val="C1001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07" name="Rectangle 40"/>
            <p:cNvSpPr>
              <a:spLocks/>
            </p:cNvSpPr>
            <p:nvPr/>
          </p:nvSpPr>
          <p:spPr bwMode="auto">
            <a:xfrm>
              <a:off x="1528" y="963"/>
              <a:ext cx="91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5100"/>
                </a:spcBef>
              </a:pPr>
              <a:r>
                <a:rPr lang="en-US" altLang="en-US" sz="8800">
                  <a:solidFill>
                    <a:srgbClr val="B30030"/>
                  </a:solidFill>
                  <a:latin typeface="Angsana New Bold" charset="0"/>
                  <a:sym typeface="Angsana New Bold" charset="0"/>
                </a:rPr>
                <a:t>D</a:t>
              </a:r>
              <a:r>
                <a:rPr lang="en-US" altLang="en-US" sz="8800" baseline="-25000">
                  <a:solidFill>
                    <a:srgbClr val="B30030"/>
                  </a:solidFill>
                  <a:latin typeface="Angsana New Bold" charset="0"/>
                  <a:sym typeface="Angsana New Bold" charset="0"/>
                </a:rPr>
                <a:t>M</a:t>
              </a:r>
            </a:p>
          </p:txBody>
        </p:sp>
      </p:grpSp>
      <p:sp>
        <p:nvSpPr>
          <p:cNvPr id="61474" name="Rectangle 41"/>
          <p:cNvSpPr>
            <a:spLocks/>
          </p:cNvSpPr>
          <p:nvPr/>
        </p:nvSpPr>
        <p:spPr bwMode="auto">
          <a:xfrm>
            <a:off x="8229600" y="59309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M</a:t>
            </a:r>
          </a:p>
        </p:txBody>
      </p:sp>
      <p:sp>
        <p:nvSpPr>
          <p:cNvPr id="61475" name="Line 42"/>
          <p:cNvSpPr>
            <a:spLocks noChangeShapeType="1"/>
          </p:cNvSpPr>
          <p:nvPr/>
        </p:nvSpPr>
        <p:spPr bwMode="auto">
          <a:xfrm>
            <a:off x="838200" y="5257800"/>
            <a:ext cx="7010400" cy="1588"/>
          </a:xfrm>
          <a:prstGeom prst="line">
            <a:avLst/>
          </a:prstGeom>
          <a:noFill/>
          <a:ln w="114300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2286000" y="6275388"/>
            <a:ext cx="1371600" cy="735012"/>
            <a:chOff x="0" y="0"/>
            <a:chExt cx="864" cy="463"/>
          </a:xfrm>
        </p:grpSpPr>
        <p:sp>
          <p:nvSpPr>
            <p:cNvPr id="61504" name="Rectangle 44"/>
            <p:cNvSpPr>
              <a:spLocks/>
            </p:cNvSpPr>
            <p:nvPr/>
          </p:nvSpPr>
          <p:spPr bwMode="auto">
            <a:xfrm>
              <a:off x="0" y="63"/>
              <a:ext cx="864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M</a:t>
              </a:r>
              <a:r>
                <a:rPr lang="en-US" altLang="en-US" sz="3600" baseline="30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/</a:t>
              </a:r>
            </a:p>
          </p:txBody>
        </p:sp>
        <p:sp>
          <p:nvSpPr>
            <p:cNvPr id="61505" name="AutoShape 45"/>
            <p:cNvSpPr>
              <a:spLocks/>
            </p:cNvSpPr>
            <p:nvPr/>
          </p:nvSpPr>
          <p:spPr bwMode="auto">
            <a:xfrm rot="-5400000">
              <a:off x="330" y="-298"/>
              <a:ext cx="168" cy="764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61477" name="Group 46"/>
          <p:cNvGrpSpPr>
            <a:grpSpLocks/>
          </p:cNvGrpSpPr>
          <p:nvPr/>
        </p:nvGrpSpPr>
        <p:grpSpPr bwMode="auto">
          <a:xfrm>
            <a:off x="990600" y="5181600"/>
            <a:ext cx="3276600" cy="965200"/>
            <a:chOff x="0" y="0"/>
            <a:chExt cx="2064" cy="608"/>
          </a:xfrm>
        </p:grpSpPr>
        <p:sp>
          <p:nvSpPr>
            <p:cNvPr id="61500" name="AutoShape 47"/>
            <p:cNvSpPr>
              <a:spLocks/>
            </p:cNvSpPr>
            <p:nvPr/>
          </p:nvSpPr>
          <p:spPr bwMode="auto">
            <a:xfrm>
              <a:off x="0" y="48"/>
              <a:ext cx="1986" cy="56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1" name="Oval 48"/>
            <p:cNvSpPr>
              <a:spLocks/>
            </p:cNvSpPr>
            <p:nvPr/>
          </p:nvSpPr>
          <p:spPr bwMode="auto">
            <a:xfrm>
              <a:off x="48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2" name="Oval 49"/>
            <p:cNvSpPr>
              <a:spLocks/>
            </p:cNvSpPr>
            <p:nvPr/>
          </p:nvSpPr>
          <p:spPr bwMode="auto">
            <a:xfrm>
              <a:off x="192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3" name="Line 50"/>
            <p:cNvSpPr>
              <a:spLocks noChangeShapeType="1"/>
            </p:cNvSpPr>
            <p:nvPr/>
          </p:nvSpPr>
          <p:spPr bwMode="auto">
            <a:xfrm>
              <a:off x="576" y="144"/>
              <a:ext cx="1" cy="432"/>
            </a:xfrm>
            <a:prstGeom prst="line">
              <a:avLst/>
            </a:prstGeom>
            <a:noFill/>
            <a:ln w="76200">
              <a:solidFill>
                <a:srgbClr val="84CEC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478" name="Group 51"/>
          <p:cNvGrpSpPr>
            <a:grpSpLocks/>
          </p:cNvGrpSpPr>
          <p:nvPr/>
        </p:nvGrpSpPr>
        <p:grpSpPr bwMode="auto">
          <a:xfrm>
            <a:off x="3733800" y="5181600"/>
            <a:ext cx="3781425" cy="957263"/>
            <a:chOff x="0" y="0"/>
            <a:chExt cx="2382" cy="603"/>
          </a:xfrm>
        </p:grpSpPr>
        <p:sp>
          <p:nvSpPr>
            <p:cNvPr id="61498" name="AutoShape 52"/>
            <p:cNvSpPr>
              <a:spLocks/>
            </p:cNvSpPr>
            <p:nvPr/>
          </p:nvSpPr>
          <p:spPr bwMode="auto">
            <a:xfrm>
              <a:off x="0" y="48"/>
              <a:ext cx="2284" cy="555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499" name="Oval 53"/>
            <p:cNvSpPr>
              <a:spLocks/>
            </p:cNvSpPr>
            <p:nvPr/>
          </p:nvSpPr>
          <p:spPr bwMode="auto">
            <a:xfrm>
              <a:off x="2236" y="0"/>
              <a:ext cx="146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8" name="Group 54"/>
          <p:cNvGrpSpPr>
            <a:grpSpLocks/>
          </p:cNvGrpSpPr>
          <p:nvPr/>
        </p:nvGrpSpPr>
        <p:grpSpPr bwMode="auto">
          <a:xfrm>
            <a:off x="4876800" y="6189663"/>
            <a:ext cx="1524000" cy="820737"/>
            <a:chOff x="0" y="0"/>
            <a:chExt cx="960" cy="517"/>
          </a:xfrm>
        </p:grpSpPr>
        <p:sp>
          <p:nvSpPr>
            <p:cNvPr id="61496" name="Rectangle 55"/>
            <p:cNvSpPr>
              <a:spLocks/>
            </p:cNvSpPr>
            <p:nvPr/>
          </p:nvSpPr>
          <p:spPr bwMode="auto">
            <a:xfrm>
              <a:off x="0" y="117"/>
              <a:ext cx="96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M</a:t>
              </a:r>
              <a:r>
                <a:rPr lang="en-US" altLang="en-US" sz="3600" baseline="30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/</a:t>
              </a:r>
            </a:p>
          </p:txBody>
        </p:sp>
        <p:sp>
          <p:nvSpPr>
            <p:cNvPr id="61497" name="AutoShape 56"/>
            <p:cNvSpPr>
              <a:spLocks/>
            </p:cNvSpPr>
            <p:nvPr/>
          </p:nvSpPr>
          <p:spPr bwMode="auto">
            <a:xfrm rot="-5400000">
              <a:off x="415" y="-236"/>
              <a:ext cx="222" cy="694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9" name="Group 57"/>
          <p:cNvGrpSpPr>
            <a:grpSpLocks/>
          </p:cNvGrpSpPr>
          <p:nvPr/>
        </p:nvGrpSpPr>
        <p:grpSpPr bwMode="auto">
          <a:xfrm>
            <a:off x="6324600" y="914400"/>
            <a:ext cx="1066800" cy="5181600"/>
            <a:chOff x="0" y="0"/>
            <a:chExt cx="672" cy="3263"/>
          </a:xfrm>
        </p:grpSpPr>
        <p:sp>
          <p:nvSpPr>
            <p:cNvPr id="71748" name="Line 58"/>
            <p:cNvSpPr>
              <a:spLocks noChangeShapeType="1"/>
            </p:cNvSpPr>
            <p:nvPr/>
          </p:nvSpPr>
          <p:spPr bwMode="auto">
            <a:xfrm>
              <a:off x="0" y="527"/>
              <a:ext cx="0" cy="2736"/>
            </a:xfrm>
            <a:prstGeom prst="line">
              <a:avLst/>
            </a:prstGeom>
            <a:noFill/>
            <a:ln w="114300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cs typeface="ヒラギノ角ゴ Pro W3" charset="-128"/>
              </a:endParaRPr>
            </a:p>
          </p:txBody>
        </p:sp>
        <p:sp>
          <p:nvSpPr>
            <p:cNvPr id="61495" name="Rectangle 59"/>
            <p:cNvSpPr>
              <a:spLocks/>
            </p:cNvSpPr>
            <p:nvPr/>
          </p:nvSpPr>
          <p:spPr bwMode="auto">
            <a:xfrm>
              <a:off x="0" y="0"/>
              <a:ext cx="67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5100"/>
                </a:spcBef>
              </a:pPr>
              <a:r>
                <a:rPr lang="en-US" altLang="en-US" sz="8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S</a:t>
              </a:r>
              <a:r>
                <a:rPr lang="en-US" altLang="en-US" sz="8800" baseline="-250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Q</a:t>
              </a:r>
            </a:p>
          </p:txBody>
        </p:sp>
      </p:grpSp>
      <p:grpSp>
        <p:nvGrpSpPr>
          <p:cNvPr id="10" name="Group 75"/>
          <p:cNvGrpSpPr>
            <a:grpSpLocks/>
          </p:cNvGrpSpPr>
          <p:nvPr/>
        </p:nvGrpSpPr>
        <p:grpSpPr bwMode="auto">
          <a:xfrm>
            <a:off x="863600" y="4191000"/>
            <a:ext cx="5537200" cy="1981200"/>
            <a:chOff x="0" y="0"/>
            <a:chExt cx="3487" cy="1248"/>
          </a:xfrm>
        </p:grpSpPr>
        <p:sp>
          <p:nvSpPr>
            <p:cNvPr id="61484" name="Line 76"/>
            <p:cNvSpPr>
              <a:spLocks noChangeShapeType="1"/>
            </p:cNvSpPr>
            <p:nvPr/>
          </p:nvSpPr>
          <p:spPr bwMode="auto">
            <a:xfrm rot="10800000">
              <a:off x="2622" y="57"/>
              <a:ext cx="1" cy="567"/>
            </a:xfrm>
            <a:prstGeom prst="line">
              <a:avLst/>
            </a:prstGeom>
            <a:noFill/>
            <a:ln w="76200">
              <a:solidFill>
                <a:srgbClr val="B2B2B2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485" name="Group 77"/>
            <p:cNvGrpSpPr>
              <a:grpSpLocks/>
            </p:cNvGrpSpPr>
            <p:nvPr/>
          </p:nvGrpSpPr>
          <p:grpSpPr bwMode="auto">
            <a:xfrm>
              <a:off x="1807" y="0"/>
              <a:ext cx="1680" cy="1248"/>
              <a:chOff x="0" y="0"/>
              <a:chExt cx="1680" cy="1248"/>
            </a:xfrm>
          </p:grpSpPr>
          <p:sp>
            <p:nvSpPr>
              <p:cNvPr id="61492" name="AutoShape 78"/>
              <p:cNvSpPr>
                <a:spLocks/>
              </p:cNvSpPr>
              <p:nvPr/>
            </p:nvSpPr>
            <p:spPr bwMode="auto">
              <a:xfrm>
                <a:off x="0" y="48"/>
                <a:ext cx="1583" cy="1200"/>
              </a:xfrm>
              <a:custGeom>
                <a:avLst/>
                <a:gdLst>
                  <a:gd name="T0" fmla="*/ 0 w 21600"/>
                  <a:gd name="T1" fmla="*/ 0 h 21600"/>
                  <a:gd name="T2" fmla="*/ 21600 w 21600"/>
                  <a:gd name="T3" fmla="*/ 21600 h 21600"/>
                </a:gdLst>
                <a:ahLst/>
                <a:cxnLst/>
                <a:rect l="T0" t="T1" r="T2" b="T3"/>
                <a:pathLst>
                  <a:path w="21600" h="21600">
                    <a:moveTo>
                      <a:pt x="21600" y="21600"/>
                    </a:moveTo>
                    <a:lnTo>
                      <a:pt x="21600" y="0"/>
                    </a:lnTo>
                    <a:lnTo>
                      <a:pt x="0" y="0"/>
                    </a:lnTo>
                  </a:path>
                </a:pathLst>
              </a:custGeom>
              <a:noFill/>
              <a:ln w="76200">
                <a:solidFill>
                  <a:srgbClr val="84CECD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93" name="Oval 79"/>
              <p:cNvSpPr>
                <a:spLocks/>
              </p:cNvSpPr>
              <p:nvPr/>
            </p:nvSpPr>
            <p:spPr bwMode="auto">
              <a:xfrm>
                <a:off x="1536" y="0"/>
                <a:ext cx="144" cy="144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84CECD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sp>
          <p:nvSpPr>
            <p:cNvPr id="61486" name="Line 80"/>
            <p:cNvSpPr>
              <a:spLocks noChangeShapeType="1"/>
            </p:cNvSpPr>
            <p:nvPr/>
          </p:nvSpPr>
          <p:spPr bwMode="auto">
            <a:xfrm>
              <a:off x="0" y="38"/>
              <a:ext cx="3313" cy="7"/>
            </a:xfrm>
            <a:prstGeom prst="line">
              <a:avLst/>
            </a:prstGeom>
            <a:noFill/>
            <a:ln w="152400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487" name="Group 81"/>
            <p:cNvGrpSpPr>
              <a:grpSpLocks/>
            </p:cNvGrpSpPr>
            <p:nvPr/>
          </p:nvGrpSpPr>
          <p:grpSpPr bwMode="auto">
            <a:xfrm>
              <a:off x="79" y="0"/>
              <a:ext cx="1680" cy="1248"/>
              <a:chOff x="0" y="0"/>
              <a:chExt cx="1680" cy="1248"/>
            </a:xfrm>
          </p:grpSpPr>
          <p:sp>
            <p:nvSpPr>
              <p:cNvPr id="61488" name="AutoShape 82"/>
              <p:cNvSpPr>
                <a:spLocks/>
              </p:cNvSpPr>
              <p:nvPr/>
            </p:nvSpPr>
            <p:spPr bwMode="auto">
              <a:xfrm>
                <a:off x="0" y="48"/>
                <a:ext cx="1626" cy="1200"/>
              </a:xfrm>
              <a:custGeom>
                <a:avLst/>
                <a:gdLst>
                  <a:gd name="T0" fmla="*/ 0 w 21600"/>
                  <a:gd name="T1" fmla="*/ 0 h 21600"/>
                  <a:gd name="T2" fmla="*/ 21600 w 21600"/>
                  <a:gd name="T3" fmla="*/ 21600 h 21600"/>
                </a:gdLst>
                <a:ahLst/>
                <a:cxnLst/>
                <a:rect l="T0" t="T1" r="T2" b="T3"/>
                <a:pathLst>
                  <a:path w="21600" h="21600">
                    <a:moveTo>
                      <a:pt x="21600" y="21600"/>
                    </a:moveTo>
                    <a:lnTo>
                      <a:pt x="21600" y="0"/>
                    </a:lnTo>
                    <a:lnTo>
                      <a:pt x="0" y="0"/>
                    </a:lnTo>
                  </a:path>
                </a:pathLst>
              </a:custGeom>
              <a:noFill/>
              <a:ln w="76200">
                <a:solidFill>
                  <a:srgbClr val="84CECD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89" name="Oval 83"/>
              <p:cNvSpPr>
                <a:spLocks/>
              </p:cNvSpPr>
              <p:nvPr/>
            </p:nvSpPr>
            <p:spPr bwMode="auto">
              <a:xfrm>
                <a:off x="1540" y="0"/>
                <a:ext cx="140" cy="144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84CECD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90" name="Oval 84"/>
              <p:cNvSpPr>
                <a:spLocks/>
              </p:cNvSpPr>
              <p:nvPr/>
            </p:nvSpPr>
            <p:spPr bwMode="auto">
              <a:xfrm>
                <a:off x="746" y="0"/>
                <a:ext cx="140" cy="144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84CECD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91" name="Line 85"/>
              <p:cNvSpPr>
                <a:spLocks noChangeShapeType="1"/>
              </p:cNvSpPr>
              <p:nvPr/>
            </p:nvSpPr>
            <p:spPr bwMode="auto">
              <a:xfrm>
                <a:off x="840" y="144"/>
                <a:ext cx="1" cy="1056"/>
              </a:xfrm>
              <a:prstGeom prst="line">
                <a:avLst/>
              </a:prstGeom>
              <a:noFill/>
              <a:ln w="76200">
                <a:solidFill>
                  <a:srgbClr val="84CECD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1482" name="Footer Placeholder 8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61483" name="Slide Number Placeholder 86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37D7731-EF3B-614E-86F2-B527C802A624}" type="slidenum">
              <a:rPr lang="en-US" altLang="en-US" sz="2600"/>
              <a:pPr eaLnBrk="1" hangingPunct="1"/>
              <a:t>25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Impacts of import quotas</a:t>
            </a:r>
          </a:p>
        </p:txBody>
      </p:sp>
      <p:sp>
        <p:nvSpPr>
          <p:cNvPr id="6349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37EC88C-F94B-FF45-A5A9-8EA4D8641530}" type="slidenum">
              <a:rPr lang="en-US" altLang="en-US" sz="2600"/>
              <a:pPr eaLnBrk="1" hangingPunct="1"/>
              <a:t>26</a:t>
            </a:fld>
            <a:endParaRPr lang="en-US" altLang="en-US" sz="2600"/>
          </a:p>
        </p:txBody>
      </p:sp>
      <p:sp>
        <p:nvSpPr>
          <p:cNvPr id="25602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838200" y="1295400"/>
            <a:ext cx="7848600" cy="5410200"/>
          </a:xfrm>
        </p:spPr>
        <p:txBody>
          <a:bodyPr rIns="132080"/>
          <a:lstStyle/>
          <a:p>
            <a:pPr eaLnBrk="1" hangingPunct="1">
              <a:spcBef>
                <a:spcPct val="0"/>
              </a:spcBef>
            </a:pPr>
            <a:r>
              <a:rPr lang="en-US" altLang="en-US">
                <a:latin typeface="Angsana New" charset="0"/>
              </a:rPr>
              <a:t> </a:t>
            </a:r>
            <a:r>
              <a:rPr lang="en-US" altLang="en-US">
                <a:latin typeface="Symbol" charset="2"/>
                <a:sym typeface="Symbol" charset="2"/>
              </a:rPr>
              <a:t>Δ</a:t>
            </a:r>
            <a:r>
              <a:rPr lang="en-US" altLang="en-US">
                <a:latin typeface="Angsana New" charset="0"/>
              </a:rPr>
              <a:t>PS   =  A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 </a:t>
            </a:r>
            <a:r>
              <a:rPr lang="en-US" altLang="en-US">
                <a:latin typeface="Symbol" charset="2"/>
                <a:sym typeface="Symbol" charset="2"/>
              </a:rPr>
              <a:t>Δ</a:t>
            </a:r>
            <a:r>
              <a:rPr lang="en-US" altLang="en-US">
                <a:latin typeface="Angsana New" charset="0"/>
              </a:rPr>
              <a:t>CS   =  – [A + C +  R + B]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 </a:t>
            </a:r>
            <a:r>
              <a:rPr lang="en-US" altLang="en-US">
                <a:latin typeface="Symbol" charset="2"/>
                <a:sym typeface="Symbol" charset="2"/>
              </a:rPr>
              <a:t>Δ</a:t>
            </a:r>
            <a:r>
              <a:rPr lang="en-US" altLang="en-US">
                <a:latin typeface="Angsana New" charset="0"/>
              </a:rPr>
              <a:t>GR  = 0  if the quota is given freely           	      = R if the government uses open bid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Lucky importers welfare =R or 0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Net welfare = – [C + B]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Rent seeking activities and corruption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Worsening distribution of income</a:t>
            </a:r>
          </a:p>
        </p:txBody>
      </p:sp>
      <p:sp>
        <p:nvSpPr>
          <p:cNvPr id="63493" name="Footer Placeholder 4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Cobweb model</a:t>
            </a:r>
          </a:p>
        </p:txBody>
      </p:sp>
      <p:sp>
        <p:nvSpPr>
          <p:cNvPr id="58371" name="Content Placeholder 2"/>
          <p:cNvSpPr>
            <a:spLocks noGrp="1"/>
          </p:cNvSpPr>
          <p:nvPr>
            <p:ph idx="1"/>
          </p:nvPr>
        </p:nvSpPr>
        <p:spPr>
          <a:xfrm>
            <a:off x="685800" y="838200"/>
            <a:ext cx="84582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Agricultural products, especially livestock, often suffer from cyclical price and output fluctuation 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Cobweb model explain this phenomenon by assuming that farmers need to choose the output level before the actual price is realize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Farmers use the price in the past to form the expected price in the future.  But consumer buy according to the current price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The time lag between consumers and farmers causes the fluctuation</a:t>
            </a:r>
          </a:p>
        </p:txBody>
      </p:sp>
      <p:sp>
        <p:nvSpPr>
          <p:cNvPr id="65540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6554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6DAE633E-EC59-834E-BD6D-A3A5EDDF8D1D}" type="slidenum">
              <a:rPr lang="en-US" altLang="en-US" sz="2600"/>
              <a:pPr eaLnBrk="1" hangingPunct="1"/>
              <a:t>27</a:t>
            </a:fld>
            <a:endParaRPr lang="en-US" altLang="en-US" sz="2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Cobweb model</a:t>
            </a:r>
          </a:p>
        </p:txBody>
      </p:sp>
      <p:sp>
        <p:nvSpPr>
          <p:cNvPr id="6656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73F5559-A389-AE47-992E-D28C3A9FCFC7}" type="slidenum">
              <a:rPr lang="en-US" altLang="en-US" sz="2600"/>
              <a:pPr eaLnBrk="1" hangingPunct="1"/>
              <a:t>28</a:t>
            </a:fld>
            <a:endParaRPr lang="en-US" altLang="en-US" sz="2600"/>
          </a:p>
        </p:txBody>
      </p:sp>
      <p:sp>
        <p:nvSpPr>
          <p:cNvPr id="66564" name="Rectangle 2"/>
          <p:cNvSpPr>
            <a:spLocks noChangeArrowheads="1"/>
          </p:cNvSpPr>
          <p:nvPr/>
        </p:nvSpPr>
        <p:spPr bwMode="auto">
          <a:xfrm>
            <a:off x="1828800" y="1143000"/>
            <a:ext cx="6705600" cy="48768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6565" name="Text Box 15"/>
          <p:cNvSpPr txBox="1">
            <a:spLocks noChangeArrowheads="1"/>
          </p:cNvSpPr>
          <p:nvPr/>
        </p:nvSpPr>
        <p:spPr bwMode="auto">
          <a:xfrm>
            <a:off x="1143000" y="914400"/>
            <a:ext cx="1219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4800" b="1"/>
              <a:t>P</a:t>
            </a:r>
          </a:p>
        </p:txBody>
      </p:sp>
      <p:sp>
        <p:nvSpPr>
          <p:cNvPr id="66566" name="Text Box 20"/>
          <p:cNvSpPr txBox="1">
            <a:spLocks noChangeArrowheads="1"/>
          </p:cNvSpPr>
          <p:nvPr/>
        </p:nvSpPr>
        <p:spPr bwMode="auto">
          <a:xfrm>
            <a:off x="8305800" y="5486400"/>
            <a:ext cx="838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4800" b="1"/>
              <a:t>Q</a:t>
            </a:r>
          </a:p>
        </p:txBody>
      </p:sp>
      <p:sp>
        <p:nvSpPr>
          <p:cNvPr id="66567" name="Line 22"/>
          <p:cNvSpPr>
            <a:spLocks noChangeShapeType="1"/>
          </p:cNvSpPr>
          <p:nvPr/>
        </p:nvSpPr>
        <p:spPr bwMode="auto">
          <a:xfrm>
            <a:off x="1981200" y="49530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8" name="Line 23"/>
          <p:cNvSpPr>
            <a:spLocks noChangeShapeType="1"/>
          </p:cNvSpPr>
          <p:nvPr/>
        </p:nvSpPr>
        <p:spPr bwMode="auto">
          <a:xfrm>
            <a:off x="1981200" y="43434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9" name="Line 24"/>
          <p:cNvSpPr>
            <a:spLocks noChangeShapeType="1"/>
          </p:cNvSpPr>
          <p:nvPr/>
        </p:nvSpPr>
        <p:spPr bwMode="auto">
          <a:xfrm>
            <a:off x="1981200" y="37338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0" name="Line 25"/>
          <p:cNvSpPr>
            <a:spLocks noChangeShapeType="1"/>
          </p:cNvSpPr>
          <p:nvPr/>
        </p:nvSpPr>
        <p:spPr bwMode="auto">
          <a:xfrm>
            <a:off x="1981200" y="31242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1" name="Line 26"/>
          <p:cNvSpPr>
            <a:spLocks noChangeShapeType="1"/>
          </p:cNvSpPr>
          <p:nvPr/>
        </p:nvSpPr>
        <p:spPr bwMode="auto">
          <a:xfrm>
            <a:off x="1981200" y="25146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2" name="Line 27"/>
          <p:cNvSpPr>
            <a:spLocks noChangeShapeType="1"/>
          </p:cNvSpPr>
          <p:nvPr/>
        </p:nvSpPr>
        <p:spPr bwMode="auto">
          <a:xfrm>
            <a:off x="1981200" y="19050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3" name="Line 28"/>
          <p:cNvSpPr>
            <a:spLocks noChangeShapeType="1"/>
          </p:cNvSpPr>
          <p:nvPr/>
        </p:nvSpPr>
        <p:spPr bwMode="auto">
          <a:xfrm>
            <a:off x="1981200" y="13716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4" name="Line 29"/>
          <p:cNvSpPr>
            <a:spLocks noChangeShapeType="1"/>
          </p:cNvSpPr>
          <p:nvPr/>
        </p:nvSpPr>
        <p:spPr bwMode="auto">
          <a:xfrm flipV="1">
            <a:off x="51816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5" name="Line 30"/>
          <p:cNvSpPr>
            <a:spLocks noChangeShapeType="1"/>
          </p:cNvSpPr>
          <p:nvPr/>
        </p:nvSpPr>
        <p:spPr bwMode="auto">
          <a:xfrm flipV="1">
            <a:off x="6629400" y="1066800"/>
            <a:ext cx="0" cy="502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6" name="Line 31"/>
          <p:cNvSpPr>
            <a:spLocks noChangeShapeType="1"/>
          </p:cNvSpPr>
          <p:nvPr/>
        </p:nvSpPr>
        <p:spPr bwMode="auto">
          <a:xfrm flipV="1">
            <a:off x="58674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7" name="Line 32"/>
          <p:cNvSpPr>
            <a:spLocks noChangeShapeType="1"/>
          </p:cNvSpPr>
          <p:nvPr/>
        </p:nvSpPr>
        <p:spPr bwMode="auto">
          <a:xfrm flipV="1">
            <a:off x="7315200" y="990600"/>
            <a:ext cx="0" cy="510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8" name="Line 33"/>
          <p:cNvSpPr>
            <a:spLocks noChangeShapeType="1"/>
          </p:cNvSpPr>
          <p:nvPr/>
        </p:nvSpPr>
        <p:spPr bwMode="auto">
          <a:xfrm flipV="1">
            <a:off x="8077200" y="9906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9" name="Line 37"/>
          <p:cNvSpPr>
            <a:spLocks noChangeShapeType="1"/>
          </p:cNvSpPr>
          <p:nvPr/>
        </p:nvSpPr>
        <p:spPr bwMode="auto">
          <a:xfrm rot="846053">
            <a:off x="2309813" y="2171700"/>
            <a:ext cx="5195887" cy="2800350"/>
          </a:xfrm>
          <a:prstGeom prst="line">
            <a:avLst/>
          </a:prstGeom>
          <a:noFill/>
          <a:ln w="152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0" name="Text Box 39"/>
          <p:cNvSpPr txBox="1">
            <a:spLocks noChangeArrowheads="1"/>
          </p:cNvSpPr>
          <p:nvPr/>
        </p:nvSpPr>
        <p:spPr bwMode="auto">
          <a:xfrm>
            <a:off x="7391400" y="4876800"/>
            <a:ext cx="8382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6600" b="1">
                <a:solidFill>
                  <a:srgbClr val="FF0000"/>
                </a:solidFill>
              </a:rPr>
              <a:t>D</a:t>
            </a:r>
            <a:endParaRPr lang="en-US" altLang="en-US" sz="7200">
              <a:solidFill>
                <a:schemeClr val="accent2"/>
              </a:solidFill>
            </a:endParaRPr>
          </a:p>
        </p:txBody>
      </p:sp>
      <p:sp>
        <p:nvSpPr>
          <p:cNvPr id="66581" name="Line 40"/>
          <p:cNvSpPr>
            <a:spLocks noChangeShapeType="1"/>
          </p:cNvSpPr>
          <p:nvPr/>
        </p:nvSpPr>
        <p:spPr bwMode="auto">
          <a:xfrm flipV="1">
            <a:off x="30480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2" name="Line 41"/>
          <p:cNvSpPr>
            <a:spLocks noChangeShapeType="1"/>
          </p:cNvSpPr>
          <p:nvPr/>
        </p:nvSpPr>
        <p:spPr bwMode="auto">
          <a:xfrm flipV="1">
            <a:off x="37338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3" name="Line 42"/>
          <p:cNvSpPr>
            <a:spLocks noChangeShapeType="1"/>
          </p:cNvSpPr>
          <p:nvPr/>
        </p:nvSpPr>
        <p:spPr bwMode="auto">
          <a:xfrm flipV="1">
            <a:off x="44196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4" name="Line 43"/>
          <p:cNvSpPr>
            <a:spLocks noChangeShapeType="1"/>
          </p:cNvSpPr>
          <p:nvPr/>
        </p:nvSpPr>
        <p:spPr bwMode="auto">
          <a:xfrm flipV="1">
            <a:off x="23622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5" name="Line 49"/>
          <p:cNvSpPr>
            <a:spLocks noChangeShapeType="1"/>
          </p:cNvSpPr>
          <p:nvPr/>
        </p:nvSpPr>
        <p:spPr bwMode="auto">
          <a:xfrm>
            <a:off x="1828800" y="1143000"/>
            <a:ext cx="0" cy="50292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6" name="Line 50"/>
          <p:cNvSpPr>
            <a:spLocks noChangeShapeType="1"/>
          </p:cNvSpPr>
          <p:nvPr/>
        </p:nvSpPr>
        <p:spPr bwMode="auto">
          <a:xfrm>
            <a:off x="1762125" y="6105525"/>
            <a:ext cx="6765925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7" name="Line 35"/>
          <p:cNvSpPr>
            <a:spLocks noChangeShapeType="1"/>
          </p:cNvSpPr>
          <p:nvPr/>
        </p:nvSpPr>
        <p:spPr bwMode="auto">
          <a:xfrm rot="21499461" flipV="1">
            <a:off x="3214688" y="1574800"/>
            <a:ext cx="3552825" cy="4165600"/>
          </a:xfrm>
          <a:prstGeom prst="line">
            <a:avLst/>
          </a:prstGeom>
          <a:noFill/>
          <a:ln w="152400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8" name="Text Box 36"/>
          <p:cNvSpPr txBox="1">
            <a:spLocks noChangeArrowheads="1"/>
          </p:cNvSpPr>
          <p:nvPr/>
        </p:nvSpPr>
        <p:spPr bwMode="auto">
          <a:xfrm>
            <a:off x="6629400" y="757238"/>
            <a:ext cx="1066800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8800" b="1">
                <a:solidFill>
                  <a:srgbClr val="000099"/>
                </a:solidFill>
              </a:rPr>
              <a:t>s</a:t>
            </a:r>
            <a:r>
              <a:rPr lang="en-US" altLang="en-US" sz="8800" b="1" baseline="-25000">
                <a:solidFill>
                  <a:srgbClr val="000099"/>
                </a:solidFill>
              </a:rPr>
              <a:t>2</a:t>
            </a:r>
            <a:endParaRPr lang="en-US" altLang="en-US" sz="8800" b="1">
              <a:solidFill>
                <a:schemeClr val="folHlink"/>
              </a:solidFill>
            </a:endParaRPr>
          </a:p>
        </p:txBody>
      </p:sp>
      <p:grpSp>
        <p:nvGrpSpPr>
          <p:cNvPr id="2" name="Group 96"/>
          <p:cNvGrpSpPr>
            <a:grpSpLocks/>
          </p:cNvGrpSpPr>
          <p:nvPr/>
        </p:nvGrpSpPr>
        <p:grpSpPr bwMode="auto">
          <a:xfrm>
            <a:off x="1219200" y="1981200"/>
            <a:ext cx="2524125" cy="4073525"/>
            <a:chOff x="1219200" y="1981200"/>
            <a:chExt cx="2524125" cy="4073526"/>
          </a:xfrm>
        </p:grpSpPr>
        <p:sp>
          <p:nvSpPr>
            <p:cNvPr id="66615" name="Text Box 13"/>
            <p:cNvSpPr txBox="1">
              <a:spLocks noChangeArrowheads="1"/>
            </p:cNvSpPr>
            <p:nvPr/>
          </p:nvSpPr>
          <p:spPr bwMode="auto">
            <a:xfrm>
              <a:off x="1219200" y="19812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P</a:t>
              </a:r>
              <a:r>
                <a:rPr lang="en-US" altLang="en-US" sz="4800" b="1" baseline="-25000"/>
                <a:t>1</a:t>
              </a:r>
            </a:p>
          </p:txBody>
        </p:sp>
        <p:sp>
          <p:nvSpPr>
            <p:cNvPr id="66616" name="Freeform 60"/>
            <p:cNvSpPr>
              <a:spLocks/>
            </p:cNvSpPr>
            <p:nvPr/>
          </p:nvSpPr>
          <p:spPr bwMode="auto">
            <a:xfrm>
              <a:off x="1857375" y="2503488"/>
              <a:ext cx="1885950" cy="3551238"/>
            </a:xfrm>
            <a:custGeom>
              <a:avLst/>
              <a:gdLst>
                <a:gd name="T0" fmla="*/ 0 w 2064"/>
                <a:gd name="T1" fmla="*/ 0 h 1440"/>
                <a:gd name="T2" fmla="*/ 2147483647 w 2064"/>
                <a:gd name="T3" fmla="*/ 0 h 1440"/>
                <a:gd name="T4" fmla="*/ 2147483647 w 2064"/>
                <a:gd name="T5" fmla="*/ 2147483647 h 1440"/>
                <a:gd name="T6" fmla="*/ 0 60000 65536"/>
                <a:gd name="T7" fmla="*/ 0 60000 65536"/>
                <a:gd name="T8" fmla="*/ 0 60000 65536"/>
                <a:gd name="T9" fmla="*/ 0 w 2064"/>
                <a:gd name="T10" fmla="*/ 0 h 1440"/>
                <a:gd name="T11" fmla="*/ 2064 w 2064"/>
                <a:gd name="T12" fmla="*/ 1440 h 14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4" h="1440">
                  <a:moveTo>
                    <a:pt x="0" y="0"/>
                  </a:moveTo>
                  <a:lnTo>
                    <a:pt x="2064" y="0"/>
                  </a:lnTo>
                  <a:lnTo>
                    <a:pt x="2064" y="1440"/>
                  </a:lnTo>
                </a:path>
              </a:pathLst>
            </a:custGeom>
            <a:noFill/>
            <a:ln w="635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66590" name="TextBox 66"/>
          <p:cNvSpPr txBox="1">
            <a:spLocks noChangeArrowheads="1"/>
          </p:cNvSpPr>
          <p:nvPr/>
        </p:nvSpPr>
        <p:spPr bwMode="auto">
          <a:xfrm>
            <a:off x="5334000" y="3055938"/>
            <a:ext cx="304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 b="1"/>
              <a:t>E</a:t>
            </a:r>
          </a:p>
        </p:txBody>
      </p:sp>
      <p:sp>
        <p:nvSpPr>
          <p:cNvPr id="69" name="Oval 68"/>
          <p:cNvSpPr/>
          <p:nvPr/>
        </p:nvSpPr>
        <p:spPr>
          <a:xfrm>
            <a:off x="4876800" y="3581400"/>
            <a:ext cx="228600" cy="2286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Group 97"/>
          <p:cNvGrpSpPr>
            <a:grpSpLocks/>
          </p:cNvGrpSpPr>
          <p:nvPr/>
        </p:nvGrpSpPr>
        <p:grpSpPr bwMode="auto">
          <a:xfrm>
            <a:off x="3505200" y="2438400"/>
            <a:ext cx="762000" cy="4198938"/>
            <a:chOff x="3505200" y="2438400"/>
            <a:chExt cx="762000" cy="4198937"/>
          </a:xfrm>
        </p:grpSpPr>
        <p:sp>
          <p:nvSpPr>
            <p:cNvPr id="88" name="Oval 87"/>
            <p:cNvSpPr/>
            <p:nvPr/>
          </p:nvSpPr>
          <p:spPr>
            <a:xfrm>
              <a:off x="3657600" y="24384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72" name="Straight Arrow Connector 71"/>
            <p:cNvCxnSpPr/>
            <p:nvPr/>
          </p:nvCxnSpPr>
          <p:spPr>
            <a:xfrm rot="5400000" flipH="1" flipV="1">
              <a:off x="2076450" y="4324350"/>
              <a:ext cx="3352799" cy="38100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6614" name="Text Box 13"/>
            <p:cNvSpPr txBox="1">
              <a:spLocks noChangeArrowheads="1"/>
            </p:cNvSpPr>
            <p:nvPr/>
          </p:nvSpPr>
          <p:spPr bwMode="auto">
            <a:xfrm>
              <a:off x="3505200" y="58674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Q</a:t>
              </a:r>
              <a:r>
                <a:rPr lang="en-US" altLang="en-US" sz="4800" b="1" baseline="-25000"/>
                <a:t>1</a:t>
              </a:r>
            </a:p>
          </p:txBody>
        </p:sp>
      </p:grpSp>
      <p:grpSp>
        <p:nvGrpSpPr>
          <p:cNvPr id="4" name="Group 106"/>
          <p:cNvGrpSpPr>
            <a:grpSpLocks/>
          </p:cNvGrpSpPr>
          <p:nvPr/>
        </p:nvGrpSpPr>
        <p:grpSpPr bwMode="auto">
          <a:xfrm>
            <a:off x="1219200" y="3810000"/>
            <a:ext cx="5105400" cy="2827338"/>
            <a:chOff x="1219200" y="3810000"/>
            <a:chExt cx="5105400" cy="2827337"/>
          </a:xfrm>
        </p:grpSpPr>
        <p:sp>
          <p:nvSpPr>
            <p:cNvPr id="66607" name="Freeform 51"/>
            <p:cNvSpPr>
              <a:spLocks/>
            </p:cNvSpPr>
            <p:nvPr/>
          </p:nvSpPr>
          <p:spPr bwMode="auto">
            <a:xfrm>
              <a:off x="1905000" y="4343400"/>
              <a:ext cx="3962400" cy="1676400"/>
            </a:xfrm>
            <a:custGeom>
              <a:avLst/>
              <a:gdLst>
                <a:gd name="T0" fmla="*/ 0 w 2064"/>
                <a:gd name="T1" fmla="*/ 0 h 1440"/>
                <a:gd name="T2" fmla="*/ 2147483647 w 2064"/>
                <a:gd name="T3" fmla="*/ 0 h 1440"/>
                <a:gd name="T4" fmla="*/ 2147483647 w 2064"/>
                <a:gd name="T5" fmla="*/ 2147483647 h 1440"/>
                <a:gd name="T6" fmla="*/ 0 60000 65536"/>
                <a:gd name="T7" fmla="*/ 0 60000 65536"/>
                <a:gd name="T8" fmla="*/ 0 60000 65536"/>
                <a:gd name="T9" fmla="*/ 0 w 2064"/>
                <a:gd name="T10" fmla="*/ 0 h 1440"/>
                <a:gd name="T11" fmla="*/ 2064 w 2064"/>
                <a:gd name="T12" fmla="*/ 1440 h 14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4" h="1440">
                  <a:moveTo>
                    <a:pt x="0" y="0"/>
                  </a:moveTo>
                  <a:lnTo>
                    <a:pt x="2064" y="0"/>
                  </a:lnTo>
                  <a:lnTo>
                    <a:pt x="2064" y="1440"/>
                  </a:lnTo>
                </a:path>
              </a:pathLst>
            </a:custGeom>
            <a:noFill/>
            <a:ln w="635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cxnSp>
          <p:nvCxnSpPr>
            <p:cNvPr id="81" name="Straight Arrow Connector 80"/>
            <p:cNvCxnSpPr/>
            <p:nvPr/>
          </p:nvCxnSpPr>
          <p:spPr>
            <a:xfrm rot="10800000">
              <a:off x="4495800" y="4343400"/>
              <a:ext cx="1143000" cy="1588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6609" name="Text Box 13"/>
            <p:cNvSpPr txBox="1">
              <a:spLocks noChangeArrowheads="1"/>
            </p:cNvSpPr>
            <p:nvPr/>
          </p:nvSpPr>
          <p:spPr bwMode="auto">
            <a:xfrm>
              <a:off x="1219200" y="38100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P</a:t>
              </a:r>
              <a:r>
                <a:rPr lang="en-US" altLang="en-US" sz="4800" b="1" baseline="-25000"/>
                <a:t>2</a:t>
              </a:r>
            </a:p>
          </p:txBody>
        </p:sp>
        <p:sp>
          <p:nvSpPr>
            <p:cNvPr id="66610" name="Text Box 13"/>
            <p:cNvSpPr txBox="1">
              <a:spLocks noChangeArrowheads="1"/>
            </p:cNvSpPr>
            <p:nvPr/>
          </p:nvSpPr>
          <p:spPr bwMode="auto">
            <a:xfrm>
              <a:off x="5562600" y="58674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Q</a:t>
              </a:r>
              <a:r>
                <a:rPr lang="en-US" altLang="en-US" sz="4800" b="1" baseline="-25000"/>
                <a:t>2</a:t>
              </a:r>
            </a:p>
          </p:txBody>
        </p:sp>
        <p:sp>
          <p:nvSpPr>
            <p:cNvPr id="91" name="Oval 90"/>
            <p:cNvSpPr/>
            <p:nvPr/>
          </p:nvSpPr>
          <p:spPr>
            <a:xfrm>
              <a:off x="4343400" y="41910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5" name="Group 107"/>
          <p:cNvGrpSpPr>
            <a:grpSpLocks/>
          </p:cNvGrpSpPr>
          <p:nvPr/>
        </p:nvGrpSpPr>
        <p:grpSpPr bwMode="auto">
          <a:xfrm>
            <a:off x="1219200" y="2743200"/>
            <a:ext cx="3733800" cy="3894138"/>
            <a:chOff x="1219200" y="2743200"/>
            <a:chExt cx="3733800" cy="3894137"/>
          </a:xfrm>
        </p:grpSpPr>
        <p:sp>
          <p:nvSpPr>
            <p:cNvPr id="66602" name="Text Box 13"/>
            <p:cNvSpPr txBox="1">
              <a:spLocks noChangeArrowheads="1"/>
            </p:cNvSpPr>
            <p:nvPr/>
          </p:nvSpPr>
          <p:spPr bwMode="auto">
            <a:xfrm>
              <a:off x="1219200" y="27432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P</a:t>
              </a:r>
              <a:r>
                <a:rPr lang="en-US" altLang="en-US" sz="4800" b="1" baseline="-25000"/>
                <a:t>3</a:t>
              </a:r>
            </a:p>
          </p:txBody>
        </p:sp>
        <p:sp>
          <p:nvSpPr>
            <p:cNvPr id="66603" name="Freeform 51"/>
            <p:cNvSpPr>
              <a:spLocks/>
            </p:cNvSpPr>
            <p:nvPr/>
          </p:nvSpPr>
          <p:spPr bwMode="auto">
            <a:xfrm>
              <a:off x="1905000" y="3124200"/>
              <a:ext cx="2514600" cy="3048000"/>
            </a:xfrm>
            <a:custGeom>
              <a:avLst/>
              <a:gdLst>
                <a:gd name="T0" fmla="*/ 0 w 2064"/>
                <a:gd name="T1" fmla="*/ 0 h 1440"/>
                <a:gd name="T2" fmla="*/ 2147483647 w 2064"/>
                <a:gd name="T3" fmla="*/ 0 h 1440"/>
                <a:gd name="T4" fmla="*/ 2147483647 w 2064"/>
                <a:gd name="T5" fmla="*/ 2147483647 h 1440"/>
                <a:gd name="T6" fmla="*/ 0 60000 65536"/>
                <a:gd name="T7" fmla="*/ 0 60000 65536"/>
                <a:gd name="T8" fmla="*/ 0 60000 65536"/>
                <a:gd name="T9" fmla="*/ 0 w 2064"/>
                <a:gd name="T10" fmla="*/ 0 h 1440"/>
                <a:gd name="T11" fmla="*/ 2064 w 2064"/>
                <a:gd name="T12" fmla="*/ 1440 h 14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4" h="1440">
                  <a:moveTo>
                    <a:pt x="0" y="0"/>
                  </a:moveTo>
                  <a:lnTo>
                    <a:pt x="2064" y="0"/>
                  </a:lnTo>
                  <a:lnTo>
                    <a:pt x="2064" y="1440"/>
                  </a:lnTo>
                </a:path>
              </a:pathLst>
            </a:custGeom>
            <a:noFill/>
            <a:ln w="635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cxnSp>
          <p:nvCxnSpPr>
            <p:cNvPr id="86" name="Straight Arrow Connector 85"/>
            <p:cNvCxnSpPr/>
            <p:nvPr/>
          </p:nvCxnSpPr>
          <p:spPr>
            <a:xfrm rot="5400000" flipH="1" flipV="1">
              <a:off x="3848101" y="3771900"/>
              <a:ext cx="1143000" cy="3175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6605" name="Text Box 13"/>
            <p:cNvSpPr txBox="1">
              <a:spLocks noChangeArrowheads="1"/>
            </p:cNvSpPr>
            <p:nvPr/>
          </p:nvSpPr>
          <p:spPr bwMode="auto">
            <a:xfrm>
              <a:off x="4191000" y="58674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Q</a:t>
              </a:r>
              <a:r>
                <a:rPr lang="en-US" altLang="en-US" sz="4800" b="1" baseline="-25000"/>
                <a:t>3</a:t>
              </a:r>
            </a:p>
          </p:txBody>
        </p:sp>
        <p:sp>
          <p:nvSpPr>
            <p:cNvPr id="92" name="Oval 91"/>
            <p:cNvSpPr/>
            <p:nvPr/>
          </p:nvSpPr>
          <p:spPr>
            <a:xfrm>
              <a:off x="4343400" y="30480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6" name="Group 105"/>
          <p:cNvGrpSpPr>
            <a:grpSpLocks/>
          </p:cNvGrpSpPr>
          <p:nvPr/>
        </p:nvGrpSpPr>
        <p:grpSpPr bwMode="auto">
          <a:xfrm>
            <a:off x="5715000" y="2592388"/>
            <a:ext cx="228600" cy="1903412"/>
            <a:chOff x="5715000" y="2591594"/>
            <a:chExt cx="228600" cy="1904206"/>
          </a:xfrm>
        </p:grpSpPr>
        <p:cxnSp>
          <p:nvCxnSpPr>
            <p:cNvPr id="77" name="Straight Arrow Connector 76"/>
            <p:cNvCxnSpPr/>
            <p:nvPr/>
          </p:nvCxnSpPr>
          <p:spPr>
            <a:xfrm rot="5400000">
              <a:off x="4989941" y="3467466"/>
              <a:ext cx="1753331" cy="1587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Oval 89"/>
            <p:cNvSpPr/>
            <p:nvPr/>
          </p:nvSpPr>
          <p:spPr>
            <a:xfrm>
              <a:off x="5715000" y="4267105"/>
              <a:ext cx="228600" cy="22869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7" name="Group 98"/>
          <p:cNvGrpSpPr>
            <a:grpSpLocks/>
          </p:cNvGrpSpPr>
          <p:nvPr/>
        </p:nvGrpSpPr>
        <p:grpSpPr bwMode="auto">
          <a:xfrm>
            <a:off x="3810000" y="2438400"/>
            <a:ext cx="2133600" cy="228600"/>
            <a:chOff x="3810000" y="2438400"/>
            <a:chExt cx="2133600" cy="228600"/>
          </a:xfrm>
        </p:grpSpPr>
        <p:cxnSp>
          <p:nvCxnSpPr>
            <p:cNvPr id="73" name="Straight Arrow Connector 72"/>
            <p:cNvCxnSpPr/>
            <p:nvPr/>
          </p:nvCxnSpPr>
          <p:spPr>
            <a:xfrm>
              <a:off x="3810000" y="2514600"/>
              <a:ext cx="2057400" cy="1588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Oval 88"/>
            <p:cNvSpPr/>
            <p:nvPr/>
          </p:nvSpPr>
          <p:spPr>
            <a:xfrm>
              <a:off x="5715000" y="24384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09" name="Rectangle 108"/>
          <p:cNvSpPr>
            <a:spLocks noChangeArrowheads="1"/>
          </p:cNvSpPr>
          <p:nvPr/>
        </p:nvSpPr>
        <p:spPr bwMode="auto">
          <a:xfrm>
            <a:off x="1828800" y="914400"/>
            <a:ext cx="5105400" cy="544513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3200" b="1">
                <a:solidFill>
                  <a:schemeClr val="tx2"/>
                </a:solidFill>
              </a:rPr>
              <a:t>S is steeper than D: convergent case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Cobweb model</a:t>
            </a:r>
          </a:p>
        </p:txBody>
      </p:sp>
      <p:sp>
        <p:nvSpPr>
          <p:cNvPr id="6758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BBFC0E9A-BC07-3D40-A0C9-48DEEFDFD64F}" type="slidenum">
              <a:rPr lang="en-US" altLang="en-US" sz="2600"/>
              <a:pPr eaLnBrk="1" hangingPunct="1"/>
              <a:t>29</a:t>
            </a:fld>
            <a:endParaRPr lang="en-US" altLang="en-US" sz="2600"/>
          </a:p>
        </p:txBody>
      </p:sp>
      <p:sp>
        <p:nvSpPr>
          <p:cNvPr id="67588" name="Footer Placeholder 56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sp>
        <p:nvSpPr>
          <p:cNvPr id="67589" name="Rectangle 2"/>
          <p:cNvSpPr>
            <a:spLocks noChangeArrowheads="1"/>
          </p:cNvSpPr>
          <p:nvPr/>
        </p:nvSpPr>
        <p:spPr bwMode="auto">
          <a:xfrm>
            <a:off x="1828800" y="1143000"/>
            <a:ext cx="6705600" cy="48768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7590" name="Text Box 15"/>
          <p:cNvSpPr txBox="1">
            <a:spLocks noChangeArrowheads="1"/>
          </p:cNvSpPr>
          <p:nvPr/>
        </p:nvSpPr>
        <p:spPr bwMode="auto">
          <a:xfrm>
            <a:off x="1143000" y="914400"/>
            <a:ext cx="1219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4800" b="1"/>
              <a:t>P</a:t>
            </a:r>
          </a:p>
        </p:txBody>
      </p:sp>
      <p:sp>
        <p:nvSpPr>
          <p:cNvPr id="67591" name="Text Box 20"/>
          <p:cNvSpPr txBox="1">
            <a:spLocks noChangeArrowheads="1"/>
          </p:cNvSpPr>
          <p:nvPr/>
        </p:nvSpPr>
        <p:spPr bwMode="auto">
          <a:xfrm>
            <a:off x="8305800" y="5486400"/>
            <a:ext cx="838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4800" b="1"/>
              <a:t>Q</a:t>
            </a:r>
          </a:p>
        </p:txBody>
      </p:sp>
      <p:sp>
        <p:nvSpPr>
          <p:cNvPr id="67592" name="Line 22"/>
          <p:cNvSpPr>
            <a:spLocks noChangeShapeType="1"/>
          </p:cNvSpPr>
          <p:nvPr/>
        </p:nvSpPr>
        <p:spPr bwMode="auto">
          <a:xfrm>
            <a:off x="1981200" y="49530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3" name="Line 23"/>
          <p:cNvSpPr>
            <a:spLocks noChangeShapeType="1"/>
          </p:cNvSpPr>
          <p:nvPr/>
        </p:nvSpPr>
        <p:spPr bwMode="auto">
          <a:xfrm>
            <a:off x="1981200" y="43434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4" name="Line 24"/>
          <p:cNvSpPr>
            <a:spLocks noChangeShapeType="1"/>
          </p:cNvSpPr>
          <p:nvPr/>
        </p:nvSpPr>
        <p:spPr bwMode="auto">
          <a:xfrm>
            <a:off x="1981200" y="37338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5" name="Line 25"/>
          <p:cNvSpPr>
            <a:spLocks noChangeShapeType="1"/>
          </p:cNvSpPr>
          <p:nvPr/>
        </p:nvSpPr>
        <p:spPr bwMode="auto">
          <a:xfrm>
            <a:off x="1981200" y="31242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6" name="Line 26"/>
          <p:cNvSpPr>
            <a:spLocks noChangeShapeType="1"/>
          </p:cNvSpPr>
          <p:nvPr/>
        </p:nvSpPr>
        <p:spPr bwMode="auto">
          <a:xfrm>
            <a:off x="1981200" y="25146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7" name="Line 27"/>
          <p:cNvSpPr>
            <a:spLocks noChangeShapeType="1"/>
          </p:cNvSpPr>
          <p:nvPr/>
        </p:nvSpPr>
        <p:spPr bwMode="auto">
          <a:xfrm>
            <a:off x="1981200" y="19050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8" name="Line 28"/>
          <p:cNvSpPr>
            <a:spLocks noChangeShapeType="1"/>
          </p:cNvSpPr>
          <p:nvPr/>
        </p:nvSpPr>
        <p:spPr bwMode="auto">
          <a:xfrm>
            <a:off x="1981200" y="13716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9" name="Line 29"/>
          <p:cNvSpPr>
            <a:spLocks noChangeShapeType="1"/>
          </p:cNvSpPr>
          <p:nvPr/>
        </p:nvSpPr>
        <p:spPr bwMode="auto">
          <a:xfrm flipV="1">
            <a:off x="51816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0" name="Line 30"/>
          <p:cNvSpPr>
            <a:spLocks noChangeShapeType="1"/>
          </p:cNvSpPr>
          <p:nvPr/>
        </p:nvSpPr>
        <p:spPr bwMode="auto">
          <a:xfrm flipV="1">
            <a:off x="6629400" y="1066800"/>
            <a:ext cx="0" cy="502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1" name="Line 31"/>
          <p:cNvSpPr>
            <a:spLocks noChangeShapeType="1"/>
          </p:cNvSpPr>
          <p:nvPr/>
        </p:nvSpPr>
        <p:spPr bwMode="auto">
          <a:xfrm flipV="1">
            <a:off x="58674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2" name="Line 32"/>
          <p:cNvSpPr>
            <a:spLocks noChangeShapeType="1"/>
          </p:cNvSpPr>
          <p:nvPr/>
        </p:nvSpPr>
        <p:spPr bwMode="auto">
          <a:xfrm flipV="1">
            <a:off x="7315200" y="990600"/>
            <a:ext cx="0" cy="510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3" name="Line 33"/>
          <p:cNvSpPr>
            <a:spLocks noChangeShapeType="1"/>
          </p:cNvSpPr>
          <p:nvPr/>
        </p:nvSpPr>
        <p:spPr bwMode="auto">
          <a:xfrm flipV="1">
            <a:off x="8077200" y="9906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4" name="Line 37"/>
          <p:cNvSpPr>
            <a:spLocks noChangeShapeType="1"/>
          </p:cNvSpPr>
          <p:nvPr/>
        </p:nvSpPr>
        <p:spPr bwMode="auto">
          <a:xfrm rot="846053">
            <a:off x="2320925" y="2181225"/>
            <a:ext cx="5251450" cy="2706688"/>
          </a:xfrm>
          <a:prstGeom prst="line">
            <a:avLst/>
          </a:prstGeom>
          <a:noFill/>
          <a:ln w="152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5" name="Text Box 39"/>
          <p:cNvSpPr txBox="1">
            <a:spLocks noChangeArrowheads="1"/>
          </p:cNvSpPr>
          <p:nvPr/>
        </p:nvSpPr>
        <p:spPr bwMode="auto">
          <a:xfrm>
            <a:off x="7391400" y="4876800"/>
            <a:ext cx="8382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6600" b="1">
                <a:solidFill>
                  <a:srgbClr val="FF0000"/>
                </a:solidFill>
              </a:rPr>
              <a:t>D</a:t>
            </a:r>
            <a:endParaRPr lang="en-US" altLang="en-US" sz="7200">
              <a:solidFill>
                <a:schemeClr val="accent2"/>
              </a:solidFill>
            </a:endParaRPr>
          </a:p>
        </p:txBody>
      </p:sp>
      <p:sp>
        <p:nvSpPr>
          <p:cNvPr id="67606" name="Line 40"/>
          <p:cNvSpPr>
            <a:spLocks noChangeShapeType="1"/>
          </p:cNvSpPr>
          <p:nvPr/>
        </p:nvSpPr>
        <p:spPr bwMode="auto">
          <a:xfrm flipV="1">
            <a:off x="30480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7" name="Line 41"/>
          <p:cNvSpPr>
            <a:spLocks noChangeShapeType="1"/>
          </p:cNvSpPr>
          <p:nvPr/>
        </p:nvSpPr>
        <p:spPr bwMode="auto">
          <a:xfrm flipV="1">
            <a:off x="37338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8" name="Line 42"/>
          <p:cNvSpPr>
            <a:spLocks noChangeShapeType="1"/>
          </p:cNvSpPr>
          <p:nvPr/>
        </p:nvSpPr>
        <p:spPr bwMode="auto">
          <a:xfrm flipV="1">
            <a:off x="44196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9" name="Line 43"/>
          <p:cNvSpPr>
            <a:spLocks noChangeShapeType="1"/>
          </p:cNvSpPr>
          <p:nvPr/>
        </p:nvSpPr>
        <p:spPr bwMode="auto">
          <a:xfrm flipV="1">
            <a:off x="2362200" y="914400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0" name="Line 49"/>
          <p:cNvSpPr>
            <a:spLocks noChangeShapeType="1"/>
          </p:cNvSpPr>
          <p:nvPr/>
        </p:nvSpPr>
        <p:spPr bwMode="auto">
          <a:xfrm>
            <a:off x="1828800" y="1143000"/>
            <a:ext cx="0" cy="50292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1" name="Line 50"/>
          <p:cNvSpPr>
            <a:spLocks noChangeShapeType="1"/>
          </p:cNvSpPr>
          <p:nvPr/>
        </p:nvSpPr>
        <p:spPr bwMode="auto">
          <a:xfrm>
            <a:off x="1762125" y="6105525"/>
            <a:ext cx="6765925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2" name="Line 35"/>
          <p:cNvSpPr>
            <a:spLocks noChangeShapeType="1"/>
          </p:cNvSpPr>
          <p:nvPr/>
        </p:nvSpPr>
        <p:spPr bwMode="auto">
          <a:xfrm rot="21499461" flipV="1">
            <a:off x="2700338" y="2124075"/>
            <a:ext cx="4581525" cy="2914650"/>
          </a:xfrm>
          <a:prstGeom prst="line">
            <a:avLst/>
          </a:prstGeom>
          <a:noFill/>
          <a:ln w="152400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3" name="Text Box 36"/>
          <p:cNvSpPr txBox="1">
            <a:spLocks noChangeArrowheads="1"/>
          </p:cNvSpPr>
          <p:nvPr/>
        </p:nvSpPr>
        <p:spPr bwMode="auto">
          <a:xfrm>
            <a:off x="7315200" y="1371600"/>
            <a:ext cx="106680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8800" b="1">
                <a:solidFill>
                  <a:srgbClr val="000099"/>
                </a:solidFill>
              </a:rPr>
              <a:t>s</a:t>
            </a:r>
            <a:r>
              <a:rPr lang="en-US" altLang="en-US" sz="8800" b="1" baseline="-25000">
                <a:solidFill>
                  <a:srgbClr val="000099"/>
                </a:solidFill>
              </a:rPr>
              <a:t>2</a:t>
            </a:r>
            <a:endParaRPr lang="en-US" altLang="en-US" sz="8800" b="1">
              <a:solidFill>
                <a:schemeClr val="folHlink"/>
              </a:solidFill>
            </a:endParaRPr>
          </a:p>
        </p:txBody>
      </p:sp>
      <p:grpSp>
        <p:nvGrpSpPr>
          <p:cNvPr id="2" name="Group 96"/>
          <p:cNvGrpSpPr>
            <a:grpSpLocks/>
          </p:cNvGrpSpPr>
          <p:nvPr/>
        </p:nvGrpSpPr>
        <p:grpSpPr bwMode="auto">
          <a:xfrm>
            <a:off x="1219200" y="1981200"/>
            <a:ext cx="2524125" cy="4073525"/>
            <a:chOff x="1219200" y="1981200"/>
            <a:chExt cx="2524125" cy="4073526"/>
          </a:xfrm>
        </p:grpSpPr>
        <p:sp>
          <p:nvSpPr>
            <p:cNvPr id="67640" name="Text Box 13"/>
            <p:cNvSpPr txBox="1">
              <a:spLocks noChangeArrowheads="1"/>
            </p:cNvSpPr>
            <p:nvPr/>
          </p:nvSpPr>
          <p:spPr bwMode="auto">
            <a:xfrm>
              <a:off x="1219200" y="19812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P</a:t>
              </a:r>
              <a:r>
                <a:rPr lang="en-US" altLang="en-US" sz="4800" b="1" baseline="-25000"/>
                <a:t>1</a:t>
              </a:r>
            </a:p>
          </p:txBody>
        </p:sp>
        <p:sp>
          <p:nvSpPr>
            <p:cNvPr id="67641" name="Freeform 60"/>
            <p:cNvSpPr>
              <a:spLocks/>
            </p:cNvSpPr>
            <p:nvPr/>
          </p:nvSpPr>
          <p:spPr bwMode="auto">
            <a:xfrm>
              <a:off x="1857375" y="2503488"/>
              <a:ext cx="1885950" cy="3551238"/>
            </a:xfrm>
            <a:custGeom>
              <a:avLst/>
              <a:gdLst>
                <a:gd name="T0" fmla="*/ 0 w 2064"/>
                <a:gd name="T1" fmla="*/ 0 h 1440"/>
                <a:gd name="T2" fmla="*/ 2147483647 w 2064"/>
                <a:gd name="T3" fmla="*/ 0 h 1440"/>
                <a:gd name="T4" fmla="*/ 2147483647 w 2064"/>
                <a:gd name="T5" fmla="*/ 2147483647 h 1440"/>
                <a:gd name="T6" fmla="*/ 0 60000 65536"/>
                <a:gd name="T7" fmla="*/ 0 60000 65536"/>
                <a:gd name="T8" fmla="*/ 0 60000 65536"/>
                <a:gd name="T9" fmla="*/ 0 w 2064"/>
                <a:gd name="T10" fmla="*/ 0 h 1440"/>
                <a:gd name="T11" fmla="*/ 2064 w 2064"/>
                <a:gd name="T12" fmla="*/ 1440 h 14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4" h="1440">
                  <a:moveTo>
                    <a:pt x="0" y="0"/>
                  </a:moveTo>
                  <a:lnTo>
                    <a:pt x="2064" y="0"/>
                  </a:lnTo>
                  <a:lnTo>
                    <a:pt x="2064" y="1440"/>
                  </a:lnTo>
                </a:path>
              </a:pathLst>
            </a:custGeom>
            <a:noFill/>
            <a:ln w="635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67615" name="TextBox 66"/>
          <p:cNvSpPr txBox="1">
            <a:spLocks noChangeArrowheads="1"/>
          </p:cNvSpPr>
          <p:nvPr/>
        </p:nvSpPr>
        <p:spPr bwMode="auto">
          <a:xfrm>
            <a:off x="5334000" y="3055938"/>
            <a:ext cx="304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 b="1"/>
              <a:t>E</a:t>
            </a:r>
          </a:p>
        </p:txBody>
      </p:sp>
      <p:sp>
        <p:nvSpPr>
          <p:cNvPr id="69" name="Oval 68"/>
          <p:cNvSpPr/>
          <p:nvPr/>
        </p:nvSpPr>
        <p:spPr>
          <a:xfrm>
            <a:off x="4876800" y="3429000"/>
            <a:ext cx="228600" cy="2286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Group 97"/>
          <p:cNvGrpSpPr>
            <a:grpSpLocks/>
          </p:cNvGrpSpPr>
          <p:nvPr/>
        </p:nvGrpSpPr>
        <p:grpSpPr bwMode="auto">
          <a:xfrm>
            <a:off x="3505200" y="2438400"/>
            <a:ext cx="762000" cy="4198938"/>
            <a:chOff x="3505200" y="2438400"/>
            <a:chExt cx="762000" cy="4198937"/>
          </a:xfrm>
        </p:grpSpPr>
        <p:sp>
          <p:nvSpPr>
            <p:cNvPr id="88" name="Oval 87"/>
            <p:cNvSpPr/>
            <p:nvPr/>
          </p:nvSpPr>
          <p:spPr>
            <a:xfrm>
              <a:off x="3657600" y="24384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72" name="Straight Arrow Connector 71"/>
            <p:cNvCxnSpPr/>
            <p:nvPr/>
          </p:nvCxnSpPr>
          <p:spPr>
            <a:xfrm rot="5400000" flipH="1" flipV="1">
              <a:off x="2076450" y="4324350"/>
              <a:ext cx="3352799" cy="38100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7639" name="Text Box 13"/>
            <p:cNvSpPr txBox="1">
              <a:spLocks noChangeArrowheads="1"/>
            </p:cNvSpPr>
            <p:nvPr/>
          </p:nvSpPr>
          <p:spPr bwMode="auto">
            <a:xfrm>
              <a:off x="3505200" y="58674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Q</a:t>
              </a:r>
              <a:r>
                <a:rPr lang="en-US" altLang="en-US" sz="4800" b="1" baseline="-25000"/>
                <a:t>1</a:t>
              </a:r>
            </a:p>
          </p:txBody>
        </p:sp>
      </p:grpSp>
      <p:grpSp>
        <p:nvGrpSpPr>
          <p:cNvPr id="4" name="Group 106"/>
          <p:cNvGrpSpPr>
            <a:grpSpLocks/>
          </p:cNvGrpSpPr>
          <p:nvPr/>
        </p:nvGrpSpPr>
        <p:grpSpPr bwMode="auto">
          <a:xfrm>
            <a:off x="1219200" y="4495800"/>
            <a:ext cx="5867400" cy="2141538"/>
            <a:chOff x="1219200" y="4495800"/>
            <a:chExt cx="5867400" cy="2141537"/>
          </a:xfrm>
        </p:grpSpPr>
        <p:sp>
          <p:nvSpPr>
            <p:cNvPr id="67632" name="Freeform 51"/>
            <p:cNvSpPr>
              <a:spLocks/>
            </p:cNvSpPr>
            <p:nvPr/>
          </p:nvSpPr>
          <p:spPr bwMode="auto">
            <a:xfrm>
              <a:off x="1828800" y="4953000"/>
              <a:ext cx="4724400" cy="1066800"/>
            </a:xfrm>
            <a:custGeom>
              <a:avLst/>
              <a:gdLst>
                <a:gd name="T0" fmla="*/ 0 w 2064"/>
                <a:gd name="T1" fmla="*/ 0 h 1440"/>
                <a:gd name="T2" fmla="*/ 2147483647 w 2064"/>
                <a:gd name="T3" fmla="*/ 0 h 1440"/>
                <a:gd name="T4" fmla="*/ 2147483647 w 2064"/>
                <a:gd name="T5" fmla="*/ 2147483647 h 1440"/>
                <a:gd name="T6" fmla="*/ 0 60000 65536"/>
                <a:gd name="T7" fmla="*/ 0 60000 65536"/>
                <a:gd name="T8" fmla="*/ 0 60000 65536"/>
                <a:gd name="T9" fmla="*/ 0 w 2064"/>
                <a:gd name="T10" fmla="*/ 0 h 1440"/>
                <a:gd name="T11" fmla="*/ 2064 w 2064"/>
                <a:gd name="T12" fmla="*/ 1440 h 14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4" h="1440">
                  <a:moveTo>
                    <a:pt x="0" y="0"/>
                  </a:moveTo>
                  <a:lnTo>
                    <a:pt x="2064" y="0"/>
                  </a:lnTo>
                  <a:lnTo>
                    <a:pt x="2064" y="1440"/>
                  </a:lnTo>
                </a:path>
              </a:pathLst>
            </a:custGeom>
            <a:noFill/>
            <a:ln w="635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cxnSp>
          <p:nvCxnSpPr>
            <p:cNvPr id="81" name="Straight Arrow Connector 80"/>
            <p:cNvCxnSpPr>
              <a:stCxn id="90" idx="3"/>
            </p:cNvCxnSpPr>
            <p:nvPr/>
          </p:nvCxnSpPr>
          <p:spPr>
            <a:xfrm rot="5400000" flipH="1">
              <a:off x="4741069" y="3259931"/>
              <a:ext cx="0" cy="3386138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7634" name="Text Box 13"/>
            <p:cNvSpPr txBox="1">
              <a:spLocks noChangeArrowheads="1"/>
            </p:cNvSpPr>
            <p:nvPr/>
          </p:nvSpPr>
          <p:spPr bwMode="auto">
            <a:xfrm>
              <a:off x="1219200" y="44958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P</a:t>
              </a:r>
              <a:r>
                <a:rPr lang="en-US" altLang="en-US" sz="4800" b="1" baseline="-25000"/>
                <a:t>2</a:t>
              </a:r>
            </a:p>
          </p:txBody>
        </p:sp>
        <p:sp>
          <p:nvSpPr>
            <p:cNvPr id="67635" name="Text Box 13"/>
            <p:cNvSpPr txBox="1">
              <a:spLocks noChangeArrowheads="1"/>
            </p:cNvSpPr>
            <p:nvPr/>
          </p:nvSpPr>
          <p:spPr bwMode="auto">
            <a:xfrm>
              <a:off x="6324600" y="58674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Q</a:t>
              </a:r>
              <a:r>
                <a:rPr lang="en-US" altLang="en-US" sz="4800" b="1" baseline="-25000"/>
                <a:t>2</a:t>
              </a:r>
            </a:p>
          </p:txBody>
        </p:sp>
        <p:sp>
          <p:nvSpPr>
            <p:cNvPr id="91" name="Oval 90"/>
            <p:cNvSpPr/>
            <p:nvPr/>
          </p:nvSpPr>
          <p:spPr>
            <a:xfrm>
              <a:off x="2971800" y="48006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5" name="Group 107"/>
          <p:cNvGrpSpPr>
            <a:grpSpLocks/>
          </p:cNvGrpSpPr>
          <p:nvPr/>
        </p:nvGrpSpPr>
        <p:grpSpPr bwMode="auto">
          <a:xfrm>
            <a:off x="1219200" y="1447800"/>
            <a:ext cx="2362200" cy="5189538"/>
            <a:chOff x="2590800" y="1447800"/>
            <a:chExt cx="2362200" cy="5189537"/>
          </a:xfrm>
        </p:grpSpPr>
        <p:sp>
          <p:nvSpPr>
            <p:cNvPr id="67627" name="Freeform 51"/>
            <p:cNvSpPr>
              <a:spLocks/>
            </p:cNvSpPr>
            <p:nvPr/>
          </p:nvSpPr>
          <p:spPr bwMode="auto">
            <a:xfrm>
              <a:off x="3276600" y="1905000"/>
              <a:ext cx="1143000" cy="4267200"/>
            </a:xfrm>
            <a:custGeom>
              <a:avLst/>
              <a:gdLst>
                <a:gd name="T0" fmla="*/ 0 w 2064"/>
                <a:gd name="T1" fmla="*/ 0 h 1440"/>
                <a:gd name="T2" fmla="*/ 2147483647 w 2064"/>
                <a:gd name="T3" fmla="*/ 0 h 1440"/>
                <a:gd name="T4" fmla="*/ 2147483647 w 2064"/>
                <a:gd name="T5" fmla="*/ 2147483647 h 1440"/>
                <a:gd name="T6" fmla="*/ 0 60000 65536"/>
                <a:gd name="T7" fmla="*/ 0 60000 65536"/>
                <a:gd name="T8" fmla="*/ 0 60000 65536"/>
                <a:gd name="T9" fmla="*/ 0 w 2064"/>
                <a:gd name="T10" fmla="*/ 0 h 1440"/>
                <a:gd name="T11" fmla="*/ 2064 w 2064"/>
                <a:gd name="T12" fmla="*/ 1440 h 14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4" h="1440">
                  <a:moveTo>
                    <a:pt x="0" y="0"/>
                  </a:moveTo>
                  <a:lnTo>
                    <a:pt x="2064" y="0"/>
                  </a:lnTo>
                  <a:lnTo>
                    <a:pt x="2064" y="1440"/>
                  </a:lnTo>
                </a:path>
              </a:pathLst>
            </a:custGeom>
            <a:noFill/>
            <a:ln w="635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7628" name="Text Box 13"/>
            <p:cNvSpPr txBox="1">
              <a:spLocks noChangeArrowheads="1"/>
            </p:cNvSpPr>
            <p:nvPr/>
          </p:nvSpPr>
          <p:spPr bwMode="auto">
            <a:xfrm>
              <a:off x="2590800" y="14478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P</a:t>
              </a:r>
              <a:r>
                <a:rPr lang="en-US" altLang="en-US" sz="4800" b="1" baseline="-25000"/>
                <a:t>3</a:t>
              </a:r>
            </a:p>
          </p:txBody>
        </p:sp>
        <p:cxnSp>
          <p:nvCxnSpPr>
            <p:cNvPr id="86" name="Straight Arrow Connector 85"/>
            <p:cNvCxnSpPr/>
            <p:nvPr/>
          </p:nvCxnSpPr>
          <p:spPr>
            <a:xfrm rot="5400000" flipH="1" flipV="1">
              <a:off x="3009900" y="3465513"/>
              <a:ext cx="2820986" cy="1588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7630" name="Text Box 13"/>
            <p:cNvSpPr txBox="1">
              <a:spLocks noChangeArrowheads="1"/>
            </p:cNvSpPr>
            <p:nvPr/>
          </p:nvSpPr>
          <p:spPr bwMode="auto">
            <a:xfrm>
              <a:off x="4191000" y="5867400"/>
              <a:ext cx="7620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en-US" sz="4800" b="1"/>
                <a:t>Q</a:t>
              </a:r>
              <a:r>
                <a:rPr lang="en-US" altLang="en-US" sz="4800" b="1" baseline="-25000"/>
                <a:t>3</a:t>
              </a:r>
            </a:p>
          </p:txBody>
        </p:sp>
        <p:sp>
          <p:nvSpPr>
            <p:cNvPr id="92" name="Oval 91"/>
            <p:cNvSpPr/>
            <p:nvPr/>
          </p:nvSpPr>
          <p:spPr>
            <a:xfrm>
              <a:off x="4343400" y="18288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6" name="Group 105"/>
          <p:cNvGrpSpPr>
            <a:grpSpLocks/>
          </p:cNvGrpSpPr>
          <p:nvPr/>
        </p:nvGrpSpPr>
        <p:grpSpPr bwMode="auto">
          <a:xfrm>
            <a:off x="6400800" y="2633663"/>
            <a:ext cx="228600" cy="2395537"/>
            <a:chOff x="5715000" y="2100122"/>
            <a:chExt cx="228600" cy="2395678"/>
          </a:xfrm>
        </p:grpSpPr>
        <p:cxnSp>
          <p:nvCxnSpPr>
            <p:cNvPr id="77" name="Straight Arrow Connector 76"/>
            <p:cNvCxnSpPr>
              <a:stCxn id="89" idx="5"/>
            </p:cNvCxnSpPr>
            <p:nvPr/>
          </p:nvCxnSpPr>
          <p:spPr>
            <a:xfrm rot="5400000">
              <a:off x="4787834" y="3222551"/>
              <a:ext cx="2244857" cy="0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Oval 89"/>
            <p:cNvSpPr/>
            <p:nvPr/>
          </p:nvSpPr>
          <p:spPr>
            <a:xfrm>
              <a:off x="5715000" y="4267187"/>
              <a:ext cx="228600" cy="22861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7" name="Group 98"/>
          <p:cNvGrpSpPr>
            <a:grpSpLocks/>
          </p:cNvGrpSpPr>
          <p:nvPr/>
        </p:nvGrpSpPr>
        <p:grpSpPr bwMode="auto">
          <a:xfrm>
            <a:off x="3886200" y="2438400"/>
            <a:ext cx="2743200" cy="228600"/>
            <a:chOff x="3200400" y="2438400"/>
            <a:chExt cx="2743200" cy="228600"/>
          </a:xfrm>
        </p:grpSpPr>
        <p:cxnSp>
          <p:nvCxnSpPr>
            <p:cNvPr id="73" name="Straight Arrow Connector 72"/>
            <p:cNvCxnSpPr>
              <a:stCxn id="88" idx="6"/>
            </p:cNvCxnSpPr>
            <p:nvPr/>
          </p:nvCxnSpPr>
          <p:spPr>
            <a:xfrm flipV="1">
              <a:off x="3200400" y="2516188"/>
              <a:ext cx="2667000" cy="0"/>
            </a:xfrm>
            <a:prstGeom prst="straightConnector1">
              <a:avLst/>
            </a:prstGeom>
            <a:ln w="76200" cmpd="sng">
              <a:tailEnd type="stealth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Oval 88"/>
            <p:cNvSpPr/>
            <p:nvPr/>
          </p:nvSpPr>
          <p:spPr>
            <a:xfrm>
              <a:off x="5715000" y="2438400"/>
              <a:ext cx="228600" cy="2286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1" name="Rectangle 60"/>
          <p:cNvSpPr>
            <a:spLocks noChangeArrowheads="1"/>
          </p:cNvSpPr>
          <p:nvPr/>
        </p:nvSpPr>
        <p:spPr bwMode="auto">
          <a:xfrm>
            <a:off x="2514600" y="960438"/>
            <a:ext cx="4495800" cy="487362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b="1">
                <a:solidFill>
                  <a:schemeClr val="tx2"/>
                </a:solidFill>
              </a:rPr>
              <a:t>D is steeper than S: divergent case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682</TotalTime>
  <Pages>0</Pages>
  <Words>1395</Words>
  <Characters>0</Characters>
  <Application>Microsoft Macintosh PowerPoint</Application>
  <PresentationFormat>On-screen Show (4:3)</PresentationFormat>
  <Lines>0</Lines>
  <Paragraphs>422</Paragraphs>
  <Slides>29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Angsana New</vt:lpstr>
      <vt:lpstr>Angsana New Bold</vt:lpstr>
      <vt:lpstr>AngsanaUPC</vt:lpstr>
      <vt:lpstr>AngsanaUPC Bold</vt:lpstr>
      <vt:lpstr>Century Gothic</vt:lpstr>
      <vt:lpstr>Symbol</vt:lpstr>
      <vt:lpstr>Times New Roman</vt:lpstr>
      <vt:lpstr>Wingdings</vt:lpstr>
      <vt:lpstr>1_Default Design</vt:lpstr>
      <vt:lpstr>Applications of  Demand  and Supply EE311</vt:lpstr>
      <vt:lpstr>Apply Demand and Supply</vt:lpstr>
      <vt:lpstr>Consumer surplus: CS</vt:lpstr>
      <vt:lpstr>Change in Consumer’s welfare</vt:lpstr>
      <vt:lpstr>Producer surplus: PS</vt:lpstr>
      <vt:lpstr>Change in Producer’s welfare</vt:lpstr>
      <vt:lpstr>Social welfare</vt:lpstr>
      <vt:lpstr>Tax incidences and inefficiency</vt:lpstr>
      <vt:lpstr>Domestic taxes and subsidies</vt:lpstr>
      <vt:lpstr>Domestic taxes and subsidies</vt:lpstr>
      <vt:lpstr>Exercise</vt:lpstr>
      <vt:lpstr>Price ceilings</vt:lpstr>
      <vt:lpstr>Price Ceiling Set Below Equilibrium Price</vt:lpstr>
      <vt:lpstr>Price ceilings are counterproductive</vt:lpstr>
      <vt:lpstr>Exercises</vt:lpstr>
      <vt:lpstr>Price floors</vt:lpstr>
      <vt:lpstr>Price Floor: produce only = QD</vt:lpstr>
      <vt:lpstr>Price Floor: produce up to = QS</vt:lpstr>
      <vt:lpstr>Price Support: government buys the surplus </vt:lpstr>
      <vt:lpstr>Exercises</vt:lpstr>
      <vt:lpstr>Import tariffs</vt:lpstr>
      <vt:lpstr>PowerPoint Presentation</vt:lpstr>
      <vt:lpstr>PowerPoint Presentation</vt:lpstr>
      <vt:lpstr>PowerPoint Presentation</vt:lpstr>
      <vt:lpstr>PowerPoint Presentation</vt:lpstr>
      <vt:lpstr>Impacts of import quotas</vt:lpstr>
      <vt:lpstr>Cobweb model</vt:lpstr>
      <vt:lpstr>Cobweb model</vt:lpstr>
      <vt:lpstr>Cobweb model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 Markets in Action</dc:title>
  <dc:subject/>
  <dc:creator>tu7-19</dc:creator>
  <cp:keywords/>
  <dc:description/>
  <cp:lastModifiedBy>Chayun  Tantivasadakarn</cp:lastModifiedBy>
  <cp:revision>18</cp:revision>
  <cp:lastPrinted>2013-08-13T04:02:36Z</cp:lastPrinted>
  <dcterms:created xsi:type="dcterms:W3CDTF">2013-08-13T03:54:29Z</dcterms:created>
  <dcterms:modified xsi:type="dcterms:W3CDTF">2021-01-18T06:12:34Z</dcterms:modified>
</cp:coreProperties>
</file>