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7" r:id="rId3"/>
    <p:sldId id="266" r:id="rId4"/>
    <p:sldId id="258" r:id="rId5"/>
    <p:sldId id="267" r:id="rId6"/>
    <p:sldId id="274" r:id="rId7"/>
    <p:sldId id="269" r:id="rId8"/>
    <p:sldId id="265" r:id="rId9"/>
    <p:sldId id="272" r:id="rId10"/>
    <p:sldId id="281" r:id="rId11"/>
    <p:sldId id="280" r:id="rId12"/>
    <p:sldId id="278" r:id="rId13"/>
    <p:sldId id="282" r:id="rId14"/>
    <p:sldId id="259" r:id="rId15"/>
    <p:sldId id="261" r:id="rId16"/>
    <p:sldId id="264" r:id="rId17"/>
    <p:sldId id="262" r:id="rId18"/>
    <p:sldId id="273" r:id="rId19"/>
    <p:sldId id="260" r:id="rId20"/>
    <p:sldId id="263" r:id="rId21"/>
    <p:sldId id="275" r:id="rId22"/>
    <p:sldId id="270" r:id="rId23"/>
    <p:sldId id="268" r:id="rId24"/>
    <p:sldId id="257" r:id="rId25"/>
    <p:sldId id="27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17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R&amp;</a:t>
            </a:r>
            <a:r>
              <a:rPr lang="en-US" dirty="0" smtClean="0"/>
              <a:t>D, as % of GDP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R&amp;D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Sheet1!$D$7:$D$14</c:f>
              <c:strCache>
                <c:ptCount val="8"/>
                <c:pt idx="0">
                  <c:v>Indonesia</c:v>
                </c:pt>
                <c:pt idx="1">
                  <c:v>Phillipines</c:v>
                </c:pt>
                <c:pt idx="2">
                  <c:v>Thailand</c:v>
                </c:pt>
                <c:pt idx="3">
                  <c:v>Malaysia</c:v>
                </c:pt>
                <c:pt idx="4">
                  <c:v>MI countries</c:v>
                </c:pt>
                <c:pt idx="5">
                  <c:v>China</c:v>
                </c:pt>
                <c:pt idx="6">
                  <c:v>Singapore</c:v>
                </c:pt>
                <c:pt idx="7">
                  <c:v>Korea</c:v>
                </c:pt>
              </c:strCache>
            </c:strRef>
          </c:cat>
          <c:val>
            <c:numRef>
              <c:f>Sheet1!$E$7:$E$14</c:f>
              <c:numCache>
                <c:formatCode>General</c:formatCode>
                <c:ptCount val="8"/>
                <c:pt idx="0">
                  <c:v>0.08</c:v>
                </c:pt>
                <c:pt idx="1">
                  <c:v>0.11</c:v>
                </c:pt>
                <c:pt idx="2">
                  <c:v>0.25</c:v>
                </c:pt>
                <c:pt idx="3">
                  <c:v>1.07</c:v>
                </c:pt>
                <c:pt idx="4">
                  <c:v>1.27</c:v>
                </c:pt>
                <c:pt idx="5">
                  <c:v>1.98</c:v>
                </c:pt>
                <c:pt idx="6">
                  <c:v>2.1</c:v>
                </c:pt>
                <c:pt idx="7">
                  <c:v>4.04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2340248"/>
        <c:axId val="2072343304"/>
      </c:barChart>
      <c:catAx>
        <c:axId val="2072340248"/>
        <c:scaling>
          <c:orientation val="minMax"/>
        </c:scaling>
        <c:delete val="0"/>
        <c:axPos val="b"/>
        <c:majorTickMark val="out"/>
        <c:minorTickMark val="none"/>
        <c:tickLblPos val="nextTo"/>
        <c:crossAx val="2072343304"/>
        <c:crosses val="autoZero"/>
        <c:auto val="1"/>
        <c:lblAlgn val="ctr"/>
        <c:lblOffset val="100"/>
        <c:noMultiLvlLbl val="0"/>
      </c:catAx>
      <c:valAx>
        <c:axId val="2072343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723402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F84DF-D767-1B49-AFDB-9BE40453F293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FCA281-F1FF-714C-8A6B-7D99206D31FF}">
      <dgm:prSet phldrT="[Text]"/>
      <dgm:spPr/>
      <dgm:t>
        <a:bodyPr/>
        <a:lstStyle/>
        <a:p>
          <a:r>
            <a:rPr lang="en-US" dirty="0" smtClean="0"/>
            <a:t>Single Market and Production Base</a:t>
          </a:r>
          <a:endParaRPr lang="en-US" dirty="0"/>
        </a:p>
      </dgm:t>
    </dgm:pt>
    <dgm:pt modelId="{42340AF9-F834-8747-BACE-365FC7676B13}" type="parTrans" cxnId="{9155B6F8-987A-C146-9447-257B1A1D5F95}">
      <dgm:prSet/>
      <dgm:spPr/>
      <dgm:t>
        <a:bodyPr/>
        <a:lstStyle/>
        <a:p>
          <a:endParaRPr lang="en-US"/>
        </a:p>
      </dgm:t>
    </dgm:pt>
    <dgm:pt modelId="{300992CD-3F26-7149-81EE-F93DA816DD53}" type="sibTrans" cxnId="{9155B6F8-987A-C146-9447-257B1A1D5F95}">
      <dgm:prSet/>
      <dgm:spPr/>
      <dgm:t>
        <a:bodyPr/>
        <a:lstStyle/>
        <a:p>
          <a:endParaRPr lang="en-US"/>
        </a:p>
      </dgm:t>
    </dgm:pt>
    <dgm:pt modelId="{DE870191-5C24-D643-B244-FA514A75B0C9}">
      <dgm:prSet phldrT="[Text]"/>
      <dgm:spPr/>
      <dgm:t>
        <a:bodyPr/>
        <a:lstStyle/>
        <a:p>
          <a:r>
            <a:rPr lang="en-US" dirty="0" smtClean="0"/>
            <a:t>Free flow of goods</a:t>
          </a:r>
        </a:p>
        <a:p>
          <a:r>
            <a:rPr lang="en-US" dirty="0" smtClean="0"/>
            <a:t>Free flow of services</a:t>
          </a:r>
        </a:p>
        <a:p>
          <a:r>
            <a:rPr lang="en-US" dirty="0" smtClean="0"/>
            <a:t>Free flow of capital</a:t>
          </a:r>
        </a:p>
        <a:p>
          <a:r>
            <a:rPr lang="en-US" dirty="0" smtClean="0"/>
            <a:t>Free flow of skilled labor</a:t>
          </a:r>
        </a:p>
        <a:p>
          <a:r>
            <a:rPr lang="en-US" dirty="0" smtClean="0"/>
            <a:t>Priority Integration Sectors</a:t>
          </a:r>
        </a:p>
        <a:p>
          <a:r>
            <a:rPr lang="en-US" dirty="0" smtClean="0"/>
            <a:t>Food, Agriculture and Forestry</a:t>
          </a:r>
        </a:p>
      </dgm:t>
    </dgm:pt>
    <dgm:pt modelId="{A65FE533-E62E-B840-A15E-31A0B61E5C11}" type="parTrans" cxnId="{80786F0F-4DB0-2647-8656-8731E2803507}">
      <dgm:prSet/>
      <dgm:spPr/>
      <dgm:t>
        <a:bodyPr/>
        <a:lstStyle/>
        <a:p>
          <a:endParaRPr lang="en-US"/>
        </a:p>
      </dgm:t>
    </dgm:pt>
    <dgm:pt modelId="{9EB142AB-4491-E84E-BAA3-1288A48EA74F}" type="sibTrans" cxnId="{80786F0F-4DB0-2647-8656-8731E2803507}">
      <dgm:prSet/>
      <dgm:spPr/>
      <dgm:t>
        <a:bodyPr/>
        <a:lstStyle/>
        <a:p>
          <a:endParaRPr lang="en-US"/>
        </a:p>
      </dgm:t>
    </dgm:pt>
    <dgm:pt modelId="{7F15AC70-0EEB-AA4A-84C9-317234FB1D12}">
      <dgm:prSet phldrT="[Text]"/>
      <dgm:spPr/>
      <dgm:t>
        <a:bodyPr/>
        <a:lstStyle/>
        <a:p>
          <a:r>
            <a:rPr lang="en-US" dirty="0" smtClean="0"/>
            <a:t>Integration into Global </a:t>
          </a:r>
          <a:r>
            <a:rPr lang="en-US" dirty="0" err="1" smtClean="0"/>
            <a:t>Economc</a:t>
          </a:r>
          <a:endParaRPr lang="en-US" dirty="0"/>
        </a:p>
      </dgm:t>
    </dgm:pt>
    <dgm:pt modelId="{C55F5D68-96BC-A040-9E48-15C892AA5007}" type="parTrans" cxnId="{087A337F-5CE6-F445-85E5-8D75A06B8A2C}">
      <dgm:prSet/>
      <dgm:spPr/>
      <dgm:t>
        <a:bodyPr/>
        <a:lstStyle/>
        <a:p>
          <a:endParaRPr lang="en-US"/>
        </a:p>
      </dgm:t>
    </dgm:pt>
    <dgm:pt modelId="{C92BD7A4-1F4E-0B4B-BEE5-3889AF5D36FD}" type="sibTrans" cxnId="{087A337F-5CE6-F445-85E5-8D75A06B8A2C}">
      <dgm:prSet/>
      <dgm:spPr/>
      <dgm:t>
        <a:bodyPr/>
        <a:lstStyle/>
        <a:p>
          <a:endParaRPr lang="en-US"/>
        </a:p>
      </dgm:t>
    </dgm:pt>
    <dgm:pt modelId="{0029DEEF-C3CA-2E42-BC43-CDB3C0D98874}">
      <dgm:prSet phldrT="[Text]"/>
      <dgm:spPr/>
      <dgm:t>
        <a:bodyPr/>
        <a:lstStyle/>
        <a:p>
          <a:r>
            <a:rPr lang="en-US" dirty="0" smtClean="0"/>
            <a:t>Coherent Approach towards External Economic Relations</a:t>
          </a:r>
        </a:p>
        <a:p>
          <a:r>
            <a:rPr lang="en-US" dirty="0" smtClean="0"/>
            <a:t>Enhanced Participation in Global supply Networks</a:t>
          </a:r>
          <a:endParaRPr lang="en-US" dirty="0"/>
        </a:p>
      </dgm:t>
    </dgm:pt>
    <dgm:pt modelId="{013FD60A-789C-924C-A44D-153DA3FEB575}" type="parTrans" cxnId="{12F413FB-832D-D844-84A2-676C035D0B67}">
      <dgm:prSet/>
      <dgm:spPr/>
      <dgm:t>
        <a:bodyPr/>
        <a:lstStyle/>
        <a:p>
          <a:endParaRPr lang="en-US"/>
        </a:p>
      </dgm:t>
    </dgm:pt>
    <dgm:pt modelId="{180D7410-1005-294D-9623-7B1278E22816}" type="sibTrans" cxnId="{12F413FB-832D-D844-84A2-676C035D0B67}">
      <dgm:prSet/>
      <dgm:spPr/>
      <dgm:t>
        <a:bodyPr/>
        <a:lstStyle/>
        <a:p>
          <a:endParaRPr lang="en-US"/>
        </a:p>
      </dgm:t>
    </dgm:pt>
    <dgm:pt modelId="{9348B8C2-2099-AD43-98EC-C09D01E0A1E3}">
      <dgm:prSet/>
      <dgm:spPr/>
      <dgm:t>
        <a:bodyPr/>
        <a:lstStyle/>
        <a:p>
          <a:r>
            <a:rPr lang="en-US" dirty="0" smtClean="0"/>
            <a:t>Competitive Economic Region</a:t>
          </a:r>
          <a:endParaRPr lang="en-US" dirty="0"/>
        </a:p>
      </dgm:t>
    </dgm:pt>
    <dgm:pt modelId="{894B2241-FD86-D04B-AA34-4752D9B358AB}" type="parTrans" cxnId="{D0EBAA5D-73DA-3C4B-BE94-49643814FDBF}">
      <dgm:prSet/>
      <dgm:spPr/>
      <dgm:t>
        <a:bodyPr/>
        <a:lstStyle/>
        <a:p>
          <a:endParaRPr lang="en-US"/>
        </a:p>
      </dgm:t>
    </dgm:pt>
    <dgm:pt modelId="{BF1AE79F-A937-2A4B-B087-F8EE9184BA3B}" type="sibTrans" cxnId="{D0EBAA5D-73DA-3C4B-BE94-49643814FDBF}">
      <dgm:prSet/>
      <dgm:spPr/>
      <dgm:t>
        <a:bodyPr/>
        <a:lstStyle/>
        <a:p>
          <a:endParaRPr lang="en-US"/>
        </a:p>
      </dgm:t>
    </dgm:pt>
    <dgm:pt modelId="{FCD58A4F-8E18-7444-83E5-D3C0AE81BC6E}">
      <dgm:prSet/>
      <dgm:spPr/>
      <dgm:t>
        <a:bodyPr/>
        <a:lstStyle/>
        <a:p>
          <a:r>
            <a:rPr lang="en-US" dirty="0" smtClean="0"/>
            <a:t>Equitable Economic Development</a:t>
          </a:r>
          <a:endParaRPr lang="en-US" dirty="0"/>
        </a:p>
      </dgm:t>
    </dgm:pt>
    <dgm:pt modelId="{DBEE6827-6B88-6A45-BDAA-EFB67E3B53F3}" type="parTrans" cxnId="{88A402B5-81BB-8640-A446-BFA89947CCC7}">
      <dgm:prSet/>
      <dgm:spPr/>
      <dgm:t>
        <a:bodyPr/>
        <a:lstStyle/>
        <a:p>
          <a:endParaRPr lang="en-US"/>
        </a:p>
      </dgm:t>
    </dgm:pt>
    <dgm:pt modelId="{41677F02-B69A-2240-93CB-730CC63E88AF}" type="sibTrans" cxnId="{88A402B5-81BB-8640-A446-BFA89947CCC7}">
      <dgm:prSet/>
      <dgm:spPr/>
      <dgm:t>
        <a:bodyPr/>
        <a:lstStyle/>
        <a:p>
          <a:endParaRPr lang="en-US"/>
        </a:p>
      </dgm:t>
    </dgm:pt>
    <dgm:pt modelId="{38B04F2C-3C11-4343-8EE0-C5174314F0FD}">
      <dgm:prSet/>
      <dgm:spPr/>
      <dgm:t>
        <a:bodyPr/>
        <a:lstStyle/>
        <a:p>
          <a:r>
            <a:rPr lang="en-US" dirty="0" smtClean="0"/>
            <a:t>Competition Policy</a:t>
          </a:r>
        </a:p>
        <a:p>
          <a:r>
            <a:rPr lang="en-US" dirty="0" smtClean="0"/>
            <a:t>Consumer Protection</a:t>
          </a:r>
        </a:p>
        <a:p>
          <a:r>
            <a:rPr lang="en-US" dirty="0" smtClean="0"/>
            <a:t>Intellectual Property Right</a:t>
          </a:r>
        </a:p>
        <a:p>
          <a:r>
            <a:rPr lang="en-US" dirty="0" smtClean="0"/>
            <a:t>Infrastructure Development</a:t>
          </a:r>
        </a:p>
        <a:p>
          <a:r>
            <a:rPr lang="en-US" dirty="0" smtClean="0"/>
            <a:t>Taxation</a:t>
          </a:r>
        </a:p>
        <a:p>
          <a:r>
            <a:rPr lang="en-US" dirty="0" smtClean="0"/>
            <a:t>E-commerce</a:t>
          </a:r>
        </a:p>
        <a:p>
          <a:endParaRPr lang="en-US" dirty="0"/>
        </a:p>
      </dgm:t>
    </dgm:pt>
    <dgm:pt modelId="{92FA5CE0-F14A-B248-ABB4-6BB48BB20DA8}" type="parTrans" cxnId="{05C46B19-B7D4-9B42-A8D0-4C43E905194A}">
      <dgm:prSet/>
      <dgm:spPr/>
      <dgm:t>
        <a:bodyPr/>
        <a:lstStyle/>
        <a:p>
          <a:endParaRPr lang="en-US"/>
        </a:p>
      </dgm:t>
    </dgm:pt>
    <dgm:pt modelId="{B31AB7AE-8B4F-B14A-B505-3AA7B0BCCF1C}" type="sibTrans" cxnId="{05C46B19-B7D4-9B42-A8D0-4C43E905194A}">
      <dgm:prSet/>
      <dgm:spPr/>
      <dgm:t>
        <a:bodyPr/>
        <a:lstStyle/>
        <a:p>
          <a:endParaRPr lang="en-US"/>
        </a:p>
      </dgm:t>
    </dgm:pt>
    <dgm:pt modelId="{6DA70457-2E09-C949-9A40-89D6BAF86459}">
      <dgm:prSet/>
      <dgm:spPr/>
      <dgm:t>
        <a:bodyPr/>
        <a:lstStyle/>
        <a:p>
          <a:r>
            <a:rPr lang="en-US" dirty="0" smtClean="0"/>
            <a:t>SME Development</a:t>
          </a:r>
        </a:p>
        <a:p>
          <a:r>
            <a:rPr lang="en-US" dirty="0" smtClean="0"/>
            <a:t>Initiative for ASEAN Integration</a:t>
          </a:r>
          <a:endParaRPr lang="en-US" dirty="0"/>
        </a:p>
      </dgm:t>
    </dgm:pt>
    <dgm:pt modelId="{DBDD47F4-6E93-6C41-B3BE-3CB3EAECADB9}" type="parTrans" cxnId="{67C6C8E8-6716-0846-92AF-940BEADFB12B}">
      <dgm:prSet/>
      <dgm:spPr/>
      <dgm:t>
        <a:bodyPr/>
        <a:lstStyle/>
        <a:p>
          <a:endParaRPr lang="en-US"/>
        </a:p>
      </dgm:t>
    </dgm:pt>
    <dgm:pt modelId="{ED82CA9C-E5CD-FF44-882E-5BFCEAF29AC2}" type="sibTrans" cxnId="{67C6C8E8-6716-0846-92AF-940BEADFB12B}">
      <dgm:prSet/>
      <dgm:spPr/>
      <dgm:t>
        <a:bodyPr/>
        <a:lstStyle/>
        <a:p>
          <a:endParaRPr lang="en-US"/>
        </a:p>
      </dgm:t>
    </dgm:pt>
    <dgm:pt modelId="{D23CE1D2-0E02-8F4A-AC27-7549BC37AEDE}" type="pres">
      <dgm:prSet presAssocID="{E37F84DF-D767-1B49-AFDB-9BE40453F29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7AB1217-3FF0-8D41-B54B-BF00C808E0FC}" type="pres">
      <dgm:prSet presAssocID="{D5FCA281-F1FF-714C-8A6B-7D99206D31FF}" presName="root" presStyleCnt="0"/>
      <dgm:spPr/>
    </dgm:pt>
    <dgm:pt modelId="{50452011-3A7B-9E41-8ED1-B636971931BC}" type="pres">
      <dgm:prSet presAssocID="{D5FCA281-F1FF-714C-8A6B-7D99206D31FF}" presName="rootComposite" presStyleCnt="0"/>
      <dgm:spPr/>
    </dgm:pt>
    <dgm:pt modelId="{AEBF46C3-AA0A-FC44-AD9D-169C702DC41A}" type="pres">
      <dgm:prSet presAssocID="{D5FCA281-F1FF-714C-8A6B-7D99206D31FF}" presName="rootText" presStyleLbl="node1" presStyleIdx="0" presStyleCnt="4"/>
      <dgm:spPr/>
      <dgm:t>
        <a:bodyPr/>
        <a:lstStyle/>
        <a:p>
          <a:endParaRPr lang="en-US"/>
        </a:p>
      </dgm:t>
    </dgm:pt>
    <dgm:pt modelId="{0E7015D8-E809-DC49-90B4-C7F2C25D3849}" type="pres">
      <dgm:prSet presAssocID="{D5FCA281-F1FF-714C-8A6B-7D99206D31FF}" presName="rootConnector" presStyleLbl="node1" presStyleIdx="0" presStyleCnt="4"/>
      <dgm:spPr/>
      <dgm:t>
        <a:bodyPr/>
        <a:lstStyle/>
        <a:p>
          <a:endParaRPr lang="en-US"/>
        </a:p>
      </dgm:t>
    </dgm:pt>
    <dgm:pt modelId="{396E89A3-F4D8-9649-9378-35D164EA1F06}" type="pres">
      <dgm:prSet presAssocID="{D5FCA281-F1FF-714C-8A6B-7D99206D31FF}" presName="childShape" presStyleCnt="0"/>
      <dgm:spPr/>
    </dgm:pt>
    <dgm:pt modelId="{182B8E2C-CDD3-A343-97F4-57A1B69C381A}" type="pres">
      <dgm:prSet presAssocID="{A65FE533-E62E-B840-A15E-31A0B61E5C11}" presName="Name13" presStyleLbl="parChTrans1D2" presStyleIdx="0" presStyleCnt="4"/>
      <dgm:spPr/>
      <dgm:t>
        <a:bodyPr/>
        <a:lstStyle/>
        <a:p>
          <a:endParaRPr lang="en-US"/>
        </a:p>
      </dgm:t>
    </dgm:pt>
    <dgm:pt modelId="{E4761357-F676-C643-9E71-6E2BC81BE9BF}" type="pres">
      <dgm:prSet presAssocID="{DE870191-5C24-D643-B244-FA514A75B0C9}" presName="childText" presStyleLbl="bgAcc1" presStyleIdx="0" presStyleCnt="4" custScaleY="4595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2214A9-2E25-1D4C-B553-73161793D947}" type="pres">
      <dgm:prSet presAssocID="{9348B8C2-2099-AD43-98EC-C09D01E0A1E3}" presName="root" presStyleCnt="0"/>
      <dgm:spPr/>
    </dgm:pt>
    <dgm:pt modelId="{9B3A7507-40C8-3441-BE95-37D748FB7516}" type="pres">
      <dgm:prSet presAssocID="{9348B8C2-2099-AD43-98EC-C09D01E0A1E3}" presName="rootComposite" presStyleCnt="0"/>
      <dgm:spPr/>
    </dgm:pt>
    <dgm:pt modelId="{12BC159F-5781-6B49-A795-F3C0865FD799}" type="pres">
      <dgm:prSet presAssocID="{9348B8C2-2099-AD43-98EC-C09D01E0A1E3}" presName="rootText" presStyleLbl="node1" presStyleIdx="1" presStyleCnt="4"/>
      <dgm:spPr/>
      <dgm:t>
        <a:bodyPr/>
        <a:lstStyle/>
        <a:p>
          <a:endParaRPr lang="en-US"/>
        </a:p>
      </dgm:t>
    </dgm:pt>
    <dgm:pt modelId="{2D338796-4A04-7A4A-9431-7308A8EA39CA}" type="pres">
      <dgm:prSet presAssocID="{9348B8C2-2099-AD43-98EC-C09D01E0A1E3}" presName="rootConnector" presStyleLbl="node1" presStyleIdx="1" presStyleCnt="4"/>
      <dgm:spPr/>
      <dgm:t>
        <a:bodyPr/>
        <a:lstStyle/>
        <a:p>
          <a:endParaRPr lang="en-US"/>
        </a:p>
      </dgm:t>
    </dgm:pt>
    <dgm:pt modelId="{ED7879B1-CB9E-1843-B8B0-FF170E64890A}" type="pres">
      <dgm:prSet presAssocID="{9348B8C2-2099-AD43-98EC-C09D01E0A1E3}" presName="childShape" presStyleCnt="0"/>
      <dgm:spPr/>
    </dgm:pt>
    <dgm:pt modelId="{BAA84042-7641-0F43-B06C-7325BB2FCACD}" type="pres">
      <dgm:prSet presAssocID="{92FA5CE0-F14A-B248-ABB4-6BB48BB20DA8}" presName="Name13" presStyleLbl="parChTrans1D2" presStyleIdx="1" presStyleCnt="4"/>
      <dgm:spPr/>
      <dgm:t>
        <a:bodyPr/>
        <a:lstStyle/>
        <a:p>
          <a:endParaRPr lang="en-US"/>
        </a:p>
      </dgm:t>
    </dgm:pt>
    <dgm:pt modelId="{794DB586-1F8D-4F4C-B140-E7F84FED30D0}" type="pres">
      <dgm:prSet presAssocID="{38B04F2C-3C11-4343-8EE0-C5174314F0FD}" presName="childText" presStyleLbl="bgAcc1" presStyleIdx="1" presStyleCnt="4" custScaleY="4091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32177D-0FA3-0046-91F0-9B1BEB39EA0A}" type="pres">
      <dgm:prSet presAssocID="{FCD58A4F-8E18-7444-83E5-D3C0AE81BC6E}" presName="root" presStyleCnt="0"/>
      <dgm:spPr/>
    </dgm:pt>
    <dgm:pt modelId="{DEE3242C-6CE7-5A4B-AECC-25CCA0A9BE24}" type="pres">
      <dgm:prSet presAssocID="{FCD58A4F-8E18-7444-83E5-D3C0AE81BC6E}" presName="rootComposite" presStyleCnt="0"/>
      <dgm:spPr/>
    </dgm:pt>
    <dgm:pt modelId="{59A49D30-38AC-EF4A-A984-1E92F132FDDE}" type="pres">
      <dgm:prSet presAssocID="{FCD58A4F-8E18-7444-83E5-D3C0AE81BC6E}" presName="rootText" presStyleLbl="node1" presStyleIdx="2" presStyleCnt="4"/>
      <dgm:spPr/>
      <dgm:t>
        <a:bodyPr/>
        <a:lstStyle/>
        <a:p>
          <a:endParaRPr lang="en-US"/>
        </a:p>
      </dgm:t>
    </dgm:pt>
    <dgm:pt modelId="{E121463D-DEAE-CB4F-BA96-606C16025F28}" type="pres">
      <dgm:prSet presAssocID="{FCD58A4F-8E18-7444-83E5-D3C0AE81BC6E}" presName="rootConnector" presStyleLbl="node1" presStyleIdx="2" presStyleCnt="4"/>
      <dgm:spPr/>
      <dgm:t>
        <a:bodyPr/>
        <a:lstStyle/>
        <a:p>
          <a:endParaRPr lang="en-US"/>
        </a:p>
      </dgm:t>
    </dgm:pt>
    <dgm:pt modelId="{33FBEEAF-C554-5A4D-B9CA-095588EDCEFD}" type="pres">
      <dgm:prSet presAssocID="{FCD58A4F-8E18-7444-83E5-D3C0AE81BC6E}" presName="childShape" presStyleCnt="0"/>
      <dgm:spPr/>
    </dgm:pt>
    <dgm:pt modelId="{2A2DEEB4-50B9-394B-97EF-49BA008EA205}" type="pres">
      <dgm:prSet presAssocID="{DBDD47F4-6E93-6C41-B3BE-3CB3EAECADB9}" presName="Name13" presStyleLbl="parChTrans1D2" presStyleIdx="2" presStyleCnt="4"/>
      <dgm:spPr/>
      <dgm:t>
        <a:bodyPr/>
        <a:lstStyle/>
        <a:p>
          <a:endParaRPr lang="en-US"/>
        </a:p>
      </dgm:t>
    </dgm:pt>
    <dgm:pt modelId="{9385F3F5-FABB-D743-B2D3-1618E0F06CDE}" type="pres">
      <dgm:prSet presAssocID="{6DA70457-2E09-C949-9A40-89D6BAF86459}" presName="childText" presStyleLbl="bgAcc1" presStyleIdx="2" presStyleCnt="4" custScaleY="2058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AC7244-C8AE-504E-985C-82541E1B4072}" type="pres">
      <dgm:prSet presAssocID="{7F15AC70-0EEB-AA4A-84C9-317234FB1D12}" presName="root" presStyleCnt="0"/>
      <dgm:spPr/>
    </dgm:pt>
    <dgm:pt modelId="{C30705C3-E3C1-344D-9E16-4C753880A546}" type="pres">
      <dgm:prSet presAssocID="{7F15AC70-0EEB-AA4A-84C9-317234FB1D12}" presName="rootComposite" presStyleCnt="0"/>
      <dgm:spPr/>
    </dgm:pt>
    <dgm:pt modelId="{D450ACF7-539E-7F4E-B56B-8ECC578838D9}" type="pres">
      <dgm:prSet presAssocID="{7F15AC70-0EEB-AA4A-84C9-317234FB1D12}" presName="rootText" presStyleLbl="node1" presStyleIdx="3" presStyleCnt="4"/>
      <dgm:spPr/>
      <dgm:t>
        <a:bodyPr/>
        <a:lstStyle/>
        <a:p>
          <a:endParaRPr lang="en-US"/>
        </a:p>
      </dgm:t>
    </dgm:pt>
    <dgm:pt modelId="{F931C2D8-5480-464E-98E2-0F923166D3F7}" type="pres">
      <dgm:prSet presAssocID="{7F15AC70-0EEB-AA4A-84C9-317234FB1D12}" presName="rootConnector" presStyleLbl="node1" presStyleIdx="3" presStyleCnt="4"/>
      <dgm:spPr/>
      <dgm:t>
        <a:bodyPr/>
        <a:lstStyle/>
        <a:p>
          <a:endParaRPr lang="en-US"/>
        </a:p>
      </dgm:t>
    </dgm:pt>
    <dgm:pt modelId="{0357815C-8757-BF44-9AD4-D1DA3E2F42FC}" type="pres">
      <dgm:prSet presAssocID="{7F15AC70-0EEB-AA4A-84C9-317234FB1D12}" presName="childShape" presStyleCnt="0"/>
      <dgm:spPr/>
    </dgm:pt>
    <dgm:pt modelId="{A490B0F5-9CF8-D14A-A3A8-0C83100A48C1}" type="pres">
      <dgm:prSet presAssocID="{013FD60A-789C-924C-A44D-153DA3FEB575}" presName="Name13" presStyleLbl="parChTrans1D2" presStyleIdx="3" presStyleCnt="4"/>
      <dgm:spPr/>
      <dgm:t>
        <a:bodyPr/>
        <a:lstStyle/>
        <a:p>
          <a:endParaRPr lang="en-US"/>
        </a:p>
      </dgm:t>
    </dgm:pt>
    <dgm:pt modelId="{59BAF421-8C6C-AD42-856C-83C499FA7863}" type="pres">
      <dgm:prSet presAssocID="{0029DEEF-C3CA-2E42-BC43-CDB3C0D98874}" presName="childText" presStyleLbl="bgAcc1" presStyleIdx="3" presStyleCnt="4" custScaleY="3616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EBAA5D-73DA-3C4B-BE94-49643814FDBF}" srcId="{E37F84DF-D767-1B49-AFDB-9BE40453F293}" destId="{9348B8C2-2099-AD43-98EC-C09D01E0A1E3}" srcOrd="1" destOrd="0" parTransId="{894B2241-FD86-D04B-AA34-4752D9B358AB}" sibTransId="{BF1AE79F-A937-2A4B-B087-F8EE9184BA3B}"/>
    <dgm:cxn modelId="{88A402B5-81BB-8640-A446-BFA89947CCC7}" srcId="{E37F84DF-D767-1B49-AFDB-9BE40453F293}" destId="{FCD58A4F-8E18-7444-83E5-D3C0AE81BC6E}" srcOrd="2" destOrd="0" parTransId="{DBEE6827-6B88-6A45-BDAA-EFB67E3B53F3}" sibTransId="{41677F02-B69A-2240-93CB-730CC63E88AF}"/>
    <dgm:cxn modelId="{0AD7E6A9-5AD8-D740-AA85-77F0691A481E}" type="presOf" srcId="{D5FCA281-F1FF-714C-8A6B-7D99206D31FF}" destId="{0E7015D8-E809-DC49-90B4-C7F2C25D3849}" srcOrd="1" destOrd="0" presId="urn:microsoft.com/office/officeart/2005/8/layout/hierarchy3"/>
    <dgm:cxn modelId="{F7DA0C93-E29B-C24B-86F7-347E6BC1C4D9}" type="presOf" srcId="{E37F84DF-D767-1B49-AFDB-9BE40453F293}" destId="{D23CE1D2-0E02-8F4A-AC27-7549BC37AEDE}" srcOrd="0" destOrd="0" presId="urn:microsoft.com/office/officeart/2005/8/layout/hierarchy3"/>
    <dgm:cxn modelId="{049E8D9A-2ABC-3947-8C02-2F701AD1E58C}" type="presOf" srcId="{9348B8C2-2099-AD43-98EC-C09D01E0A1E3}" destId="{2D338796-4A04-7A4A-9431-7308A8EA39CA}" srcOrd="1" destOrd="0" presId="urn:microsoft.com/office/officeart/2005/8/layout/hierarchy3"/>
    <dgm:cxn modelId="{D8392E50-896C-7542-983B-2CFFA2B9C4F9}" type="presOf" srcId="{7F15AC70-0EEB-AA4A-84C9-317234FB1D12}" destId="{F931C2D8-5480-464E-98E2-0F923166D3F7}" srcOrd="1" destOrd="0" presId="urn:microsoft.com/office/officeart/2005/8/layout/hierarchy3"/>
    <dgm:cxn modelId="{CC96A7E3-0AE5-C247-B5E0-FD0B6BDDB990}" type="presOf" srcId="{9348B8C2-2099-AD43-98EC-C09D01E0A1E3}" destId="{12BC159F-5781-6B49-A795-F3C0865FD799}" srcOrd="0" destOrd="0" presId="urn:microsoft.com/office/officeart/2005/8/layout/hierarchy3"/>
    <dgm:cxn modelId="{B384F59B-5F39-8441-A946-21834C221251}" type="presOf" srcId="{DE870191-5C24-D643-B244-FA514A75B0C9}" destId="{E4761357-F676-C643-9E71-6E2BC81BE9BF}" srcOrd="0" destOrd="0" presId="urn:microsoft.com/office/officeart/2005/8/layout/hierarchy3"/>
    <dgm:cxn modelId="{55B28557-F1D8-364D-A6AC-A2DAFBCA77F0}" type="presOf" srcId="{FCD58A4F-8E18-7444-83E5-D3C0AE81BC6E}" destId="{E121463D-DEAE-CB4F-BA96-606C16025F28}" srcOrd="1" destOrd="0" presId="urn:microsoft.com/office/officeart/2005/8/layout/hierarchy3"/>
    <dgm:cxn modelId="{162248D2-04B8-4145-9270-40B950697B7D}" type="presOf" srcId="{0029DEEF-C3CA-2E42-BC43-CDB3C0D98874}" destId="{59BAF421-8C6C-AD42-856C-83C499FA7863}" srcOrd="0" destOrd="0" presId="urn:microsoft.com/office/officeart/2005/8/layout/hierarchy3"/>
    <dgm:cxn modelId="{010E91DC-0E5B-9440-A3A6-D6DE6EAF83E0}" type="presOf" srcId="{A65FE533-E62E-B840-A15E-31A0B61E5C11}" destId="{182B8E2C-CDD3-A343-97F4-57A1B69C381A}" srcOrd="0" destOrd="0" presId="urn:microsoft.com/office/officeart/2005/8/layout/hierarchy3"/>
    <dgm:cxn modelId="{88022BF4-FC8A-F34C-A3FF-3D8DB3412458}" type="presOf" srcId="{FCD58A4F-8E18-7444-83E5-D3C0AE81BC6E}" destId="{59A49D30-38AC-EF4A-A984-1E92F132FDDE}" srcOrd="0" destOrd="0" presId="urn:microsoft.com/office/officeart/2005/8/layout/hierarchy3"/>
    <dgm:cxn modelId="{40F90994-0EFF-C74E-AAB1-E08682C11D1C}" type="presOf" srcId="{38B04F2C-3C11-4343-8EE0-C5174314F0FD}" destId="{794DB586-1F8D-4F4C-B140-E7F84FED30D0}" srcOrd="0" destOrd="0" presId="urn:microsoft.com/office/officeart/2005/8/layout/hierarchy3"/>
    <dgm:cxn modelId="{12F413FB-832D-D844-84A2-676C035D0B67}" srcId="{7F15AC70-0EEB-AA4A-84C9-317234FB1D12}" destId="{0029DEEF-C3CA-2E42-BC43-CDB3C0D98874}" srcOrd="0" destOrd="0" parTransId="{013FD60A-789C-924C-A44D-153DA3FEB575}" sibTransId="{180D7410-1005-294D-9623-7B1278E22816}"/>
    <dgm:cxn modelId="{80786F0F-4DB0-2647-8656-8731E2803507}" srcId="{D5FCA281-F1FF-714C-8A6B-7D99206D31FF}" destId="{DE870191-5C24-D643-B244-FA514A75B0C9}" srcOrd="0" destOrd="0" parTransId="{A65FE533-E62E-B840-A15E-31A0B61E5C11}" sibTransId="{9EB142AB-4491-E84E-BAA3-1288A48EA74F}"/>
    <dgm:cxn modelId="{05F290EB-022F-0742-BA08-8A87921DC16F}" type="presOf" srcId="{7F15AC70-0EEB-AA4A-84C9-317234FB1D12}" destId="{D450ACF7-539E-7F4E-B56B-8ECC578838D9}" srcOrd="0" destOrd="0" presId="urn:microsoft.com/office/officeart/2005/8/layout/hierarchy3"/>
    <dgm:cxn modelId="{67C6C8E8-6716-0846-92AF-940BEADFB12B}" srcId="{FCD58A4F-8E18-7444-83E5-D3C0AE81BC6E}" destId="{6DA70457-2E09-C949-9A40-89D6BAF86459}" srcOrd="0" destOrd="0" parTransId="{DBDD47F4-6E93-6C41-B3BE-3CB3EAECADB9}" sibTransId="{ED82CA9C-E5CD-FF44-882E-5BFCEAF29AC2}"/>
    <dgm:cxn modelId="{9155B6F8-987A-C146-9447-257B1A1D5F95}" srcId="{E37F84DF-D767-1B49-AFDB-9BE40453F293}" destId="{D5FCA281-F1FF-714C-8A6B-7D99206D31FF}" srcOrd="0" destOrd="0" parTransId="{42340AF9-F834-8747-BACE-365FC7676B13}" sibTransId="{300992CD-3F26-7149-81EE-F93DA816DD53}"/>
    <dgm:cxn modelId="{707D006D-52EE-C24F-A0FF-681CE23F0996}" type="presOf" srcId="{D5FCA281-F1FF-714C-8A6B-7D99206D31FF}" destId="{AEBF46C3-AA0A-FC44-AD9D-169C702DC41A}" srcOrd="0" destOrd="0" presId="urn:microsoft.com/office/officeart/2005/8/layout/hierarchy3"/>
    <dgm:cxn modelId="{79EB8169-2973-0943-8736-F374C8E1A182}" type="presOf" srcId="{013FD60A-789C-924C-A44D-153DA3FEB575}" destId="{A490B0F5-9CF8-D14A-A3A8-0C83100A48C1}" srcOrd="0" destOrd="0" presId="urn:microsoft.com/office/officeart/2005/8/layout/hierarchy3"/>
    <dgm:cxn modelId="{8513BB2D-EE42-434C-B79E-F494D357A344}" type="presOf" srcId="{92FA5CE0-F14A-B248-ABB4-6BB48BB20DA8}" destId="{BAA84042-7641-0F43-B06C-7325BB2FCACD}" srcOrd="0" destOrd="0" presId="urn:microsoft.com/office/officeart/2005/8/layout/hierarchy3"/>
    <dgm:cxn modelId="{05C46B19-B7D4-9B42-A8D0-4C43E905194A}" srcId="{9348B8C2-2099-AD43-98EC-C09D01E0A1E3}" destId="{38B04F2C-3C11-4343-8EE0-C5174314F0FD}" srcOrd="0" destOrd="0" parTransId="{92FA5CE0-F14A-B248-ABB4-6BB48BB20DA8}" sibTransId="{B31AB7AE-8B4F-B14A-B505-3AA7B0BCCF1C}"/>
    <dgm:cxn modelId="{7435C2C7-54C2-BA47-8D45-B7C2FE733348}" type="presOf" srcId="{6DA70457-2E09-C949-9A40-89D6BAF86459}" destId="{9385F3F5-FABB-D743-B2D3-1618E0F06CDE}" srcOrd="0" destOrd="0" presId="urn:microsoft.com/office/officeart/2005/8/layout/hierarchy3"/>
    <dgm:cxn modelId="{087A337F-5CE6-F445-85E5-8D75A06B8A2C}" srcId="{E37F84DF-D767-1B49-AFDB-9BE40453F293}" destId="{7F15AC70-0EEB-AA4A-84C9-317234FB1D12}" srcOrd="3" destOrd="0" parTransId="{C55F5D68-96BC-A040-9E48-15C892AA5007}" sibTransId="{C92BD7A4-1F4E-0B4B-BEE5-3889AF5D36FD}"/>
    <dgm:cxn modelId="{380CAC38-FB62-AD44-9970-DEA5808FF57C}" type="presOf" srcId="{DBDD47F4-6E93-6C41-B3BE-3CB3EAECADB9}" destId="{2A2DEEB4-50B9-394B-97EF-49BA008EA205}" srcOrd="0" destOrd="0" presId="urn:microsoft.com/office/officeart/2005/8/layout/hierarchy3"/>
    <dgm:cxn modelId="{6037A8E1-497D-0140-BCFF-68D23B61F83A}" type="presParOf" srcId="{D23CE1D2-0E02-8F4A-AC27-7549BC37AEDE}" destId="{87AB1217-3FF0-8D41-B54B-BF00C808E0FC}" srcOrd="0" destOrd="0" presId="urn:microsoft.com/office/officeart/2005/8/layout/hierarchy3"/>
    <dgm:cxn modelId="{1E8C9CA8-D770-0D49-A9B3-3E2FFBF9EF03}" type="presParOf" srcId="{87AB1217-3FF0-8D41-B54B-BF00C808E0FC}" destId="{50452011-3A7B-9E41-8ED1-B636971931BC}" srcOrd="0" destOrd="0" presId="urn:microsoft.com/office/officeart/2005/8/layout/hierarchy3"/>
    <dgm:cxn modelId="{30FF4321-A604-8542-BFFD-7461C713DA4F}" type="presParOf" srcId="{50452011-3A7B-9E41-8ED1-B636971931BC}" destId="{AEBF46C3-AA0A-FC44-AD9D-169C702DC41A}" srcOrd="0" destOrd="0" presId="urn:microsoft.com/office/officeart/2005/8/layout/hierarchy3"/>
    <dgm:cxn modelId="{4336F6B5-A470-564E-A727-69B588482A80}" type="presParOf" srcId="{50452011-3A7B-9E41-8ED1-B636971931BC}" destId="{0E7015D8-E809-DC49-90B4-C7F2C25D3849}" srcOrd="1" destOrd="0" presId="urn:microsoft.com/office/officeart/2005/8/layout/hierarchy3"/>
    <dgm:cxn modelId="{B8D3F536-B817-9040-A034-7CB665F45257}" type="presParOf" srcId="{87AB1217-3FF0-8D41-B54B-BF00C808E0FC}" destId="{396E89A3-F4D8-9649-9378-35D164EA1F06}" srcOrd="1" destOrd="0" presId="urn:microsoft.com/office/officeart/2005/8/layout/hierarchy3"/>
    <dgm:cxn modelId="{786399B1-2A48-F547-9936-ECD52A75544B}" type="presParOf" srcId="{396E89A3-F4D8-9649-9378-35D164EA1F06}" destId="{182B8E2C-CDD3-A343-97F4-57A1B69C381A}" srcOrd="0" destOrd="0" presId="urn:microsoft.com/office/officeart/2005/8/layout/hierarchy3"/>
    <dgm:cxn modelId="{3494842D-FC38-9C42-B377-6B7D2D8FF365}" type="presParOf" srcId="{396E89A3-F4D8-9649-9378-35D164EA1F06}" destId="{E4761357-F676-C643-9E71-6E2BC81BE9BF}" srcOrd="1" destOrd="0" presId="urn:microsoft.com/office/officeart/2005/8/layout/hierarchy3"/>
    <dgm:cxn modelId="{0D983E7F-DED5-B246-A3B1-4742A9C2E60F}" type="presParOf" srcId="{D23CE1D2-0E02-8F4A-AC27-7549BC37AEDE}" destId="{AB2214A9-2E25-1D4C-B553-73161793D947}" srcOrd="1" destOrd="0" presId="urn:microsoft.com/office/officeart/2005/8/layout/hierarchy3"/>
    <dgm:cxn modelId="{F926A7D6-03DD-354E-A23F-795FA0A78818}" type="presParOf" srcId="{AB2214A9-2E25-1D4C-B553-73161793D947}" destId="{9B3A7507-40C8-3441-BE95-37D748FB7516}" srcOrd="0" destOrd="0" presId="urn:microsoft.com/office/officeart/2005/8/layout/hierarchy3"/>
    <dgm:cxn modelId="{1C3CF7E1-F538-204D-8A44-99559394F569}" type="presParOf" srcId="{9B3A7507-40C8-3441-BE95-37D748FB7516}" destId="{12BC159F-5781-6B49-A795-F3C0865FD799}" srcOrd="0" destOrd="0" presId="urn:microsoft.com/office/officeart/2005/8/layout/hierarchy3"/>
    <dgm:cxn modelId="{1B78C715-1F50-D34F-892A-ABB418AD973A}" type="presParOf" srcId="{9B3A7507-40C8-3441-BE95-37D748FB7516}" destId="{2D338796-4A04-7A4A-9431-7308A8EA39CA}" srcOrd="1" destOrd="0" presId="urn:microsoft.com/office/officeart/2005/8/layout/hierarchy3"/>
    <dgm:cxn modelId="{99F98613-FB81-E548-B7B1-FD3EAA6149A8}" type="presParOf" srcId="{AB2214A9-2E25-1D4C-B553-73161793D947}" destId="{ED7879B1-CB9E-1843-B8B0-FF170E64890A}" srcOrd="1" destOrd="0" presId="urn:microsoft.com/office/officeart/2005/8/layout/hierarchy3"/>
    <dgm:cxn modelId="{0C18D7AE-A5EE-6A4C-AD22-C938F7B10FE9}" type="presParOf" srcId="{ED7879B1-CB9E-1843-B8B0-FF170E64890A}" destId="{BAA84042-7641-0F43-B06C-7325BB2FCACD}" srcOrd="0" destOrd="0" presId="urn:microsoft.com/office/officeart/2005/8/layout/hierarchy3"/>
    <dgm:cxn modelId="{48345A20-5568-9346-8D9A-A059439E0D49}" type="presParOf" srcId="{ED7879B1-CB9E-1843-B8B0-FF170E64890A}" destId="{794DB586-1F8D-4F4C-B140-E7F84FED30D0}" srcOrd="1" destOrd="0" presId="urn:microsoft.com/office/officeart/2005/8/layout/hierarchy3"/>
    <dgm:cxn modelId="{C4651064-A1E4-4348-A977-94B02EAD83D2}" type="presParOf" srcId="{D23CE1D2-0E02-8F4A-AC27-7549BC37AEDE}" destId="{2332177D-0FA3-0046-91F0-9B1BEB39EA0A}" srcOrd="2" destOrd="0" presId="urn:microsoft.com/office/officeart/2005/8/layout/hierarchy3"/>
    <dgm:cxn modelId="{14A3BF97-A850-9340-8705-391B401AB06A}" type="presParOf" srcId="{2332177D-0FA3-0046-91F0-9B1BEB39EA0A}" destId="{DEE3242C-6CE7-5A4B-AECC-25CCA0A9BE24}" srcOrd="0" destOrd="0" presId="urn:microsoft.com/office/officeart/2005/8/layout/hierarchy3"/>
    <dgm:cxn modelId="{41564C6D-9523-C745-80DD-B2B5603B4187}" type="presParOf" srcId="{DEE3242C-6CE7-5A4B-AECC-25CCA0A9BE24}" destId="{59A49D30-38AC-EF4A-A984-1E92F132FDDE}" srcOrd="0" destOrd="0" presId="urn:microsoft.com/office/officeart/2005/8/layout/hierarchy3"/>
    <dgm:cxn modelId="{32F5F2C7-9460-7945-9A1B-4B9223564744}" type="presParOf" srcId="{DEE3242C-6CE7-5A4B-AECC-25CCA0A9BE24}" destId="{E121463D-DEAE-CB4F-BA96-606C16025F28}" srcOrd="1" destOrd="0" presId="urn:microsoft.com/office/officeart/2005/8/layout/hierarchy3"/>
    <dgm:cxn modelId="{02F971C1-72E2-B249-A92C-03F09623CAD9}" type="presParOf" srcId="{2332177D-0FA3-0046-91F0-9B1BEB39EA0A}" destId="{33FBEEAF-C554-5A4D-B9CA-095588EDCEFD}" srcOrd="1" destOrd="0" presId="urn:microsoft.com/office/officeart/2005/8/layout/hierarchy3"/>
    <dgm:cxn modelId="{C030CCFC-A109-2748-AF6B-28EB4CC66385}" type="presParOf" srcId="{33FBEEAF-C554-5A4D-B9CA-095588EDCEFD}" destId="{2A2DEEB4-50B9-394B-97EF-49BA008EA205}" srcOrd="0" destOrd="0" presId="urn:microsoft.com/office/officeart/2005/8/layout/hierarchy3"/>
    <dgm:cxn modelId="{184D8FEF-014D-B34B-BA6E-F6557CB18F12}" type="presParOf" srcId="{33FBEEAF-C554-5A4D-B9CA-095588EDCEFD}" destId="{9385F3F5-FABB-D743-B2D3-1618E0F06CDE}" srcOrd="1" destOrd="0" presId="urn:microsoft.com/office/officeart/2005/8/layout/hierarchy3"/>
    <dgm:cxn modelId="{CD6C001C-EF08-EF47-A75C-2D6C268CFD03}" type="presParOf" srcId="{D23CE1D2-0E02-8F4A-AC27-7549BC37AEDE}" destId="{5DAC7244-C8AE-504E-985C-82541E1B4072}" srcOrd="3" destOrd="0" presId="urn:microsoft.com/office/officeart/2005/8/layout/hierarchy3"/>
    <dgm:cxn modelId="{FE43F212-2176-2E4C-93A2-84E3C066A517}" type="presParOf" srcId="{5DAC7244-C8AE-504E-985C-82541E1B4072}" destId="{C30705C3-E3C1-344D-9E16-4C753880A546}" srcOrd="0" destOrd="0" presId="urn:microsoft.com/office/officeart/2005/8/layout/hierarchy3"/>
    <dgm:cxn modelId="{73A8C4D2-D996-5449-BA10-98DB8AD895F7}" type="presParOf" srcId="{C30705C3-E3C1-344D-9E16-4C753880A546}" destId="{D450ACF7-539E-7F4E-B56B-8ECC578838D9}" srcOrd="0" destOrd="0" presId="urn:microsoft.com/office/officeart/2005/8/layout/hierarchy3"/>
    <dgm:cxn modelId="{7B569E6C-6BAD-2F4D-84E3-B8DF1E0CB9FA}" type="presParOf" srcId="{C30705C3-E3C1-344D-9E16-4C753880A546}" destId="{F931C2D8-5480-464E-98E2-0F923166D3F7}" srcOrd="1" destOrd="0" presId="urn:microsoft.com/office/officeart/2005/8/layout/hierarchy3"/>
    <dgm:cxn modelId="{DDD845CE-20FC-F24B-8B6C-7A7FE3688637}" type="presParOf" srcId="{5DAC7244-C8AE-504E-985C-82541E1B4072}" destId="{0357815C-8757-BF44-9AD4-D1DA3E2F42FC}" srcOrd="1" destOrd="0" presId="urn:microsoft.com/office/officeart/2005/8/layout/hierarchy3"/>
    <dgm:cxn modelId="{BB937935-F486-894F-940F-9B04039655CD}" type="presParOf" srcId="{0357815C-8757-BF44-9AD4-D1DA3E2F42FC}" destId="{A490B0F5-9CF8-D14A-A3A8-0C83100A48C1}" srcOrd="0" destOrd="0" presId="urn:microsoft.com/office/officeart/2005/8/layout/hierarchy3"/>
    <dgm:cxn modelId="{67BC2BD1-6B7A-3446-8F81-D9D41FF684DA}" type="presParOf" srcId="{0357815C-8757-BF44-9AD4-D1DA3E2F42FC}" destId="{59BAF421-8C6C-AD42-856C-83C499FA78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BF46C3-AA0A-FC44-AD9D-169C702DC41A}">
      <dsp:nvSpPr>
        <dsp:cNvPr id="0" name=""/>
        <dsp:cNvSpPr/>
      </dsp:nvSpPr>
      <dsp:spPr>
        <a:xfrm>
          <a:off x="1506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Single Market and Production Base</a:t>
          </a:r>
          <a:endParaRPr lang="en-US" sz="1800" kern="1200" dirty="0"/>
        </a:p>
      </dsp:txBody>
      <dsp:txXfrm>
        <a:off x="26869" y="73480"/>
        <a:ext cx="1681186" cy="815230"/>
      </dsp:txXfrm>
    </dsp:sp>
    <dsp:sp modelId="{182B8E2C-CDD3-A343-97F4-57A1B69C381A}">
      <dsp:nvSpPr>
        <dsp:cNvPr id="0" name=""/>
        <dsp:cNvSpPr/>
      </dsp:nvSpPr>
      <dsp:spPr>
        <a:xfrm>
          <a:off x="174698" y="914074"/>
          <a:ext cx="173191" cy="22063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6353"/>
              </a:lnTo>
              <a:lnTo>
                <a:pt x="173191" y="2206353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761357-F676-C643-9E71-6E2BC81BE9BF}">
      <dsp:nvSpPr>
        <dsp:cNvPr id="0" name=""/>
        <dsp:cNvSpPr/>
      </dsp:nvSpPr>
      <dsp:spPr>
        <a:xfrm>
          <a:off x="347889" y="1130563"/>
          <a:ext cx="1385530" cy="39797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goods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services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capital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skilled labor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Priority Integration Sectors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Food, Agriculture and Forestry</a:t>
          </a:r>
        </a:p>
      </dsp:txBody>
      <dsp:txXfrm>
        <a:off x="388470" y="1171144"/>
        <a:ext cx="1304368" cy="3898565"/>
      </dsp:txXfrm>
    </dsp:sp>
    <dsp:sp modelId="{12BC159F-5781-6B49-A795-F3C0865FD799}">
      <dsp:nvSpPr>
        <dsp:cNvPr id="0" name=""/>
        <dsp:cNvSpPr/>
      </dsp:nvSpPr>
      <dsp:spPr>
        <a:xfrm>
          <a:off x="2166397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Competitive Economic Region</a:t>
          </a:r>
          <a:endParaRPr lang="en-US" sz="1800" kern="1200" dirty="0"/>
        </a:p>
      </dsp:txBody>
      <dsp:txXfrm>
        <a:off x="2191760" y="73480"/>
        <a:ext cx="1681186" cy="815230"/>
      </dsp:txXfrm>
    </dsp:sp>
    <dsp:sp modelId="{BAA84042-7641-0F43-B06C-7325BB2FCACD}">
      <dsp:nvSpPr>
        <dsp:cNvPr id="0" name=""/>
        <dsp:cNvSpPr/>
      </dsp:nvSpPr>
      <dsp:spPr>
        <a:xfrm>
          <a:off x="2339589" y="914074"/>
          <a:ext cx="173191" cy="1988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8184"/>
              </a:lnTo>
              <a:lnTo>
                <a:pt x="173191" y="1988184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4DB586-1F8D-4F4C-B140-E7F84FED30D0}">
      <dsp:nvSpPr>
        <dsp:cNvPr id="0" name=""/>
        <dsp:cNvSpPr/>
      </dsp:nvSpPr>
      <dsp:spPr>
        <a:xfrm>
          <a:off x="2512780" y="1130563"/>
          <a:ext cx="1385530" cy="35433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Competition Policy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Consumer Protection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Intellectual Property Right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Infrastructure Development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Taxation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E-commerce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553361" y="1171144"/>
        <a:ext cx="1304368" cy="3462227"/>
      </dsp:txXfrm>
    </dsp:sp>
    <dsp:sp modelId="{59A49D30-38AC-EF4A-A984-1E92F132FDDE}">
      <dsp:nvSpPr>
        <dsp:cNvPr id="0" name=""/>
        <dsp:cNvSpPr/>
      </dsp:nvSpPr>
      <dsp:spPr>
        <a:xfrm>
          <a:off x="4331289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Equitable Economic Development</a:t>
          </a:r>
          <a:endParaRPr lang="en-US" sz="1800" kern="1200" dirty="0"/>
        </a:p>
      </dsp:txBody>
      <dsp:txXfrm>
        <a:off x="4356652" y="73480"/>
        <a:ext cx="1681186" cy="815230"/>
      </dsp:txXfrm>
    </dsp:sp>
    <dsp:sp modelId="{2A2DEEB4-50B9-394B-97EF-49BA008EA205}">
      <dsp:nvSpPr>
        <dsp:cNvPr id="0" name=""/>
        <dsp:cNvSpPr/>
      </dsp:nvSpPr>
      <dsp:spPr>
        <a:xfrm>
          <a:off x="4504480" y="914074"/>
          <a:ext cx="173191" cy="11075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7597"/>
              </a:lnTo>
              <a:lnTo>
                <a:pt x="173191" y="110759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5F3F5-FABB-D743-B2D3-1618E0F06CDE}">
      <dsp:nvSpPr>
        <dsp:cNvPr id="0" name=""/>
        <dsp:cNvSpPr/>
      </dsp:nvSpPr>
      <dsp:spPr>
        <a:xfrm>
          <a:off x="4677671" y="1130563"/>
          <a:ext cx="1385530" cy="17822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SME Development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Initiative for ASEAN Integration</a:t>
          </a:r>
          <a:endParaRPr lang="en-US" sz="1700" kern="1200" dirty="0"/>
        </a:p>
      </dsp:txBody>
      <dsp:txXfrm>
        <a:off x="4718252" y="1171144"/>
        <a:ext cx="1304368" cy="1701054"/>
      </dsp:txXfrm>
    </dsp:sp>
    <dsp:sp modelId="{D450ACF7-539E-7F4E-B56B-8ECC578838D9}">
      <dsp:nvSpPr>
        <dsp:cNvPr id="0" name=""/>
        <dsp:cNvSpPr/>
      </dsp:nvSpPr>
      <dsp:spPr>
        <a:xfrm>
          <a:off x="6496180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Integration into Global </a:t>
          </a:r>
          <a:r>
            <a:rPr lang="en-US" sz="1800" kern="1200" dirty="0" err="1" smtClean="0"/>
            <a:t>Economc</a:t>
          </a:r>
          <a:endParaRPr lang="en-US" sz="1800" kern="1200" dirty="0"/>
        </a:p>
      </dsp:txBody>
      <dsp:txXfrm>
        <a:off x="6521543" y="73480"/>
        <a:ext cx="1681186" cy="815230"/>
      </dsp:txXfrm>
    </dsp:sp>
    <dsp:sp modelId="{A490B0F5-9CF8-D14A-A3A8-0C83100A48C1}">
      <dsp:nvSpPr>
        <dsp:cNvPr id="0" name=""/>
        <dsp:cNvSpPr/>
      </dsp:nvSpPr>
      <dsp:spPr>
        <a:xfrm>
          <a:off x="6669371" y="914074"/>
          <a:ext cx="173191" cy="17822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82276"/>
              </a:lnTo>
              <a:lnTo>
                <a:pt x="173191" y="178227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BAF421-8C6C-AD42-856C-83C499FA7863}">
      <dsp:nvSpPr>
        <dsp:cNvPr id="0" name=""/>
        <dsp:cNvSpPr/>
      </dsp:nvSpPr>
      <dsp:spPr>
        <a:xfrm>
          <a:off x="6842562" y="1130563"/>
          <a:ext cx="1385530" cy="31315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Coherent Approach towards External Economic Relations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Enhanced Participation in Global supply Networks</a:t>
          </a:r>
          <a:endParaRPr lang="en-US" sz="1700" kern="1200" dirty="0"/>
        </a:p>
      </dsp:txBody>
      <dsp:txXfrm>
        <a:off x="6883143" y="1171144"/>
        <a:ext cx="1304368" cy="30504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4/18/17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Thailand, ASEAN</a:t>
            </a:r>
            <a:br>
              <a:rPr lang="en-US" dirty="0" smtClean="0"/>
            </a:br>
            <a:r>
              <a:rPr lang="en-US" dirty="0" smtClean="0"/>
              <a:t> and the</a:t>
            </a:r>
            <a:br>
              <a:rPr lang="en-US" dirty="0" smtClean="0"/>
            </a:br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EE482</a:t>
            </a:r>
          </a:p>
          <a:p>
            <a:r>
              <a:rPr lang="en-US" dirty="0" smtClean="0"/>
              <a:t>Industrialization and Public Policy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89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3965" y="1900030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ASEAN and AEC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000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ASEAN 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Formed in 1967</a:t>
            </a:r>
          </a:p>
          <a:p>
            <a:pPr lvl="1"/>
            <a:r>
              <a:rPr lang="en-US" dirty="0" smtClean="0"/>
              <a:t>Now 10 member countries</a:t>
            </a:r>
          </a:p>
          <a:p>
            <a:pPr lvl="1"/>
            <a:r>
              <a:rPr lang="en-US" dirty="0" smtClean="0"/>
              <a:t>More people that EU</a:t>
            </a:r>
          </a:p>
          <a:p>
            <a:pPr lvl="1"/>
            <a:r>
              <a:rPr lang="en-US" dirty="0" smtClean="0"/>
              <a:t>622 m. ASEAN vs. 504 m in EU</a:t>
            </a:r>
          </a:p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largest ‘economy’ in Asia</a:t>
            </a:r>
          </a:p>
          <a:p>
            <a:pPr lvl="1"/>
            <a:r>
              <a:rPr lang="en-US" dirty="0" smtClean="0"/>
              <a:t>after China and Japan</a:t>
            </a:r>
          </a:p>
          <a:p>
            <a:pPr lvl="1"/>
            <a:r>
              <a:rPr lang="en-US" dirty="0" smtClean="0"/>
              <a:t>Only 6 country economies in the world are larger</a:t>
            </a:r>
          </a:p>
          <a:p>
            <a:pPr lvl="2"/>
            <a:r>
              <a:rPr lang="en-US" dirty="0" smtClean="0"/>
              <a:t>US, China, Japan, Germany, UK and France</a:t>
            </a:r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smtClean="0"/>
              <a:t>“most successful” regional grouping in the developing </a:t>
            </a:r>
            <a:r>
              <a:rPr lang="en-US" dirty="0" smtClean="0"/>
              <a:t>world?</a:t>
            </a:r>
            <a:endParaRPr lang="en-US" dirty="0" smtClean="0"/>
          </a:p>
          <a:p>
            <a:r>
              <a:rPr lang="en-US" dirty="0" smtClean="0"/>
              <a:t>Attracts 11% of global FDI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358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AEC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AEC – ASEAN Economic Community</a:t>
            </a:r>
          </a:p>
          <a:p>
            <a:pPr lvl="1"/>
            <a:r>
              <a:rPr lang="en-US" dirty="0" smtClean="0"/>
              <a:t>Officially came into being end of Dec</a:t>
            </a:r>
            <a:r>
              <a:rPr lang="en-US" dirty="0" smtClean="0"/>
              <a:t>. 2015</a:t>
            </a:r>
          </a:p>
          <a:p>
            <a:pPr lvl="1"/>
            <a:r>
              <a:rPr lang="en-US" dirty="0" smtClean="0"/>
              <a:t>Economic integration aspects of ASEAN have been developing for many years</a:t>
            </a:r>
          </a:p>
          <a:p>
            <a:pPr lvl="1"/>
            <a:r>
              <a:rPr lang="en-US" dirty="0" smtClean="0"/>
              <a:t>Will continue to develop</a:t>
            </a:r>
          </a:p>
          <a:p>
            <a:endParaRPr lang="en-US" dirty="0"/>
          </a:p>
          <a:p>
            <a:r>
              <a:rPr lang="en-US" dirty="0" smtClean="0"/>
              <a:t>What does it mean for industrialization?</a:t>
            </a:r>
          </a:p>
          <a:p>
            <a:r>
              <a:rPr lang="en-US" dirty="0" smtClean="0"/>
              <a:t>What does it mean for industry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01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FDI Flows to ASEAN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488498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Share of total trade with ASEAN (%)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Share of total inward FDI in ASEAN (%)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ASEAN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Remainder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15996" y="4594086"/>
            <a:ext cx="6687473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dirty="0" smtClean="0"/>
          </a:p>
          <a:p>
            <a:pPr algn="ctr"/>
            <a:r>
              <a:rPr lang="en-US" sz="2000" dirty="0" smtClean="0"/>
              <a:t>ASEAN’s trade is dominated by trade between member states.</a:t>
            </a:r>
          </a:p>
          <a:p>
            <a:pPr algn="ctr"/>
            <a:r>
              <a:rPr lang="en-US" sz="2000" dirty="0" smtClean="0"/>
              <a:t>A quarter of trade takes place with other members.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 smtClean="0"/>
              <a:t>EU is the largest inward </a:t>
            </a:r>
            <a:r>
              <a:rPr lang="en-US" sz="2000" dirty="0" smtClean="0"/>
              <a:t>investor </a:t>
            </a:r>
            <a:r>
              <a:rPr lang="en-US" sz="2000" dirty="0" smtClean="0"/>
              <a:t>followed by investment </a:t>
            </a:r>
          </a:p>
          <a:p>
            <a:pPr algn="ctr"/>
            <a:r>
              <a:rPr lang="en-US" sz="2000" dirty="0" smtClean="0"/>
              <a:t>from other ASEAN countries</a:t>
            </a:r>
          </a:p>
        </p:txBody>
      </p:sp>
    </p:spTree>
    <p:extLst>
      <p:ext uri="{BB962C8B-B14F-4D97-AF65-F5344CB8AC3E}">
        <p14:creationId xmlns:p14="http://schemas.microsoft.com/office/powerpoint/2010/main" val="4016822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view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r>
              <a:rPr lang="en-US" dirty="0" smtClean="0"/>
              <a:t>Is the level of intra-ASEAN trade (24%) high or low?</a:t>
            </a:r>
          </a:p>
          <a:p>
            <a:endParaRPr lang="en-US" dirty="0"/>
          </a:p>
          <a:p>
            <a:r>
              <a:rPr lang="en-US" dirty="0" smtClean="0"/>
              <a:t>Suggestion (guess) what the level of intra-EU trade is?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089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AEC</a:t>
            </a:r>
            <a:br>
              <a:rPr lang="en-US" dirty="0" smtClean="0"/>
            </a:br>
            <a:r>
              <a:rPr lang="en-US" sz="3600" b="1" dirty="0" smtClean="0"/>
              <a:t>A</a:t>
            </a:r>
            <a:r>
              <a:rPr lang="en-US" sz="3600" dirty="0" smtClean="0"/>
              <a:t>SEAN </a:t>
            </a:r>
            <a:r>
              <a:rPr lang="en-US" sz="3600" b="1" dirty="0" smtClean="0"/>
              <a:t>E</a:t>
            </a:r>
            <a:r>
              <a:rPr lang="en-US" sz="3600" dirty="0" smtClean="0"/>
              <a:t>conomic </a:t>
            </a:r>
            <a:r>
              <a:rPr lang="en-US" sz="3600" b="1" dirty="0" smtClean="0"/>
              <a:t>C</a:t>
            </a:r>
            <a:r>
              <a:rPr lang="en-US" sz="3600" dirty="0" smtClean="0"/>
              <a:t>ommunity</a:t>
            </a:r>
            <a:br>
              <a:rPr lang="en-US" sz="3600" dirty="0" smtClean="0"/>
            </a:br>
            <a:r>
              <a:rPr lang="en-US" sz="3600" dirty="0" smtClean="0"/>
              <a:t> 2015</a:t>
            </a:r>
            <a:endParaRPr lang="en-US" sz="36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46269"/>
              </p:ext>
            </p:extLst>
          </p:nvPr>
        </p:nvGraphicFramePr>
        <p:xfrm>
          <a:off x="501374" y="1666461"/>
          <a:ext cx="8229600" cy="5158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7625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Investment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Series of trade and investment </a:t>
            </a:r>
            <a:r>
              <a:rPr lang="en-US" dirty="0" smtClean="0"/>
              <a:t>agreements to </a:t>
            </a:r>
            <a:r>
              <a:rPr lang="en-US" dirty="0" smtClean="0"/>
              <a:t>lower </a:t>
            </a:r>
            <a:r>
              <a:rPr lang="en-US" dirty="0" smtClean="0"/>
              <a:t>barriers</a:t>
            </a:r>
            <a:endParaRPr lang="en-US" dirty="0" smtClean="0"/>
          </a:p>
          <a:p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Agreement on the Common Effective Preferential Tariff Scheme for the ASEAN </a:t>
            </a:r>
            <a:r>
              <a:rPr lang="en-US" dirty="0" smtClean="0"/>
              <a:t>Free </a:t>
            </a:r>
            <a:r>
              <a:rPr lang="en-US" dirty="0" smtClean="0"/>
              <a:t>Trade </a:t>
            </a:r>
            <a:r>
              <a:rPr lang="en-US" dirty="0" smtClean="0"/>
              <a:t>Area, </a:t>
            </a:r>
            <a:r>
              <a:rPr lang="en-US" dirty="0" smtClean="0"/>
              <a:t>1992</a:t>
            </a:r>
          </a:p>
          <a:p>
            <a:pPr lvl="1"/>
            <a:r>
              <a:rPr lang="en-US" dirty="0" smtClean="0"/>
              <a:t>ASEAN Framework Agreement on Services, 1995</a:t>
            </a:r>
          </a:p>
          <a:p>
            <a:pPr lvl="1"/>
            <a:r>
              <a:rPr lang="en-US" dirty="0" smtClean="0"/>
              <a:t>ASEAN </a:t>
            </a:r>
            <a:r>
              <a:rPr lang="en-US" dirty="0" smtClean="0"/>
              <a:t>Trade in Goods Agreement, </a:t>
            </a:r>
            <a:r>
              <a:rPr lang="en-US" dirty="0" smtClean="0"/>
              <a:t>2010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08832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Tariffs and Non-tariff barriers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Tariffs have </a:t>
            </a:r>
            <a:r>
              <a:rPr lang="en-US" dirty="0" smtClean="0"/>
              <a:t>fallen considerably </a:t>
            </a:r>
            <a:r>
              <a:rPr lang="en-US" dirty="0" smtClean="0"/>
              <a:t>between </a:t>
            </a:r>
            <a:r>
              <a:rPr lang="en-US" dirty="0" smtClean="0"/>
              <a:t>members </a:t>
            </a:r>
            <a:endParaRPr lang="en-US" dirty="0"/>
          </a:p>
          <a:p>
            <a:pPr lvl="1"/>
            <a:r>
              <a:rPr lang="en-US" dirty="0"/>
              <a:t>N</a:t>
            </a:r>
            <a:r>
              <a:rPr lang="en-US" dirty="0" smtClean="0"/>
              <a:t>otably </a:t>
            </a:r>
            <a:r>
              <a:rPr lang="en-US" dirty="0" smtClean="0"/>
              <a:t>ASEAN-6 countries</a:t>
            </a:r>
          </a:p>
          <a:p>
            <a:pPr lvl="2"/>
            <a:r>
              <a:rPr lang="en-US" dirty="0" smtClean="0"/>
              <a:t>Singapore, Thailand, Malaysia, Philippines, Indonesia, Brunei</a:t>
            </a:r>
          </a:p>
          <a:p>
            <a:pPr lvl="1"/>
            <a:r>
              <a:rPr lang="en-US" dirty="0" smtClean="0"/>
              <a:t>Between older members, they are mostly zero</a:t>
            </a:r>
          </a:p>
          <a:p>
            <a:r>
              <a:rPr lang="en-US" dirty="0" smtClean="0"/>
              <a:t>Recent and future reductions for 4 newer members</a:t>
            </a:r>
          </a:p>
          <a:p>
            <a:pPr lvl="1"/>
            <a:r>
              <a:rPr lang="en-US" dirty="0" smtClean="0"/>
              <a:t>Viet Nam, Cambodia, Laos, Myanmar</a:t>
            </a:r>
          </a:p>
          <a:p>
            <a:r>
              <a:rPr lang="en-US" dirty="0" smtClean="0"/>
              <a:t>The difficulty is non-tariff barriers</a:t>
            </a:r>
          </a:p>
          <a:p>
            <a:pPr lvl="1"/>
            <a:r>
              <a:rPr lang="en-US" dirty="0" smtClean="0"/>
              <a:t>Standards on health and food</a:t>
            </a:r>
          </a:p>
          <a:p>
            <a:pPr lvl="1"/>
            <a:r>
              <a:rPr lang="en-US" dirty="0" smtClean="0"/>
              <a:t>Customs valuation and processing</a:t>
            </a:r>
          </a:p>
          <a:p>
            <a:pPr lvl="1"/>
            <a:r>
              <a:rPr lang="en-US" dirty="0" smtClean="0"/>
              <a:t>Single window approvals</a:t>
            </a:r>
          </a:p>
          <a:p>
            <a:pPr lvl="1"/>
            <a:endParaRPr lang="en-US" dirty="0"/>
          </a:p>
          <a:p>
            <a:r>
              <a:rPr lang="en-US" dirty="0" smtClean="0"/>
              <a:t>Physical infrastructure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054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in services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Investment</a:t>
            </a:r>
          </a:p>
          <a:p>
            <a:pPr lvl="1"/>
            <a:r>
              <a:rPr lang="en-US" dirty="0"/>
              <a:t>ASEAN Investment Guarantee Agreement (IGA), 1987</a:t>
            </a:r>
          </a:p>
          <a:p>
            <a:pPr lvl="2"/>
            <a:r>
              <a:rPr lang="en-US" dirty="0"/>
              <a:t>Investment protection and promotion</a:t>
            </a:r>
          </a:p>
          <a:p>
            <a:pPr lvl="1"/>
            <a:r>
              <a:rPr lang="en-US" dirty="0"/>
              <a:t>Framework Agreement on ASEAN Investment Area (AIA), 1998</a:t>
            </a:r>
          </a:p>
          <a:p>
            <a:pPr lvl="2"/>
            <a:r>
              <a:rPr lang="en-US" dirty="0"/>
              <a:t>Policy on FDI</a:t>
            </a:r>
          </a:p>
          <a:p>
            <a:pPr lvl="1"/>
            <a:r>
              <a:rPr lang="en-US" dirty="0"/>
              <a:t>ASEAN Comprehensive Investment Agreement, 2012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091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</a:t>
            </a:r>
            <a:r>
              <a:rPr lang="en-US" dirty="0" smtClean="0"/>
              <a:t>oreign equity in a subsidiary</a:t>
            </a:r>
            <a:br>
              <a:rPr lang="en-US" dirty="0" smtClean="0"/>
            </a:br>
            <a:r>
              <a:rPr lang="en-US" sz="3100" dirty="0" smtClean="0"/>
              <a:t>(% of foreign shareholding allowed)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261671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713"/>
                <a:gridCol w="1258957"/>
                <a:gridCol w="1336260"/>
                <a:gridCol w="1325218"/>
                <a:gridCol w="1130852"/>
                <a:gridCol w="13716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Banking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99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Insurance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N/L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Fixed telecom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Mobile telecom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Retailing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Air</a:t>
                      </a:r>
                      <a:r>
                        <a:rPr lang="en-US" baseline="0" dirty="0" smtClean="0"/>
                        <a:t> transport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Maritime</a:t>
                      </a:r>
                      <a:r>
                        <a:rPr lang="en-US" baseline="0" dirty="0" smtClean="0"/>
                        <a:t> shipping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Road freight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Rail freight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" y="5919304"/>
            <a:ext cx="748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ASEAN Services Integration Report, ASEAN Sec. and World Bank,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693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1557682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2.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Middle-Income Trap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14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income classifications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World </a:t>
            </a:r>
            <a:r>
              <a:rPr lang="en-US" smtClean="0"/>
              <a:t>Bank definition</a:t>
            </a:r>
            <a:endParaRPr lang="en-US" dirty="0" smtClean="0"/>
          </a:p>
          <a:p>
            <a:r>
              <a:rPr lang="en-US" dirty="0" smtClean="0"/>
              <a:t>Gross national income (GNI) per capita (Atlas method)</a:t>
            </a:r>
          </a:p>
          <a:p>
            <a:r>
              <a:rPr lang="en-US" dirty="0" smtClean="0"/>
              <a:t>Thailand: $5,720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866521"/>
              </p:ext>
            </p:extLst>
          </p:nvPr>
        </p:nvGraphicFramePr>
        <p:xfrm>
          <a:off x="806174" y="4328381"/>
          <a:ext cx="708991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956"/>
                <a:gridCol w="3544956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r>
                        <a:rPr lang="en-US" baseline="0" dirty="0" smtClean="0"/>
                        <a:t> classification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</a:t>
                      </a:r>
                      <a:r>
                        <a:rPr lang="en-US" baseline="0" dirty="0" smtClean="0"/>
                        <a:t> capita income thresholds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 income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1,</a:t>
                      </a:r>
                      <a:r>
                        <a:rPr lang="en-US" baseline="0" dirty="0" smtClean="0"/>
                        <a:t>025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</a:t>
                      </a:r>
                      <a:r>
                        <a:rPr lang="en-US" baseline="0" dirty="0" smtClean="0"/>
                        <a:t> middle income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1,026 – 4,035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Upper middle income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4,036 – 12, 475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12,475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213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Highly controversial concept</a:t>
            </a:r>
          </a:p>
          <a:p>
            <a:pPr lvl="1"/>
            <a:r>
              <a:rPr lang="en-US" dirty="0" smtClean="0"/>
              <a:t>Some say it exists, some say it doesn’t</a:t>
            </a:r>
          </a:p>
          <a:p>
            <a:pPr lvl="1"/>
            <a:r>
              <a:rPr lang="en-US" dirty="0" smtClean="0"/>
              <a:t>Coined by World Bank economist in 2007/2008</a:t>
            </a:r>
          </a:p>
          <a:p>
            <a:r>
              <a:rPr lang="en-US" dirty="0" smtClean="0"/>
              <a:t>Do </a:t>
            </a:r>
            <a:r>
              <a:rPr lang="en-US" dirty="0" smtClean="0"/>
              <a:t>countries get stuck at the middle-income phase of development?</a:t>
            </a:r>
          </a:p>
          <a:p>
            <a:pPr lvl="1"/>
            <a:r>
              <a:rPr lang="en-US" dirty="0" smtClean="0"/>
              <a:t>Hard to reach high-income level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 smtClean="0"/>
              <a:t>What is the trap?</a:t>
            </a:r>
          </a:p>
          <a:p>
            <a:pPr lvl="1"/>
            <a:r>
              <a:rPr lang="en-US" dirty="0" smtClean="0"/>
              <a:t>Wages rise</a:t>
            </a:r>
          </a:p>
          <a:p>
            <a:pPr lvl="2"/>
            <a:r>
              <a:rPr lang="en-US" dirty="0" smtClean="0"/>
              <a:t>no longer competitive in labor intensive goods</a:t>
            </a:r>
          </a:p>
          <a:p>
            <a:pPr lvl="1"/>
            <a:r>
              <a:rPr lang="en-US" dirty="0" smtClean="0"/>
              <a:t>Not technologically advanced</a:t>
            </a:r>
          </a:p>
          <a:p>
            <a:pPr lvl="2"/>
            <a:r>
              <a:rPr lang="en-US" dirty="0" smtClean="0"/>
              <a:t> not competitive in high-tech goods</a:t>
            </a:r>
          </a:p>
          <a:p>
            <a:pPr lvl="1"/>
            <a:r>
              <a:rPr lang="en-US" dirty="0" smtClean="0"/>
              <a:t>Trapped in the middle</a:t>
            </a:r>
          </a:p>
          <a:p>
            <a:r>
              <a:rPr lang="en-US" dirty="0" smtClean="0"/>
              <a:t>MIT </a:t>
            </a:r>
            <a:r>
              <a:rPr lang="en-US" dirty="0" smtClean="0"/>
              <a:t>is about </a:t>
            </a:r>
            <a:r>
              <a:rPr lang="en-US" dirty="0" smtClean="0"/>
              <a:t>technological </a:t>
            </a:r>
            <a:r>
              <a:rPr lang="en-US" dirty="0" smtClean="0"/>
              <a:t>sophistication of industry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747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of MIT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“The Middle Income Transition Around the Globe: Characteristics of Graduation and Slowdown</a:t>
            </a:r>
            <a:r>
              <a:rPr lang="en-US" sz="2400" dirty="0" smtClean="0"/>
              <a:t>”</a:t>
            </a:r>
          </a:p>
          <a:p>
            <a:pPr lvl="1"/>
            <a:r>
              <a:rPr lang="en-US" sz="2000" dirty="0" smtClean="0"/>
              <a:t>Working </a:t>
            </a:r>
            <a:r>
              <a:rPr lang="en-US" sz="2000" dirty="0" smtClean="0"/>
              <a:t>Paper ADB Institute Working Paper by Vandenberg, </a:t>
            </a:r>
            <a:r>
              <a:rPr lang="en-US" sz="2000" dirty="0" err="1" smtClean="0"/>
              <a:t>Poot</a:t>
            </a:r>
            <a:r>
              <a:rPr lang="en-US" sz="2000" dirty="0" smtClean="0"/>
              <a:t> and Miyamoto, 2015</a:t>
            </a:r>
          </a:p>
          <a:p>
            <a:endParaRPr lang="en-US" sz="2400" dirty="0" smtClean="0"/>
          </a:p>
          <a:p>
            <a:r>
              <a:rPr lang="en-US" sz="2400" dirty="0" smtClean="0"/>
              <a:t>Attempt to define possible MIT countries</a:t>
            </a:r>
          </a:p>
          <a:p>
            <a:r>
              <a:rPr lang="en-US" sz="2400" dirty="0" smtClean="0"/>
              <a:t>Compare their characteristics against those of high-income countries </a:t>
            </a:r>
          </a:p>
          <a:p>
            <a:pPr lvl="1"/>
            <a:r>
              <a:rPr lang="en-US" sz="2000" dirty="0" smtClean="0"/>
              <a:t>to determine what causes (or are characteristics of) MIT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5442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Which countries may be trapped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Use definitions of the World Bank</a:t>
            </a:r>
          </a:p>
          <a:p>
            <a:pPr lvl="1"/>
            <a:r>
              <a:rPr lang="en-US" dirty="0" smtClean="0"/>
              <a:t>Based on income per capita</a:t>
            </a:r>
          </a:p>
          <a:p>
            <a:pPr lvl="1"/>
            <a:r>
              <a:rPr lang="en-US" dirty="0" smtClean="0"/>
              <a:t>First set in 1987, revised annually </a:t>
            </a:r>
          </a:p>
          <a:p>
            <a:r>
              <a:rPr lang="en-US" dirty="0" smtClean="0"/>
              <a:t>Take all economies in the world</a:t>
            </a:r>
          </a:p>
          <a:p>
            <a:pPr lvl="1"/>
            <a:r>
              <a:rPr lang="en-US" dirty="0" smtClean="0"/>
              <a:t>Remove those with population under 3 million</a:t>
            </a:r>
          </a:p>
          <a:p>
            <a:pPr lvl="1"/>
            <a:r>
              <a:rPr lang="en-US" dirty="0" smtClean="0"/>
              <a:t>Remove OPEC producers</a:t>
            </a:r>
          </a:p>
          <a:p>
            <a:pPr lvl="1"/>
            <a:r>
              <a:rPr lang="en-US" dirty="0" smtClean="0"/>
              <a:t>Must be middle income continuously since 1987</a:t>
            </a:r>
          </a:p>
          <a:p>
            <a:pPr lvl="2"/>
            <a:r>
              <a:rPr lang="en-US" dirty="0" smtClean="0"/>
              <a:t>24 countries in the world</a:t>
            </a:r>
          </a:p>
          <a:p>
            <a:pPr lvl="2"/>
            <a:r>
              <a:rPr lang="en-US" dirty="0" smtClean="0"/>
              <a:t>Most in Latin America</a:t>
            </a:r>
          </a:p>
          <a:p>
            <a:pPr lvl="2"/>
            <a:r>
              <a:rPr lang="en-US" dirty="0" smtClean="0"/>
              <a:t>Only three in Asia: Philippines, Malaysia and Thailand</a:t>
            </a:r>
          </a:p>
          <a:p>
            <a:pPr lvl="2"/>
            <a:r>
              <a:rPr lang="en-US" dirty="0" smtClean="0"/>
              <a:t>Most were middle income much further back, as much as 50 years</a:t>
            </a:r>
          </a:p>
          <a:p>
            <a:pPr lvl="1"/>
            <a:r>
              <a:rPr lang="en-US" dirty="0" smtClean="0"/>
              <a:t>It is a concern for China</a:t>
            </a:r>
          </a:p>
          <a:p>
            <a:pPr lvl="2"/>
            <a:r>
              <a:rPr lang="en-US" dirty="0" smtClean="0"/>
              <a:t>But it was a low-income country in 1987 (so not included)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145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Thailand stuck in a middle-income trap?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0571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1987 to </a:t>
            </a:r>
            <a:r>
              <a:rPr lang="en-US" sz="3100" dirty="0" smtClean="0"/>
              <a:t>2015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260914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 MI and HI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044662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974"/>
                <a:gridCol w="45786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</a:t>
                      </a:r>
                      <a:r>
                        <a:rPr lang="en-US" baseline="0" dirty="0" smtClean="0"/>
                        <a:t> countries </a:t>
                      </a:r>
                      <a:r>
                        <a:rPr lang="en-US" dirty="0" smtClean="0"/>
                        <a:t>performed</a:t>
                      </a:r>
                      <a:r>
                        <a:rPr lang="en-US" baseline="0" dirty="0" smtClean="0"/>
                        <a:t> significantly better than MI countries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difference between HI and MI </a:t>
                      </a:r>
                    </a:p>
                    <a:p>
                      <a:pPr algn="ctr"/>
                      <a:r>
                        <a:rPr lang="en-US" dirty="0" smtClean="0"/>
                        <a:t>(or MI performed</a:t>
                      </a:r>
                      <a:r>
                        <a:rPr lang="en-US" baseline="0" dirty="0" smtClean="0"/>
                        <a:t> better)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R&amp;D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FDI (MI higher)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Manufactured</a:t>
                      </a:r>
                      <a:r>
                        <a:rPr lang="en-US" baseline="0" dirty="0" smtClean="0"/>
                        <a:t>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Governance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Food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tech exports (as % total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sector development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</a:t>
                      </a:r>
                      <a:r>
                        <a:rPr lang="en-US" baseline="0" dirty="0" smtClean="0"/>
                        <a:t> of education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Quantity of education</a:t>
                      </a:r>
                      <a:r>
                        <a:rPr lang="en-US" baseline="0" dirty="0" smtClean="0"/>
                        <a:t> (MI higher)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Inflation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Inequality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Patents</a:t>
                      </a:r>
                      <a:r>
                        <a:rPr lang="en-US" baseline="0" dirty="0" smtClean="0"/>
                        <a:t> (partial evidence)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101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its future?</a:t>
            </a:r>
          </a:p>
          <a:p>
            <a:endParaRPr lang="en-US" dirty="0"/>
          </a:p>
          <a:p>
            <a:r>
              <a:rPr lang="en-US" dirty="0" smtClean="0"/>
              <a:t>What progress has been made?</a:t>
            </a:r>
          </a:p>
          <a:p>
            <a:endParaRPr lang="en-US" dirty="0"/>
          </a:p>
          <a:p>
            <a:r>
              <a:rPr lang="en-US" dirty="0" smtClean="0"/>
              <a:t>What needs to be done?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7913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Evolving share of exports</a:t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1460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61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0619216"/>
              </p:ext>
            </p:extLst>
          </p:nvPr>
        </p:nvGraphicFramePr>
        <p:xfrm>
          <a:off x="1049130" y="629478"/>
          <a:ext cx="7266609" cy="5687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2208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uto parts suppliers - again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Is it good that there are parts and components suppliers based in Thailand?</a:t>
            </a:r>
          </a:p>
          <a:p>
            <a:pPr lvl="1"/>
            <a:r>
              <a:rPr lang="en-US" dirty="0" smtClean="0"/>
              <a:t>Yes, better than being imported</a:t>
            </a:r>
          </a:p>
          <a:p>
            <a:pPr lvl="1"/>
            <a:r>
              <a:rPr lang="en-US" dirty="0" smtClean="0"/>
              <a:t>Adds jobs, investment, output to Thai economy</a:t>
            </a:r>
          </a:p>
          <a:p>
            <a:r>
              <a:rPr lang="en-US" dirty="0" smtClean="0"/>
              <a:t>Is it good that the first tier suppliers are foreign owned?</a:t>
            </a:r>
          </a:p>
          <a:p>
            <a:pPr lvl="1"/>
            <a:r>
              <a:rPr lang="en-US" dirty="0" smtClean="0"/>
              <a:t>Yes, if Thai firms cannot match technology needed for car assemblers</a:t>
            </a:r>
          </a:p>
          <a:p>
            <a:r>
              <a:rPr lang="en-US" dirty="0" smtClean="0"/>
              <a:t>Would it better if these first tier suppliers were Thai firms?</a:t>
            </a:r>
          </a:p>
          <a:p>
            <a:pPr lvl="1"/>
            <a:r>
              <a:rPr lang="en-US" dirty="0" smtClean="0"/>
              <a:t>Maybe yes: deepens industrialization here, maybe less likely to leave</a:t>
            </a:r>
          </a:p>
          <a:p>
            <a:pPr lvl="1"/>
            <a:r>
              <a:rPr lang="en-US" dirty="0" smtClean="0"/>
              <a:t>Maybe it doesn’t matter</a:t>
            </a:r>
            <a:endParaRPr lang="en-US" dirty="0"/>
          </a:p>
          <a:p>
            <a:r>
              <a:rPr lang="en-US" dirty="0" smtClean="0"/>
              <a:t>Has the government sought to build the base of domestic (instead of foreign) supplying firms?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t has in the past, through local content rules</a:t>
            </a:r>
          </a:p>
          <a:p>
            <a:pPr lvl="1"/>
            <a:r>
              <a:rPr lang="en-US" dirty="0" smtClean="0"/>
              <a:t>It is not so concerned anymore</a:t>
            </a:r>
          </a:p>
          <a:p>
            <a:r>
              <a:rPr lang="en-US" dirty="0" smtClean="0"/>
              <a:t>Baldwin: industrialization is “</a:t>
            </a:r>
            <a:r>
              <a:rPr lang="en-US" dirty="0" smtClean="0"/>
              <a:t>easier” but </a:t>
            </a:r>
            <a:r>
              <a:rPr lang="en-US" dirty="0" smtClean="0"/>
              <a:t>“less </a:t>
            </a:r>
            <a:r>
              <a:rPr lang="en-US" dirty="0" smtClean="0"/>
              <a:t>meaningful</a:t>
            </a:r>
            <a:r>
              <a:rPr lang="en-US" dirty="0" smtClean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474079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view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endParaRPr lang="is-IS" dirty="0" smtClean="0"/>
          </a:p>
          <a:p>
            <a:r>
              <a:rPr lang="is-IS" dirty="0" smtClean="0"/>
              <a:t>Is Thailand on the high road?</a:t>
            </a:r>
          </a:p>
          <a:p>
            <a:endParaRPr lang="is-IS" dirty="0"/>
          </a:p>
          <a:p>
            <a:r>
              <a:rPr lang="en-US" dirty="0" smtClean="0"/>
              <a:t>W</a:t>
            </a:r>
            <a:r>
              <a:rPr lang="is-IS" smtClean="0"/>
              <a:t>hat does it need to do to really develop as a strong industrialized economy?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52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1317</Words>
  <Application>Microsoft Macintosh PowerPoint</Application>
  <PresentationFormat>On-screen Show (4:3)</PresentationFormat>
  <Paragraphs>359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Thailand, ASEAN  and the Middle-Income Trap</vt:lpstr>
      <vt:lpstr>1.   ASEAN and AEC</vt:lpstr>
      <vt:lpstr>ASEAN Characteristics</vt:lpstr>
      <vt:lpstr>AEC</vt:lpstr>
      <vt:lpstr>Trade and FDI Flows to ASEAN</vt:lpstr>
      <vt:lpstr>Take 5 minutes</vt:lpstr>
      <vt:lpstr>AEC ASEAN Economic Community  2015</vt:lpstr>
      <vt:lpstr>Trade and Investment Integration</vt:lpstr>
      <vt:lpstr>Tariffs and Non-tariff barriers</vt:lpstr>
      <vt:lpstr>Investment in services sectors</vt:lpstr>
      <vt:lpstr>Foreign equity in a subsidiary (% of foreign shareholding allowed)</vt:lpstr>
      <vt:lpstr>2.   Middle-Income Trap </vt:lpstr>
      <vt:lpstr>Country income classifications</vt:lpstr>
      <vt:lpstr>Middle-Income Trap</vt:lpstr>
      <vt:lpstr>PowerPoint Presentation</vt:lpstr>
      <vt:lpstr>Study of MIT countries</vt:lpstr>
      <vt:lpstr>Which countries may be trapped</vt:lpstr>
      <vt:lpstr>Take 5 minutes</vt:lpstr>
      <vt:lpstr>Middle-income countries  Continuously from 1987 to 2015</vt:lpstr>
      <vt:lpstr>Comparing MI and HI countries</vt:lpstr>
      <vt:lpstr>Thailand</vt:lpstr>
      <vt:lpstr>Evolving share of exports Thailand</vt:lpstr>
      <vt:lpstr>PowerPoint Presentation</vt:lpstr>
      <vt:lpstr>Auto parts suppliers - again</vt:lpstr>
      <vt:lpstr>Take 5 minutes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36</cp:revision>
  <cp:lastPrinted>2016-11-08T02:57:47Z</cp:lastPrinted>
  <dcterms:created xsi:type="dcterms:W3CDTF">2016-11-07T10:59:12Z</dcterms:created>
  <dcterms:modified xsi:type="dcterms:W3CDTF">2017-04-18T01:23:50Z</dcterms:modified>
</cp:coreProperties>
</file>