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5" r:id="rId2"/>
    <p:sldId id="266" r:id="rId3"/>
    <p:sldId id="267" r:id="rId4"/>
    <p:sldId id="263" r:id="rId5"/>
    <p:sldId id="258" r:id="rId6"/>
    <p:sldId id="259" r:id="rId7"/>
    <p:sldId id="271" r:id="rId8"/>
    <p:sldId id="270" r:id="rId9"/>
    <p:sldId id="272" r:id="rId10"/>
    <p:sldId id="260" r:id="rId11"/>
    <p:sldId id="257" r:id="rId12"/>
    <p:sldId id="269" r:id="rId13"/>
  </p:sldIdLst>
  <p:sldSz cx="12192000" cy="6858000"/>
  <p:notesSz cx="6858000" cy="9144000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0066E0-33F5-4E06-93C5-2DF855B2EA0C}" type="datetimeFigureOut">
              <a:rPr lang="th-TH" smtClean="0"/>
              <a:t>01/07/58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15060A-8CE0-4565-810B-1E6C263F4C65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6062172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0066E0-33F5-4E06-93C5-2DF855B2EA0C}" type="datetimeFigureOut">
              <a:rPr lang="th-TH" smtClean="0"/>
              <a:t>01/07/58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15060A-8CE0-4565-810B-1E6C263F4C65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459987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0066E0-33F5-4E06-93C5-2DF855B2EA0C}" type="datetimeFigureOut">
              <a:rPr lang="th-TH" smtClean="0"/>
              <a:t>01/07/58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15060A-8CE0-4565-810B-1E6C263F4C65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850609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0066E0-33F5-4E06-93C5-2DF855B2EA0C}" type="datetimeFigureOut">
              <a:rPr lang="th-TH" smtClean="0"/>
              <a:t>01/07/58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15060A-8CE0-4565-810B-1E6C263F4C65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0935570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0066E0-33F5-4E06-93C5-2DF855B2EA0C}" type="datetimeFigureOut">
              <a:rPr lang="th-TH" smtClean="0"/>
              <a:t>01/07/58</a:t>
            </a:fld>
            <a:endParaRPr lang="th-TH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15060A-8CE0-4565-810B-1E6C263F4C65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2035074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0066E0-33F5-4E06-93C5-2DF855B2EA0C}" type="datetimeFigureOut">
              <a:rPr lang="th-TH" smtClean="0"/>
              <a:t>01/07/58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15060A-8CE0-4565-810B-1E6C263F4C65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3001987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0066E0-33F5-4E06-93C5-2DF855B2EA0C}" type="datetimeFigureOut">
              <a:rPr lang="th-TH" smtClean="0"/>
              <a:t>01/07/58</a:t>
            </a:fld>
            <a:endParaRPr lang="th-T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15060A-8CE0-4565-810B-1E6C263F4C65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7803492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0066E0-33F5-4E06-93C5-2DF855B2EA0C}" type="datetimeFigureOut">
              <a:rPr lang="th-TH" smtClean="0"/>
              <a:t>01/07/58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15060A-8CE0-4565-810B-1E6C263F4C65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1188117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0066E0-33F5-4E06-93C5-2DF855B2EA0C}" type="datetimeFigureOut">
              <a:rPr lang="th-TH" smtClean="0"/>
              <a:t>01/07/58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15060A-8CE0-4565-810B-1E6C263F4C65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9583721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0066E0-33F5-4E06-93C5-2DF855B2EA0C}" type="datetimeFigureOut">
              <a:rPr lang="th-TH" smtClean="0"/>
              <a:t>01/07/58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15060A-8CE0-4565-810B-1E6C263F4C65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9103148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0066E0-33F5-4E06-93C5-2DF855B2EA0C}" type="datetimeFigureOut">
              <a:rPr lang="th-TH" smtClean="0"/>
              <a:t>01/07/58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15060A-8CE0-4565-810B-1E6C263F4C65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1104699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0066E0-33F5-4E06-93C5-2DF855B2EA0C}" type="datetimeFigureOut">
              <a:rPr lang="th-TH" smtClean="0"/>
              <a:t>01/07/58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15060A-8CE0-4565-810B-1E6C263F4C65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6070251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33600" y="152400"/>
            <a:ext cx="8229600" cy="1143000"/>
          </a:xfrm>
          <a:solidFill>
            <a:srgbClr val="FFC000"/>
          </a:solidFill>
        </p:spPr>
        <p:txBody>
          <a:bodyPr/>
          <a:lstStyle/>
          <a:p>
            <a:r>
              <a:rPr lang="th-TH" b="1" dirty="0" smtClean="0"/>
              <a:t>พัฒนาการ</a:t>
            </a:r>
            <a:r>
              <a:rPr lang="th-TH" b="1" dirty="0"/>
              <a:t>ของนโยบายแรงงานต่าวด้าวของไทย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93617" y="1371600"/>
            <a:ext cx="10868891" cy="5181600"/>
          </a:xfrm>
          <a:solidFill>
            <a:schemeClr val="accent3">
              <a:lumMod val="20000"/>
              <a:lumOff val="80000"/>
            </a:schemeClr>
          </a:solidFill>
        </p:spPr>
        <p:txBody>
          <a:bodyPr>
            <a:normAutofit fontScale="92500" lnSpcReduction="10000"/>
          </a:bodyPr>
          <a:lstStyle/>
          <a:p>
            <a:r>
              <a:rPr lang="en-US" dirty="0" smtClean="0"/>
              <a:t>253</a:t>
            </a:r>
            <a:r>
              <a:rPr lang="en-US" dirty="0"/>
              <a:t>5</a:t>
            </a:r>
            <a:r>
              <a:rPr lang="en-US" dirty="0" smtClean="0"/>
              <a:t>-2543 </a:t>
            </a:r>
            <a:r>
              <a:rPr lang="th-TH" dirty="0" smtClean="0"/>
              <a:t>จดทะเบียนเฉพาะตัวแรงงาน อนุญาตทำงานเฉพาะบางจังหวัด บางภาคการจ้างงาน แรงงานต้องมีนายจ้างพามาจดทะเบียน เริ่มบังคับซื้อบัตรประกันสุขภาพปี </a:t>
            </a:r>
            <a:r>
              <a:rPr lang="en-US" dirty="0" smtClean="0"/>
              <a:t>2542</a:t>
            </a:r>
            <a:endParaRPr lang="th-TH" dirty="0" smtClean="0"/>
          </a:p>
          <a:p>
            <a:r>
              <a:rPr lang="en-US" dirty="0" smtClean="0"/>
              <a:t>2544</a:t>
            </a:r>
            <a:r>
              <a:rPr lang="th-TH" dirty="0" smtClean="0"/>
              <a:t> ตั้งกบร</a:t>
            </a:r>
            <a:r>
              <a:rPr lang="en-US" dirty="0" smtClean="0"/>
              <a:t>.</a:t>
            </a:r>
            <a:r>
              <a:rPr lang="th-TH" dirty="0" smtClean="0"/>
              <a:t>และเปิดให้จดทะเบียนทั่วประเทศ ทุกอุตสาหกรรมครั้งแรก </a:t>
            </a:r>
          </a:p>
          <a:p>
            <a:r>
              <a:rPr lang="en-US" dirty="0" smtClean="0"/>
              <a:t>2545-46 </a:t>
            </a:r>
            <a:r>
              <a:rPr lang="th-TH" dirty="0"/>
              <a:t>ทำ </a:t>
            </a:r>
            <a:r>
              <a:rPr lang="en-US" dirty="0"/>
              <a:t>MOU </a:t>
            </a:r>
            <a:r>
              <a:rPr lang="th-TH" dirty="0"/>
              <a:t>การจ้างแรงงานระหว่างไทยกับ </a:t>
            </a:r>
            <a:r>
              <a:rPr lang="en-US" dirty="0"/>
              <a:t>3 </a:t>
            </a:r>
            <a:r>
              <a:rPr lang="th-TH" dirty="0"/>
              <a:t>ประเทศ</a:t>
            </a:r>
          </a:p>
          <a:p>
            <a:r>
              <a:rPr lang="en-US" dirty="0" smtClean="0"/>
              <a:t>2547 </a:t>
            </a:r>
            <a:r>
              <a:rPr lang="th-TH" dirty="0" smtClean="0"/>
              <a:t>เปิดให้มีการจดทะเบียนขึ้นทั่วประเทศ ทุกอุตสาหกรรม ในลักษณะของการเป็นพลเมือง จดทะเบียนนายจ้าง กำหนดโควตา</a:t>
            </a:r>
          </a:p>
          <a:p>
            <a:r>
              <a:rPr lang="en-US" dirty="0" smtClean="0"/>
              <a:t>2548 </a:t>
            </a:r>
            <a:r>
              <a:rPr lang="th-TH" dirty="0" smtClean="0"/>
              <a:t>นำเข้าแรงงานอย่างถูกกฎหมาย</a:t>
            </a:r>
            <a:endParaRPr lang="en-US" dirty="0" smtClean="0"/>
          </a:p>
          <a:p>
            <a:r>
              <a:rPr lang="en-US" dirty="0" smtClean="0"/>
              <a:t>2550 </a:t>
            </a:r>
            <a:r>
              <a:rPr lang="th-TH" dirty="0" smtClean="0"/>
              <a:t>พิสูจน์สัญชาติ</a:t>
            </a:r>
          </a:p>
          <a:p>
            <a:r>
              <a:rPr lang="en-US" dirty="0" smtClean="0"/>
              <a:t>2551 </a:t>
            </a:r>
            <a:r>
              <a:rPr lang="th-TH" dirty="0" smtClean="0"/>
              <a:t>พรบ</a:t>
            </a:r>
            <a:r>
              <a:rPr lang="en-US" dirty="0" smtClean="0"/>
              <a:t>.</a:t>
            </a:r>
            <a:r>
              <a:rPr lang="th-TH" dirty="0" smtClean="0"/>
              <a:t>การทำงานของคนต่างด้าวฉบับใหม่</a:t>
            </a:r>
          </a:p>
          <a:p>
            <a:r>
              <a:rPr lang="en-US" dirty="0" smtClean="0"/>
              <a:t>2553 </a:t>
            </a:r>
            <a:r>
              <a:rPr lang="th-TH" dirty="0" smtClean="0"/>
              <a:t>ขยายเวลาพิสูจน์สัญชาติและกำหนดให้แรงงานส่งเงินเข้ากองทุนส่งกลับ</a:t>
            </a:r>
          </a:p>
          <a:p>
            <a:r>
              <a:rPr lang="en-US" dirty="0" smtClean="0"/>
              <a:t>2555 </a:t>
            </a:r>
            <a:r>
              <a:rPr lang="th-TH" dirty="0" smtClean="0"/>
              <a:t>พยายามปิดตำนานแรงงานข้ามชาติเถื่อนในประเทศไทย</a:t>
            </a:r>
          </a:p>
          <a:p>
            <a:r>
              <a:rPr lang="en-US" dirty="0" smtClean="0"/>
              <a:t>2556-</a:t>
            </a:r>
            <a:r>
              <a:rPr lang="th-TH" dirty="0" smtClean="0"/>
              <a:t>ปัจจุบัน</a:t>
            </a:r>
            <a:r>
              <a:rPr lang="en-US" dirty="0" smtClean="0"/>
              <a:t> </a:t>
            </a:r>
            <a:r>
              <a:rPr lang="th-TH" dirty="0" smtClean="0"/>
              <a:t>ขยายเวลาพิสูจน์สัญชาติ เปิดจดทะเบียน </a:t>
            </a:r>
            <a:r>
              <a:rPr lang="en-US" dirty="0" smtClean="0"/>
              <a:t>(</a:t>
            </a:r>
            <a:r>
              <a:rPr lang="th-TH" dirty="0" smtClean="0"/>
              <a:t>อีกแล้ว</a:t>
            </a:r>
            <a:r>
              <a:rPr lang="en-US" dirty="0" smtClean="0"/>
              <a:t>?)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737711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886690" y="173182"/>
            <a:ext cx="10106891" cy="1143000"/>
          </a:xfrm>
          <a:solidFill>
            <a:schemeClr val="accent6">
              <a:lumMod val="20000"/>
              <a:lumOff val="80000"/>
            </a:schemeClr>
          </a:solidFill>
        </p:spPr>
        <p:txBody>
          <a:bodyPr>
            <a:normAutofit fontScale="90000"/>
          </a:bodyPr>
          <a:lstStyle/>
          <a:p>
            <a:r>
              <a:rPr lang="en-US" b="1" dirty="0">
                <a:latin typeface="Cordia New" pitchFamily="34" charset="-34"/>
                <a:cs typeface="Cordia New" pitchFamily="34" charset="-34"/>
              </a:rPr>
              <a:t>22</a:t>
            </a:r>
            <a:r>
              <a:rPr lang="en-US" b="1" dirty="0"/>
              <a:t> </a:t>
            </a:r>
            <a:r>
              <a:rPr lang="th-TH" b="1" dirty="0"/>
              <a:t>ปี </a:t>
            </a:r>
            <a:r>
              <a:rPr lang="en-US" b="1" dirty="0">
                <a:latin typeface="Cordia New" pitchFamily="34" charset="-34"/>
                <a:cs typeface="Cordia New" pitchFamily="34" charset="-34"/>
              </a:rPr>
              <a:t>(2535-2557)</a:t>
            </a:r>
            <a:r>
              <a:rPr lang="en-US" b="1" dirty="0"/>
              <a:t> </a:t>
            </a:r>
            <a:r>
              <a:rPr lang="th-TH" b="1" dirty="0"/>
              <a:t>ของการบริหารจัดการแรงงานต่างด้าวในประเทศไทย </a:t>
            </a:r>
            <a:endParaRPr lang="en-US" b="1" u="sng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886690" y="1738744"/>
            <a:ext cx="9829800" cy="4966855"/>
          </a:xfrm>
          <a:solidFill>
            <a:schemeClr val="accent3">
              <a:lumMod val="40000"/>
              <a:lumOff val="60000"/>
            </a:schemeClr>
          </a:solidFill>
        </p:spPr>
        <p:txBody>
          <a:bodyPr>
            <a:normAutofit fontScale="92500"/>
          </a:bodyPr>
          <a:lstStyle/>
          <a:p>
            <a:pPr>
              <a:buNone/>
            </a:pPr>
            <a:r>
              <a:rPr lang="th-TH" sz="3000" b="1" dirty="0" smtClean="0"/>
              <a:t>แบ่งเป็น </a:t>
            </a:r>
            <a:r>
              <a:rPr lang="en-US" sz="3000" b="1" dirty="0" smtClean="0">
                <a:latin typeface="Cordia New" pitchFamily="34" charset="-34"/>
              </a:rPr>
              <a:t>3</a:t>
            </a:r>
            <a:r>
              <a:rPr lang="en-US" sz="3000" b="1" dirty="0" smtClean="0"/>
              <a:t> </a:t>
            </a:r>
            <a:r>
              <a:rPr lang="th-TH" sz="3000" b="1" dirty="0" smtClean="0"/>
              <a:t>ขั้น</a:t>
            </a:r>
          </a:p>
          <a:p>
            <a:pPr marL="0" indent="0">
              <a:buNone/>
            </a:pPr>
            <a:r>
              <a:rPr lang="en-US" sz="3000" b="1" dirty="0" smtClean="0">
                <a:latin typeface="Cordia New" pitchFamily="34" charset="-34"/>
              </a:rPr>
              <a:t>1. </a:t>
            </a:r>
            <a:r>
              <a:rPr lang="th-TH" sz="3000" b="1" dirty="0" smtClean="0"/>
              <a:t>การขึ้นทะเบียนเพื่อผ่อนผันให้แรงงานข้ามชาติผิดกฎหมายอยู่ในประเทศไทยได้ชั่วคราว </a:t>
            </a:r>
          </a:p>
          <a:p>
            <a:pPr marL="0" indent="0">
              <a:buNone/>
            </a:pPr>
            <a:r>
              <a:rPr lang="en-US" sz="3000" b="1" dirty="0" smtClean="0">
                <a:latin typeface="Cordia New" pitchFamily="34" charset="-34"/>
              </a:rPr>
              <a:t>2.</a:t>
            </a:r>
            <a:r>
              <a:rPr lang="th-TH" sz="3000" b="1" dirty="0" smtClean="0"/>
              <a:t> การปรับสถานะแรงงานข้ามชาติที่ขึ้นทะเบียนให้เป็นผู้เข้าเมืองถูกต้องตามกฎหมาย</a:t>
            </a:r>
            <a:r>
              <a:rPr lang="en-US" sz="3000" b="1" dirty="0" smtClean="0"/>
              <a:t> </a:t>
            </a:r>
            <a:endParaRPr lang="th-TH" sz="3000" b="1" dirty="0" smtClean="0"/>
          </a:p>
          <a:p>
            <a:pPr marL="0" indent="0">
              <a:buNone/>
            </a:pPr>
            <a:r>
              <a:rPr lang="en-US" sz="3000" b="1" dirty="0" smtClean="0">
                <a:latin typeface="Cordia New" pitchFamily="34" charset="-34"/>
              </a:rPr>
              <a:t>3. </a:t>
            </a:r>
            <a:r>
              <a:rPr lang="th-TH" sz="3000" b="1" dirty="0" smtClean="0"/>
              <a:t>การนำเข้าแรงงานข้ามชาติอย่างถูกกฎหมายจากประเทศต้นทางทั้งระบบ</a:t>
            </a:r>
            <a:endParaRPr lang="en-US" sz="3000" b="1" dirty="0" smtClean="0"/>
          </a:p>
          <a:p>
            <a:pPr marL="0" indent="0">
              <a:buNone/>
            </a:pPr>
            <a:endParaRPr lang="en-US" sz="3000" b="1" dirty="0"/>
          </a:p>
          <a:p>
            <a:pPr marL="0" indent="0">
              <a:buNone/>
            </a:pPr>
            <a:r>
              <a:rPr lang="th-TH" sz="3000" b="1" dirty="0" smtClean="0"/>
              <a:t>กระทรวงแรงงานแบ่งการบริหารจัดการแรงงานข้ามชาติออกเป็น </a:t>
            </a:r>
            <a:r>
              <a:rPr lang="en-US" sz="3000" b="1" dirty="0" smtClean="0"/>
              <a:t>3 </a:t>
            </a:r>
            <a:r>
              <a:rPr lang="th-TH" sz="3000" b="1" dirty="0" smtClean="0"/>
              <a:t>ระยะ</a:t>
            </a:r>
          </a:p>
          <a:p>
            <a:pPr marL="514350" indent="-514350">
              <a:buAutoNum type="arabicPeriod"/>
            </a:pPr>
            <a:r>
              <a:rPr lang="th-TH" sz="3000" b="1" dirty="0" smtClean="0"/>
              <a:t>ระยะสั้น กำจัดปัญหาแรงงานเถื่อนที่มีอยู่เป็นจำนวนมากในประเทศไทย</a:t>
            </a:r>
          </a:p>
          <a:p>
            <a:pPr marL="514350" indent="-514350">
              <a:buAutoNum type="arabicPeriod"/>
            </a:pPr>
            <a:r>
              <a:rPr lang="th-TH" sz="3000" b="1" dirty="0" smtClean="0"/>
              <a:t>ระยะกลาง นำเข้าแรงงานอย่างถูกต้องตามกฎหมายและนำเข้าเพิ่มเติมจากแหล่งใหม่</a:t>
            </a:r>
          </a:p>
          <a:p>
            <a:pPr marL="514350" indent="-514350">
              <a:buAutoNum type="arabicPeriod"/>
            </a:pPr>
            <a:r>
              <a:rPr lang="th-TH" sz="3000" b="1" dirty="0" smtClean="0"/>
              <a:t>ระยะยาว เปิดนำเข้าแบบโควตาประเทศและฝึกอบรมเพิ่มทักษะ</a:t>
            </a:r>
          </a:p>
          <a:p>
            <a:pPr marL="514350" indent="-514350">
              <a:buAutoNum type="arabicPeriod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355156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199" y="365125"/>
            <a:ext cx="11076709" cy="1325563"/>
          </a:xfrm>
          <a:solidFill>
            <a:schemeClr val="accent6">
              <a:lumMod val="60000"/>
              <a:lumOff val="40000"/>
            </a:schemeClr>
          </a:solidFill>
        </p:spPr>
        <p:txBody>
          <a:bodyPr/>
          <a:lstStyle/>
          <a:p>
            <a:r>
              <a:rPr lang="th-TH" dirty="0" smtClean="0"/>
              <a:t>ความคืบหน้าการบริหารจัดการแรงงานต่างชาติหลังรัฐประหารปี </a:t>
            </a:r>
            <a:r>
              <a:rPr lang="en-US" dirty="0" smtClean="0"/>
              <a:t>2557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solidFill>
            <a:schemeClr val="tx2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r>
              <a:rPr lang="th-TH" dirty="0" smtClean="0"/>
              <a:t>ตั้ง</a:t>
            </a:r>
            <a:r>
              <a:rPr lang="en-US" dirty="0" smtClean="0"/>
              <a:t> One Stop Service </a:t>
            </a:r>
            <a:r>
              <a:rPr lang="th-TH" dirty="0" smtClean="0"/>
              <a:t>ในทุกจังหวัด เปิดจดทะเบียนและอนุญาตให้ทำงาน </a:t>
            </a:r>
            <a:r>
              <a:rPr lang="en-US" dirty="0" smtClean="0"/>
              <a:t>1 </a:t>
            </a:r>
            <a:r>
              <a:rPr lang="th-TH" dirty="0" smtClean="0"/>
              <a:t>ปี</a:t>
            </a:r>
          </a:p>
          <a:p>
            <a:r>
              <a:rPr lang="th-TH" dirty="0" smtClean="0"/>
              <a:t>เร่งและขยายเวลาการพิสูจน์สัญชาติออกไปอีก </a:t>
            </a:r>
            <a:r>
              <a:rPr lang="en-US" dirty="0" smtClean="0"/>
              <a:t>1 </a:t>
            </a:r>
            <a:r>
              <a:rPr lang="th-TH" dirty="0" smtClean="0"/>
              <a:t>ปีจากวันที่ </a:t>
            </a:r>
            <a:r>
              <a:rPr lang="en-US" dirty="0" smtClean="0"/>
              <a:t>31 </a:t>
            </a:r>
            <a:r>
              <a:rPr lang="th-TH" dirty="0" smtClean="0"/>
              <a:t>มีนาคม </a:t>
            </a:r>
            <a:r>
              <a:rPr lang="en-US" dirty="0" smtClean="0"/>
              <a:t>2558</a:t>
            </a:r>
          </a:p>
          <a:p>
            <a:r>
              <a:rPr lang="th-TH" dirty="0" smtClean="0"/>
              <a:t>เปิดจดทะเบียนแรงงานต่างด้าวในกิจกรรมประมงในพื้นที่ </a:t>
            </a:r>
            <a:r>
              <a:rPr lang="en-US" dirty="0" smtClean="0"/>
              <a:t>22 </a:t>
            </a:r>
            <a:r>
              <a:rPr lang="th-TH" dirty="0" smtClean="0"/>
              <a:t>จังหวัดชาย</a:t>
            </a:r>
            <a:r>
              <a:rPr lang="th-TH" dirty="0" err="1" smtClean="0"/>
              <a:t>แทะเล</a:t>
            </a:r>
            <a:r>
              <a:rPr lang="th-TH" dirty="0" smtClean="0"/>
              <a:t> </a:t>
            </a:r>
          </a:p>
          <a:p>
            <a:r>
              <a:rPr lang="th-TH" dirty="0" smtClean="0"/>
              <a:t>แก้ไขข้อตกลงจากเดิมทำงานครบ </a:t>
            </a:r>
            <a:r>
              <a:rPr lang="en-US" dirty="0" smtClean="0"/>
              <a:t>4 </a:t>
            </a:r>
            <a:r>
              <a:rPr lang="th-TH" dirty="0" smtClean="0"/>
              <a:t>ปี ต้องออกไป </a:t>
            </a:r>
            <a:r>
              <a:rPr lang="en-US" dirty="0" smtClean="0"/>
              <a:t>3 </a:t>
            </a:r>
            <a:r>
              <a:rPr lang="th-TH" dirty="0" smtClean="0"/>
              <a:t>ปี เหลือ </a:t>
            </a:r>
            <a:r>
              <a:rPr lang="en-US" dirty="0" smtClean="0"/>
              <a:t> 30 </a:t>
            </a:r>
            <a:r>
              <a:rPr lang="th-TH" dirty="0" smtClean="0"/>
              <a:t>วัน</a:t>
            </a:r>
          </a:p>
          <a:p>
            <a:r>
              <a:rPr lang="th-TH" dirty="0" smtClean="0"/>
              <a:t>ศึกษาความเป็นไปได้ในการอนุญาตให้จ้างงานแบบไปกลับหรือตามฤดูกาลตามมาตรา </a:t>
            </a:r>
            <a:r>
              <a:rPr lang="en-US" dirty="0" smtClean="0"/>
              <a:t>14</a:t>
            </a:r>
            <a:r>
              <a:rPr lang="th-TH" dirty="0" smtClean="0"/>
              <a:t> ในพื้นที่เขตพัฒนาเศรษฐกิจพิเศษและตามแนวจังหวัดชายแดน</a:t>
            </a:r>
          </a:p>
          <a:p>
            <a:r>
              <a:rPr lang="th-TH" dirty="0" smtClean="0"/>
              <a:t>ปรับแก้ไขกองทุนเพื่อการส่งแรงงานต่างด้าวกลับออกนอกราชอาณาจักร โดยเปลี่ยนชื่อและวัตถุประสงค์ของกองทุน เพื่อให้การบริหารจัดการกองทุนยืดหยุ่นขึ้น</a:t>
            </a:r>
          </a:p>
          <a:p>
            <a:r>
              <a:rPr lang="th-TH" dirty="0" smtClean="0"/>
              <a:t>รับจดทะเบียนแรงงานเวียดนามทำงานรับใช้ในบ้านและงานกรรมกรในกิจการก่อสร้าง ประมง ร้านอาหาร</a:t>
            </a:r>
          </a:p>
          <a:p>
            <a:endParaRPr lang="th-TH" dirty="0" smtClean="0"/>
          </a:p>
          <a:p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629326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37882" y="0"/>
            <a:ext cx="10915918" cy="1325563"/>
          </a:xfrm>
          <a:solidFill>
            <a:schemeClr val="accent2">
              <a:lumMod val="20000"/>
              <a:lumOff val="80000"/>
            </a:schemeClr>
          </a:solidFill>
        </p:spPr>
        <p:txBody>
          <a:bodyPr/>
          <a:lstStyle/>
          <a:p>
            <a:pPr algn="ctr"/>
            <a:r>
              <a:rPr lang="th-TH" dirty="0" smtClean="0"/>
              <a:t>ประเมินนโยบายและการบริหารจัดการแรงงานข้ามชาติในประเทศไทย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62129" y="1397359"/>
            <a:ext cx="9569003" cy="5460641"/>
          </a:xfrm>
          <a:solidFill>
            <a:schemeClr val="accent1">
              <a:lumMod val="20000"/>
              <a:lumOff val="80000"/>
            </a:schemeClr>
          </a:solidFill>
        </p:spPr>
        <p:txBody>
          <a:bodyPr>
            <a:normAutofit fontScale="92500" lnSpcReduction="20000"/>
          </a:bodyPr>
          <a:lstStyle/>
          <a:p>
            <a:pPr marL="514350" indent="-514350">
              <a:buFont typeface="Arial" panose="020B0604020202020204" pitchFamily="34" charset="0"/>
              <a:buAutoNum type="arabicPeriod"/>
            </a:pPr>
            <a:r>
              <a:rPr lang="th-TH" sz="3500" dirty="0" smtClean="0"/>
              <a:t>นโยบายมีลักษณะระยะสั้น </a:t>
            </a:r>
          </a:p>
          <a:p>
            <a:pPr marL="514350" indent="-514350">
              <a:buAutoNum type="arabicPeriod"/>
            </a:pPr>
            <a:r>
              <a:rPr lang="th-TH" sz="3500" dirty="0" smtClean="0"/>
              <a:t>ยังไม่เห็นความพยายามจะลดการพึ่งพาแรงงานข้ามชาติ</a:t>
            </a:r>
          </a:p>
          <a:p>
            <a:pPr marL="514350" indent="-514350">
              <a:buAutoNum type="arabicPeriod"/>
            </a:pPr>
            <a:r>
              <a:rPr lang="th-TH" sz="3500" dirty="0" smtClean="0"/>
              <a:t>ไม่ยืดหยุ่นตามพื้นที่และอุตสาหกรรม</a:t>
            </a:r>
          </a:p>
          <a:p>
            <a:pPr marL="514350" indent="-514350">
              <a:buAutoNum type="arabicPeriod"/>
            </a:pPr>
            <a:r>
              <a:rPr lang="th-TH" sz="3500" dirty="0" smtClean="0"/>
              <a:t>ขาดบูรณาการระหว่างหน่วยงาน  ไม่นำข้อมูลมาใช้ และขาดแคลนบุคลากร</a:t>
            </a:r>
          </a:p>
          <a:p>
            <a:pPr marL="514350" indent="-514350">
              <a:buAutoNum type="arabicPeriod"/>
            </a:pPr>
            <a:r>
              <a:rPr lang="th-TH" sz="3500" dirty="0" smtClean="0"/>
              <a:t>โควตาไม่ได้สะท้อนความต้องการแรงงานที่แท้จริง และขาดการมองปัญหาระดับมหภาค</a:t>
            </a:r>
          </a:p>
          <a:p>
            <a:pPr marL="514350" indent="-514350">
              <a:buAutoNum type="arabicPeriod"/>
            </a:pPr>
            <a:r>
              <a:rPr lang="th-TH" sz="3500" dirty="0" smtClean="0"/>
              <a:t>ค่าธรรมเนียมสูง ขั้นตอน และเอกสารมาก</a:t>
            </a:r>
          </a:p>
          <a:p>
            <a:pPr marL="514350" indent="-514350">
              <a:buAutoNum type="arabicPeriod"/>
            </a:pPr>
            <a:r>
              <a:rPr lang="th-TH" sz="3500" dirty="0" smtClean="0"/>
              <a:t>การสกัดกั้น ปราบปราม ส่งกลับยังด้อยประสิทธิภาพ</a:t>
            </a:r>
          </a:p>
          <a:p>
            <a:pPr marL="514350" indent="-514350">
              <a:buAutoNum type="arabicPeriod"/>
            </a:pPr>
            <a:r>
              <a:rPr lang="th-TH" sz="3500" dirty="0" smtClean="0"/>
              <a:t>การคุ้มครองสิทธิและสวัสดิการแรงงานยังมีปัญหา</a:t>
            </a:r>
          </a:p>
          <a:p>
            <a:pPr marL="514350" indent="-514350">
              <a:buAutoNum type="arabicPeriod"/>
            </a:pPr>
            <a:r>
              <a:rPr lang="th-TH" sz="3500" dirty="0" smtClean="0"/>
              <a:t>รัฐบาลต้องรับภาระการคลังด้านต่างๆ เช่น โรงพยาบาล โรงเรียน</a:t>
            </a:r>
          </a:p>
          <a:p>
            <a:pPr marL="514350" indent="-514350">
              <a:buAutoNum type="arabicPeriod"/>
            </a:pPr>
            <a:r>
              <a:rPr lang="th-TH" sz="3500" dirty="0" smtClean="0"/>
              <a:t>เกิดชุมชนแรงงานต่างด้าวในพื้นที่ต่างๆ</a:t>
            </a:r>
          </a:p>
          <a:p>
            <a:pPr marL="514350" indent="-514350">
              <a:buAutoNum type="arabicPeriod"/>
            </a:pPr>
            <a:r>
              <a:rPr lang="th-TH" sz="3500" dirty="0" smtClean="0"/>
              <a:t>ยังไม่มีนโยบายชัดเจนในเรื่องผู้ติดตาม</a:t>
            </a:r>
          </a:p>
          <a:p>
            <a:pPr marL="514350" indent="-514350">
              <a:buAutoNum type="arabicPeriod"/>
            </a:pPr>
            <a:endParaRPr lang="th-TH" dirty="0" smtClean="0"/>
          </a:p>
          <a:p>
            <a:pPr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722298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accent2">
              <a:lumMod val="40000"/>
              <a:lumOff val="60000"/>
            </a:schemeClr>
          </a:solidFill>
        </p:spPr>
        <p:txBody>
          <a:bodyPr/>
          <a:lstStyle/>
          <a:p>
            <a:pPr algn="ctr"/>
            <a:r>
              <a:rPr lang="th-TH" dirty="0" smtClean="0"/>
              <a:t>สมอง และ</a:t>
            </a:r>
            <a:r>
              <a:rPr lang="en-US" dirty="0" smtClean="0"/>
              <a:t> </a:t>
            </a:r>
            <a:r>
              <a:rPr lang="th-TH" dirty="0" smtClean="0"/>
              <a:t>มือ</a:t>
            </a:r>
            <a:endParaRPr lang="th-TH" dirty="0"/>
          </a:p>
        </p:txBody>
      </p:sp>
      <p:sp>
        <p:nvSpPr>
          <p:cNvPr id="5" name="Rectangle 4"/>
          <p:cNvSpPr/>
          <p:nvPr/>
        </p:nvSpPr>
        <p:spPr>
          <a:xfrm>
            <a:off x="2588654" y="1996225"/>
            <a:ext cx="2987898" cy="422427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dirty="0" smtClean="0"/>
              <a:t>ส่วนวางแผน นโยบาย ยุทธศาสตร์ แผนปฏิบัติงาน</a:t>
            </a:r>
            <a:endParaRPr lang="th-TH" dirty="0"/>
          </a:p>
        </p:txBody>
      </p:sp>
      <p:sp>
        <p:nvSpPr>
          <p:cNvPr id="7" name="Rectangle 6"/>
          <p:cNvSpPr/>
          <p:nvPr/>
        </p:nvSpPr>
        <p:spPr>
          <a:xfrm>
            <a:off x="6321381" y="1996225"/>
            <a:ext cx="2987898" cy="422427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dirty="0" smtClean="0"/>
              <a:t>ส่วนปฏิบัติตามแผน</a:t>
            </a:r>
          </a:p>
          <a:p>
            <a:pPr algn="ctr"/>
            <a:endParaRPr lang="th-TH" dirty="0"/>
          </a:p>
          <a:p>
            <a:pPr algn="ctr"/>
            <a:endParaRPr lang="th-TH" dirty="0" smtClean="0"/>
          </a:p>
          <a:p>
            <a:pPr algn="ctr"/>
            <a:endParaRPr lang="th-TH" dirty="0"/>
          </a:p>
          <a:p>
            <a:pPr algn="ctr"/>
            <a:r>
              <a:rPr lang="th-TH" dirty="0" smtClean="0"/>
              <a:t>ปฏิบัติตามแผน และ</a:t>
            </a:r>
          </a:p>
          <a:p>
            <a:pPr algn="ctr"/>
            <a:r>
              <a:rPr lang="th-TH" dirty="0" smtClean="0"/>
              <a:t>ต้องบังคับใช้กฎหมายอย่างเคร่งครัด โดยเฉพาะการตรวจจับ</a:t>
            </a:r>
            <a:endParaRPr lang="th-TH" dirty="0"/>
          </a:p>
        </p:txBody>
      </p:sp>
      <p:sp>
        <p:nvSpPr>
          <p:cNvPr id="3" name="Down Arrow 2"/>
          <p:cNvSpPr/>
          <p:nvPr/>
        </p:nvSpPr>
        <p:spPr>
          <a:xfrm>
            <a:off x="7508383" y="3193961"/>
            <a:ext cx="708338" cy="978794"/>
          </a:xfrm>
          <a:prstGeom prst="downArrow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5593939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34873" y="0"/>
            <a:ext cx="8075053" cy="6885152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283335" y="2511380"/>
            <a:ext cx="3228769" cy="58477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none" rtlCol="0">
            <a:spAutoFit/>
          </a:bodyPr>
          <a:lstStyle/>
          <a:p>
            <a:r>
              <a:rPr lang="th-TH" sz="3200" dirty="0" smtClean="0"/>
              <a:t>ปัญหาของโครงสร้าง</a:t>
            </a:r>
            <a:r>
              <a:rPr lang="th-TH" sz="3200" dirty="0" err="1" smtClean="0"/>
              <a:t>กบร</a:t>
            </a:r>
            <a:r>
              <a:rPr lang="en-US" sz="3200" dirty="0" smtClean="0"/>
              <a:t>.?</a:t>
            </a:r>
            <a:endParaRPr lang="th-TH" sz="3200" dirty="0"/>
          </a:p>
        </p:txBody>
      </p:sp>
    </p:spTree>
    <p:extLst>
      <p:ext uri="{BB962C8B-B14F-4D97-AF65-F5344CB8AC3E}">
        <p14:creationId xmlns:p14="http://schemas.microsoft.com/office/powerpoint/2010/main" val="28223660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97735" y="-12756"/>
            <a:ext cx="9778374" cy="68707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001065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59063"/>
            <a:ext cx="10515600" cy="1325563"/>
          </a:xfrm>
          <a:solidFill>
            <a:schemeClr val="accent2">
              <a:lumMod val="20000"/>
              <a:lumOff val="80000"/>
            </a:schemeClr>
          </a:solidFill>
        </p:spPr>
        <p:txBody>
          <a:bodyPr/>
          <a:lstStyle/>
          <a:p>
            <a:r>
              <a:rPr lang="th-TH" dirty="0" smtClean="0"/>
              <a:t>คณะกรรมการนโยบายจัดการปัญหาแรงงานต่างด้าวและการค้ามนุษย์ด้านแรงงาน</a:t>
            </a:r>
            <a:r>
              <a:rPr lang="en-US" dirty="0" smtClean="0"/>
              <a:t> (</a:t>
            </a:r>
            <a:r>
              <a:rPr lang="th-TH" dirty="0" err="1" smtClean="0"/>
              <a:t>กนร</a:t>
            </a:r>
            <a:r>
              <a:rPr lang="en-US" dirty="0" smtClean="0"/>
              <a:t>.</a:t>
            </a:r>
            <a:r>
              <a:rPr lang="th-TH" dirty="0" smtClean="0"/>
              <a:t>ด้านแรงงาน</a:t>
            </a:r>
            <a:r>
              <a:rPr lang="en-US" dirty="0" smtClean="0"/>
              <a:t>)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0761" y="1661376"/>
            <a:ext cx="11320529" cy="5061396"/>
          </a:xfrm>
          <a:solidFill>
            <a:schemeClr val="accent3">
              <a:lumMod val="40000"/>
              <a:lumOff val="60000"/>
            </a:schemeClr>
          </a:solidFill>
        </p:spPr>
        <p:txBody>
          <a:bodyPr>
            <a:normAutofit fontScale="92500" lnSpcReduction="10000"/>
          </a:bodyPr>
          <a:lstStyle/>
          <a:p>
            <a:r>
              <a:rPr lang="th-TH" dirty="0" smtClean="0"/>
              <a:t>ประธานกรรมการ ได้แก่ รองนายกรัฐมนตรี</a:t>
            </a:r>
          </a:p>
          <a:p>
            <a:r>
              <a:rPr lang="th-TH" dirty="0" smtClean="0"/>
              <a:t>รองประธานกรรมการ ได้แก่ </a:t>
            </a:r>
            <a:r>
              <a:rPr lang="th-TH" dirty="0" err="1" smtClean="0"/>
              <a:t>รมว</a:t>
            </a:r>
            <a:r>
              <a:rPr lang="en-US" dirty="0" smtClean="0"/>
              <a:t>.</a:t>
            </a:r>
            <a:r>
              <a:rPr lang="th-TH" dirty="0" smtClean="0"/>
              <a:t>แรงงาน และ </a:t>
            </a:r>
            <a:r>
              <a:rPr lang="th-TH" dirty="0" err="1" smtClean="0"/>
              <a:t>รมว</a:t>
            </a:r>
            <a:r>
              <a:rPr lang="en-US" dirty="0" smtClean="0"/>
              <a:t>.</a:t>
            </a:r>
            <a:r>
              <a:rPr lang="th-TH" dirty="0" smtClean="0"/>
              <a:t>การพัฒนาสังคมและความมั่นคงของมนุษย์</a:t>
            </a:r>
          </a:p>
          <a:p>
            <a:r>
              <a:rPr lang="th-TH" dirty="0" smtClean="0"/>
              <a:t>กรรมการ </a:t>
            </a:r>
            <a:r>
              <a:rPr lang="en-US" dirty="0" smtClean="0"/>
              <a:t>29 </a:t>
            </a:r>
            <a:r>
              <a:rPr lang="th-TH" dirty="0" smtClean="0"/>
              <a:t>คน ได้แก่ ปลัดกระทรวง </a:t>
            </a:r>
            <a:r>
              <a:rPr lang="en-US" dirty="0" smtClean="0"/>
              <a:t>13 </a:t>
            </a:r>
            <a:r>
              <a:rPr lang="th-TH" dirty="0" smtClean="0"/>
              <a:t>กระทรวง </a:t>
            </a:r>
            <a:r>
              <a:rPr lang="en-US" dirty="0" smtClean="0"/>
              <a:t>(</a:t>
            </a:r>
            <a:r>
              <a:rPr lang="th-TH" dirty="0" smtClean="0"/>
              <a:t>กลาโหม การคลัง การต่างประเทศ </a:t>
            </a:r>
            <a:r>
              <a:rPr lang="th-TH" u="sng" dirty="0" smtClean="0"/>
              <a:t>การท่องเที่ยวและกีฬา</a:t>
            </a:r>
            <a:r>
              <a:rPr lang="th-TH" dirty="0" smtClean="0"/>
              <a:t> </a:t>
            </a:r>
            <a:r>
              <a:rPr lang="th-TH" u="sng" dirty="0" smtClean="0"/>
              <a:t>การพัฒนาสังคมและความมั่นคงของมนุษย์ </a:t>
            </a:r>
            <a:r>
              <a:rPr lang="th-TH" dirty="0" smtClean="0"/>
              <a:t>เกษตรและสหกรณ์ คมนาคม พาณิชย์ มหาดไทย </a:t>
            </a:r>
            <a:r>
              <a:rPr lang="th-TH" u="sng" dirty="0" smtClean="0"/>
              <a:t>ยุติธรรม</a:t>
            </a:r>
            <a:r>
              <a:rPr lang="th-TH" dirty="0" smtClean="0"/>
              <a:t> ศึกษาธิการ สาธารณสุข อุตสาหกรรม</a:t>
            </a:r>
            <a:r>
              <a:rPr lang="en-US" dirty="0" smtClean="0"/>
              <a:t>) </a:t>
            </a:r>
            <a:r>
              <a:rPr lang="th-TH" dirty="0" smtClean="0"/>
              <a:t>ผู้อำนวยการสำนักข่าวกรองแห่งชาติ ผู้อำนวยการสำนักงบประมาณ เลขาธิการสภาความมั่นคงแห่งชาติ เลขาธิการคณะกรรมการพัฒนาการเศรษฐกิจและสังคมแห่งชาติ อธิบดีการประชาสัมพันธ์ ผู้บัญชาการทหารสูงสุด ผู้บัญชาการทหารบก ผู้บัญชาการทหารเรือ </a:t>
            </a:r>
            <a:r>
              <a:rPr lang="th-TH" u="sng" dirty="0" smtClean="0"/>
              <a:t>ผู้บัญชาการทหารอากาศ </a:t>
            </a:r>
            <a:r>
              <a:rPr lang="th-TH" dirty="0" smtClean="0"/>
              <a:t>ผู้บัญชาการตำรวจแห่งชาติ </a:t>
            </a:r>
            <a:r>
              <a:rPr lang="th-TH" u="sng" dirty="0" smtClean="0"/>
              <a:t>เลขาธิการ</a:t>
            </a:r>
            <a:r>
              <a:rPr lang="th-TH" u="sng" dirty="0" err="1" smtClean="0"/>
              <a:t>ปป</a:t>
            </a:r>
            <a:r>
              <a:rPr lang="th-TH" u="sng" dirty="0" err="1"/>
              <a:t>ท</a:t>
            </a:r>
            <a:r>
              <a:rPr lang="en-US" u="sng" dirty="0" smtClean="0"/>
              <a:t>.</a:t>
            </a:r>
            <a:r>
              <a:rPr lang="th-TH" u="sng" dirty="0" smtClean="0"/>
              <a:t> </a:t>
            </a:r>
            <a:r>
              <a:rPr lang="th-TH" u="sng" dirty="0" err="1" smtClean="0"/>
              <a:t>เลขาธิการป</a:t>
            </a:r>
            <a:r>
              <a:rPr lang="th-TH" u="sng" dirty="0" smtClean="0"/>
              <a:t>ปง</a:t>
            </a:r>
            <a:r>
              <a:rPr lang="en-US" u="sng" dirty="0" smtClean="0"/>
              <a:t>.</a:t>
            </a:r>
            <a:r>
              <a:rPr lang="th-TH" u="sng" dirty="0" smtClean="0"/>
              <a:t> </a:t>
            </a:r>
            <a:r>
              <a:rPr lang="th-TH" dirty="0" smtClean="0"/>
              <a:t>เลขาธิการกองอำนวยการรักษาความมั่นคงภายในราชอาณาจักร </a:t>
            </a:r>
            <a:r>
              <a:rPr lang="th-TH" u="sng" dirty="0" smtClean="0"/>
              <a:t>ผู้แทนสภาหอการค้าแห่งประเทศไทย ผู้แทนสภาอุตสาหกรรมแห่งประเทศไทย</a:t>
            </a:r>
          </a:p>
          <a:p>
            <a:r>
              <a:rPr lang="th-TH" dirty="0" smtClean="0"/>
              <a:t>กรรมการและเลขานุการ ได้แก่ ปลัดกระทรวงแรงงาน</a:t>
            </a:r>
          </a:p>
          <a:p>
            <a:r>
              <a:rPr lang="th-TH" dirty="0" smtClean="0"/>
              <a:t>กรรมการและผู้ช่วยเลขานุการ ได้แก่ อธิบดีกรมการจัดหางาน และอธิบดีกรมพัฒนาสังคมและสวัสดิการ</a:t>
            </a:r>
          </a:p>
          <a:p>
            <a:r>
              <a:rPr lang="th-TH" dirty="0" smtClean="0"/>
              <a:t>มีคณะอนุกรรมการประสานการจัดการปัญหาแรงงานต่างด้าวและการค้ามนุษย์</a:t>
            </a:r>
          </a:p>
          <a:p>
            <a:r>
              <a:rPr lang="th-TH" dirty="0" smtClean="0"/>
              <a:t>มีคณะทำงานติดตามและตรวจสอบการจัดการปัญหาแรงงานต่างด้าวและการค้ามนุษย์</a:t>
            </a:r>
          </a:p>
        </p:txBody>
      </p:sp>
    </p:spTree>
    <p:extLst>
      <p:ext uri="{BB962C8B-B14F-4D97-AF65-F5344CB8AC3E}">
        <p14:creationId xmlns:p14="http://schemas.microsoft.com/office/powerpoint/2010/main" val="9015102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5169" y="1"/>
            <a:ext cx="1209541" cy="711878"/>
          </a:xfrm>
          <a:solidFill>
            <a:srgbClr val="FF0000"/>
          </a:solidFill>
        </p:spPr>
        <p:txBody>
          <a:bodyPr/>
          <a:lstStyle/>
          <a:p>
            <a:r>
              <a:rPr lang="th-TH" dirty="0" err="1" smtClean="0"/>
              <a:t>กนร</a:t>
            </a:r>
            <a:r>
              <a:rPr lang="en-US" dirty="0" smtClean="0"/>
              <a:t>.</a:t>
            </a:r>
            <a:endParaRPr lang="th-TH" dirty="0"/>
          </a:p>
        </p:txBody>
      </p:sp>
      <p:sp>
        <p:nvSpPr>
          <p:cNvPr id="4" name="Rectangle 3"/>
          <p:cNvSpPr/>
          <p:nvPr/>
        </p:nvSpPr>
        <p:spPr>
          <a:xfrm>
            <a:off x="4900410" y="1"/>
            <a:ext cx="2962141" cy="885254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dirty="0" smtClean="0"/>
              <a:t>รองนายกรัฐมนตรี</a:t>
            </a:r>
          </a:p>
          <a:p>
            <a:pPr algn="ctr"/>
            <a:r>
              <a:rPr lang="th-TH" dirty="0" smtClean="0"/>
              <a:t>ประธาน</a:t>
            </a:r>
            <a:endParaRPr lang="th-TH" dirty="0"/>
          </a:p>
        </p:txBody>
      </p:sp>
      <p:sp>
        <p:nvSpPr>
          <p:cNvPr id="5" name="Rectangle 4"/>
          <p:cNvSpPr/>
          <p:nvPr/>
        </p:nvSpPr>
        <p:spPr>
          <a:xfrm>
            <a:off x="4610638" y="1039297"/>
            <a:ext cx="3554569" cy="1156525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dirty="0" err="1" smtClean="0"/>
              <a:t>รมว</a:t>
            </a:r>
            <a:r>
              <a:rPr lang="en-US" dirty="0" smtClean="0"/>
              <a:t>.</a:t>
            </a:r>
            <a:r>
              <a:rPr lang="th-TH" dirty="0" smtClean="0"/>
              <a:t>กระทรวงแรงงาน</a:t>
            </a:r>
          </a:p>
          <a:p>
            <a:pPr algn="ctr"/>
            <a:r>
              <a:rPr lang="th-TH" dirty="0" err="1" smtClean="0"/>
              <a:t>รมว</a:t>
            </a:r>
            <a:r>
              <a:rPr lang="en-US" dirty="0" smtClean="0"/>
              <a:t>.</a:t>
            </a:r>
            <a:r>
              <a:rPr lang="th-TH" dirty="0" smtClean="0"/>
              <a:t>กระทรวงการพัฒนาสังคมฯ</a:t>
            </a:r>
          </a:p>
          <a:p>
            <a:pPr algn="ctr"/>
            <a:r>
              <a:rPr lang="th-TH" dirty="0" smtClean="0"/>
              <a:t>รองประธาน</a:t>
            </a:r>
            <a:endParaRPr lang="th-TH" dirty="0"/>
          </a:p>
        </p:txBody>
      </p:sp>
      <p:sp>
        <p:nvSpPr>
          <p:cNvPr id="7" name="Rectangle 6"/>
          <p:cNvSpPr/>
          <p:nvPr/>
        </p:nvSpPr>
        <p:spPr>
          <a:xfrm>
            <a:off x="566670" y="837127"/>
            <a:ext cx="2163651" cy="79849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dirty="0" smtClean="0"/>
              <a:t>ปลัดกระทรวง</a:t>
            </a:r>
          </a:p>
          <a:p>
            <a:pPr algn="ctr"/>
            <a:r>
              <a:rPr lang="th-TH" dirty="0" smtClean="0"/>
              <a:t>กรรมการ</a:t>
            </a:r>
            <a:endParaRPr lang="th-TH" dirty="0"/>
          </a:p>
        </p:txBody>
      </p:sp>
      <p:sp>
        <p:nvSpPr>
          <p:cNvPr id="8" name="Rectangle 7"/>
          <p:cNvSpPr/>
          <p:nvPr/>
        </p:nvSpPr>
        <p:spPr>
          <a:xfrm>
            <a:off x="566670" y="1687132"/>
            <a:ext cx="2163651" cy="47909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dirty="0" smtClean="0"/>
              <a:t>กลาโหม</a:t>
            </a:r>
            <a:endParaRPr lang="th-TH" dirty="0"/>
          </a:p>
        </p:txBody>
      </p:sp>
      <p:sp>
        <p:nvSpPr>
          <p:cNvPr id="9" name="Rectangle 8"/>
          <p:cNvSpPr/>
          <p:nvPr/>
        </p:nvSpPr>
        <p:spPr>
          <a:xfrm>
            <a:off x="566670" y="2230619"/>
            <a:ext cx="2162578" cy="40311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dirty="0" smtClean="0"/>
              <a:t>คลัง</a:t>
            </a:r>
            <a:endParaRPr lang="th-TH" dirty="0"/>
          </a:p>
        </p:txBody>
      </p:sp>
      <p:sp>
        <p:nvSpPr>
          <p:cNvPr id="10" name="Rectangle 9"/>
          <p:cNvSpPr/>
          <p:nvPr/>
        </p:nvSpPr>
        <p:spPr>
          <a:xfrm>
            <a:off x="566670" y="2678807"/>
            <a:ext cx="2162578" cy="39924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dirty="0" smtClean="0"/>
              <a:t>ต่างประเทศ</a:t>
            </a:r>
            <a:endParaRPr lang="th-TH" dirty="0"/>
          </a:p>
        </p:txBody>
      </p:sp>
      <p:sp>
        <p:nvSpPr>
          <p:cNvPr id="11" name="Rectangle 10"/>
          <p:cNvSpPr/>
          <p:nvPr/>
        </p:nvSpPr>
        <p:spPr>
          <a:xfrm>
            <a:off x="566670" y="3141478"/>
            <a:ext cx="2511381" cy="4250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dirty="0" smtClean="0"/>
              <a:t>การท่องเที่ยวและกีฬา</a:t>
            </a:r>
            <a:endParaRPr lang="th-TH" dirty="0"/>
          </a:p>
        </p:txBody>
      </p:sp>
      <p:sp>
        <p:nvSpPr>
          <p:cNvPr id="12" name="Rectangle 11"/>
          <p:cNvSpPr/>
          <p:nvPr/>
        </p:nvSpPr>
        <p:spPr>
          <a:xfrm>
            <a:off x="566670" y="3657598"/>
            <a:ext cx="2162578" cy="43788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dirty="0" smtClean="0"/>
              <a:t>การพัฒนาสังคมฯ</a:t>
            </a:r>
            <a:endParaRPr lang="th-TH" dirty="0"/>
          </a:p>
        </p:txBody>
      </p:sp>
      <p:sp>
        <p:nvSpPr>
          <p:cNvPr id="13" name="Rectangle 12"/>
          <p:cNvSpPr/>
          <p:nvPr/>
        </p:nvSpPr>
        <p:spPr>
          <a:xfrm>
            <a:off x="566671" y="4175173"/>
            <a:ext cx="2162578" cy="4320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dirty="0" smtClean="0"/>
              <a:t>เกษตรและสหกรณ์</a:t>
            </a:r>
            <a:endParaRPr lang="th-TH" dirty="0"/>
          </a:p>
        </p:txBody>
      </p:sp>
      <p:sp>
        <p:nvSpPr>
          <p:cNvPr id="14" name="Rectangle 13"/>
          <p:cNvSpPr/>
          <p:nvPr/>
        </p:nvSpPr>
        <p:spPr>
          <a:xfrm>
            <a:off x="579547" y="4669216"/>
            <a:ext cx="2163649" cy="39218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dirty="0" smtClean="0"/>
              <a:t>คมนาคม</a:t>
            </a:r>
            <a:endParaRPr lang="th-TH" dirty="0"/>
          </a:p>
        </p:txBody>
      </p:sp>
      <p:sp>
        <p:nvSpPr>
          <p:cNvPr id="15" name="Rectangle 14"/>
          <p:cNvSpPr/>
          <p:nvPr/>
        </p:nvSpPr>
        <p:spPr>
          <a:xfrm>
            <a:off x="579547" y="5152516"/>
            <a:ext cx="2060619" cy="4111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dirty="0" smtClean="0"/>
              <a:t>พาณิชย์</a:t>
            </a:r>
            <a:endParaRPr lang="th-TH" dirty="0"/>
          </a:p>
        </p:txBody>
      </p:sp>
      <p:sp>
        <p:nvSpPr>
          <p:cNvPr id="16" name="Rectangle 15"/>
          <p:cNvSpPr/>
          <p:nvPr/>
        </p:nvSpPr>
        <p:spPr>
          <a:xfrm>
            <a:off x="579547" y="5654799"/>
            <a:ext cx="2163651" cy="42308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dirty="0" smtClean="0"/>
              <a:t>มหาดไทย</a:t>
            </a:r>
            <a:endParaRPr lang="th-TH" dirty="0"/>
          </a:p>
        </p:txBody>
      </p:sp>
      <p:sp>
        <p:nvSpPr>
          <p:cNvPr id="17" name="Rectangle 16"/>
          <p:cNvSpPr/>
          <p:nvPr/>
        </p:nvSpPr>
        <p:spPr>
          <a:xfrm>
            <a:off x="579547" y="6164131"/>
            <a:ext cx="1745086" cy="37091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dirty="0" smtClean="0"/>
              <a:t>ยุติธรรม</a:t>
            </a:r>
            <a:endParaRPr lang="th-TH" dirty="0"/>
          </a:p>
        </p:txBody>
      </p:sp>
      <p:sp>
        <p:nvSpPr>
          <p:cNvPr id="18" name="Rectangle 17"/>
          <p:cNvSpPr/>
          <p:nvPr/>
        </p:nvSpPr>
        <p:spPr>
          <a:xfrm>
            <a:off x="3419339" y="2490116"/>
            <a:ext cx="1506829" cy="51967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dirty="0" smtClean="0"/>
              <a:t>ศึกษาธิการ</a:t>
            </a:r>
            <a:endParaRPr lang="th-TH" dirty="0"/>
          </a:p>
        </p:txBody>
      </p:sp>
      <p:sp>
        <p:nvSpPr>
          <p:cNvPr id="19" name="Rectangle 18"/>
          <p:cNvSpPr/>
          <p:nvPr/>
        </p:nvSpPr>
        <p:spPr>
          <a:xfrm>
            <a:off x="3419339" y="3101389"/>
            <a:ext cx="1506829" cy="50518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dirty="0" smtClean="0"/>
              <a:t>สาธารณสุข</a:t>
            </a:r>
            <a:endParaRPr lang="th-TH" dirty="0"/>
          </a:p>
        </p:txBody>
      </p:sp>
      <p:sp>
        <p:nvSpPr>
          <p:cNvPr id="20" name="Rectangle 19"/>
          <p:cNvSpPr/>
          <p:nvPr/>
        </p:nvSpPr>
        <p:spPr>
          <a:xfrm>
            <a:off x="3419339" y="3673387"/>
            <a:ext cx="1506829" cy="50227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dirty="0" smtClean="0"/>
              <a:t>อุตสาหกรรม</a:t>
            </a:r>
            <a:endParaRPr lang="th-TH" dirty="0"/>
          </a:p>
        </p:txBody>
      </p:sp>
      <p:sp>
        <p:nvSpPr>
          <p:cNvPr id="21" name="Rectangle 20"/>
          <p:cNvSpPr/>
          <p:nvPr/>
        </p:nvSpPr>
        <p:spPr>
          <a:xfrm>
            <a:off x="3419339" y="4275786"/>
            <a:ext cx="2157213" cy="50227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dirty="0" err="1" smtClean="0"/>
              <a:t>ผอ</a:t>
            </a:r>
            <a:r>
              <a:rPr lang="en-US" dirty="0" smtClean="0"/>
              <a:t>.</a:t>
            </a:r>
            <a:r>
              <a:rPr lang="th-TH" dirty="0" smtClean="0"/>
              <a:t>สำนักข่าวกรอง</a:t>
            </a:r>
            <a:endParaRPr lang="th-TH" dirty="0"/>
          </a:p>
        </p:txBody>
      </p:sp>
      <p:sp>
        <p:nvSpPr>
          <p:cNvPr id="22" name="Rectangle 21"/>
          <p:cNvSpPr/>
          <p:nvPr/>
        </p:nvSpPr>
        <p:spPr>
          <a:xfrm>
            <a:off x="3419338" y="4893972"/>
            <a:ext cx="2337517" cy="45076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dirty="0" err="1" smtClean="0"/>
              <a:t>ผอ</a:t>
            </a:r>
            <a:r>
              <a:rPr lang="en-US" dirty="0" smtClean="0"/>
              <a:t>.</a:t>
            </a:r>
            <a:r>
              <a:rPr lang="th-TH" dirty="0" smtClean="0"/>
              <a:t>สำนักงบประมาณ</a:t>
            </a:r>
            <a:endParaRPr lang="th-TH" dirty="0"/>
          </a:p>
        </p:txBody>
      </p:sp>
      <p:sp>
        <p:nvSpPr>
          <p:cNvPr id="23" name="Rectangle 22"/>
          <p:cNvSpPr/>
          <p:nvPr/>
        </p:nvSpPr>
        <p:spPr>
          <a:xfrm>
            <a:off x="3419339" y="5473521"/>
            <a:ext cx="3818588" cy="45076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dirty="0" smtClean="0"/>
              <a:t>เลขาธิการสภาความมั่นคงแห่งชาติ</a:t>
            </a:r>
            <a:endParaRPr lang="th-TH" dirty="0"/>
          </a:p>
        </p:txBody>
      </p:sp>
      <p:sp>
        <p:nvSpPr>
          <p:cNvPr id="24" name="Rectangle 23"/>
          <p:cNvSpPr/>
          <p:nvPr/>
        </p:nvSpPr>
        <p:spPr>
          <a:xfrm>
            <a:off x="3419338" y="6015396"/>
            <a:ext cx="3638285" cy="78011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dirty="0" smtClean="0"/>
              <a:t>เลขาธิการคณะกรรมการพัฒนาการเศรษฐกิจและสังคมแห่งชาติ</a:t>
            </a:r>
            <a:endParaRPr lang="th-TH" dirty="0"/>
          </a:p>
        </p:txBody>
      </p:sp>
      <p:sp>
        <p:nvSpPr>
          <p:cNvPr id="25" name="Rectangle 24"/>
          <p:cNvSpPr/>
          <p:nvPr/>
        </p:nvSpPr>
        <p:spPr>
          <a:xfrm>
            <a:off x="5328633" y="2490116"/>
            <a:ext cx="2630511" cy="51967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dirty="0" smtClean="0"/>
              <a:t>อธิบดีการประชาสัมพันธ์</a:t>
            </a:r>
            <a:endParaRPr lang="th-TH" dirty="0"/>
          </a:p>
        </p:txBody>
      </p:sp>
      <p:sp>
        <p:nvSpPr>
          <p:cNvPr id="26" name="Rectangle 25"/>
          <p:cNvSpPr/>
          <p:nvPr/>
        </p:nvSpPr>
        <p:spPr>
          <a:xfrm>
            <a:off x="5328633" y="3075551"/>
            <a:ext cx="2617632" cy="5391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dirty="0" smtClean="0"/>
              <a:t>ผู้บัญชาการทหารสูงสุด</a:t>
            </a:r>
            <a:endParaRPr lang="th-TH" dirty="0"/>
          </a:p>
        </p:txBody>
      </p:sp>
      <p:sp>
        <p:nvSpPr>
          <p:cNvPr id="27" name="Rectangle 26"/>
          <p:cNvSpPr/>
          <p:nvPr/>
        </p:nvSpPr>
        <p:spPr>
          <a:xfrm>
            <a:off x="5328633" y="3689461"/>
            <a:ext cx="2630511" cy="49521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dirty="0" smtClean="0"/>
              <a:t>ผู้บัญชาการทหารบก</a:t>
            </a:r>
            <a:endParaRPr lang="th-TH" dirty="0"/>
          </a:p>
        </p:txBody>
      </p:sp>
      <p:sp>
        <p:nvSpPr>
          <p:cNvPr id="28" name="Rectangle 27"/>
          <p:cNvSpPr/>
          <p:nvPr/>
        </p:nvSpPr>
        <p:spPr>
          <a:xfrm>
            <a:off x="6040191" y="4239192"/>
            <a:ext cx="2395471" cy="5754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dirty="0" smtClean="0"/>
              <a:t>ผู้บัญชาการทหารเรือ</a:t>
            </a:r>
            <a:endParaRPr lang="th-TH" dirty="0"/>
          </a:p>
        </p:txBody>
      </p:sp>
      <p:sp>
        <p:nvSpPr>
          <p:cNvPr id="29" name="Rectangle 28"/>
          <p:cNvSpPr/>
          <p:nvPr/>
        </p:nvSpPr>
        <p:spPr>
          <a:xfrm>
            <a:off x="6025703" y="4880124"/>
            <a:ext cx="2616022" cy="50228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dirty="0" smtClean="0"/>
              <a:t>ผู้บัญชาการทหารอากาศ</a:t>
            </a:r>
            <a:endParaRPr lang="th-TH" dirty="0"/>
          </a:p>
        </p:txBody>
      </p:sp>
      <p:sp>
        <p:nvSpPr>
          <p:cNvPr id="30" name="Rectangle 29"/>
          <p:cNvSpPr/>
          <p:nvPr/>
        </p:nvSpPr>
        <p:spPr>
          <a:xfrm>
            <a:off x="7379594" y="5473521"/>
            <a:ext cx="2781837" cy="54187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dirty="0" smtClean="0"/>
              <a:t>ผู้บัญชาการตำรวจแห่งชาติ</a:t>
            </a:r>
            <a:endParaRPr lang="th-TH" dirty="0"/>
          </a:p>
        </p:txBody>
      </p:sp>
      <p:sp>
        <p:nvSpPr>
          <p:cNvPr id="31" name="Rectangle 30"/>
          <p:cNvSpPr/>
          <p:nvPr/>
        </p:nvSpPr>
        <p:spPr>
          <a:xfrm>
            <a:off x="7147775" y="6164131"/>
            <a:ext cx="1004553" cy="46848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dirty="0" err="1" smtClean="0"/>
              <a:t>ปป</a:t>
            </a:r>
            <a:r>
              <a:rPr lang="th-TH" dirty="0" err="1"/>
              <a:t>ท</a:t>
            </a:r>
            <a:r>
              <a:rPr lang="en-US" dirty="0" smtClean="0"/>
              <a:t>.</a:t>
            </a:r>
            <a:endParaRPr lang="th-TH" dirty="0"/>
          </a:p>
        </p:txBody>
      </p:sp>
      <p:sp>
        <p:nvSpPr>
          <p:cNvPr id="32" name="Rectangle 31"/>
          <p:cNvSpPr/>
          <p:nvPr/>
        </p:nvSpPr>
        <p:spPr>
          <a:xfrm>
            <a:off x="8332631" y="6164131"/>
            <a:ext cx="875763" cy="46848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dirty="0" err="1" smtClean="0"/>
              <a:t>ปป</a:t>
            </a:r>
            <a:r>
              <a:rPr lang="th-TH" dirty="0" err="1"/>
              <a:t>ง</a:t>
            </a:r>
            <a:r>
              <a:rPr lang="en-US" dirty="0" smtClean="0"/>
              <a:t>.</a:t>
            </a:r>
            <a:endParaRPr lang="th-TH" dirty="0"/>
          </a:p>
        </p:txBody>
      </p:sp>
      <p:sp>
        <p:nvSpPr>
          <p:cNvPr id="33" name="Rectangle 32"/>
          <p:cNvSpPr/>
          <p:nvPr/>
        </p:nvSpPr>
        <p:spPr>
          <a:xfrm>
            <a:off x="8925059" y="320844"/>
            <a:ext cx="2884868" cy="78207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dirty="0" smtClean="0"/>
              <a:t>เลขาธิการคณะกรรมการสิทธิมนุษยชนแห่งชาติ</a:t>
            </a:r>
            <a:endParaRPr lang="th-TH" dirty="0"/>
          </a:p>
        </p:txBody>
      </p:sp>
      <p:sp>
        <p:nvSpPr>
          <p:cNvPr id="34" name="Rectangle 33"/>
          <p:cNvSpPr/>
          <p:nvPr/>
        </p:nvSpPr>
        <p:spPr>
          <a:xfrm>
            <a:off x="9324304" y="6164131"/>
            <a:ext cx="1043189" cy="46848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dirty="0" smtClean="0"/>
              <a:t>กรอมน</a:t>
            </a:r>
            <a:r>
              <a:rPr lang="en-US" dirty="0" smtClean="0"/>
              <a:t>.</a:t>
            </a:r>
            <a:endParaRPr lang="th-TH" dirty="0"/>
          </a:p>
        </p:txBody>
      </p:sp>
      <p:sp>
        <p:nvSpPr>
          <p:cNvPr id="35" name="Rectangle 34"/>
          <p:cNvSpPr/>
          <p:nvPr/>
        </p:nvSpPr>
        <p:spPr>
          <a:xfrm>
            <a:off x="8925059" y="1222208"/>
            <a:ext cx="2884868" cy="53060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dirty="0" smtClean="0"/>
              <a:t>ผู้แทนสภาหอการค้าฯ</a:t>
            </a:r>
            <a:endParaRPr lang="th-TH" dirty="0"/>
          </a:p>
        </p:txBody>
      </p:sp>
      <p:sp>
        <p:nvSpPr>
          <p:cNvPr id="36" name="Rectangle 35"/>
          <p:cNvSpPr/>
          <p:nvPr/>
        </p:nvSpPr>
        <p:spPr>
          <a:xfrm>
            <a:off x="8912180" y="1872109"/>
            <a:ext cx="2588654" cy="5077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dirty="0" smtClean="0"/>
              <a:t>ผู้แทนสภาอุตสาหกรรมฯ</a:t>
            </a:r>
            <a:endParaRPr lang="th-TH" dirty="0"/>
          </a:p>
        </p:txBody>
      </p:sp>
      <p:sp>
        <p:nvSpPr>
          <p:cNvPr id="37" name="Rectangle 36"/>
          <p:cNvSpPr/>
          <p:nvPr/>
        </p:nvSpPr>
        <p:spPr>
          <a:xfrm>
            <a:off x="8925059" y="2481934"/>
            <a:ext cx="2511381" cy="904021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dirty="0" smtClean="0"/>
              <a:t>ปลัดกระทรวงแรงงาน</a:t>
            </a:r>
          </a:p>
          <a:p>
            <a:pPr algn="ctr"/>
            <a:r>
              <a:rPr lang="th-TH" dirty="0" smtClean="0"/>
              <a:t>กรรมการและเลขานุการ</a:t>
            </a:r>
            <a:endParaRPr lang="th-TH" dirty="0"/>
          </a:p>
        </p:txBody>
      </p:sp>
      <p:sp>
        <p:nvSpPr>
          <p:cNvPr id="39" name="Rectangle 38"/>
          <p:cNvSpPr/>
          <p:nvPr/>
        </p:nvSpPr>
        <p:spPr>
          <a:xfrm>
            <a:off x="8770512" y="3477069"/>
            <a:ext cx="3284112" cy="173961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dirty="0" smtClean="0"/>
              <a:t>อธิบดีกรมการจัดหางาน</a:t>
            </a:r>
          </a:p>
          <a:p>
            <a:pPr algn="ctr"/>
            <a:r>
              <a:rPr lang="th-TH" dirty="0" smtClean="0"/>
              <a:t>อธิบดีกรมพัฒนาสังคมและสวัสดิการ</a:t>
            </a:r>
          </a:p>
          <a:p>
            <a:pPr algn="ctr"/>
            <a:r>
              <a:rPr lang="th-TH" dirty="0" smtClean="0"/>
              <a:t>กรรมการและผู้ช่วยเลขานุการ</a:t>
            </a:r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417613827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rgbClr val="92D050"/>
          </a:solidFill>
        </p:spPr>
        <p:txBody>
          <a:bodyPr/>
          <a:lstStyle/>
          <a:p>
            <a:r>
              <a:rPr lang="th-TH" dirty="0" smtClean="0"/>
              <a:t>ข้อเสนอที่ </a:t>
            </a:r>
            <a:r>
              <a:rPr lang="en-US" dirty="0" smtClean="0"/>
              <a:t>1: </a:t>
            </a:r>
            <a:r>
              <a:rPr lang="th-TH" dirty="0" smtClean="0"/>
              <a:t>ปรับปรุงองค์ประกอบ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4"/>
            <a:ext cx="10515600" cy="4806995"/>
          </a:xfrm>
          <a:solidFill>
            <a:schemeClr val="tx2">
              <a:lumMod val="20000"/>
              <a:lumOff val="80000"/>
            </a:schemeClr>
          </a:solidFill>
        </p:spPr>
        <p:txBody>
          <a:bodyPr>
            <a:normAutofit fontScale="92500" lnSpcReduction="20000"/>
          </a:bodyPr>
          <a:lstStyle/>
          <a:p>
            <a:r>
              <a:rPr lang="th-TH" dirty="0"/>
              <a:t>เปรียบเทียบ </a:t>
            </a:r>
            <a:r>
              <a:rPr lang="th-TH" dirty="0" err="1"/>
              <a:t>กบร</a:t>
            </a:r>
            <a:r>
              <a:rPr lang="en-US" dirty="0"/>
              <a:t>. </a:t>
            </a:r>
            <a:r>
              <a:rPr lang="th-TH" dirty="0" smtClean="0"/>
              <a:t>กับ </a:t>
            </a:r>
            <a:r>
              <a:rPr lang="th-TH" dirty="0" err="1" smtClean="0"/>
              <a:t>กนร</a:t>
            </a:r>
            <a:r>
              <a:rPr lang="en-US" dirty="0" smtClean="0"/>
              <a:t>.</a:t>
            </a:r>
            <a:r>
              <a:rPr lang="th-TH" dirty="0" smtClean="0"/>
              <a:t> </a:t>
            </a:r>
            <a:r>
              <a:rPr lang="th-TH" dirty="0"/>
              <a:t>แบบไหนดีกว่า</a:t>
            </a:r>
            <a:r>
              <a:rPr lang="th-TH" dirty="0" smtClean="0"/>
              <a:t>กัน</a:t>
            </a:r>
          </a:p>
          <a:p>
            <a:pPr lvl="1"/>
            <a:r>
              <a:rPr lang="th-TH" dirty="0" err="1"/>
              <a:t>กบร</a:t>
            </a:r>
            <a:r>
              <a:rPr lang="en-US" dirty="0"/>
              <a:t>.</a:t>
            </a:r>
            <a:r>
              <a:rPr lang="th-TH" dirty="0"/>
              <a:t>เน้นบริหารจัดการแรงงานต่างด้าวหลบหนีเข้าเมือง</a:t>
            </a:r>
          </a:p>
          <a:p>
            <a:pPr lvl="1"/>
            <a:r>
              <a:rPr lang="th-TH" dirty="0" err="1"/>
              <a:t>กนร</a:t>
            </a:r>
            <a:r>
              <a:rPr lang="en-US" dirty="0"/>
              <a:t>.</a:t>
            </a:r>
            <a:r>
              <a:rPr lang="th-TH" dirty="0"/>
              <a:t>สนใจเรื่องการค้ามนุษย์ในส่วนของแรงงาน</a:t>
            </a:r>
            <a:r>
              <a:rPr lang="th-TH" dirty="0" smtClean="0"/>
              <a:t>ด้วย</a:t>
            </a:r>
          </a:p>
          <a:p>
            <a:pPr lvl="1"/>
            <a:r>
              <a:rPr lang="th-TH" dirty="0" err="1" smtClean="0"/>
              <a:t>กบร</a:t>
            </a:r>
            <a:r>
              <a:rPr lang="en-US" dirty="0" smtClean="0"/>
              <a:t>.</a:t>
            </a:r>
            <a:r>
              <a:rPr lang="th-TH" dirty="0" smtClean="0"/>
              <a:t>มีอนุกรรมการรับผิดชอบงานด้านต่างๆ</a:t>
            </a:r>
          </a:p>
          <a:p>
            <a:pPr lvl="1"/>
            <a:r>
              <a:rPr lang="th-TH" dirty="0" err="1" smtClean="0"/>
              <a:t>กนร</a:t>
            </a:r>
            <a:r>
              <a:rPr lang="en-US" dirty="0" smtClean="0"/>
              <a:t>.</a:t>
            </a:r>
            <a:r>
              <a:rPr lang="th-TH" dirty="0" smtClean="0"/>
              <a:t>มีหน่วยงานเกี่ยวข้องเพิ่มขึ้น </a:t>
            </a:r>
            <a:r>
              <a:rPr lang="en-US" dirty="0"/>
              <a:t>(</a:t>
            </a:r>
            <a:r>
              <a:rPr lang="th-TH" dirty="0" smtClean="0"/>
              <a:t>ไม่มีปลัดสำนักนายกฯ เลขาธิการนายกฯ และผู้ทรงคุณวุฒิ </a:t>
            </a:r>
            <a:r>
              <a:rPr lang="en-US" dirty="0" smtClean="0"/>
              <a:t>4 </a:t>
            </a:r>
            <a:r>
              <a:rPr lang="th-TH" dirty="0" smtClean="0"/>
              <a:t>คน</a:t>
            </a:r>
            <a:r>
              <a:rPr lang="en-US" dirty="0" smtClean="0"/>
              <a:t>)</a:t>
            </a:r>
            <a:endParaRPr lang="th-TH" dirty="0" smtClean="0"/>
          </a:p>
          <a:p>
            <a:r>
              <a:rPr lang="th-TH" dirty="0" smtClean="0"/>
              <a:t>เจ้าภาพ</a:t>
            </a:r>
            <a:r>
              <a:rPr lang="th-TH" dirty="0"/>
              <a:t>ไม่ชัดเจน</a:t>
            </a:r>
          </a:p>
          <a:p>
            <a:pPr lvl="1"/>
            <a:r>
              <a:rPr lang="th-TH" dirty="0"/>
              <a:t>กระทรวงแรงงาน</a:t>
            </a:r>
            <a:r>
              <a:rPr lang="en-US" dirty="0"/>
              <a:t>?</a:t>
            </a:r>
          </a:p>
          <a:p>
            <a:pPr lvl="1"/>
            <a:r>
              <a:rPr lang="th-TH" dirty="0"/>
              <a:t>กระทรวงแรงงานร่วมกับกระทรวงการพัฒนาสังคมและความมั่นคงของมนุษย์</a:t>
            </a:r>
            <a:r>
              <a:rPr lang="en-US" dirty="0"/>
              <a:t>?</a:t>
            </a:r>
            <a:endParaRPr lang="th-TH" dirty="0"/>
          </a:p>
          <a:p>
            <a:pPr lvl="1"/>
            <a:r>
              <a:rPr lang="th-TH" dirty="0"/>
              <a:t>กอ</a:t>
            </a:r>
            <a:r>
              <a:rPr lang="th-TH" dirty="0" err="1"/>
              <a:t>รมน</a:t>
            </a:r>
            <a:r>
              <a:rPr lang="en-US" dirty="0"/>
              <a:t>.</a:t>
            </a:r>
            <a:r>
              <a:rPr lang="en-US" dirty="0" smtClean="0"/>
              <a:t>?</a:t>
            </a:r>
            <a:endParaRPr lang="th-TH" dirty="0"/>
          </a:p>
          <a:p>
            <a:r>
              <a:rPr lang="th-TH" dirty="0" err="1" smtClean="0"/>
              <a:t>กนร</a:t>
            </a:r>
            <a:r>
              <a:rPr lang="en-US" dirty="0" smtClean="0"/>
              <a:t>.</a:t>
            </a:r>
            <a:r>
              <a:rPr lang="th-TH" dirty="0" smtClean="0"/>
              <a:t>มีตัวแทนนายจ้าง แต่ขาด</a:t>
            </a:r>
            <a:r>
              <a:rPr lang="th-TH" dirty="0"/>
              <a:t>ตัวแทนลูกจ้าง</a:t>
            </a:r>
          </a:p>
          <a:p>
            <a:pPr lvl="1"/>
            <a:r>
              <a:rPr lang="th-TH" dirty="0" smtClean="0"/>
              <a:t>พระราชบัญญัติ</a:t>
            </a:r>
            <a:r>
              <a:rPr lang="th-TH" dirty="0"/>
              <a:t>แรงงานต่างด้าวปี </a:t>
            </a:r>
            <a:r>
              <a:rPr lang="en-US" dirty="0" smtClean="0"/>
              <a:t>2551</a:t>
            </a:r>
            <a:r>
              <a:rPr lang="th-TH" dirty="0" smtClean="0"/>
              <a:t> ตั้งคณะกรรมการพิจารณาการทำงานของคนต่างด้าว มีตัวแทนขององค์กรนายจ้างและองค์กรลูกจ้าง ทำหน้าที่กำหนดนโยบายเรื่องการทำงานของคนต่างชาติ กำกับดูแลการทำงานของกรมการจัดหางาน และติดตามการทำงานของหน่วยงานต่างๆที่เกี่ยวข้องกับการทำงานของคนต่างชาติ</a:t>
            </a:r>
          </a:p>
          <a:p>
            <a:r>
              <a:rPr lang="th-TH" dirty="0" smtClean="0"/>
              <a:t>หน่วยงานกำกับดูแลตรวจสอบ ควรเป็นหน่วยงานใด</a:t>
            </a: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38776088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1079" y="184821"/>
            <a:ext cx="10515600" cy="1325563"/>
          </a:xfrm>
          <a:solidFill>
            <a:schemeClr val="bg2"/>
          </a:solidFill>
        </p:spPr>
        <p:txBody>
          <a:bodyPr/>
          <a:lstStyle/>
          <a:p>
            <a:pPr algn="ctr"/>
            <a:r>
              <a:rPr lang="en-US" dirty="0" smtClean="0"/>
              <a:t> </a:t>
            </a:r>
            <a:r>
              <a:rPr lang="th-TH" dirty="0" smtClean="0"/>
              <a:t>ข้อเสนอที่ </a:t>
            </a:r>
            <a:r>
              <a:rPr lang="en-US" dirty="0" smtClean="0"/>
              <a:t>2: </a:t>
            </a:r>
            <a:r>
              <a:rPr lang="th-TH" dirty="0" smtClean="0"/>
              <a:t>นโยบายแรงงานข้ามชาติมี </a:t>
            </a:r>
            <a:r>
              <a:rPr lang="en-US" dirty="0" smtClean="0"/>
              <a:t>4 </a:t>
            </a:r>
            <a:r>
              <a:rPr lang="th-TH" dirty="0" smtClean="0"/>
              <a:t>เสา</a:t>
            </a:r>
            <a:endParaRPr lang="th-TH" dirty="0"/>
          </a:p>
        </p:txBody>
      </p:sp>
      <p:sp>
        <p:nvSpPr>
          <p:cNvPr id="7" name="Rectangle 6"/>
          <p:cNvSpPr/>
          <p:nvPr/>
        </p:nvSpPr>
        <p:spPr>
          <a:xfrm>
            <a:off x="273677" y="1690688"/>
            <a:ext cx="2704563" cy="441389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dirty="0" smtClean="0"/>
              <a:t>ความมั่นคงของชาติ</a:t>
            </a:r>
          </a:p>
        </p:txBody>
      </p:sp>
      <p:sp>
        <p:nvSpPr>
          <p:cNvPr id="9" name="Rectangle 8"/>
          <p:cNvSpPr/>
          <p:nvPr/>
        </p:nvSpPr>
        <p:spPr>
          <a:xfrm>
            <a:off x="3305578" y="1690688"/>
            <a:ext cx="2704563" cy="4413898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dirty="0" smtClean="0"/>
              <a:t>การเจริญเติบโตทางเศรษฐกิจอย่างยั่งยืน</a:t>
            </a:r>
            <a:endParaRPr lang="th-TH" dirty="0"/>
          </a:p>
        </p:txBody>
      </p:sp>
      <p:sp>
        <p:nvSpPr>
          <p:cNvPr id="10" name="Rectangle 9"/>
          <p:cNvSpPr/>
          <p:nvPr/>
        </p:nvSpPr>
        <p:spPr>
          <a:xfrm>
            <a:off x="6337479" y="1690688"/>
            <a:ext cx="2704563" cy="4413898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dirty="0" smtClean="0"/>
              <a:t>การคุ้มครองแรงงาน</a:t>
            </a:r>
            <a:endParaRPr lang="th-TH" dirty="0"/>
          </a:p>
        </p:txBody>
      </p:sp>
      <p:sp>
        <p:nvSpPr>
          <p:cNvPr id="11" name="Rectangle 10"/>
          <p:cNvSpPr/>
          <p:nvPr/>
        </p:nvSpPr>
        <p:spPr>
          <a:xfrm>
            <a:off x="9283521" y="1690688"/>
            <a:ext cx="2704563" cy="4413898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dirty="0" smtClean="0"/>
              <a:t>การประสานสังคม</a:t>
            </a:r>
          </a:p>
        </p:txBody>
      </p:sp>
    </p:spTree>
    <p:extLst>
      <p:ext uri="{BB962C8B-B14F-4D97-AF65-F5344CB8AC3E}">
        <p14:creationId xmlns:p14="http://schemas.microsoft.com/office/powerpoint/2010/main" val="17912122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23457"/>
            <a:ext cx="10515600" cy="1325563"/>
          </a:xfrm>
          <a:solidFill>
            <a:schemeClr val="bg1">
              <a:lumMod val="95000"/>
            </a:schemeClr>
          </a:solidFill>
        </p:spPr>
        <p:txBody>
          <a:bodyPr/>
          <a:lstStyle/>
          <a:p>
            <a:pPr algn="ctr"/>
            <a:r>
              <a:rPr lang="en-US" dirty="0" smtClean="0"/>
              <a:t> </a:t>
            </a:r>
            <a:r>
              <a:rPr lang="th-TH" dirty="0" smtClean="0"/>
              <a:t>ข้อเสนอที่ </a:t>
            </a:r>
            <a:r>
              <a:rPr lang="en-US" dirty="0" smtClean="0"/>
              <a:t>3: </a:t>
            </a:r>
            <a:r>
              <a:rPr lang="th-TH" dirty="0" smtClean="0"/>
              <a:t>ประเด็นเพื่อพิจารณาในแต่ละเสา</a:t>
            </a:r>
            <a:endParaRPr lang="th-TH" dirty="0"/>
          </a:p>
        </p:txBody>
      </p:sp>
      <p:sp>
        <p:nvSpPr>
          <p:cNvPr id="7" name="Rectangle 6"/>
          <p:cNvSpPr/>
          <p:nvPr/>
        </p:nvSpPr>
        <p:spPr>
          <a:xfrm>
            <a:off x="273677" y="1690688"/>
            <a:ext cx="2790422" cy="490407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 smtClean="0">
              <a:solidFill>
                <a:prstClr val="white"/>
              </a:solidFill>
            </a:endParaRPr>
          </a:p>
          <a:p>
            <a:pPr algn="ctr"/>
            <a:endParaRPr lang="th-TH" dirty="0">
              <a:solidFill>
                <a:prstClr val="white"/>
              </a:solidFill>
            </a:endParaRPr>
          </a:p>
          <a:p>
            <a:pPr algn="ctr"/>
            <a:endParaRPr lang="th-TH" dirty="0" smtClean="0">
              <a:solidFill>
                <a:prstClr val="white"/>
              </a:solidFill>
            </a:endParaRPr>
          </a:p>
          <a:p>
            <a:pPr algn="ctr"/>
            <a:r>
              <a:rPr lang="th-TH" dirty="0" smtClean="0">
                <a:solidFill>
                  <a:prstClr val="white"/>
                </a:solidFill>
              </a:rPr>
              <a:t>ความ</a:t>
            </a:r>
            <a:r>
              <a:rPr lang="th-TH" dirty="0" smtClean="0">
                <a:solidFill>
                  <a:prstClr val="white"/>
                </a:solidFill>
              </a:rPr>
              <a:t>มั่นคงของชาติ</a:t>
            </a:r>
          </a:p>
          <a:p>
            <a:pPr algn="ctr"/>
            <a:endParaRPr lang="th-TH" dirty="0" smtClean="0">
              <a:solidFill>
                <a:prstClr val="white"/>
              </a:solidFill>
            </a:endParaRPr>
          </a:p>
          <a:p>
            <a:pPr algn="ctr"/>
            <a:endParaRPr lang="th-TH" dirty="0" smtClean="0">
              <a:solidFill>
                <a:prstClr val="white"/>
              </a:solidFill>
            </a:endParaRPr>
          </a:p>
          <a:p>
            <a:pPr algn="ctr"/>
            <a:endParaRPr lang="th-TH" dirty="0">
              <a:solidFill>
                <a:prstClr val="white"/>
              </a:solidFill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th-TH" dirty="0"/>
              <a:t>สกัดกั้น ปราบปราม จับกุม ผลักดัน </a:t>
            </a:r>
            <a:r>
              <a:rPr lang="th-TH" dirty="0" smtClean="0"/>
              <a:t>ส่งกลับ</a:t>
            </a:r>
          </a:p>
          <a:p>
            <a:pPr marL="457200" indent="-457200" algn="ctr">
              <a:buFont typeface="Arial" panose="020B0604020202020204" pitchFamily="34" charset="0"/>
              <a:buChar char="•"/>
            </a:pPr>
            <a:r>
              <a:rPr lang="th-TH" dirty="0" smtClean="0">
                <a:solidFill>
                  <a:prstClr val="white"/>
                </a:solidFill>
              </a:rPr>
              <a:t>ผู้ติดตาม</a:t>
            </a:r>
            <a:r>
              <a:rPr lang="en-US" dirty="0" smtClean="0">
                <a:solidFill>
                  <a:prstClr val="white"/>
                </a:solidFill>
              </a:rPr>
              <a:t>? </a:t>
            </a:r>
            <a:r>
              <a:rPr lang="th-TH" dirty="0" smtClean="0">
                <a:solidFill>
                  <a:prstClr val="white"/>
                </a:solidFill>
              </a:rPr>
              <a:t>ตั้งครรภ์</a:t>
            </a:r>
            <a:r>
              <a:rPr lang="en-US" dirty="0" smtClean="0">
                <a:solidFill>
                  <a:prstClr val="white"/>
                </a:solidFill>
              </a:rPr>
              <a:t>?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th-TH" dirty="0" smtClean="0">
                <a:solidFill>
                  <a:prstClr val="white"/>
                </a:solidFill>
              </a:rPr>
              <a:t>จัดระเบียบที่อยู่</a:t>
            </a:r>
            <a:r>
              <a:rPr lang="th-TH" dirty="0" smtClean="0">
                <a:solidFill>
                  <a:prstClr val="white"/>
                </a:solidFill>
              </a:rPr>
              <a:t>อาศัย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th-TH" dirty="0" smtClean="0">
                <a:solidFill>
                  <a:prstClr val="white"/>
                </a:solidFill>
              </a:rPr>
              <a:t>กำหนดระยะเวลาการทำงานสูงสุด</a:t>
            </a:r>
            <a:endParaRPr lang="th-TH" dirty="0" smtClean="0">
              <a:solidFill>
                <a:prstClr val="white"/>
              </a:solidFill>
            </a:endParaRPr>
          </a:p>
          <a:p>
            <a:pPr marL="457200" indent="-457200" algn="ctr">
              <a:buFont typeface="Arial" panose="020B0604020202020204" pitchFamily="34" charset="0"/>
              <a:buChar char="•"/>
            </a:pPr>
            <a:endParaRPr lang="th-TH" dirty="0">
              <a:solidFill>
                <a:prstClr val="white"/>
              </a:solidFill>
            </a:endParaRPr>
          </a:p>
          <a:p>
            <a:pPr algn="ctr"/>
            <a:endParaRPr lang="th-TH" dirty="0" smtClean="0">
              <a:solidFill>
                <a:prstClr val="white"/>
              </a:solidFill>
            </a:endParaRPr>
          </a:p>
          <a:p>
            <a:pPr algn="ctr"/>
            <a:endParaRPr lang="th-TH" dirty="0" smtClean="0">
              <a:solidFill>
                <a:prstClr val="white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3305578" y="1690688"/>
            <a:ext cx="2866622" cy="4904076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>
              <a:solidFill>
                <a:prstClr val="white"/>
              </a:solidFill>
            </a:endParaRPr>
          </a:p>
          <a:p>
            <a:pPr algn="ctr"/>
            <a:endParaRPr lang="en-US" dirty="0">
              <a:solidFill>
                <a:prstClr val="white"/>
              </a:solidFill>
            </a:endParaRPr>
          </a:p>
          <a:p>
            <a:pPr algn="ctr"/>
            <a:r>
              <a:rPr lang="th-TH" dirty="0" smtClean="0">
                <a:solidFill>
                  <a:prstClr val="white"/>
                </a:solidFill>
              </a:rPr>
              <a:t>การเติบโตทางเศรษฐกิจอย่างยั่งยืน</a:t>
            </a:r>
          </a:p>
          <a:p>
            <a:pPr algn="ctr"/>
            <a:endParaRPr lang="en-US" dirty="0" smtClean="0">
              <a:solidFill>
                <a:prstClr val="white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th-TH" sz="2400" dirty="0" smtClean="0">
              <a:solidFill>
                <a:prstClr val="white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th-TH" sz="2400" dirty="0" smtClean="0">
                <a:solidFill>
                  <a:prstClr val="white"/>
                </a:solidFill>
              </a:rPr>
              <a:t>ควบคุมปริมาณโดยการกำหนดโควตา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prstClr val="white"/>
                </a:solidFill>
              </a:rPr>
              <a:t>levy </a:t>
            </a:r>
            <a:r>
              <a:rPr lang="th-TH" sz="2400" dirty="0">
                <a:solidFill>
                  <a:prstClr val="white"/>
                </a:solidFill>
              </a:rPr>
              <a:t>ตามระดับการ</a:t>
            </a:r>
            <a:r>
              <a:rPr lang="th-TH" sz="2400" dirty="0" smtClean="0">
                <a:solidFill>
                  <a:prstClr val="white"/>
                </a:solidFill>
              </a:rPr>
              <a:t>พึ่งพิง</a:t>
            </a:r>
            <a:endParaRPr lang="en-US" sz="2400" dirty="0" smtClean="0">
              <a:solidFill>
                <a:prstClr val="white"/>
              </a:solidFill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th-TH" sz="2400" dirty="0" smtClean="0">
                <a:solidFill>
                  <a:prstClr val="white"/>
                </a:solidFill>
              </a:rPr>
              <a:t>ควบคุมคุณภาพโดยสร้างแรงจูงใจในการพัฒนาฝีมือแรงงาน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th-TH" sz="2400" dirty="0" smtClean="0">
                <a:solidFill>
                  <a:prstClr val="white"/>
                </a:solidFill>
              </a:rPr>
              <a:t>ยืดหยุ่นต่อประเภทอุตสาหกรรม พื้นที่ และขนาดบริษัท</a:t>
            </a:r>
          </a:p>
          <a:p>
            <a:pPr marL="457200" indent="-457200" algn="ctr">
              <a:buFont typeface="Arial" panose="020B0604020202020204" pitchFamily="34" charset="0"/>
              <a:buChar char="•"/>
            </a:pPr>
            <a:endParaRPr lang="th-TH" sz="2000" dirty="0" smtClean="0">
              <a:solidFill>
                <a:prstClr val="white"/>
              </a:solidFill>
            </a:endParaRPr>
          </a:p>
          <a:p>
            <a:pPr algn="ctr"/>
            <a:endParaRPr lang="th-TH" sz="2000" dirty="0">
              <a:solidFill>
                <a:prstClr val="white"/>
              </a:solidFill>
            </a:endParaRPr>
          </a:p>
          <a:p>
            <a:pPr algn="ctr"/>
            <a:endParaRPr lang="th-TH" sz="2000" dirty="0">
              <a:solidFill>
                <a:prstClr val="white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6337479" y="1690688"/>
            <a:ext cx="2785739" cy="4904076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dirty="0" smtClean="0">
                <a:solidFill>
                  <a:prstClr val="white"/>
                </a:solidFill>
              </a:rPr>
              <a:t>การคุ้มครองแรงงาน</a:t>
            </a:r>
            <a:endParaRPr lang="en-US" dirty="0" smtClean="0">
              <a:solidFill>
                <a:prstClr val="white"/>
              </a:solidFill>
            </a:endParaRPr>
          </a:p>
          <a:p>
            <a:pPr algn="ctr"/>
            <a:endParaRPr lang="en-US" dirty="0">
              <a:solidFill>
                <a:prstClr val="white"/>
              </a:solidFill>
            </a:endParaRPr>
          </a:p>
          <a:p>
            <a:pPr algn="ctr"/>
            <a:endParaRPr lang="th-TH" dirty="0" smtClean="0">
              <a:solidFill>
                <a:prstClr val="white"/>
              </a:solidFill>
            </a:endParaRPr>
          </a:p>
          <a:p>
            <a:pPr algn="ctr"/>
            <a:endParaRPr lang="th-TH" dirty="0">
              <a:solidFill>
                <a:prstClr val="white"/>
              </a:solidFill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th-TH" dirty="0" smtClean="0">
                <a:solidFill>
                  <a:prstClr val="white"/>
                </a:solidFill>
              </a:rPr>
              <a:t>จัดระเบียบนายหน้า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th-TH" dirty="0" smtClean="0">
                <a:solidFill>
                  <a:prstClr val="white"/>
                </a:solidFill>
              </a:rPr>
              <a:t>ประกันสังคม </a:t>
            </a:r>
            <a:r>
              <a:rPr lang="en-US" dirty="0" smtClean="0">
                <a:solidFill>
                  <a:prstClr val="white"/>
                </a:solidFill>
              </a:rPr>
              <a:t>vs</a:t>
            </a:r>
            <a:r>
              <a:rPr lang="th-TH" dirty="0" smtClean="0">
                <a:solidFill>
                  <a:prstClr val="white"/>
                </a:solidFill>
              </a:rPr>
              <a:t> บัตรสุขภาพ</a:t>
            </a:r>
            <a:r>
              <a:rPr lang="en-US" dirty="0" smtClean="0">
                <a:solidFill>
                  <a:prstClr val="white"/>
                </a:solidFill>
              </a:rPr>
              <a:t>?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th-TH" sz="2400" dirty="0" smtClean="0">
                <a:solidFill>
                  <a:prstClr val="white"/>
                </a:solidFill>
              </a:rPr>
              <a:t>กำหนดค่าธรรมเนียมที่เหมาะสม ลดขั้นตอน เวลาในการต่ออายุใบทำงาน </a:t>
            </a:r>
            <a:r>
              <a:rPr lang="th-TH" sz="2400" dirty="0" smtClean="0">
                <a:solidFill>
                  <a:prstClr val="white"/>
                </a:solidFill>
              </a:rPr>
              <a:t>มอบหมายให้เอกชนทำ</a:t>
            </a:r>
            <a:r>
              <a:rPr lang="en-US" sz="2400" dirty="0" smtClean="0">
                <a:solidFill>
                  <a:prstClr val="white"/>
                </a:solidFill>
              </a:rPr>
              <a:t>?</a:t>
            </a:r>
            <a:endParaRPr lang="th-TH" sz="2400" dirty="0">
              <a:solidFill>
                <a:prstClr val="white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9283521" y="1690688"/>
            <a:ext cx="2839206" cy="4904076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>
              <a:solidFill>
                <a:prstClr val="white"/>
              </a:solidFill>
            </a:endParaRPr>
          </a:p>
          <a:p>
            <a:pPr algn="ctr"/>
            <a:endParaRPr lang="th-TH" dirty="0" smtClean="0">
              <a:solidFill>
                <a:prstClr val="white"/>
              </a:solidFill>
            </a:endParaRPr>
          </a:p>
          <a:p>
            <a:pPr algn="ctr"/>
            <a:endParaRPr lang="th-TH" dirty="0" smtClean="0">
              <a:solidFill>
                <a:prstClr val="white"/>
              </a:solidFill>
            </a:endParaRPr>
          </a:p>
          <a:p>
            <a:pPr algn="ctr"/>
            <a:r>
              <a:rPr lang="th-TH" dirty="0" smtClean="0">
                <a:solidFill>
                  <a:prstClr val="white"/>
                </a:solidFill>
              </a:rPr>
              <a:t>การประสานสังคม</a:t>
            </a:r>
          </a:p>
          <a:p>
            <a:pPr algn="ctr"/>
            <a:endParaRPr lang="th-TH" dirty="0" smtClean="0">
              <a:solidFill>
                <a:prstClr val="white"/>
              </a:solidFill>
            </a:endParaRPr>
          </a:p>
          <a:p>
            <a:pPr algn="ctr"/>
            <a:endParaRPr lang="th-TH" dirty="0">
              <a:solidFill>
                <a:prstClr val="white"/>
              </a:solidFill>
            </a:endParaRPr>
          </a:p>
          <a:p>
            <a:pPr marL="457200" indent="-457200" algn="ctr">
              <a:buFont typeface="Arial" panose="020B0604020202020204" pitchFamily="34" charset="0"/>
              <a:buChar char="•"/>
            </a:pPr>
            <a:endParaRPr lang="th-TH" dirty="0" smtClean="0">
              <a:solidFill>
                <a:prstClr val="white"/>
              </a:solidFill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th-TH" dirty="0" smtClean="0">
                <a:solidFill>
                  <a:prstClr val="white"/>
                </a:solidFill>
              </a:rPr>
              <a:t>ให้ความรู้เรื่องภาษาและวัฒนธรรม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th-TH" dirty="0" smtClean="0">
                <a:solidFill>
                  <a:prstClr val="white"/>
                </a:solidFill>
              </a:rPr>
              <a:t>บริหารการสื่อสารระหว่างวัฒนธรรมในสังคม</a:t>
            </a:r>
          </a:p>
          <a:p>
            <a:pPr algn="ctr"/>
            <a:endParaRPr lang="th-TH" dirty="0">
              <a:solidFill>
                <a:prstClr val="white"/>
              </a:solidFill>
            </a:endParaRPr>
          </a:p>
          <a:p>
            <a:pPr algn="ctr"/>
            <a:endParaRPr lang="th-TH" dirty="0" smtClean="0">
              <a:solidFill>
                <a:prstClr val="white"/>
              </a:solidFill>
            </a:endParaRPr>
          </a:p>
          <a:p>
            <a:pPr algn="ctr"/>
            <a:endParaRPr lang="en-US" dirty="0">
              <a:solidFill>
                <a:prstClr val="white"/>
              </a:solidFill>
            </a:endParaRPr>
          </a:p>
          <a:p>
            <a:pPr algn="ctr"/>
            <a:endParaRPr lang="en-US" dirty="0" smtClean="0">
              <a:solidFill>
                <a:prstClr val="white"/>
              </a:solidFill>
            </a:endParaRPr>
          </a:p>
          <a:p>
            <a:pPr algn="ctr"/>
            <a:endParaRPr lang="th-TH" dirty="0" smtClean="0">
              <a:solidFill>
                <a:prstClr val="white"/>
              </a:solidFill>
            </a:endParaRPr>
          </a:p>
        </p:txBody>
      </p:sp>
      <p:sp>
        <p:nvSpPr>
          <p:cNvPr id="3" name="Down Arrow 2"/>
          <p:cNvSpPr/>
          <p:nvPr/>
        </p:nvSpPr>
        <p:spPr>
          <a:xfrm>
            <a:off x="1374478" y="2335535"/>
            <a:ext cx="588819" cy="907473"/>
          </a:xfrm>
          <a:prstGeom prst="downArrow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own Arrow 3"/>
          <p:cNvSpPr/>
          <p:nvPr/>
        </p:nvSpPr>
        <p:spPr>
          <a:xfrm>
            <a:off x="4537364" y="2480979"/>
            <a:ext cx="602673" cy="782782"/>
          </a:xfrm>
          <a:prstGeom prst="down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own Arrow 4"/>
          <p:cNvSpPr/>
          <p:nvPr/>
        </p:nvSpPr>
        <p:spPr>
          <a:xfrm>
            <a:off x="7480185" y="2397881"/>
            <a:ext cx="624724" cy="944745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Down Arrow 5"/>
          <p:cNvSpPr/>
          <p:nvPr/>
        </p:nvSpPr>
        <p:spPr>
          <a:xfrm>
            <a:off x="10318660" y="2439444"/>
            <a:ext cx="768928" cy="803564"/>
          </a:xfrm>
          <a:prstGeom prst="downArrow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57878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499</TotalTime>
  <Words>1181</Words>
  <Application>Microsoft Office PowerPoint</Application>
  <PresentationFormat>Widescreen</PresentationFormat>
  <Paragraphs>161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8" baseType="lpstr">
      <vt:lpstr>Angsana New</vt:lpstr>
      <vt:lpstr>Arial</vt:lpstr>
      <vt:lpstr>Calibri</vt:lpstr>
      <vt:lpstr>Calibri Light</vt:lpstr>
      <vt:lpstr>Cordia New</vt:lpstr>
      <vt:lpstr>Office Theme</vt:lpstr>
      <vt:lpstr>พัฒนาการของนโยบายแรงงานต่าวด้าวของไทย</vt:lpstr>
      <vt:lpstr>22 ปี (2535-2557) ของการบริหารจัดการแรงงานต่างด้าวในประเทศไทย </vt:lpstr>
      <vt:lpstr>ความคืบหน้าการบริหารจัดการแรงงานต่างชาติหลังรัฐประหารปี 2557</vt:lpstr>
      <vt:lpstr>ประเมินนโยบายและการบริหารจัดการแรงงานข้ามชาติในประเทศไทย</vt:lpstr>
      <vt:lpstr>สมอง และ มือ</vt:lpstr>
      <vt:lpstr>PowerPoint Presentation</vt:lpstr>
      <vt:lpstr>PowerPoint Presentation</vt:lpstr>
      <vt:lpstr>คณะกรรมการนโยบายจัดการปัญหาแรงงานต่างด้าวและการค้ามนุษย์ด้านแรงงาน (กนร.ด้านแรงงาน)</vt:lpstr>
      <vt:lpstr>กนร.</vt:lpstr>
      <vt:lpstr>ข้อเสนอที่ 1: ปรับปรุงองค์ประกอบ</vt:lpstr>
      <vt:lpstr> ข้อเสนอที่ 2: นโยบายแรงงานข้ามชาติมี 4 เสา</vt:lpstr>
      <vt:lpstr> ข้อเสนอที่ 3: ประเด็นเพื่อพิจารณาในแต่ละเสา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Biggy</dc:creator>
  <cp:lastModifiedBy>Biggy</cp:lastModifiedBy>
  <cp:revision>46</cp:revision>
  <dcterms:created xsi:type="dcterms:W3CDTF">2015-06-22T15:59:23Z</dcterms:created>
  <dcterms:modified xsi:type="dcterms:W3CDTF">2015-07-01T08:59:34Z</dcterms:modified>
</cp:coreProperties>
</file>