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9" r:id="rId3"/>
    <p:sldId id="260" r:id="rId4"/>
    <p:sldId id="258" r:id="rId5"/>
    <p:sldId id="261" r:id="rId6"/>
    <p:sldId id="262" r:id="rId7"/>
    <p:sldId id="263" r:id="rId8"/>
    <p:sldId id="273" r:id="rId9"/>
    <p:sldId id="265" r:id="rId10"/>
    <p:sldId id="266" r:id="rId11"/>
    <p:sldId id="269" r:id="rId12"/>
    <p:sldId id="270" r:id="rId13"/>
    <p:sldId id="267" r:id="rId14"/>
    <p:sldId id="272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499BC828-02AB-41B9-B1C9-75D1614CD83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26F3A52-47F9-4C2D-8520-9F05C00A90FF}" type="datetimeFigureOut">
              <a:rPr lang="en-US" smtClean="0"/>
              <a:t>11/12/2019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AD-AS Model</a:t>
            </a:r>
            <a:br>
              <a:rPr lang="en-US" dirty="0"/>
            </a:br>
            <a:r>
              <a:rPr lang="en-US" dirty="0"/>
              <a:t>Part 1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119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IS-LM Model…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Is about the general equilibrium of the two markets.</a:t>
            </a:r>
          </a:p>
          <a:p>
            <a:endParaRPr lang="en-US" sz="2400" dirty="0"/>
          </a:p>
          <a:p>
            <a:r>
              <a:rPr lang="en-US" sz="2400" dirty="0"/>
              <a:t>Can tell us about how the two markets interacts.</a:t>
            </a:r>
          </a:p>
          <a:p>
            <a:endParaRPr lang="en-US" sz="2400" dirty="0"/>
          </a:p>
          <a:p>
            <a:r>
              <a:rPr lang="en-US" sz="2400" dirty="0"/>
              <a:t>Can tell us about the effects of policies.</a:t>
            </a:r>
          </a:p>
          <a:p>
            <a:endParaRPr lang="en-US" sz="2400" dirty="0"/>
          </a:p>
          <a:p>
            <a:r>
              <a:rPr lang="en-US" sz="2400" dirty="0"/>
              <a:t>Analyzes economy in the short-run.</a:t>
            </a:r>
          </a:p>
          <a:p>
            <a:endParaRPr lang="en-US" sz="2400" dirty="0"/>
          </a:p>
          <a:p>
            <a:r>
              <a:rPr lang="en-US" sz="2400" dirty="0"/>
              <a:t>Assumes that Price Level is constant.</a:t>
            </a:r>
          </a:p>
          <a:p>
            <a:pPr marL="11430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48334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AD-AS Model…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Is about the “demand” and “supply” of the economy.</a:t>
            </a:r>
          </a:p>
          <a:p>
            <a:endParaRPr lang="en-US" sz="2400" dirty="0"/>
          </a:p>
          <a:p>
            <a:r>
              <a:rPr lang="en-US" sz="2400" dirty="0"/>
              <a:t>Is used to analyze “BUSINESS CYCLES”. For example, what if we produce more than </a:t>
            </a:r>
            <a:r>
              <a:rPr lang="en-US" sz="2400" u="sng" dirty="0"/>
              <a:t>full-employment</a:t>
            </a:r>
            <a:r>
              <a:rPr lang="en-US" sz="2400" dirty="0"/>
              <a:t> output?</a:t>
            </a:r>
          </a:p>
          <a:p>
            <a:endParaRPr lang="en-US" sz="2400" dirty="0"/>
          </a:p>
          <a:p>
            <a:r>
              <a:rPr lang="en-US" sz="2400" dirty="0"/>
              <a:t>Can also tell us about the effects of policies.</a:t>
            </a:r>
          </a:p>
          <a:p>
            <a:endParaRPr lang="en-US" sz="2400" dirty="0"/>
          </a:p>
          <a:p>
            <a:r>
              <a:rPr lang="en-US" sz="2400" dirty="0"/>
              <a:t>Analyzes economy in the short run </a:t>
            </a:r>
            <a:r>
              <a:rPr lang="en-US" sz="2400" u="sng" dirty="0"/>
              <a:t>and the long run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b="1" dirty="0"/>
              <a:t>***Assumes that Price Level is </a:t>
            </a:r>
            <a:r>
              <a:rPr lang="en-US" sz="2400" b="1" u="sng" dirty="0"/>
              <a:t>endogenous</a:t>
            </a:r>
            <a:r>
              <a:rPr lang="en-US" sz="2400" b="1" dirty="0"/>
              <a:t>.***</a:t>
            </a:r>
          </a:p>
          <a:p>
            <a:r>
              <a:rPr lang="en-US" sz="2400" dirty="0"/>
              <a:t>P is determined by AD and AS.</a:t>
            </a:r>
          </a:p>
        </p:txBody>
      </p:sp>
    </p:spTree>
    <p:extLst>
      <p:ext uri="{BB962C8B-B14F-4D97-AF65-F5344CB8AC3E}">
        <p14:creationId xmlns:p14="http://schemas.microsoft.com/office/powerpoint/2010/main" val="3176705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Price and Inflation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The AD-AS also analyzes economy in the long run.</a:t>
            </a:r>
          </a:p>
          <a:p>
            <a:endParaRPr lang="en-US" sz="2400" dirty="0"/>
          </a:p>
          <a:p>
            <a:r>
              <a:rPr lang="en-US" sz="2400" dirty="0"/>
              <a:t>Hence, </a:t>
            </a:r>
            <a:r>
              <a:rPr lang="en-US" sz="2400" b="1" dirty="0"/>
              <a:t>the price and wage are no longer sticky.</a:t>
            </a:r>
          </a:p>
          <a:p>
            <a:endParaRPr lang="en-US" sz="2400" dirty="0"/>
          </a:p>
          <a:p>
            <a:r>
              <a:rPr lang="en-US" sz="2400" dirty="0"/>
              <a:t>There will inflation/deflation, but inflation/deflation </a:t>
            </a:r>
            <a:r>
              <a:rPr lang="en-US" sz="2400" u="sng" dirty="0"/>
              <a:t>will disappear</a:t>
            </a:r>
            <a:r>
              <a:rPr lang="en-US" sz="2400" dirty="0"/>
              <a:t> when the economy reaches </a:t>
            </a:r>
            <a:r>
              <a:rPr lang="en-US" sz="2400" b="1" dirty="0"/>
              <a:t>a new long-run equilibrium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dirty="0"/>
              <a:t>Thus, the AD-AS </a:t>
            </a:r>
            <a:r>
              <a:rPr lang="en-US" sz="2400" b="1" dirty="0"/>
              <a:t>DOES NOT </a:t>
            </a:r>
            <a:r>
              <a:rPr lang="en-US" sz="2400" dirty="0"/>
              <a:t>allow for </a:t>
            </a:r>
            <a:r>
              <a:rPr lang="en-US" sz="2400" b="1" u="sng" dirty="0"/>
              <a:t>persistent</a:t>
            </a:r>
            <a:r>
              <a:rPr lang="en-US" sz="2400" dirty="0"/>
              <a:t> inflation/deflation.</a:t>
            </a:r>
          </a:p>
        </p:txBody>
      </p:sp>
    </p:spTree>
    <p:extLst>
      <p:ext uri="{BB962C8B-B14F-4D97-AF65-F5344CB8AC3E}">
        <p14:creationId xmlns:p14="http://schemas.microsoft.com/office/powerpoint/2010/main" val="122733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Deriving the AD-AS Model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Note that IS-LM and AD-AS </a:t>
            </a:r>
            <a:r>
              <a:rPr lang="en-US" sz="2400" u="sng" dirty="0"/>
              <a:t>are NOT strongly related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dirty="0"/>
              <a:t>Different economists developed these two models.</a:t>
            </a:r>
          </a:p>
          <a:p>
            <a:endParaRPr lang="en-US" sz="2400" dirty="0"/>
          </a:p>
          <a:p>
            <a:r>
              <a:rPr lang="en-US" sz="2400" dirty="0"/>
              <a:t>We can derive the AD-AS model from Keynesian Cross.</a:t>
            </a:r>
          </a:p>
          <a:p>
            <a:endParaRPr lang="en-US" sz="2400" dirty="0"/>
          </a:p>
          <a:p>
            <a:r>
              <a:rPr lang="en-US" sz="2400" dirty="0"/>
              <a:t>However, </a:t>
            </a:r>
            <a:r>
              <a:rPr lang="en-US" sz="2400" u="sng" dirty="0"/>
              <a:t>in this course, we will derive it from the IS-LM.</a:t>
            </a:r>
          </a:p>
        </p:txBody>
      </p:sp>
    </p:spTree>
    <p:extLst>
      <p:ext uri="{BB962C8B-B14F-4D97-AF65-F5344CB8AC3E}">
        <p14:creationId xmlns:p14="http://schemas.microsoft.com/office/powerpoint/2010/main" val="3292621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IS-LM to AD-AS…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Demand and Supply are relationships between P and Y.</a:t>
            </a:r>
          </a:p>
          <a:p>
            <a:endParaRPr lang="en-US" sz="2400" dirty="0"/>
          </a:p>
          <a:p>
            <a:r>
              <a:rPr lang="en-US" sz="2400" dirty="0"/>
              <a:t>The IS curve (goods market) is </a:t>
            </a:r>
            <a:r>
              <a:rPr lang="en-US" sz="2400" u="sng" dirty="0"/>
              <a:t>NOT directly related</a:t>
            </a:r>
            <a:r>
              <a:rPr lang="en-US" sz="2400" dirty="0"/>
              <a:t> to P.</a:t>
            </a:r>
          </a:p>
          <a:p>
            <a:r>
              <a:rPr lang="en-US" sz="2400" dirty="0"/>
              <a:t>Y = C(Y – T) + I(</a:t>
            </a:r>
            <a:r>
              <a:rPr lang="en-US" sz="2400" dirty="0" err="1"/>
              <a:t>i</a:t>
            </a:r>
            <a:r>
              <a:rPr lang="en-US" sz="2400" dirty="0"/>
              <a:t>) + G</a:t>
            </a:r>
          </a:p>
          <a:p>
            <a:r>
              <a:rPr lang="en-US" sz="2400" dirty="0"/>
              <a:t>This is because all variables are </a:t>
            </a:r>
            <a:r>
              <a:rPr lang="en-US" sz="2400" b="1" dirty="0"/>
              <a:t>REAL</a:t>
            </a:r>
            <a:r>
              <a:rPr lang="en-US" sz="2400" dirty="0"/>
              <a:t> variables, which do not depend on P. </a:t>
            </a:r>
            <a:r>
              <a:rPr lang="en-US" sz="2400" u="sng" dirty="0"/>
              <a:t>But, P can affect IS through LM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dirty="0"/>
              <a:t>The LM curve (money market) is </a:t>
            </a:r>
            <a:r>
              <a:rPr lang="en-US" sz="2400" u="sng" dirty="0"/>
              <a:t>directly related</a:t>
            </a:r>
            <a:r>
              <a:rPr lang="en-US" sz="2400" dirty="0"/>
              <a:t> to P.</a:t>
            </a:r>
          </a:p>
          <a:p>
            <a:r>
              <a:rPr lang="en-US" sz="2400" dirty="0"/>
              <a:t>M/</a:t>
            </a:r>
            <a:r>
              <a:rPr lang="en-US" sz="2400" b="1" dirty="0"/>
              <a:t>P</a:t>
            </a:r>
            <a:r>
              <a:rPr lang="en-US" sz="2400" dirty="0"/>
              <a:t> = L(</a:t>
            </a:r>
            <a:r>
              <a:rPr lang="en-US" sz="2400" dirty="0" err="1"/>
              <a:t>i</a:t>
            </a:r>
            <a:r>
              <a:rPr lang="en-US" sz="2400" dirty="0"/>
              <a:t>, Y)</a:t>
            </a:r>
          </a:p>
          <a:p>
            <a:r>
              <a:rPr lang="en-US" sz="2400" dirty="0"/>
              <a:t>Thus, </a:t>
            </a:r>
            <a:r>
              <a:rPr lang="en-US" sz="2400" b="1" dirty="0"/>
              <a:t>we will derive the AD curve from the LM curve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1957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the LM to the AD…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We want to plot a relationship between P and Y from the LM curve.</a:t>
            </a:r>
            <a:endParaRPr lang="en-US" sz="2400" dirty="0"/>
          </a:p>
          <a:p>
            <a:endParaRPr lang="en-US" sz="2400" dirty="0"/>
          </a:p>
          <a:p>
            <a:r>
              <a:rPr lang="en-US" sz="2400" dirty="0"/>
              <a:t>LM Equation:	M/P = L(</a:t>
            </a:r>
            <a:r>
              <a:rPr lang="en-US" sz="2400" dirty="0" err="1"/>
              <a:t>i</a:t>
            </a:r>
            <a:r>
              <a:rPr lang="en-US" sz="2400" dirty="0"/>
              <a:t>, Y)</a:t>
            </a:r>
          </a:p>
          <a:p>
            <a:r>
              <a:rPr lang="en-US" sz="2400" b="1" dirty="0"/>
              <a:t>Real</a:t>
            </a:r>
            <a:r>
              <a:rPr lang="en-US" sz="2400" dirty="0"/>
              <a:t> Money Supply = </a:t>
            </a:r>
            <a:r>
              <a:rPr lang="en-US" sz="2400" b="1" dirty="0"/>
              <a:t>Real</a:t>
            </a:r>
            <a:r>
              <a:rPr lang="en-US" sz="2400" dirty="0"/>
              <a:t> Money Demand</a:t>
            </a:r>
          </a:p>
          <a:p>
            <a:pPr marL="114300" indent="0">
              <a:buNone/>
            </a:pPr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</a:rPr>
              <a:t>An increase in P </a:t>
            </a:r>
            <a:r>
              <a:rPr lang="en-US" sz="2400" dirty="0"/>
              <a:t>will reduce the </a:t>
            </a:r>
            <a:r>
              <a:rPr lang="en-US" sz="2400" b="1" dirty="0"/>
              <a:t>Real Money Supply</a:t>
            </a:r>
            <a:r>
              <a:rPr lang="en-US" sz="2400" dirty="0"/>
              <a:t>.</a:t>
            </a:r>
            <a:endParaRPr lang="en-US" sz="2400" b="1" dirty="0"/>
          </a:p>
          <a:p>
            <a:r>
              <a:rPr lang="en-US" sz="2400" dirty="0"/>
              <a:t>Smaller Real </a:t>
            </a:r>
            <a:r>
              <a:rPr lang="en-US" sz="2400" dirty="0" err="1"/>
              <a:t>Ms</a:t>
            </a:r>
            <a:r>
              <a:rPr lang="en-US" sz="2400" dirty="0"/>
              <a:t> will drive up interest rate.</a:t>
            </a:r>
          </a:p>
          <a:p>
            <a:r>
              <a:rPr lang="en-US" sz="2400" dirty="0"/>
              <a:t>Higher interest rate discourages investment.</a:t>
            </a:r>
          </a:p>
          <a:p>
            <a:r>
              <a:rPr lang="en-US" sz="2400" dirty="0"/>
              <a:t>Lower investment reduces output (</a:t>
            </a:r>
            <a:r>
              <a:rPr lang="en-US" sz="2400" dirty="0">
                <a:solidFill>
                  <a:srgbClr val="FF0000"/>
                </a:solidFill>
              </a:rPr>
              <a:t>lower Y</a:t>
            </a:r>
            <a:r>
              <a:rPr lang="en-US" sz="2400" dirty="0"/>
              <a:t>).</a:t>
            </a:r>
          </a:p>
          <a:p>
            <a:r>
              <a:rPr lang="en-US" sz="2400" dirty="0"/>
              <a:t>Hence, AD relationship: </a:t>
            </a:r>
            <a:r>
              <a:rPr lang="en-US" sz="2400" b="1" dirty="0">
                <a:solidFill>
                  <a:srgbClr val="FF0000"/>
                </a:solidFill>
              </a:rPr>
              <a:t>P↑ &gt;&gt; Y↓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59676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the LM to the AD…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14300" indent="0">
              <a:buNone/>
            </a:pPr>
            <a:r>
              <a:rPr lang="en-US" sz="2400" dirty="0"/>
              <a:t>An increase in P is like Contractionary Monetary Policy.</a:t>
            </a:r>
            <a:endParaRPr lang="en-US" sz="2400" u="sng" dirty="0"/>
          </a:p>
          <a:p>
            <a:pPr marL="114300" indent="0">
              <a:buNone/>
            </a:pPr>
            <a:endParaRPr lang="en-US" sz="2400" u="sng" dirty="0"/>
          </a:p>
          <a:p>
            <a:pPr marL="114300" indent="0">
              <a:buNone/>
            </a:pPr>
            <a:r>
              <a:rPr lang="en-US" sz="2400" u="sng" dirty="0"/>
              <a:t>When P↑</a:t>
            </a:r>
          </a:p>
          <a:p>
            <a:r>
              <a:rPr lang="en-US" sz="2400" dirty="0"/>
              <a:t>Money Mkt (LM):	</a:t>
            </a:r>
            <a:r>
              <a:rPr lang="en-US" sz="2400" b="1" dirty="0">
                <a:solidFill>
                  <a:srgbClr val="FF0000"/>
                </a:solidFill>
              </a:rPr>
              <a:t>P↑ </a:t>
            </a:r>
            <a:r>
              <a:rPr lang="en-US" sz="2400" dirty="0"/>
              <a:t>&gt;&gt; </a:t>
            </a:r>
            <a:r>
              <a:rPr lang="en-US" sz="2400" b="1" dirty="0" err="1">
                <a:solidFill>
                  <a:srgbClr val="0070C0"/>
                </a:solidFill>
              </a:rPr>
              <a:t>i</a:t>
            </a:r>
            <a:r>
              <a:rPr lang="en-US" sz="2400" b="1" dirty="0">
                <a:solidFill>
                  <a:srgbClr val="0070C0"/>
                </a:solidFill>
              </a:rPr>
              <a:t>↑</a:t>
            </a:r>
          </a:p>
          <a:p>
            <a:r>
              <a:rPr lang="en-US" sz="2400" dirty="0"/>
              <a:t>Goods Mkt (IS):	</a:t>
            </a:r>
            <a:r>
              <a:rPr lang="en-US" sz="2400" b="1" dirty="0" err="1">
                <a:solidFill>
                  <a:srgbClr val="0070C0"/>
                </a:solidFill>
              </a:rPr>
              <a:t>i</a:t>
            </a:r>
            <a:r>
              <a:rPr lang="en-US" sz="2400" b="1" dirty="0">
                <a:solidFill>
                  <a:srgbClr val="0070C0"/>
                </a:solidFill>
              </a:rPr>
              <a:t>↑</a:t>
            </a:r>
            <a:r>
              <a:rPr lang="en-US" sz="2400" dirty="0"/>
              <a:t> &gt;&gt; I↓ &gt;&gt; AE↓ &gt;&gt; </a:t>
            </a:r>
            <a:r>
              <a:rPr lang="en-US" sz="2400" b="1" dirty="0">
                <a:solidFill>
                  <a:srgbClr val="FF0000"/>
                </a:solidFill>
              </a:rPr>
              <a:t>Y↓</a:t>
            </a:r>
          </a:p>
          <a:p>
            <a:pPr marL="114300" indent="0"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en-US" sz="2400" dirty="0"/>
              <a:t>Thus, </a:t>
            </a:r>
            <a:r>
              <a:rPr lang="en-US" sz="2400" b="1" dirty="0"/>
              <a:t>we have the AD relationship</a:t>
            </a:r>
            <a:r>
              <a:rPr lang="en-US" sz="2400" dirty="0"/>
              <a:t>: </a:t>
            </a:r>
            <a:r>
              <a:rPr lang="en-US" sz="2400" b="1" dirty="0">
                <a:solidFill>
                  <a:srgbClr val="FF0000"/>
                </a:solidFill>
              </a:rPr>
              <a:t>P↑ &gt;&gt; Y↓</a:t>
            </a:r>
          </a:p>
          <a:p>
            <a:pPr marL="114300" indent="0"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en-US" sz="2400" b="1" dirty="0"/>
              <a:t>Interest rate links the two markets and is what makes the AD downward-sloping.</a:t>
            </a:r>
          </a:p>
        </p:txBody>
      </p:sp>
    </p:spTree>
    <p:extLst>
      <p:ext uri="{BB962C8B-B14F-4D97-AF65-F5344CB8AC3E}">
        <p14:creationId xmlns:p14="http://schemas.microsoft.com/office/powerpoint/2010/main" val="723895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/>
              <a:t>Higher P reduces </a:t>
            </a:r>
            <a:r>
              <a:rPr lang="en-US" sz="3000" u="sng" dirty="0"/>
              <a:t>Real</a:t>
            </a:r>
            <a:r>
              <a:rPr lang="en-US" sz="3000" dirty="0"/>
              <a:t> </a:t>
            </a:r>
            <a:r>
              <a:rPr lang="en-US" sz="3000" dirty="0" err="1"/>
              <a:t>Ms</a:t>
            </a:r>
            <a:br>
              <a:rPr lang="en-US" sz="3000" dirty="0"/>
            </a:br>
            <a:r>
              <a:rPr lang="en-US" sz="3000" dirty="0"/>
              <a:t>LM curve then shifts to the LEFT.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Image result for money supply L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6480720" cy="486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12917" y="1700808"/>
            <a:ext cx="2294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Real Money Mkt</a:t>
            </a:r>
          </a:p>
        </p:txBody>
      </p:sp>
    </p:spTree>
    <p:extLst>
      <p:ext uri="{BB962C8B-B14F-4D97-AF65-F5344CB8AC3E}">
        <p14:creationId xmlns:p14="http://schemas.microsoft.com/office/powerpoint/2010/main" val="3412209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the LM to the AD…</a:t>
            </a:r>
          </a:p>
        </p:txBody>
      </p:sp>
      <p:sp>
        <p:nvSpPr>
          <p:cNvPr id="9" name="ตัวแทนเนื้อหา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8" y="1988840"/>
            <a:ext cx="8359962" cy="3738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467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Shifts in the AD Curve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Changes in Price cause </a:t>
            </a:r>
            <a:r>
              <a:rPr lang="en-US" sz="2400" b="1" dirty="0"/>
              <a:t>movement</a:t>
            </a:r>
            <a:r>
              <a:rPr lang="en-US" sz="2400" dirty="0"/>
              <a:t> along the AD curve.</a:t>
            </a:r>
          </a:p>
          <a:p>
            <a:endParaRPr lang="en-US" sz="2400" dirty="0"/>
          </a:p>
          <a:p>
            <a:r>
              <a:rPr lang="en-US" sz="2400" dirty="0"/>
              <a:t>Shift in the AD means that </a:t>
            </a:r>
            <a:r>
              <a:rPr lang="en-US" sz="2400" b="1" dirty="0"/>
              <a:t>output changes while the </a:t>
            </a:r>
            <a:r>
              <a:rPr lang="en-US" sz="2400" b="1" u="sng" dirty="0"/>
              <a:t>price remains constant</a:t>
            </a:r>
            <a:r>
              <a:rPr lang="en-US" sz="2400" b="1" dirty="0"/>
              <a:t>.</a:t>
            </a:r>
          </a:p>
          <a:p>
            <a:endParaRPr lang="en-US" sz="2400" dirty="0"/>
          </a:p>
          <a:p>
            <a:r>
              <a:rPr lang="en-US" sz="2400" dirty="0"/>
              <a:t>Therefore, the factors that shifts the AD, are t</a:t>
            </a:r>
            <a:r>
              <a:rPr lang="en-US" sz="2400" u="sng" dirty="0"/>
              <a:t>he </a:t>
            </a:r>
            <a:r>
              <a:rPr lang="en-US" sz="2400" b="1" u="sng" dirty="0"/>
              <a:t>NON-PRICE</a:t>
            </a:r>
            <a:r>
              <a:rPr lang="en-US" sz="2400" u="sng" dirty="0"/>
              <a:t> factors that shift the IS-LM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3177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Shifts in the AD Curve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dirty="0"/>
              <a:t>Non-Price factors (in </a:t>
            </a:r>
            <a:r>
              <a:rPr lang="en-US" sz="2400" b="1" dirty="0">
                <a:solidFill>
                  <a:srgbClr val="FF0000"/>
                </a:solidFill>
              </a:rPr>
              <a:t>Bold</a:t>
            </a:r>
            <a:r>
              <a:rPr lang="en-US" sz="2400" dirty="0"/>
              <a:t>) that shifts the IS-LM</a:t>
            </a:r>
          </a:p>
          <a:p>
            <a:endParaRPr lang="en-US" sz="2400" dirty="0"/>
          </a:p>
          <a:p>
            <a:pPr marL="114300" indent="0">
              <a:buNone/>
            </a:pPr>
            <a:r>
              <a:rPr lang="en-US" sz="2400" dirty="0"/>
              <a:t>Shifts in the IS:	Y = AE = C + I + G</a:t>
            </a:r>
          </a:p>
          <a:p>
            <a:r>
              <a:rPr lang="en-US" sz="2400" dirty="0"/>
              <a:t>C = </a:t>
            </a:r>
            <a:r>
              <a:rPr lang="en-US" sz="2400" b="1" dirty="0">
                <a:solidFill>
                  <a:srgbClr val="FF0000"/>
                </a:solidFill>
              </a:rPr>
              <a:t>C</a:t>
            </a:r>
            <a:r>
              <a:rPr lang="en-US" sz="2400" b="1" baseline="-25000" dirty="0">
                <a:solidFill>
                  <a:srgbClr val="FF0000"/>
                </a:solidFill>
              </a:rPr>
              <a:t>0</a:t>
            </a:r>
            <a:r>
              <a:rPr lang="en-US" sz="2400" dirty="0"/>
              <a:t> + C</a:t>
            </a:r>
            <a:r>
              <a:rPr lang="en-US" sz="2400" baseline="-25000" dirty="0"/>
              <a:t>1</a:t>
            </a:r>
            <a:r>
              <a:rPr lang="en-US" sz="2400" dirty="0"/>
              <a:t>(</a:t>
            </a:r>
            <a:r>
              <a:rPr lang="en-US" sz="2400" dirty="0">
                <a:solidFill>
                  <a:srgbClr val="0070C0"/>
                </a:solidFill>
              </a:rPr>
              <a:t>Y</a:t>
            </a:r>
            <a:r>
              <a:rPr lang="en-US" sz="2400" dirty="0"/>
              <a:t> – </a:t>
            </a:r>
            <a:r>
              <a:rPr lang="en-US" sz="2400" b="1" dirty="0">
                <a:solidFill>
                  <a:srgbClr val="FF0000"/>
                </a:solidFill>
              </a:rPr>
              <a:t>T</a:t>
            </a:r>
            <a:r>
              <a:rPr lang="en-US" sz="2400" dirty="0"/>
              <a:t>)		</a:t>
            </a:r>
          </a:p>
          <a:p>
            <a:r>
              <a:rPr lang="en-US" sz="2400" dirty="0"/>
              <a:t>I = </a:t>
            </a:r>
            <a:r>
              <a:rPr lang="en-US" sz="2400" b="1" dirty="0">
                <a:solidFill>
                  <a:srgbClr val="FF0000"/>
                </a:solidFill>
              </a:rPr>
              <a:t>I</a:t>
            </a:r>
            <a:r>
              <a:rPr lang="en-US" sz="2400" b="1" baseline="-25000" dirty="0">
                <a:solidFill>
                  <a:srgbClr val="FF0000"/>
                </a:solidFill>
              </a:rPr>
              <a:t>0</a:t>
            </a:r>
            <a:r>
              <a:rPr lang="en-US" sz="2400" dirty="0"/>
              <a:t> – I</a:t>
            </a:r>
            <a:r>
              <a:rPr lang="en-US" sz="2400" baseline="-25000" dirty="0"/>
              <a:t>1</a:t>
            </a:r>
            <a:r>
              <a:rPr lang="en-US" sz="2400" dirty="0"/>
              <a:t>∙ </a:t>
            </a:r>
            <a:r>
              <a:rPr lang="en-US" sz="2400" dirty="0">
                <a:solidFill>
                  <a:srgbClr val="0070C0"/>
                </a:solidFill>
              </a:rPr>
              <a:t>i</a:t>
            </a:r>
            <a:endParaRPr lang="en-US" sz="2400" dirty="0"/>
          </a:p>
          <a:p>
            <a:r>
              <a:rPr lang="en-US" sz="2400" dirty="0"/>
              <a:t>G = </a:t>
            </a:r>
            <a:r>
              <a:rPr lang="en-US" sz="2400" b="1" dirty="0">
                <a:solidFill>
                  <a:srgbClr val="FF0000"/>
                </a:solidFill>
              </a:rPr>
              <a:t>G</a:t>
            </a:r>
            <a:r>
              <a:rPr lang="en-US" sz="2400" b="1" baseline="-25000" dirty="0">
                <a:solidFill>
                  <a:srgbClr val="FF0000"/>
                </a:solidFill>
              </a:rPr>
              <a:t>0</a:t>
            </a:r>
            <a:endParaRPr lang="en-US" sz="2400" dirty="0"/>
          </a:p>
          <a:p>
            <a:r>
              <a:rPr lang="en-US" sz="2400" dirty="0"/>
              <a:t>T = </a:t>
            </a:r>
            <a:r>
              <a:rPr lang="en-US" sz="2400" b="1" dirty="0">
                <a:solidFill>
                  <a:srgbClr val="FF0000"/>
                </a:solidFill>
              </a:rPr>
              <a:t>T</a:t>
            </a:r>
            <a:r>
              <a:rPr lang="en-US" sz="2400" b="1" baseline="-25000" dirty="0">
                <a:solidFill>
                  <a:srgbClr val="FF0000"/>
                </a:solidFill>
              </a:rPr>
              <a:t>0</a:t>
            </a:r>
          </a:p>
          <a:p>
            <a:endParaRPr lang="en-US" sz="2400" dirty="0"/>
          </a:p>
          <a:p>
            <a:r>
              <a:rPr lang="en-US" sz="2400" dirty="0"/>
              <a:t>Fiscal Policy (G and T) can shift the AD.</a:t>
            </a:r>
          </a:p>
          <a:p>
            <a:r>
              <a:rPr lang="en-US" sz="2400" dirty="0"/>
              <a:t>Changes in Autonomous C and I can shift the AD too.</a:t>
            </a:r>
          </a:p>
        </p:txBody>
      </p:sp>
    </p:spTree>
    <p:extLst>
      <p:ext uri="{BB962C8B-B14F-4D97-AF65-F5344CB8AC3E}">
        <p14:creationId xmlns:p14="http://schemas.microsoft.com/office/powerpoint/2010/main" val="26733997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Shifts in the AD Curve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781025"/>
            <a:ext cx="8460432" cy="40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981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Shifts in the AD Curve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dirty="0"/>
              <a:t>Non-Price factors (in </a:t>
            </a:r>
            <a:r>
              <a:rPr lang="en-US" sz="2400" b="1" dirty="0">
                <a:solidFill>
                  <a:srgbClr val="FF0000"/>
                </a:solidFill>
              </a:rPr>
              <a:t>Bold</a:t>
            </a:r>
            <a:r>
              <a:rPr lang="en-US" sz="2400" dirty="0"/>
              <a:t>) that shifts the IS-LM</a:t>
            </a:r>
          </a:p>
          <a:p>
            <a:endParaRPr lang="en-US" sz="2400" dirty="0"/>
          </a:p>
          <a:p>
            <a:pPr marL="114300" indent="0">
              <a:buNone/>
            </a:pPr>
            <a:r>
              <a:rPr lang="en-US" sz="2400" dirty="0"/>
              <a:t>Shifts in the LM:	M/P = L(</a:t>
            </a:r>
            <a:r>
              <a:rPr lang="en-US" sz="2400" dirty="0" err="1"/>
              <a:t>i</a:t>
            </a:r>
            <a:r>
              <a:rPr lang="en-US" sz="2400" dirty="0"/>
              <a:t>, Y)</a:t>
            </a:r>
          </a:p>
          <a:p>
            <a:r>
              <a:rPr lang="en-US" sz="2400" dirty="0"/>
              <a:t>L(</a:t>
            </a:r>
            <a:r>
              <a:rPr lang="en-US" sz="2400" dirty="0" err="1"/>
              <a:t>i</a:t>
            </a:r>
            <a:r>
              <a:rPr lang="en-US" sz="2400" dirty="0"/>
              <a:t>, Y) = L</a:t>
            </a:r>
            <a:r>
              <a:rPr lang="en-US" sz="2400" baseline="-25000" dirty="0"/>
              <a:t>0</a:t>
            </a:r>
            <a:r>
              <a:rPr lang="en-US" sz="2400" dirty="0"/>
              <a:t>∙ </a:t>
            </a:r>
            <a:r>
              <a:rPr lang="en-US" sz="2400" dirty="0">
                <a:solidFill>
                  <a:srgbClr val="0070C0"/>
                </a:solidFill>
              </a:rPr>
              <a:t>Y</a:t>
            </a:r>
            <a:r>
              <a:rPr lang="en-US" sz="2400" dirty="0"/>
              <a:t> – L</a:t>
            </a:r>
            <a:r>
              <a:rPr lang="en-US" sz="2400" baseline="-25000" dirty="0"/>
              <a:t>1</a:t>
            </a:r>
            <a:r>
              <a:rPr lang="en-US" sz="2400" dirty="0"/>
              <a:t>∙ </a:t>
            </a:r>
            <a:r>
              <a:rPr lang="en-US" sz="2400" dirty="0" err="1">
                <a:solidFill>
                  <a:srgbClr val="0070C0"/>
                </a:solidFill>
              </a:rPr>
              <a:t>i</a:t>
            </a:r>
            <a:endParaRPr lang="en-US" sz="2400" dirty="0">
              <a:solidFill>
                <a:srgbClr val="0070C0"/>
              </a:solidFill>
            </a:endParaRPr>
          </a:p>
          <a:p>
            <a:r>
              <a:rPr lang="en-US" sz="2400" dirty="0"/>
              <a:t>M = </a:t>
            </a:r>
            <a:r>
              <a:rPr lang="en-US" sz="2400" b="1" dirty="0">
                <a:solidFill>
                  <a:srgbClr val="FF0000"/>
                </a:solidFill>
              </a:rPr>
              <a:t>M</a:t>
            </a:r>
            <a:r>
              <a:rPr lang="en-US" sz="2400" b="1" baseline="-25000" dirty="0">
                <a:solidFill>
                  <a:srgbClr val="FF0000"/>
                </a:solidFill>
              </a:rPr>
              <a:t>0</a:t>
            </a:r>
          </a:p>
          <a:p>
            <a:r>
              <a:rPr lang="en-US" sz="2400" dirty="0"/>
              <a:t>P = P</a:t>
            </a:r>
            <a:r>
              <a:rPr lang="en-US" sz="2400" baseline="-25000" dirty="0"/>
              <a:t>0</a:t>
            </a:r>
          </a:p>
          <a:p>
            <a:endParaRPr lang="en-US" sz="2400" baseline="-25000" dirty="0"/>
          </a:p>
          <a:p>
            <a:r>
              <a:rPr lang="en-US" sz="2400" dirty="0"/>
              <a:t>Monetary Policy (M) can shift the AD.</a:t>
            </a:r>
          </a:p>
        </p:txBody>
      </p:sp>
    </p:spTree>
    <p:extLst>
      <p:ext uri="{BB962C8B-B14F-4D97-AF65-F5344CB8AC3E}">
        <p14:creationId xmlns:p14="http://schemas.microsoft.com/office/powerpoint/2010/main" val="17916544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Shifts in the AD Curve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786673"/>
            <a:ext cx="8460431" cy="406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6618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อยู่ติดกัน">
  <a:themeElements>
    <a:clrScheme name="อยู่ติดกัน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อยู่ติดกัน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384</TotalTime>
  <Words>717</Words>
  <Application>Microsoft Office PowerPoint</Application>
  <PresentationFormat>On-screen Show (4:3)</PresentationFormat>
  <Paragraphs>100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Cambria</vt:lpstr>
      <vt:lpstr>อยู่ติดกัน</vt:lpstr>
      <vt:lpstr>AD-AS Model Part 1</vt:lpstr>
      <vt:lpstr>The IS-LM Model…</vt:lpstr>
      <vt:lpstr>The AD-AS Model…</vt:lpstr>
      <vt:lpstr>Price and Inflation</vt:lpstr>
      <vt:lpstr>Deriving the AD-AS Model</vt:lpstr>
      <vt:lpstr>From IS-LM to AD-AS…</vt:lpstr>
      <vt:lpstr>From the LM to the AD…</vt:lpstr>
      <vt:lpstr>From the LM to the AD…</vt:lpstr>
      <vt:lpstr>Higher P reduces Real Ms LM curve then shifts to the LEFT.</vt:lpstr>
      <vt:lpstr>From the LM to the AD…</vt:lpstr>
      <vt:lpstr>Shifts in the AD Curve</vt:lpstr>
      <vt:lpstr>Shifts in the AD Curve</vt:lpstr>
      <vt:lpstr>Shifts in the AD Curve</vt:lpstr>
      <vt:lpstr>Shifts in the AD Curve</vt:lpstr>
      <vt:lpstr>Shifts in the AD Curve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AD-AS Model Part 1</dc:title>
  <dc:creator>LENOVO</dc:creator>
  <cp:lastModifiedBy>LENOVO</cp:lastModifiedBy>
  <cp:revision>51</cp:revision>
  <dcterms:created xsi:type="dcterms:W3CDTF">2019-04-03T13:22:09Z</dcterms:created>
  <dcterms:modified xsi:type="dcterms:W3CDTF">2019-11-11T19:12:15Z</dcterms:modified>
</cp:coreProperties>
</file>