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notesMasterIdLst>
    <p:notesMasterId r:id="rId49"/>
  </p:notesMasterIdLst>
  <p:sldIdLst>
    <p:sldId id="256" r:id="rId2"/>
    <p:sldId id="322" r:id="rId3"/>
    <p:sldId id="336" r:id="rId4"/>
    <p:sldId id="337" r:id="rId5"/>
    <p:sldId id="338" r:id="rId6"/>
    <p:sldId id="339" r:id="rId7"/>
    <p:sldId id="340" r:id="rId8"/>
    <p:sldId id="341" r:id="rId9"/>
    <p:sldId id="342" r:id="rId10"/>
    <p:sldId id="343" r:id="rId11"/>
    <p:sldId id="344" r:id="rId12"/>
    <p:sldId id="345" r:id="rId13"/>
    <p:sldId id="346" r:id="rId14"/>
    <p:sldId id="347" r:id="rId15"/>
    <p:sldId id="348" r:id="rId16"/>
    <p:sldId id="349" r:id="rId17"/>
    <p:sldId id="350" r:id="rId18"/>
    <p:sldId id="351" r:id="rId19"/>
    <p:sldId id="352" r:id="rId20"/>
    <p:sldId id="353" r:id="rId21"/>
    <p:sldId id="354" r:id="rId22"/>
    <p:sldId id="355" r:id="rId23"/>
    <p:sldId id="356" r:id="rId24"/>
    <p:sldId id="357" r:id="rId25"/>
    <p:sldId id="323" r:id="rId26"/>
    <p:sldId id="324" r:id="rId27"/>
    <p:sldId id="358" r:id="rId28"/>
    <p:sldId id="359" r:id="rId29"/>
    <p:sldId id="360" r:id="rId30"/>
    <p:sldId id="361" r:id="rId31"/>
    <p:sldId id="362" r:id="rId32"/>
    <p:sldId id="363" r:id="rId33"/>
    <p:sldId id="364" r:id="rId34"/>
    <p:sldId id="365" r:id="rId35"/>
    <p:sldId id="366" r:id="rId36"/>
    <p:sldId id="325" r:id="rId37"/>
    <p:sldId id="326" r:id="rId38"/>
    <p:sldId id="327" r:id="rId39"/>
    <p:sldId id="328" r:id="rId40"/>
    <p:sldId id="329" r:id="rId41"/>
    <p:sldId id="330" r:id="rId42"/>
    <p:sldId id="331" r:id="rId43"/>
    <p:sldId id="332" r:id="rId44"/>
    <p:sldId id="333" r:id="rId45"/>
    <p:sldId id="334" r:id="rId46"/>
    <p:sldId id="335" r:id="rId47"/>
    <p:sldId id="320" r:id="rId4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0" autoAdjust="0"/>
    <p:restoredTop sz="94660"/>
  </p:normalViewPr>
  <p:slideViewPr>
    <p:cSldViewPr>
      <p:cViewPr>
        <p:scale>
          <a:sx n="80" d="100"/>
          <a:sy n="80" d="100"/>
        </p:scale>
        <p:origin x="1149" y="45"/>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F6170D8-79F3-47E8-AABF-3546422B4182}" type="datetimeFigureOut">
              <a:rPr lang="en-US" smtClean="0"/>
              <a:t>28-04-18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65097B3-C1B6-4468-B554-69E32C22EF59}" type="slidenum">
              <a:rPr lang="en-US" smtClean="0"/>
              <a:t>‹#›</a:t>
            </a:fld>
            <a:endParaRPr lang="en-US"/>
          </a:p>
        </p:txBody>
      </p:sp>
    </p:spTree>
    <p:extLst>
      <p:ext uri="{BB962C8B-B14F-4D97-AF65-F5344CB8AC3E}">
        <p14:creationId xmlns:p14="http://schemas.microsoft.com/office/powerpoint/2010/main" val="31317283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a:p>
        </p:txBody>
      </p:sp>
      <p:sp>
        <p:nvSpPr>
          <p:cNvPr id="4" name="Slide Number Placeholder 3"/>
          <p:cNvSpPr>
            <a:spLocks noGrp="1"/>
          </p:cNvSpPr>
          <p:nvPr>
            <p:ph type="sldNum" sz="quarter" idx="10"/>
          </p:nvPr>
        </p:nvSpPr>
        <p:spPr/>
        <p:txBody>
          <a:bodyPr/>
          <a:lstStyle/>
          <a:p>
            <a:fld id="{F65097B3-C1B6-4468-B554-69E32C22EF59}" type="slidenum">
              <a:rPr lang="en-US" smtClean="0"/>
              <a:t>1</a:t>
            </a:fld>
            <a:endParaRPr lang="en-US"/>
          </a:p>
        </p:txBody>
      </p:sp>
    </p:spTree>
    <p:extLst>
      <p:ext uri="{BB962C8B-B14F-4D97-AF65-F5344CB8AC3E}">
        <p14:creationId xmlns:p14="http://schemas.microsoft.com/office/powerpoint/2010/main" val="28892148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5841B82-31EE-4AA3-844B-A4165AB44CAC}" type="slidenum">
              <a:rPr lang="en-US"/>
              <a:pPr/>
              <a:t>2</a:t>
            </a:fld>
            <a:endParaRPr lang="en-US"/>
          </a:p>
        </p:txBody>
      </p:sp>
      <p:sp>
        <p:nvSpPr>
          <p:cNvPr id="51202" name="Rectangle 2"/>
          <p:cNvSpPr>
            <a:spLocks noGrp="1" noRot="1" noChangeAspect="1" noChangeArrowheads="1" noTextEdit="1"/>
          </p:cNvSpPr>
          <p:nvPr>
            <p:ph type="sldImg"/>
          </p:nvPr>
        </p:nvSpPr>
        <p:spPr>
          <a:ln/>
        </p:spPr>
      </p:sp>
      <p:sp>
        <p:nvSpPr>
          <p:cNvPr id="51203" name="Rectangle 3"/>
          <p:cNvSpPr>
            <a:spLocks noGrp="1" noChangeArrowheads="1"/>
          </p:cNvSpPr>
          <p:nvPr>
            <p:ph type="body" idx="1"/>
          </p:nvPr>
        </p:nvSpPr>
        <p:spPr/>
        <p:txBody>
          <a:bodyPr/>
          <a:lstStyle/>
          <a:p>
            <a:r>
              <a:rPr lang="en-US"/>
              <a:t>http://hsfpp.nefe.org/instructors/channels.cfm?chid=88&amp;tid=1&amp;deptid=22 </a:t>
            </a:r>
          </a:p>
          <a:p>
            <a:r>
              <a:rPr lang="en-US"/>
              <a:t>NEFE Unit 3 Student Guide</a:t>
            </a:r>
          </a:p>
        </p:txBody>
      </p:sp>
    </p:spTree>
    <p:extLst>
      <p:ext uri="{BB962C8B-B14F-4D97-AF65-F5344CB8AC3E}">
        <p14:creationId xmlns:p14="http://schemas.microsoft.com/office/powerpoint/2010/main" val="3958700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300" b="1">
                <a:solidFill>
                  <a:schemeClr val="tx2"/>
                </a:solidFill>
                <a:latin typeface="Times New Roman" pitchFamily="18" charset="0"/>
              </a:defRPr>
            </a:lvl1pPr>
            <a:lvl2pPr marL="729057" indent="-280406" eaLnBrk="0" hangingPunct="0">
              <a:defRPr sz="4300" b="1">
                <a:solidFill>
                  <a:schemeClr val="tx2"/>
                </a:solidFill>
                <a:latin typeface="Times New Roman" pitchFamily="18" charset="0"/>
              </a:defRPr>
            </a:lvl2pPr>
            <a:lvl3pPr marL="1121626" indent="-224325" eaLnBrk="0" hangingPunct="0">
              <a:defRPr sz="4300" b="1">
                <a:solidFill>
                  <a:schemeClr val="tx2"/>
                </a:solidFill>
                <a:latin typeface="Times New Roman" pitchFamily="18" charset="0"/>
              </a:defRPr>
            </a:lvl3pPr>
            <a:lvl4pPr marL="1570276" indent="-224325" eaLnBrk="0" hangingPunct="0">
              <a:defRPr sz="4300" b="1">
                <a:solidFill>
                  <a:schemeClr val="tx2"/>
                </a:solidFill>
                <a:latin typeface="Times New Roman" pitchFamily="18" charset="0"/>
              </a:defRPr>
            </a:lvl4pPr>
            <a:lvl5pPr marL="2018927" indent="-224325" eaLnBrk="0" hangingPunct="0">
              <a:defRPr sz="4300" b="1">
                <a:solidFill>
                  <a:schemeClr val="tx2"/>
                </a:solidFill>
                <a:latin typeface="Times New Roman" pitchFamily="18" charset="0"/>
              </a:defRPr>
            </a:lvl5pPr>
            <a:lvl6pPr marL="2467577" indent="-224325" algn="ctr" eaLnBrk="0" fontAlgn="base" hangingPunct="0">
              <a:spcBef>
                <a:spcPct val="0"/>
              </a:spcBef>
              <a:spcAft>
                <a:spcPct val="0"/>
              </a:spcAft>
              <a:defRPr sz="4300" b="1">
                <a:solidFill>
                  <a:schemeClr val="tx2"/>
                </a:solidFill>
                <a:latin typeface="Times New Roman" pitchFamily="18" charset="0"/>
              </a:defRPr>
            </a:lvl6pPr>
            <a:lvl7pPr marL="2916227" indent="-224325" algn="ctr" eaLnBrk="0" fontAlgn="base" hangingPunct="0">
              <a:spcBef>
                <a:spcPct val="0"/>
              </a:spcBef>
              <a:spcAft>
                <a:spcPct val="0"/>
              </a:spcAft>
              <a:defRPr sz="4300" b="1">
                <a:solidFill>
                  <a:schemeClr val="tx2"/>
                </a:solidFill>
                <a:latin typeface="Times New Roman" pitchFamily="18" charset="0"/>
              </a:defRPr>
            </a:lvl7pPr>
            <a:lvl8pPr marL="3364878" indent="-224325" algn="ctr" eaLnBrk="0" fontAlgn="base" hangingPunct="0">
              <a:spcBef>
                <a:spcPct val="0"/>
              </a:spcBef>
              <a:spcAft>
                <a:spcPct val="0"/>
              </a:spcAft>
              <a:defRPr sz="4300" b="1">
                <a:solidFill>
                  <a:schemeClr val="tx2"/>
                </a:solidFill>
                <a:latin typeface="Times New Roman" pitchFamily="18" charset="0"/>
              </a:defRPr>
            </a:lvl8pPr>
            <a:lvl9pPr marL="3813528" indent="-224325" algn="ctr" eaLnBrk="0" fontAlgn="base" hangingPunct="0">
              <a:spcBef>
                <a:spcPct val="0"/>
              </a:spcBef>
              <a:spcAft>
                <a:spcPct val="0"/>
              </a:spcAft>
              <a:defRPr sz="4300" b="1">
                <a:solidFill>
                  <a:schemeClr val="tx2"/>
                </a:solidFill>
                <a:latin typeface="Times New Roman" pitchFamily="18" charset="0"/>
              </a:defRPr>
            </a:lvl9pPr>
          </a:lstStyle>
          <a:p>
            <a:pPr eaLnBrk="1" hangingPunct="1"/>
            <a:fld id="{18C4BBCC-FB6A-40D4-93B7-70E31B94D4AB}" type="slidenum">
              <a:rPr lang="en-US" sz="1300" b="0">
                <a:solidFill>
                  <a:schemeClr val="tx1"/>
                </a:solidFill>
                <a:latin typeface="Arial" charset="0"/>
              </a:rPr>
              <a:pPr eaLnBrk="1" hangingPunct="1"/>
              <a:t>41</a:t>
            </a:fld>
            <a:endParaRPr lang="en-US" sz="1300" b="0">
              <a:solidFill>
                <a:schemeClr val="tx1"/>
              </a:solidFill>
              <a:latin typeface="Arial" charset="0"/>
            </a:endParaRPr>
          </a:p>
        </p:txBody>
      </p:sp>
      <p:sp>
        <p:nvSpPr>
          <p:cNvPr id="58371" name="Rectangle 2"/>
          <p:cNvSpPr>
            <a:spLocks noChangeArrowheads="1"/>
          </p:cNvSpPr>
          <p:nvPr/>
        </p:nvSpPr>
        <p:spPr bwMode="auto">
          <a:xfrm>
            <a:off x="3885579" y="0"/>
            <a:ext cx="2972421" cy="4559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711" tIns="45356" rIns="90711" bIns="45356" anchor="ctr"/>
          <a:lstStyle/>
          <a:p>
            <a:endParaRPr lang="en-US"/>
          </a:p>
        </p:txBody>
      </p:sp>
      <p:sp>
        <p:nvSpPr>
          <p:cNvPr id="58372" name="Rectangle 3"/>
          <p:cNvSpPr>
            <a:spLocks noChangeArrowheads="1"/>
          </p:cNvSpPr>
          <p:nvPr/>
        </p:nvSpPr>
        <p:spPr bwMode="auto">
          <a:xfrm>
            <a:off x="3885579" y="8688049"/>
            <a:ext cx="2972421" cy="4559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18899" tIns="0" rIns="18899" bIns="0" anchor="b"/>
          <a:lstStyle/>
          <a:p>
            <a:pPr algn="r" eaLnBrk="0" hangingPunct="0"/>
            <a:r>
              <a:rPr lang="en-US" sz="1000" i="1"/>
              <a:t>3</a:t>
            </a:r>
          </a:p>
        </p:txBody>
      </p:sp>
      <p:sp>
        <p:nvSpPr>
          <p:cNvPr id="58373" name="Rectangle 4"/>
          <p:cNvSpPr>
            <a:spLocks noChangeArrowheads="1"/>
          </p:cNvSpPr>
          <p:nvPr/>
        </p:nvSpPr>
        <p:spPr bwMode="auto">
          <a:xfrm>
            <a:off x="1" y="8688049"/>
            <a:ext cx="2972421" cy="4559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711" tIns="45356" rIns="90711" bIns="45356" anchor="ctr"/>
          <a:lstStyle/>
          <a:p>
            <a:endParaRPr lang="en-US"/>
          </a:p>
        </p:txBody>
      </p:sp>
      <p:sp>
        <p:nvSpPr>
          <p:cNvPr id="58374" name="Rectangle 5"/>
          <p:cNvSpPr>
            <a:spLocks noChangeArrowheads="1"/>
          </p:cNvSpPr>
          <p:nvPr/>
        </p:nvSpPr>
        <p:spPr bwMode="auto">
          <a:xfrm>
            <a:off x="1" y="0"/>
            <a:ext cx="2972421" cy="4559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711" tIns="45356" rIns="90711" bIns="45356" anchor="ctr"/>
          <a:lstStyle/>
          <a:p>
            <a:endParaRPr lang="en-US"/>
          </a:p>
        </p:txBody>
      </p:sp>
      <p:sp>
        <p:nvSpPr>
          <p:cNvPr id="58375" name="Rectangle 6"/>
          <p:cNvSpPr>
            <a:spLocks noGrp="1" noRot="1" noChangeAspect="1" noChangeArrowheads="1" noTextEdit="1"/>
          </p:cNvSpPr>
          <p:nvPr>
            <p:ph type="sldImg"/>
          </p:nvPr>
        </p:nvSpPr>
        <p:spPr>
          <a:xfrm>
            <a:off x="1152525" y="692150"/>
            <a:ext cx="4554538" cy="3416300"/>
          </a:xfrm>
          <a:ln w="12700" cap="flat">
            <a:solidFill>
              <a:schemeClr val="tx1"/>
            </a:solidFill>
          </a:ln>
        </p:spPr>
      </p:sp>
      <p:sp>
        <p:nvSpPr>
          <p:cNvPr id="58376" name="Rectangle 7"/>
          <p:cNvSpPr>
            <a:spLocks noGrp="1" noChangeArrowheads="1"/>
          </p:cNvSpPr>
          <p:nvPr>
            <p:ph type="body" idx="1"/>
          </p:nvPr>
        </p:nvSpPr>
        <p:spPr>
          <a:xfrm>
            <a:off x="913158" y="4344025"/>
            <a:ext cx="5031685" cy="4112926"/>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9767" tIns="44096" rIns="89767" bIns="44096"/>
          <a:lstStyle/>
          <a:p>
            <a:pPr eaLnBrk="1" hangingPunct="1"/>
            <a:endParaRPr lang="en-US"/>
          </a:p>
        </p:txBody>
      </p:sp>
    </p:spTree>
    <p:extLst>
      <p:ext uri="{BB962C8B-B14F-4D97-AF65-F5344CB8AC3E}">
        <p14:creationId xmlns:p14="http://schemas.microsoft.com/office/powerpoint/2010/main" val="21760859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300" b="1">
                <a:solidFill>
                  <a:schemeClr val="tx2"/>
                </a:solidFill>
                <a:latin typeface="Times New Roman" pitchFamily="18" charset="0"/>
              </a:defRPr>
            </a:lvl1pPr>
            <a:lvl2pPr marL="729057" indent="-280406" eaLnBrk="0" hangingPunct="0">
              <a:defRPr sz="4300" b="1">
                <a:solidFill>
                  <a:schemeClr val="tx2"/>
                </a:solidFill>
                <a:latin typeface="Times New Roman" pitchFamily="18" charset="0"/>
              </a:defRPr>
            </a:lvl2pPr>
            <a:lvl3pPr marL="1121626" indent="-224325" eaLnBrk="0" hangingPunct="0">
              <a:defRPr sz="4300" b="1">
                <a:solidFill>
                  <a:schemeClr val="tx2"/>
                </a:solidFill>
                <a:latin typeface="Times New Roman" pitchFamily="18" charset="0"/>
              </a:defRPr>
            </a:lvl3pPr>
            <a:lvl4pPr marL="1570276" indent="-224325" eaLnBrk="0" hangingPunct="0">
              <a:defRPr sz="4300" b="1">
                <a:solidFill>
                  <a:schemeClr val="tx2"/>
                </a:solidFill>
                <a:latin typeface="Times New Roman" pitchFamily="18" charset="0"/>
              </a:defRPr>
            </a:lvl4pPr>
            <a:lvl5pPr marL="2018927" indent="-224325" eaLnBrk="0" hangingPunct="0">
              <a:defRPr sz="4300" b="1">
                <a:solidFill>
                  <a:schemeClr val="tx2"/>
                </a:solidFill>
                <a:latin typeface="Times New Roman" pitchFamily="18" charset="0"/>
              </a:defRPr>
            </a:lvl5pPr>
            <a:lvl6pPr marL="2467577" indent="-224325" algn="ctr" eaLnBrk="0" fontAlgn="base" hangingPunct="0">
              <a:spcBef>
                <a:spcPct val="0"/>
              </a:spcBef>
              <a:spcAft>
                <a:spcPct val="0"/>
              </a:spcAft>
              <a:defRPr sz="4300" b="1">
                <a:solidFill>
                  <a:schemeClr val="tx2"/>
                </a:solidFill>
                <a:latin typeface="Times New Roman" pitchFamily="18" charset="0"/>
              </a:defRPr>
            </a:lvl6pPr>
            <a:lvl7pPr marL="2916227" indent="-224325" algn="ctr" eaLnBrk="0" fontAlgn="base" hangingPunct="0">
              <a:spcBef>
                <a:spcPct val="0"/>
              </a:spcBef>
              <a:spcAft>
                <a:spcPct val="0"/>
              </a:spcAft>
              <a:defRPr sz="4300" b="1">
                <a:solidFill>
                  <a:schemeClr val="tx2"/>
                </a:solidFill>
                <a:latin typeface="Times New Roman" pitchFamily="18" charset="0"/>
              </a:defRPr>
            </a:lvl7pPr>
            <a:lvl8pPr marL="3364878" indent="-224325" algn="ctr" eaLnBrk="0" fontAlgn="base" hangingPunct="0">
              <a:spcBef>
                <a:spcPct val="0"/>
              </a:spcBef>
              <a:spcAft>
                <a:spcPct val="0"/>
              </a:spcAft>
              <a:defRPr sz="4300" b="1">
                <a:solidFill>
                  <a:schemeClr val="tx2"/>
                </a:solidFill>
                <a:latin typeface="Times New Roman" pitchFamily="18" charset="0"/>
              </a:defRPr>
            </a:lvl8pPr>
            <a:lvl9pPr marL="3813528" indent="-224325" algn="ctr" eaLnBrk="0" fontAlgn="base" hangingPunct="0">
              <a:spcBef>
                <a:spcPct val="0"/>
              </a:spcBef>
              <a:spcAft>
                <a:spcPct val="0"/>
              </a:spcAft>
              <a:defRPr sz="4300" b="1">
                <a:solidFill>
                  <a:schemeClr val="tx2"/>
                </a:solidFill>
                <a:latin typeface="Times New Roman" pitchFamily="18" charset="0"/>
              </a:defRPr>
            </a:lvl9pPr>
          </a:lstStyle>
          <a:p>
            <a:pPr eaLnBrk="1" hangingPunct="1"/>
            <a:fld id="{DDA1AF6D-A74D-4579-BE14-DAE732D1A141}" type="slidenum">
              <a:rPr lang="en-US" sz="1300" b="0">
                <a:solidFill>
                  <a:schemeClr val="tx1"/>
                </a:solidFill>
                <a:latin typeface="Arial" charset="0"/>
              </a:rPr>
              <a:pPr eaLnBrk="1" hangingPunct="1"/>
              <a:t>42</a:t>
            </a:fld>
            <a:endParaRPr lang="en-US" sz="1300" b="0">
              <a:solidFill>
                <a:schemeClr val="tx1"/>
              </a:solidFill>
              <a:latin typeface="Arial" charset="0"/>
            </a:endParaRPr>
          </a:p>
        </p:txBody>
      </p:sp>
      <p:sp>
        <p:nvSpPr>
          <p:cNvPr id="59395" name="Rectangle 2"/>
          <p:cNvSpPr>
            <a:spLocks noChangeArrowheads="1"/>
          </p:cNvSpPr>
          <p:nvPr/>
        </p:nvSpPr>
        <p:spPr bwMode="auto">
          <a:xfrm>
            <a:off x="3885579" y="0"/>
            <a:ext cx="2972421" cy="4559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711" tIns="45356" rIns="90711" bIns="45356" anchor="ctr"/>
          <a:lstStyle/>
          <a:p>
            <a:endParaRPr lang="en-US"/>
          </a:p>
        </p:txBody>
      </p:sp>
      <p:sp>
        <p:nvSpPr>
          <p:cNvPr id="59396" name="Rectangle 3"/>
          <p:cNvSpPr>
            <a:spLocks noChangeArrowheads="1"/>
          </p:cNvSpPr>
          <p:nvPr/>
        </p:nvSpPr>
        <p:spPr bwMode="auto">
          <a:xfrm>
            <a:off x="3885579" y="8688049"/>
            <a:ext cx="2972421" cy="4559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18899" tIns="0" rIns="18899" bIns="0" anchor="b"/>
          <a:lstStyle/>
          <a:p>
            <a:pPr algn="r" eaLnBrk="0" hangingPunct="0"/>
            <a:r>
              <a:rPr lang="en-US" sz="1000" i="1"/>
              <a:t>8</a:t>
            </a:r>
          </a:p>
        </p:txBody>
      </p:sp>
      <p:sp>
        <p:nvSpPr>
          <p:cNvPr id="59397" name="Rectangle 4"/>
          <p:cNvSpPr>
            <a:spLocks noChangeArrowheads="1"/>
          </p:cNvSpPr>
          <p:nvPr/>
        </p:nvSpPr>
        <p:spPr bwMode="auto">
          <a:xfrm>
            <a:off x="1" y="8688049"/>
            <a:ext cx="2972421" cy="4559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711" tIns="45356" rIns="90711" bIns="45356" anchor="ctr"/>
          <a:lstStyle/>
          <a:p>
            <a:endParaRPr lang="en-US"/>
          </a:p>
        </p:txBody>
      </p:sp>
      <p:sp>
        <p:nvSpPr>
          <p:cNvPr id="59398" name="Rectangle 5"/>
          <p:cNvSpPr>
            <a:spLocks noChangeArrowheads="1"/>
          </p:cNvSpPr>
          <p:nvPr/>
        </p:nvSpPr>
        <p:spPr bwMode="auto">
          <a:xfrm>
            <a:off x="1" y="0"/>
            <a:ext cx="2972421" cy="4559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711" tIns="45356" rIns="90711" bIns="45356" anchor="ctr"/>
          <a:lstStyle/>
          <a:p>
            <a:endParaRPr lang="en-US"/>
          </a:p>
        </p:txBody>
      </p:sp>
      <p:sp>
        <p:nvSpPr>
          <p:cNvPr id="59399" name="Rectangle 6"/>
          <p:cNvSpPr>
            <a:spLocks noGrp="1" noRot="1" noChangeAspect="1" noChangeArrowheads="1" noTextEdit="1"/>
          </p:cNvSpPr>
          <p:nvPr>
            <p:ph type="sldImg"/>
          </p:nvPr>
        </p:nvSpPr>
        <p:spPr>
          <a:xfrm>
            <a:off x="1152525" y="692150"/>
            <a:ext cx="4554538" cy="3416300"/>
          </a:xfrm>
          <a:ln w="12700" cap="flat">
            <a:solidFill>
              <a:schemeClr val="tx1"/>
            </a:solidFill>
          </a:ln>
        </p:spPr>
      </p:sp>
      <p:sp>
        <p:nvSpPr>
          <p:cNvPr id="59400" name="Rectangle 7"/>
          <p:cNvSpPr>
            <a:spLocks noGrp="1" noChangeArrowheads="1"/>
          </p:cNvSpPr>
          <p:nvPr>
            <p:ph type="body" idx="1"/>
          </p:nvPr>
        </p:nvSpPr>
        <p:spPr>
          <a:xfrm>
            <a:off x="913158" y="4344025"/>
            <a:ext cx="5031685" cy="4112926"/>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9767" tIns="44096" rIns="89767" bIns="44096"/>
          <a:lstStyle/>
          <a:p>
            <a:pPr eaLnBrk="1" hangingPunct="1"/>
            <a:endParaRPr lang="en-US"/>
          </a:p>
        </p:txBody>
      </p:sp>
    </p:spTree>
    <p:extLst>
      <p:ext uri="{BB962C8B-B14F-4D97-AF65-F5344CB8AC3E}">
        <p14:creationId xmlns:p14="http://schemas.microsoft.com/office/powerpoint/2010/main" val="32381190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n-US"/>
              <a:t>Click to edit Master title style</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8114250-69C0-4031-B7EE-FDFDAC3DED3E}" type="datetime1">
              <a:rPr lang="en-US" smtClean="0"/>
              <a:t>28-04-18</a:t>
            </a:fld>
            <a:endParaRPr lang="en-US"/>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5D84503-460F-47D5-BBBD-162B434CDB19}" type="datetime1">
              <a:rPr lang="en-US" smtClean="0"/>
              <a:t>28-04-18</a:t>
            </a:fld>
            <a:endParaRPr lang="en-US"/>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17A3010-DC14-4308-9921-450469887B78}" type="datetime1">
              <a:rPr lang="en-US" smtClean="0"/>
              <a:t>28-04-18</a:t>
            </a:fld>
            <a:endParaRPr lang="en-US"/>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787D7F4-4AED-43CB-AECC-2CD127AD3D33}" type="datetime1">
              <a:rPr lang="en-US" smtClean="0"/>
              <a:t>28-04-18</a:t>
            </a:fld>
            <a:endParaRPr lang="en-US"/>
          </a:p>
        </p:txBody>
      </p:sp>
      <p:sp>
        <p:nvSpPr>
          <p:cNvPr id="6" name="Footer Placeholder 5"/>
          <p:cNvSpPr>
            <a:spLocks noGrp="1"/>
          </p:cNvSpPr>
          <p:nvPr>
            <p:ph type="ftr" sz="quarter" idx="11"/>
          </p:nvPr>
        </p:nvSpPr>
        <p:spPr/>
        <p:txBody>
          <a:bodyPr/>
          <a:lstStyle/>
          <a:p>
            <a:r>
              <a:rPr lang="en-US"/>
              <a:t>FN 281: Personal Finance</a:t>
            </a:r>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AB54A84-167E-45AE-B337-4FEA1C8658F5}" type="datetime1">
              <a:rPr lang="en-US" smtClean="0"/>
              <a:t>28-04-18</a:t>
            </a:fld>
            <a:endParaRPr lang="en-US"/>
          </a:p>
        </p:txBody>
      </p:sp>
      <p:sp>
        <p:nvSpPr>
          <p:cNvPr id="8" name="Footer Placeholder 7"/>
          <p:cNvSpPr>
            <a:spLocks noGrp="1"/>
          </p:cNvSpPr>
          <p:nvPr>
            <p:ph type="ftr" sz="quarter" idx="11"/>
          </p:nvPr>
        </p:nvSpPr>
        <p:spPr/>
        <p:txBody>
          <a:bodyPr/>
          <a:lstStyle/>
          <a:p>
            <a:r>
              <a:rPr lang="en-US"/>
              <a:t>FN 281: Personal Finance</a:t>
            </a:r>
          </a:p>
        </p:txBody>
      </p:sp>
      <p:sp>
        <p:nvSpPr>
          <p:cNvPr id="9" name="Slide Number Placeholder 8"/>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BA356310-8707-4C1D-A444-F24F08BFF847}" type="datetime1">
              <a:rPr lang="en-US" smtClean="0"/>
              <a:t>28-04-18</a:t>
            </a:fld>
            <a:endParaRPr lang="en-US"/>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B60F42-8179-4F26-89B3-815C99238108}" type="datetime1">
              <a:rPr lang="en-US" smtClean="0"/>
              <a:t>28-04-18</a:t>
            </a:fld>
            <a:endParaRPr lang="en-US"/>
          </a:p>
        </p:txBody>
      </p:sp>
      <p:sp>
        <p:nvSpPr>
          <p:cNvPr id="3" name="Footer Placeholder 2"/>
          <p:cNvSpPr>
            <a:spLocks noGrp="1"/>
          </p:cNvSpPr>
          <p:nvPr>
            <p:ph type="ftr" sz="quarter" idx="11"/>
          </p:nvPr>
        </p:nvSpPr>
        <p:spPr/>
        <p:txBody>
          <a:bodyPr/>
          <a:lstStyle/>
          <a:p>
            <a:r>
              <a:rPr lang="en-US"/>
              <a:t>FN 281: Personal Finance</a:t>
            </a:r>
          </a:p>
        </p:txBody>
      </p:sp>
      <p:sp>
        <p:nvSpPr>
          <p:cNvPr id="4" name="Slide Number Placeholder 3"/>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n-US"/>
              <a:t>Click to edit Master title style</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627ADF5-784C-4DCF-8C11-D506C31D6D44}" type="datetime1">
              <a:rPr lang="en-US" smtClean="0"/>
              <a:t>28-04-18</a:t>
            </a:fld>
            <a:endParaRPr lang="en-US"/>
          </a:p>
        </p:txBody>
      </p:sp>
      <p:sp>
        <p:nvSpPr>
          <p:cNvPr id="6" name="Footer Placeholder 5"/>
          <p:cNvSpPr>
            <a:spLocks noGrp="1"/>
          </p:cNvSpPr>
          <p:nvPr>
            <p:ph type="ftr" sz="quarter" idx="11"/>
          </p:nvPr>
        </p:nvSpPr>
        <p:spPr/>
        <p:txBody>
          <a:bodyPr/>
          <a:lstStyle/>
          <a:p>
            <a:r>
              <a:rPr lang="en-US"/>
              <a:t>FN 281: Personal Finance</a:t>
            </a:r>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
        <p:nvSpPr>
          <p:cNvPr id="9" name="Content Placeholder 8"/>
          <p:cNvSpPr>
            <a:spLocks noGrp="1"/>
          </p:cNvSpPr>
          <p:nvPr>
            <p:ph sz="quarter" idx="13"/>
          </p:nvPr>
        </p:nvSpPr>
        <p:spPr>
          <a:xfrm>
            <a:off x="304800" y="381000"/>
            <a:ext cx="7772400" cy="49428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n-US"/>
              <a:t>Click to edit Master title style</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512A891F-3799-4E33-B126-72E40D9209CF}" type="datetime1">
              <a:rPr lang="en-US" smtClean="0"/>
              <a:t>28-04-18</a:t>
            </a:fld>
            <a:endParaRPr lang="en-US"/>
          </a:p>
        </p:txBody>
      </p:sp>
      <p:sp>
        <p:nvSpPr>
          <p:cNvPr id="9" name="Slide Number Placeholder 8"/>
          <p:cNvSpPr>
            <a:spLocks noGrp="1"/>
          </p:cNvSpPr>
          <p:nvPr>
            <p:ph type="sldNum" sz="quarter" idx="11"/>
          </p:nvPr>
        </p:nvSpPr>
        <p:spPr/>
        <p:txBody>
          <a:bodyPr/>
          <a:lstStyle/>
          <a:p>
            <a:fld id="{304EA3A7-80BF-408A-9BAF-2337D606B151}" type="slidenum">
              <a:rPr lang="en-US" smtClean="0"/>
              <a:t>‹#›</a:t>
            </a:fld>
            <a:endParaRPr lang="en-US"/>
          </a:p>
        </p:txBody>
      </p:sp>
      <p:sp>
        <p:nvSpPr>
          <p:cNvPr id="10" name="Footer Placeholder 9"/>
          <p:cNvSpPr>
            <a:spLocks noGrp="1"/>
          </p:cNvSpPr>
          <p:nvPr>
            <p:ph type="ftr" sz="quarter" idx="12"/>
          </p:nvPr>
        </p:nvSpPr>
        <p:spPr/>
        <p:txBody>
          <a:bodyPr/>
          <a:lstStyle/>
          <a:p>
            <a:r>
              <a:rPr lang="en-US"/>
              <a:t>FN 281: Personal Finance</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69DF87E-409B-4F22-A625-BA1203E74B45}" type="datetime1">
              <a:rPr lang="en-US" smtClean="0"/>
              <a:t>28-04-18</a:t>
            </a:fld>
            <a:endParaRPr lang="en-US"/>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32A1461-5700-41A3-B438-E345EC8B0687}" type="datetime1">
              <a:rPr lang="en-US" smtClean="0"/>
              <a:t>28-04-18</a:t>
            </a:fld>
            <a:endParaRPr lang="en-US"/>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304EA3A7-80BF-408A-9BAF-2337D606B151}" type="slidenum">
              <a:rPr lang="en-US" smtClean="0"/>
              <a:t>‹#›</a:t>
            </a:fld>
            <a:endParaRPr lang="en-US"/>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r>
              <a:rPr lang="en-US"/>
              <a:t>FN 281: Personal Finance</a:t>
            </a:r>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C68AE7FF-F4D7-495E-A44B-C585CA9C0373}" type="datetime1">
              <a:rPr lang="en-US" smtClean="0"/>
              <a:t>28-04-18</a:t>
            </a:fld>
            <a:endParaRPr lang="en-US"/>
          </a:p>
        </p:txBody>
      </p:sp>
    </p:spTree>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hf hdr="0" dt="0"/>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5.wm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hyperlink" Target="http://www.tfex.co.th/en/education/knowledge.html"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hyperlink" Target="http://www.tsi-thailand.org/images/stories/TSI2012_Investor/Download/goldfuturessilverfutures_8june2013.pdf"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dirty="0"/>
              <a:t>FN 281: Personal Finance</a:t>
            </a:r>
          </a:p>
        </p:txBody>
      </p:sp>
      <p:sp>
        <p:nvSpPr>
          <p:cNvPr id="3" name="Subtitle 2"/>
          <p:cNvSpPr>
            <a:spLocks noGrp="1"/>
          </p:cNvSpPr>
          <p:nvPr>
            <p:ph type="subTitle" idx="1"/>
          </p:nvPr>
        </p:nvSpPr>
        <p:spPr/>
        <p:txBody>
          <a:bodyPr/>
          <a:lstStyle/>
          <a:p>
            <a:r>
              <a:rPr lang="en-US" dirty="0"/>
              <a:t>Thanachote </a:t>
            </a:r>
            <a:r>
              <a:rPr lang="en-US" dirty="0" err="1"/>
              <a:t>Rungsitivat</a:t>
            </a:r>
            <a:r>
              <a:rPr lang="en-US" dirty="0"/>
              <a:t>, CFA, FRM</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a:t>
            </a:fld>
            <a:endParaRPr lang="en-US"/>
          </a:p>
        </p:txBody>
      </p:sp>
    </p:spTree>
    <p:extLst>
      <p:ext uri="{BB962C8B-B14F-4D97-AF65-F5344CB8AC3E}">
        <p14:creationId xmlns:p14="http://schemas.microsoft.com/office/powerpoint/2010/main" val="6360204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p:txBody>
          <a:bodyPr/>
          <a:lstStyle/>
          <a:p>
            <a:endParaRPr lang="en-US"/>
          </a:p>
        </p:txBody>
      </p:sp>
      <p:sp>
        <p:nvSpPr>
          <p:cNvPr id="50179" name="Rectangle 3"/>
          <p:cNvSpPr>
            <a:spLocks noGrp="1" noChangeArrowheads="1"/>
          </p:cNvSpPr>
          <p:nvPr>
            <p:ph type="body" idx="1"/>
          </p:nvPr>
        </p:nvSpPr>
        <p:spPr/>
        <p:txBody>
          <a:bodyPr/>
          <a:lstStyle/>
          <a:p>
            <a:endParaRPr lang="en-US"/>
          </a:p>
        </p:txBody>
      </p:sp>
      <p:pic>
        <p:nvPicPr>
          <p:cNvPr id="50180" name="Picture 4"/>
          <p:cNvPicPr>
            <a:picLocks noChangeAspect="1" noChangeArrowheads="1"/>
          </p:cNvPicPr>
          <p:nvPr/>
        </p:nvPicPr>
        <p:blipFill>
          <a:blip r:embed="rId3">
            <a:extLst>
              <a:ext uri="{28A0092B-C50C-407E-A947-70E740481C1C}">
                <a14:useLocalDpi xmlns:a14="http://schemas.microsoft.com/office/drawing/2010/main" val="0"/>
              </a:ext>
            </a:extLst>
          </a:blip>
          <a:srcRect l="20000" t="21333" r="18095" b="6285"/>
          <a:stretch>
            <a:fillRect/>
          </a:stretch>
        </p:blipFill>
        <p:spPr bwMode="auto">
          <a:xfrm>
            <a:off x="-76200" y="0"/>
            <a:ext cx="9372600" cy="6848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2</a:t>
            </a:fld>
            <a:endParaRPr lang="en-US"/>
          </a:p>
        </p:txBody>
      </p:sp>
    </p:spTree>
    <p:extLst>
      <p:ext uri="{BB962C8B-B14F-4D97-AF65-F5344CB8AC3E}">
        <p14:creationId xmlns:p14="http://schemas.microsoft.com/office/powerpoint/2010/main" val="35819489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lstStyle/>
          <a:p>
            <a:pPr eaLnBrk="1" hangingPunct="1"/>
            <a:r>
              <a:rPr lang="en-US" sz="3600" b="1" dirty="0"/>
              <a:t>Real Estate Investment</a:t>
            </a:r>
          </a:p>
        </p:txBody>
      </p:sp>
      <p:sp>
        <p:nvSpPr>
          <p:cNvPr id="3075" name="Rectangle 3"/>
          <p:cNvSpPr>
            <a:spLocks noGrp="1" noChangeArrowheads="1"/>
          </p:cNvSpPr>
          <p:nvPr>
            <p:ph idx="1"/>
          </p:nvPr>
        </p:nvSpPr>
        <p:spPr>
          <a:xfrm>
            <a:off x="1143000" y="1600200"/>
            <a:ext cx="7772400" cy="4525963"/>
          </a:xfrm>
        </p:spPr>
        <p:txBody>
          <a:bodyPr/>
          <a:lstStyle/>
          <a:p>
            <a:pPr marL="609600" indent="-609600" eaLnBrk="1" hangingPunct="1">
              <a:buFontTx/>
              <a:buAutoNum type="arabicPeriod"/>
            </a:pPr>
            <a:endParaRPr lang="en-US" sz="2400"/>
          </a:p>
          <a:p>
            <a:pPr marL="609600" indent="-609600" eaLnBrk="1" hangingPunct="1">
              <a:buFontTx/>
              <a:buAutoNum type="arabicPeriod"/>
            </a:pPr>
            <a:r>
              <a:rPr lang="en-US" sz="2400"/>
              <a:t>Identify types of real estate investments</a:t>
            </a:r>
          </a:p>
          <a:p>
            <a:pPr marL="609600" indent="-609600" eaLnBrk="1" hangingPunct="1">
              <a:buFontTx/>
              <a:buAutoNum type="arabicPeriod"/>
            </a:pPr>
            <a:endParaRPr lang="en-US" sz="2400"/>
          </a:p>
          <a:p>
            <a:pPr marL="609600" indent="-609600" eaLnBrk="1" hangingPunct="1">
              <a:buFontTx/>
              <a:buAutoNum type="arabicPeriod"/>
            </a:pPr>
            <a:r>
              <a:rPr lang="en-US" sz="2400"/>
              <a:t>Evaluate the advantages of real estate investments</a:t>
            </a:r>
          </a:p>
          <a:p>
            <a:pPr marL="609600" indent="-609600" eaLnBrk="1" hangingPunct="1">
              <a:buFontTx/>
              <a:buAutoNum type="arabicPeriod"/>
            </a:pPr>
            <a:endParaRPr lang="en-US" sz="2400"/>
          </a:p>
          <a:p>
            <a:pPr marL="609600" indent="-609600" eaLnBrk="1" hangingPunct="1">
              <a:buFontTx/>
              <a:buAutoNum type="arabicPeriod"/>
            </a:pPr>
            <a:r>
              <a:rPr lang="en-US" sz="2400"/>
              <a:t>Asses the disadvantages of real estate investments</a:t>
            </a:r>
          </a:p>
          <a:p>
            <a:pPr marL="609600" indent="-609600" eaLnBrk="1" hangingPunct="1">
              <a:buFontTx/>
              <a:buAutoNum type="arabicPeriod"/>
            </a:pPr>
            <a:endParaRPr lang="en-US" sz="2400"/>
          </a:p>
          <a:p>
            <a:pPr marL="609600" indent="-609600" eaLnBrk="1" hangingPunct="1">
              <a:buFontTx/>
              <a:buAutoNum type="arabicPeriod"/>
            </a:pPr>
            <a:r>
              <a:rPr lang="en-US" sz="2400"/>
              <a:t>Analyze the risks and rewards of investing in precious metals, gems, and collectibles</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3</a:t>
            </a:fld>
            <a:endParaRPr lang="en-US"/>
          </a:p>
        </p:txBody>
      </p:sp>
    </p:spTree>
    <p:extLst>
      <p:ext uri="{BB962C8B-B14F-4D97-AF65-F5344CB8AC3E}">
        <p14:creationId xmlns:p14="http://schemas.microsoft.com/office/powerpoint/2010/main" val="17424207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pPr eaLnBrk="1" hangingPunct="1"/>
            <a:r>
              <a:rPr lang="en-US" sz="3600" b="1"/>
              <a:t>Investing in Real Estate</a:t>
            </a:r>
          </a:p>
        </p:txBody>
      </p:sp>
      <p:sp>
        <p:nvSpPr>
          <p:cNvPr id="4099" name="Rectangle 3"/>
          <p:cNvSpPr>
            <a:spLocks noGrp="1" noChangeArrowheads="1"/>
          </p:cNvSpPr>
          <p:nvPr>
            <p:ph idx="1"/>
          </p:nvPr>
        </p:nvSpPr>
        <p:spPr>
          <a:xfrm>
            <a:off x="1143000" y="1600200"/>
            <a:ext cx="7848600" cy="4876800"/>
          </a:xfrm>
        </p:spPr>
        <p:txBody>
          <a:bodyPr/>
          <a:lstStyle/>
          <a:p>
            <a:pPr eaLnBrk="1" hangingPunct="1">
              <a:lnSpc>
                <a:spcPct val="90000"/>
              </a:lnSpc>
              <a:buFontTx/>
              <a:buNone/>
            </a:pPr>
            <a:r>
              <a:rPr lang="en-US" sz="2800" b="1"/>
              <a:t>Objective 1</a:t>
            </a:r>
            <a:r>
              <a:rPr lang="en-US" sz="2800"/>
              <a:t>: Identify types of real estate investments</a:t>
            </a:r>
          </a:p>
          <a:p>
            <a:pPr eaLnBrk="1" hangingPunct="1">
              <a:lnSpc>
                <a:spcPct val="90000"/>
              </a:lnSpc>
              <a:buFontTx/>
              <a:buNone/>
            </a:pPr>
            <a:endParaRPr lang="en-US" sz="2800"/>
          </a:p>
          <a:p>
            <a:pPr eaLnBrk="1" hangingPunct="1">
              <a:lnSpc>
                <a:spcPct val="90000"/>
              </a:lnSpc>
              <a:buSzPct val="110000"/>
            </a:pPr>
            <a:r>
              <a:rPr lang="en-US" sz="2400" b="1"/>
              <a:t>Direct Real Estate Investments</a:t>
            </a:r>
          </a:p>
          <a:p>
            <a:pPr eaLnBrk="1" hangingPunct="1">
              <a:lnSpc>
                <a:spcPct val="90000"/>
              </a:lnSpc>
              <a:buSzPct val="110000"/>
            </a:pPr>
            <a:endParaRPr lang="en-US" sz="2400" b="1"/>
          </a:p>
          <a:p>
            <a:pPr lvl="1" eaLnBrk="1" hangingPunct="1">
              <a:lnSpc>
                <a:spcPct val="90000"/>
              </a:lnSpc>
            </a:pPr>
            <a:r>
              <a:rPr lang="en-US" sz="2400"/>
              <a:t>As the investor, you hold legal title to the property</a:t>
            </a:r>
          </a:p>
          <a:p>
            <a:pPr lvl="1" eaLnBrk="1" hangingPunct="1">
              <a:lnSpc>
                <a:spcPct val="90000"/>
              </a:lnSpc>
            </a:pPr>
            <a:endParaRPr lang="en-US" sz="2400"/>
          </a:p>
          <a:p>
            <a:pPr lvl="1" eaLnBrk="1" hangingPunct="1">
              <a:lnSpc>
                <a:spcPct val="90000"/>
              </a:lnSpc>
            </a:pPr>
            <a:r>
              <a:rPr lang="en-US" sz="2400"/>
              <a:t>Your </a:t>
            </a:r>
            <a:r>
              <a:rPr lang="en-US" sz="2400" b="1"/>
              <a:t>home</a:t>
            </a:r>
            <a:r>
              <a:rPr lang="en-US" sz="2400"/>
              <a:t> as an investment</a:t>
            </a:r>
          </a:p>
          <a:p>
            <a:pPr lvl="1" eaLnBrk="1" hangingPunct="1">
              <a:lnSpc>
                <a:spcPct val="90000"/>
              </a:lnSpc>
            </a:pPr>
            <a:endParaRPr lang="en-US" sz="1000"/>
          </a:p>
          <a:p>
            <a:pPr lvl="2" eaLnBrk="1" hangingPunct="1">
              <a:lnSpc>
                <a:spcPct val="90000"/>
              </a:lnSpc>
            </a:pPr>
            <a:r>
              <a:rPr lang="en-US"/>
              <a:t>A place to live</a:t>
            </a:r>
          </a:p>
          <a:p>
            <a:pPr lvl="2" eaLnBrk="1" hangingPunct="1">
              <a:lnSpc>
                <a:spcPct val="90000"/>
              </a:lnSpc>
            </a:pPr>
            <a:endParaRPr lang="en-US" sz="1000"/>
          </a:p>
          <a:p>
            <a:pPr lvl="2" eaLnBrk="1" hangingPunct="1">
              <a:lnSpc>
                <a:spcPct val="90000"/>
              </a:lnSpc>
            </a:pPr>
            <a:r>
              <a:rPr lang="en-US"/>
              <a:t>A major asset of most households</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4</a:t>
            </a:fld>
            <a:endParaRPr lang="en-US"/>
          </a:p>
        </p:txBody>
      </p:sp>
    </p:spTree>
    <p:extLst>
      <p:ext uri="{BB962C8B-B14F-4D97-AF65-F5344CB8AC3E}">
        <p14:creationId xmlns:p14="http://schemas.microsoft.com/office/powerpoint/2010/main" val="20498916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r>
              <a:rPr lang="en-US" sz="3600" b="1"/>
              <a:t>Investing in Real Estate</a:t>
            </a:r>
            <a:br>
              <a:rPr lang="en-US" sz="3600" b="1"/>
            </a:br>
            <a:r>
              <a:rPr lang="en-US" sz="2400" b="1"/>
              <a:t>(continued)</a:t>
            </a:r>
          </a:p>
        </p:txBody>
      </p:sp>
      <p:sp>
        <p:nvSpPr>
          <p:cNvPr id="5123" name="Rectangle 3"/>
          <p:cNvSpPr>
            <a:spLocks noGrp="1" noChangeArrowheads="1"/>
          </p:cNvSpPr>
          <p:nvPr>
            <p:ph idx="1"/>
          </p:nvPr>
        </p:nvSpPr>
        <p:spPr>
          <a:xfrm>
            <a:off x="1219200" y="1905000"/>
            <a:ext cx="7467600" cy="4495800"/>
          </a:xfrm>
        </p:spPr>
        <p:txBody>
          <a:bodyPr/>
          <a:lstStyle/>
          <a:p>
            <a:pPr eaLnBrk="1" hangingPunct="1"/>
            <a:r>
              <a:rPr lang="en-US" sz="2400" b="1" dirty="0"/>
              <a:t>Direct Real Estate Investments </a:t>
            </a:r>
            <a:r>
              <a:rPr lang="en-US" sz="1800" b="1" dirty="0"/>
              <a:t>(continued)</a:t>
            </a:r>
          </a:p>
          <a:p>
            <a:pPr lvl="1" eaLnBrk="1" hangingPunct="1"/>
            <a:endParaRPr lang="en-US" sz="1000" dirty="0"/>
          </a:p>
          <a:p>
            <a:pPr lvl="1" eaLnBrk="1" hangingPunct="1"/>
            <a:r>
              <a:rPr lang="en-US" sz="2400" dirty="0"/>
              <a:t>Shelter income from taxes if you have a large mortgage - interest is deductible</a:t>
            </a:r>
          </a:p>
          <a:p>
            <a:pPr lvl="3" eaLnBrk="1" hangingPunct="1"/>
            <a:endParaRPr lang="en-US" sz="2400" dirty="0"/>
          </a:p>
          <a:p>
            <a:pPr lvl="1" eaLnBrk="1" hangingPunct="1"/>
            <a:r>
              <a:rPr lang="en-US" sz="2400" dirty="0"/>
              <a:t>Possible hedge against inflation. Be aware of possible real estate “bubbles”  </a:t>
            </a:r>
          </a:p>
          <a:p>
            <a:pPr marL="411480" lvl="1" indent="0" eaLnBrk="1" hangingPunct="1">
              <a:buNone/>
            </a:pPr>
            <a:endParaRPr lang="en-US" dirty="0"/>
          </a:p>
          <a:p>
            <a:pPr eaLnBrk="1" hangingPunct="1">
              <a:buFontTx/>
              <a:buNone/>
            </a:pPr>
            <a:endParaRPr lang="en-US" sz="2400" dirty="0"/>
          </a:p>
          <a:p>
            <a:pPr eaLnBrk="1" hangingPunct="1"/>
            <a:endParaRPr lang="en-US" sz="2400" dirty="0"/>
          </a:p>
        </p:txBody>
      </p:sp>
      <p:pic>
        <p:nvPicPr>
          <p:cNvPr id="5125" name="Picture 5" descr="C:\Documents and Settings\mmhart\Local Settings\Temporary Internet Files\Content.IE5\Y8TJCMJX\MC900339018[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467600" y="457200"/>
            <a:ext cx="1295400" cy="129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5</a:t>
            </a:fld>
            <a:endParaRPr lang="en-US"/>
          </a:p>
        </p:txBody>
      </p:sp>
    </p:spTree>
    <p:extLst>
      <p:ext uri="{BB962C8B-B14F-4D97-AF65-F5344CB8AC3E}">
        <p14:creationId xmlns:p14="http://schemas.microsoft.com/office/powerpoint/2010/main" val="17254825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3"/>
          <p:cNvSpPr>
            <a:spLocks noGrp="1" noChangeArrowheads="1"/>
          </p:cNvSpPr>
          <p:nvPr>
            <p:ph idx="1"/>
          </p:nvPr>
        </p:nvSpPr>
        <p:spPr>
          <a:xfrm>
            <a:off x="1066800" y="1666875"/>
            <a:ext cx="7848600" cy="4459288"/>
          </a:xfrm>
        </p:spPr>
        <p:txBody>
          <a:bodyPr lIns="90488" tIns="44450" rIns="90488" bIns="44450"/>
          <a:lstStyle/>
          <a:p>
            <a:pPr eaLnBrk="1" hangingPunct="1"/>
            <a:r>
              <a:rPr lang="en-US" sz="2400" dirty="0"/>
              <a:t>Your vacation home</a:t>
            </a:r>
          </a:p>
          <a:p>
            <a:pPr eaLnBrk="1" hangingPunct="1"/>
            <a:endParaRPr lang="en-US" sz="2400" dirty="0"/>
          </a:p>
          <a:p>
            <a:pPr lvl="1" eaLnBrk="1" hangingPunct="1"/>
            <a:r>
              <a:rPr lang="en-US" sz="2400" dirty="0"/>
              <a:t>Tax advantages</a:t>
            </a:r>
          </a:p>
          <a:p>
            <a:pPr marL="411480" lvl="1" indent="0" eaLnBrk="1" hangingPunct="1">
              <a:buNone/>
            </a:pPr>
            <a:endParaRPr lang="en-US" sz="2400" dirty="0"/>
          </a:p>
          <a:p>
            <a:pPr lvl="1" eaLnBrk="1" hangingPunct="1"/>
            <a:r>
              <a:rPr lang="en-US" sz="2400" dirty="0"/>
              <a:t>Primary reason to own a vacation home is because you want to use it</a:t>
            </a:r>
          </a:p>
        </p:txBody>
      </p:sp>
      <p:sp>
        <p:nvSpPr>
          <p:cNvPr id="6148" name="Rectangle 12"/>
          <p:cNvSpPr>
            <a:spLocks noChangeArrowheads="1"/>
          </p:cNvSpPr>
          <p:nvPr/>
        </p:nvSpPr>
        <p:spPr bwMode="auto">
          <a:xfrm>
            <a:off x="457200" y="228600"/>
            <a:ext cx="8229600" cy="1143000"/>
          </a:xfrm>
          <a:prstGeom prst="rect">
            <a:avLst/>
          </a:prstGeom>
          <a:noFill/>
          <a:ln w="9525">
            <a:noFill/>
            <a:miter lim="800000"/>
            <a:headEnd/>
            <a:tailEnd/>
          </a:ln>
        </p:spPr>
        <p:txBody>
          <a:bodyPr anchor="ctr"/>
          <a:lstStyle/>
          <a:p>
            <a:pPr algn="ctr">
              <a:defRPr/>
            </a:pPr>
            <a:r>
              <a:rPr lang="en-US" sz="4000" b="1" dirty="0">
                <a:solidFill>
                  <a:srgbClr val="0070C0"/>
                </a:solidFill>
                <a:latin typeface="+mj-lt"/>
              </a:rPr>
              <a:t>Investing in Real Estate</a:t>
            </a:r>
            <a:br>
              <a:rPr lang="en-US" sz="4000" b="1" dirty="0">
                <a:solidFill>
                  <a:srgbClr val="0070C0"/>
                </a:solidFill>
                <a:latin typeface="+mj-lt"/>
              </a:rPr>
            </a:br>
            <a:r>
              <a:rPr lang="en-US" sz="2400" b="1" dirty="0">
                <a:solidFill>
                  <a:srgbClr val="0070C0"/>
                </a:solidFill>
                <a:latin typeface="+mj-lt"/>
              </a:rPr>
              <a:t>(continued)</a:t>
            </a:r>
          </a:p>
        </p:txBody>
      </p:sp>
      <p:pic>
        <p:nvPicPr>
          <p:cNvPr id="6149" name="Picture 6" descr="C:\Documents and Settings\mmhart\Local Settings\Temporary Internet Files\Content.IE5\PI00A2QM\MC900055649[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10400" y="838200"/>
            <a:ext cx="1677988" cy="164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6</a:t>
            </a:fld>
            <a:endParaRPr lang="en-US"/>
          </a:p>
        </p:txBody>
      </p:sp>
    </p:spTree>
    <p:extLst>
      <p:ext uri="{BB962C8B-B14F-4D97-AF65-F5344CB8AC3E}">
        <p14:creationId xmlns:p14="http://schemas.microsoft.com/office/powerpoint/2010/main" val="2588587367"/>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1066800" y="274638"/>
            <a:ext cx="7315200" cy="1066800"/>
          </a:xfrm>
          <a:noFill/>
        </p:spPr>
        <p:txBody>
          <a:bodyPr lIns="90488" tIns="44450" rIns="90488" bIns="44450"/>
          <a:lstStyle/>
          <a:p>
            <a:pPr eaLnBrk="1" hangingPunct="1"/>
            <a:r>
              <a:rPr lang="en-US" sz="3600" b="1"/>
              <a:t>Investing in Real Estate</a:t>
            </a:r>
            <a:br>
              <a:rPr lang="en-US" sz="3600" b="1"/>
            </a:br>
            <a:r>
              <a:rPr lang="en-US" sz="2400" b="1"/>
              <a:t>(continued)</a:t>
            </a:r>
            <a:br>
              <a:rPr lang="en-US" sz="2400"/>
            </a:br>
            <a:endParaRPr lang="en-US" sz="2400"/>
          </a:p>
        </p:txBody>
      </p:sp>
      <p:sp>
        <p:nvSpPr>
          <p:cNvPr id="7171" name="Rectangle 3"/>
          <p:cNvSpPr>
            <a:spLocks noGrp="1" noChangeArrowheads="1"/>
          </p:cNvSpPr>
          <p:nvPr>
            <p:ph idx="1"/>
          </p:nvPr>
        </p:nvSpPr>
        <p:spPr>
          <a:xfrm>
            <a:off x="1066800" y="1295400"/>
            <a:ext cx="7391400" cy="5334000"/>
          </a:xfrm>
        </p:spPr>
        <p:txBody>
          <a:bodyPr lIns="90488" tIns="44450" rIns="90488" bIns="44450"/>
          <a:lstStyle/>
          <a:p>
            <a:pPr eaLnBrk="1" hangingPunct="1"/>
            <a:endParaRPr lang="en-US" sz="2800" b="1"/>
          </a:p>
          <a:p>
            <a:pPr eaLnBrk="1" hangingPunct="1"/>
            <a:r>
              <a:rPr lang="en-US" sz="2400" b="1"/>
              <a:t>Commercial property</a:t>
            </a:r>
          </a:p>
          <a:p>
            <a:pPr eaLnBrk="1" hangingPunct="1"/>
            <a:endParaRPr lang="en-US" sz="2400" b="1"/>
          </a:p>
          <a:p>
            <a:pPr lvl="1" eaLnBrk="1" hangingPunct="1"/>
            <a:r>
              <a:rPr lang="en-US" sz="2400"/>
              <a:t>Land and buildings that produce lease or rental income</a:t>
            </a:r>
          </a:p>
          <a:p>
            <a:pPr lvl="1" eaLnBrk="1" hangingPunct="1"/>
            <a:endParaRPr lang="en-US" sz="2400"/>
          </a:p>
          <a:p>
            <a:pPr lvl="1" eaLnBrk="1" hangingPunct="1"/>
            <a:r>
              <a:rPr lang="en-US" sz="2400"/>
              <a:t>Most common investment of this type is a duplex or small apartment building.  It also includes hotels, office buildings, stores, and many other types of commercial establishments</a:t>
            </a:r>
          </a:p>
        </p:txBody>
      </p:sp>
      <p:pic>
        <p:nvPicPr>
          <p:cNvPr id="7173" name="Picture 5" descr="C:\Documents and Settings\mmhart\Local Settings\Temporary Internet Files\Content.IE5\E10CJXIB\MC900434847[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2800" y="838200"/>
            <a:ext cx="1714500"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7</a:t>
            </a:fld>
            <a:endParaRPr lang="en-US"/>
          </a:p>
        </p:txBody>
      </p:sp>
    </p:spTree>
    <p:extLst>
      <p:ext uri="{BB962C8B-B14F-4D97-AF65-F5344CB8AC3E}">
        <p14:creationId xmlns:p14="http://schemas.microsoft.com/office/powerpoint/2010/main" val="1362233623"/>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eaLnBrk="1" hangingPunct="1"/>
            <a:r>
              <a:rPr lang="en-US" sz="3600" b="1"/>
              <a:t>Investing in Real Estate</a:t>
            </a:r>
            <a:br>
              <a:rPr lang="en-US" sz="4000" b="1"/>
            </a:br>
            <a:r>
              <a:rPr lang="en-US" sz="2400" b="1"/>
              <a:t>(continued)</a:t>
            </a:r>
          </a:p>
        </p:txBody>
      </p:sp>
      <p:sp>
        <p:nvSpPr>
          <p:cNvPr id="8195" name="Rectangle 3"/>
          <p:cNvSpPr>
            <a:spLocks noGrp="1" noChangeArrowheads="1"/>
          </p:cNvSpPr>
          <p:nvPr>
            <p:ph idx="1"/>
          </p:nvPr>
        </p:nvSpPr>
        <p:spPr>
          <a:xfrm>
            <a:off x="1143000" y="1752600"/>
            <a:ext cx="7543800" cy="4373563"/>
          </a:xfrm>
        </p:spPr>
        <p:txBody>
          <a:bodyPr/>
          <a:lstStyle/>
          <a:p>
            <a:pPr lvl="1" eaLnBrk="1" hangingPunct="1"/>
            <a:r>
              <a:rPr lang="en-US" sz="2400"/>
              <a:t>Will income be greater than expenses?</a:t>
            </a:r>
          </a:p>
          <a:p>
            <a:pPr lvl="1" eaLnBrk="1" hangingPunct="1"/>
            <a:endParaRPr lang="en-US" sz="2400"/>
          </a:p>
          <a:p>
            <a:pPr lvl="1" eaLnBrk="1" hangingPunct="1"/>
            <a:r>
              <a:rPr lang="en-US" sz="2400"/>
              <a:t>Tax deductions, such as depreciation and property taxes are limited to the amount of rental income you receive</a:t>
            </a:r>
          </a:p>
          <a:p>
            <a:pPr lvl="1" eaLnBrk="1" hangingPunct="1"/>
            <a:endParaRPr lang="en-US" sz="2400"/>
          </a:p>
          <a:p>
            <a:pPr lvl="2" eaLnBrk="1" hangingPunct="1"/>
            <a:r>
              <a:rPr lang="en-US" b="1"/>
              <a:t>Passive activities</a:t>
            </a:r>
            <a:r>
              <a:rPr lang="en-US"/>
              <a:t> and </a:t>
            </a:r>
            <a:r>
              <a:rPr lang="en-US" b="1"/>
              <a:t>passive losses</a:t>
            </a:r>
          </a:p>
          <a:p>
            <a:pPr eaLnBrk="1" hangingPunct="1"/>
            <a:endParaRPr lang="en-US" sz="2400"/>
          </a:p>
        </p:txBody>
      </p:sp>
      <p:pic>
        <p:nvPicPr>
          <p:cNvPr id="8197" name="Picture 5" descr="C:\Documents and Settings\mmhart\Local Settings\Temporary Internet Files\Content.IE5\3DY0H064\MP910216521[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0" y="4819650"/>
            <a:ext cx="2362200" cy="1771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8</a:t>
            </a:fld>
            <a:endParaRPr lang="en-US"/>
          </a:p>
        </p:txBody>
      </p:sp>
    </p:spTree>
    <p:extLst>
      <p:ext uri="{BB962C8B-B14F-4D97-AF65-F5344CB8AC3E}">
        <p14:creationId xmlns:p14="http://schemas.microsoft.com/office/powerpoint/2010/main" val="1763545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612775" y="274638"/>
            <a:ext cx="7996238" cy="1143000"/>
          </a:xfrm>
        </p:spPr>
        <p:txBody>
          <a:bodyPr/>
          <a:lstStyle/>
          <a:p>
            <a:pPr eaLnBrk="1" hangingPunct="1"/>
            <a:r>
              <a:rPr lang="en-US" sz="3600" b="1"/>
              <a:t>Investing in Real Estate</a:t>
            </a:r>
            <a:br>
              <a:rPr lang="en-US" sz="3600" b="1"/>
            </a:br>
            <a:r>
              <a:rPr lang="en-US" sz="2400" b="1"/>
              <a:t>(continued)</a:t>
            </a:r>
            <a:endParaRPr lang="en-US" sz="3600" b="1"/>
          </a:p>
        </p:txBody>
      </p:sp>
      <p:sp>
        <p:nvSpPr>
          <p:cNvPr id="9219" name="Rectangle 3"/>
          <p:cNvSpPr>
            <a:spLocks noGrp="1" noChangeArrowheads="1"/>
          </p:cNvSpPr>
          <p:nvPr>
            <p:ph idx="1"/>
          </p:nvPr>
        </p:nvSpPr>
        <p:spPr>
          <a:xfrm>
            <a:off x="1066800" y="1600200"/>
            <a:ext cx="7386638" cy="4800600"/>
          </a:xfrm>
        </p:spPr>
        <p:txBody>
          <a:bodyPr/>
          <a:lstStyle/>
          <a:p>
            <a:pPr eaLnBrk="1" hangingPunct="1">
              <a:lnSpc>
                <a:spcPct val="80000"/>
              </a:lnSpc>
            </a:pPr>
            <a:endParaRPr lang="en-US" sz="2400" b="1"/>
          </a:p>
          <a:p>
            <a:pPr eaLnBrk="1" hangingPunct="1">
              <a:lnSpc>
                <a:spcPct val="80000"/>
              </a:lnSpc>
            </a:pPr>
            <a:endParaRPr lang="en-US" sz="2400" b="1"/>
          </a:p>
          <a:p>
            <a:pPr eaLnBrk="1" hangingPunct="1">
              <a:lnSpc>
                <a:spcPct val="80000"/>
              </a:lnSpc>
            </a:pPr>
            <a:endParaRPr lang="en-US" sz="2400" b="1"/>
          </a:p>
          <a:p>
            <a:pPr eaLnBrk="1" hangingPunct="1">
              <a:lnSpc>
                <a:spcPct val="80000"/>
              </a:lnSpc>
            </a:pPr>
            <a:endParaRPr lang="en-US" sz="2400" b="1"/>
          </a:p>
          <a:p>
            <a:pPr eaLnBrk="1" hangingPunct="1">
              <a:lnSpc>
                <a:spcPct val="80000"/>
              </a:lnSpc>
            </a:pPr>
            <a:endParaRPr lang="en-US" sz="2400" b="1"/>
          </a:p>
          <a:p>
            <a:pPr eaLnBrk="1" hangingPunct="1">
              <a:lnSpc>
                <a:spcPct val="80000"/>
              </a:lnSpc>
            </a:pPr>
            <a:r>
              <a:rPr lang="en-US" sz="2400" b="1"/>
              <a:t>Undeveloped land</a:t>
            </a:r>
          </a:p>
          <a:p>
            <a:pPr eaLnBrk="1" hangingPunct="1">
              <a:lnSpc>
                <a:spcPct val="80000"/>
              </a:lnSpc>
            </a:pPr>
            <a:endParaRPr lang="en-US" sz="2400" b="1"/>
          </a:p>
          <a:p>
            <a:pPr lvl="1" eaLnBrk="1" hangingPunct="1">
              <a:lnSpc>
                <a:spcPct val="80000"/>
              </a:lnSpc>
            </a:pPr>
            <a:r>
              <a:rPr lang="en-US" sz="2400"/>
              <a:t>Can be tremendous gains but this type of investment poses enormous risks.  All the money is riding on a single parcel of land</a:t>
            </a:r>
          </a:p>
          <a:p>
            <a:pPr lvl="1" eaLnBrk="1" hangingPunct="1">
              <a:lnSpc>
                <a:spcPct val="80000"/>
              </a:lnSpc>
            </a:pPr>
            <a:endParaRPr lang="en-US" sz="2400"/>
          </a:p>
          <a:p>
            <a:pPr lvl="1" eaLnBrk="1" hangingPunct="1">
              <a:lnSpc>
                <a:spcPct val="80000"/>
              </a:lnSpc>
            </a:pPr>
            <a:r>
              <a:rPr lang="en-US" sz="2400"/>
              <a:t>Most people buy land with the idea of subdividing the land</a:t>
            </a:r>
          </a:p>
        </p:txBody>
      </p:sp>
      <p:pic>
        <p:nvPicPr>
          <p:cNvPr id="9221" name="Picture 5" descr="C:\Documents and Settings\mmhart\Local Settings\Temporary Internet Files\Content.IE5\DL8SO3DZ\MP900448017[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81600" y="1752600"/>
            <a:ext cx="3048000" cy="205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9</a:t>
            </a:fld>
            <a:endParaRPr lang="en-US"/>
          </a:p>
        </p:txBody>
      </p:sp>
    </p:spTree>
    <p:extLst>
      <p:ext uri="{BB962C8B-B14F-4D97-AF65-F5344CB8AC3E}">
        <p14:creationId xmlns:p14="http://schemas.microsoft.com/office/powerpoint/2010/main" val="21417546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eaLnBrk="1" hangingPunct="1"/>
            <a:r>
              <a:rPr lang="en-US" sz="3600" b="1"/>
              <a:t>Investing in Real Estate</a:t>
            </a:r>
            <a:br>
              <a:rPr lang="en-US" sz="3600" b="1"/>
            </a:br>
            <a:r>
              <a:rPr lang="en-US" sz="2400" b="1"/>
              <a:t>(continued)</a:t>
            </a:r>
          </a:p>
        </p:txBody>
      </p:sp>
      <p:sp>
        <p:nvSpPr>
          <p:cNvPr id="10243" name="Rectangle 3"/>
          <p:cNvSpPr>
            <a:spLocks noGrp="1" noChangeArrowheads="1"/>
          </p:cNvSpPr>
          <p:nvPr>
            <p:ph idx="1"/>
          </p:nvPr>
        </p:nvSpPr>
        <p:spPr>
          <a:xfrm>
            <a:off x="1066800" y="1600200"/>
            <a:ext cx="7924800" cy="4525963"/>
          </a:xfrm>
        </p:spPr>
        <p:txBody>
          <a:bodyPr/>
          <a:lstStyle/>
          <a:p>
            <a:pPr eaLnBrk="1" hangingPunct="1">
              <a:buSzPct val="110000"/>
            </a:pPr>
            <a:r>
              <a:rPr lang="en-US" sz="2400" b="1"/>
              <a:t>Indirect Real Estate Investments</a:t>
            </a:r>
          </a:p>
          <a:p>
            <a:pPr eaLnBrk="1" hangingPunct="1">
              <a:buSzPct val="110000"/>
              <a:buFont typeface="Wingdings" panose="05000000000000000000" pitchFamily="2" charset="2"/>
              <a:buNone/>
            </a:pPr>
            <a:endParaRPr lang="en-US" sz="1000" b="1"/>
          </a:p>
          <a:p>
            <a:pPr lvl="1" eaLnBrk="1" hangingPunct="1"/>
            <a:r>
              <a:rPr lang="en-US" b="1"/>
              <a:t>Real estate syndicates or limited partnerships</a:t>
            </a:r>
          </a:p>
          <a:p>
            <a:pPr lvl="2" eaLnBrk="1" hangingPunct="1"/>
            <a:r>
              <a:rPr lang="en-US"/>
              <a:t>A </a:t>
            </a:r>
            <a:r>
              <a:rPr lang="en-US" b="1"/>
              <a:t>syndicate</a:t>
            </a:r>
            <a:r>
              <a:rPr lang="en-US"/>
              <a:t> is a temporary association of individuals or firms organized to perform a specific task that takes a large amount of capital.  Can be organized as a corporation, trust, or limited partnership</a:t>
            </a:r>
          </a:p>
          <a:p>
            <a:pPr lvl="2" eaLnBrk="1" hangingPunct="1"/>
            <a:r>
              <a:rPr lang="en-US"/>
              <a:t>Provide professional management and limited liability for its members, and diversification, if several properties are owned</a:t>
            </a:r>
          </a:p>
          <a:p>
            <a:pPr lvl="2" eaLnBrk="1" hangingPunct="1">
              <a:buFontTx/>
              <a:buNone/>
            </a:pPr>
            <a:endParaRPr lang="en-US"/>
          </a:p>
          <a:p>
            <a:pPr eaLnBrk="1" hangingPunct="1"/>
            <a:endParaRPr lang="en-US"/>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10</a:t>
            </a:fld>
            <a:endParaRPr lang="en-US"/>
          </a:p>
        </p:txBody>
      </p:sp>
    </p:spTree>
    <p:extLst>
      <p:ext uri="{BB962C8B-B14F-4D97-AF65-F5344CB8AC3E}">
        <p14:creationId xmlns:p14="http://schemas.microsoft.com/office/powerpoint/2010/main" val="2669930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534988" y="274638"/>
            <a:ext cx="8074025" cy="1143000"/>
          </a:xfrm>
        </p:spPr>
        <p:txBody>
          <a:bodyPr/>
          <a:lstStyle/>
          <a:p>
            <a:pPr eaLnBrk="1" hangingPunct="1"/>
            <a:r>
              <a:rPr lang="en-US" sz="3600" b="1"/>
              <a:t>Investing in Real Estate </a:t>
            </a:r>
            <a:br>
              <a:rPr lang="en-US" sz="3600" b="1"/>
            </a:br>
            <a:r>
              <a:rPr lang="en-US" sz="2400" b="1"/>
              <a:t>(continued)</a:t>
            </a:r>
            <a:endParaRPr lang="en-US" sz="4000" b="1"/>
          </a:p>
        </p:txBody>
      </p:sp>
      <p:sp>
        <p:nvSpPr>
          <p:cNvPr id="11267" name="Rectangle 3"/>
          <p:cNvSpPr>
            <a:spLocks noGrp="1" noChangeArrowheads="1"/>
          </p:cNvSpPr>
          <p:nvPr>
            <p:ph idx="1"/>
          </p:nvPr>
        </p:nvSpPr>
        <p:spPr>
          <a:xfrm>
            <a:off x="1066800" y="2895600"/>
            <a:ext cx="7848600" cy="3459163"/>
          </a:xfrm>
        </p:spPr>
        <p:txBody>
          <a:bodyPr/>
          <a:lstStyle/>
          <a:p>
            <a:pPr eaLnBrk="1" hangingPunct="1"/>
            <a:endParaRPr lang="en-US" sz="2400" b="1"/>
          </a:p>
          <a:p>
            <a:pPr eaLnBrk="1" hangingPunct="1"/>
            <a:r>
              <a:rPr lang="en-US" sz="2400" b="1"/>
              <a:t>Limited partnerships</a:t>
            </a:r>
            <a:r>
              <a:rPr lang="en-US" sz="2400"/>
              <a:t> </a:t>
            </a:r>
          </a:p>
          <a:p>
            <a:pPr eaLnBrk="1" hangingPunct="1"/>
            <a:endParaRPr lang="en-US" sz="2400"/>
          </a:p>
          <a:p>
            <a:pPr lvl="1" eaLnBrk="1" hangingPunct="1"/>
            <a:r>
              <a:rPr lang="en-US" sz="2400"/>
              <a:t>A limited partnership has a general partner who has unlimited liability and sells participation units to the limited partners.  The partner’s liability is limited to the extent of their  initial investment, such as $5,000 or $10,000</a:t>
            </a:r>
          </a:p>
          <a:p>
            <a:pPr eaLnBrk="1" hangingPunct="1">
              <a:buFontTx/>
              <a:buNone/>
            </a:pPr>
            <a:endParaRPr lang="en-US" sz="2400"/>
          </a:p>
        </p:txBody>
      </p:sp>
      <p:pic>
        <p:nvPicPr>
          <p:cNvPr id="11269" name="Picture 6" descr="C:\Documents and Settings\mmhart\Local Settings\Temporary Internet Files\Content.IE5\9HQQ8AT0\MP900400217[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29200" y="1447800"/>
            <a:ext cx="2879725" cy="2287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11</a:t>
            </a:fld>
            <a:endParaRPr lang="en-US"/>
          </a:p>
        </p:txBody>
      </p:sp>
    </p:spTree>
    <p:extLst>
      <p:ext uri="{BB962C8B-B14F-4D97-AF65-F5344CB8AC3E}">
        <p14:creationId xmlns:p14="http://schemas.microsoft.com/office/powerpoint/2010/main" val="24598662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eaLnBrk="1" hangingPunct="1"/>
            <a:r>
              <a:rPr lang="en-US" sz="3600" b="1"/>
              <a:t>Investing in Real Estate </a:t>
            </a:r>
            <a:br>
              <a:rPr lang="en-US" sz="4000" b="1"/>
            </a:br>
            <a:r>
              <a:rPr lang="en-US" sz="2400" b="1"/>
              <a:t>(continued)</a:t>
            </a:r>
          </a:p>
        </p:txBody>
      </p:sp>
      <p:sp>
        <p:nvSpPr>
          <p:cNvPr id="12291" name="Rectangle 3"/>
          <p:cNvSpPr>
            <a:spLocks noGrp="1" noChangeArrowheads="1"/>
          </p:cNvSpPr>
          <p:nvPr>
            <p:ph idx="1"/>
          </p:nvPr>
        </p:nvSpPr>
        <p:spPr>
          <a:xfrm>
            <a:off x="1143000" y="1600200"/>
            <a:ext cx="7772400" cy="4525963"/>
          </a:xfrm>
        </p:spPr>
        <p:txBody>
          <a:bodyPr/>
          <a:lstStyle/>
          <a:p>
            <a:pPr eaLnBrk="1" hangingPunct="1"/>
            <a:endParaRPr lang="en-US" sz="2400" b="1"/>
          </a:p>
          <a:p>
            <a:pPr eaLnBrk="1" hangingPunct="1"/>
            <a:r>
              <a:rPr lang="en-US" sz="2400" b="1"/>
              <a:t>Real estate investment trusts (REIT)</a:t>
            </a:r>
          </a:p>
          <a:p>
            <a:pPr eaLnBrk="1" hangingPunct="1"/>
            <a:endParaRPr lang="en-US" sz="2400" b="1"/>
          </a:p>
          <a:p>
            <a:pPr lvl="1" eaLnBrk="1" hangingPunct="1"/>
            <a:r>
              <a:rPr lang="en-US" sz="2400"/>
              <a:t>REITs are similar to a mutual fund or investment company and trade shares on stock exchanges or over the counter.</a:t>
            </a:r>
          </a:p>
          <a:p>
            <a:pPr lvl="1" eaLnBrk="1" hangingPunct="1"/>
            <a:endParaRPr lang="en-US" sz="2400"/>
          </a:p>
          <a:p>
            <a:pPr lvl="1" eaLnBrk="1" hangingPunct="1"/>
            <a:r>
              <a:rPr lang="en-US" sz="2400"/>
              <a:t>Equity REITs own and operate income-producing properties; Mortgage REITs loan money or invest in mortgages; Hybrid REITS own both properties and mortgages</a:t>
            </a:r>
          </a:p>
          <a:p>
            <a:pPr eaLnBrk="1" hangingPunct="1"/>
            <a:endParaRPr lang="en-US" sz="2400"/>
          </a:p>
          <a:p>
            <a:pPr eaLnBrk="1" hangingPunct="1"/>
            <a:endParaRPr lang="en-US" sz="2400"/>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12</a:t>
            </a:fld>
            <a:endParaRPr lang="en-US"/>
          </a:p>
        </p:txBody>
      </p:sp>
    </p:spTree>
    <p:extLst>
      <p:ext uri="{BB962C8B-B14F-4D97-AF65-F5344CB8AC3E}">
        <p14:creationId xmlns:p14="http://schemas.microsoft.com/office/powerpoint/2010/main" val="39438267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534988" y="274638"/>
            <a:ext cx="8074025" cy="990600"/>
          </a:xfrm>
        </p:spPr>
        <p:txBody>
          <a:bodyPr/>
          <a:lstStyle/>
          <a:p>
            <a:pPr eaLnBrk="1" hangingPunct="1"/>
            <a:r>
              <a:rPr lang="en-US" sz="3600" b="1"/>
              <a:t>Investing in Real Estate</a:t>
            </a:r>
            <a:br>
              <a:rPr lang="en-US" sz="3600" b="1"/>
            </a:br>
            <a:r>
              <a:rPr lang="en-US" sz="2400" b="1"/>
              <a:t>(continued)</a:t>
            </a:r>
            <a:endParaRPr lang="en-US" sz="4000" b="1"/>
          </a:p>
        </p:txBody>
      </p:sp>
      <p:sp>
        <p:nvSpPr>
          <p:cNvPr id="13315" name="Rectangle 3"/>
          <p:cNvSpPr>
            <a:spLocks noGrp="1" noChangeArrowheads="1"/>
          </p:cNvSpPr>
          <p:nvPr>
            <p:ph idx="1"/>
          </p:nvPr>
        </p:nvSpPr>
        <p:spPr>
          <a:xfrm>
            <a:off x="1066800" y="1371600"/>
            <a:ext cx="7772400" cy="5257800"/>
          </a:xfrm>
        </p:spPr>
        <p:txBody>
          <a:bodyPr/>
          <a:lstStyle/>
          <a:p>
            <a:pPr eaLnBrk="1" hangingPunct="1">
              <a:buFont typeface="Wingdings" panose="05000000000000000000" pitchFamily="2" charset="2"/>
              <a:buNone/>
            </a:pPr>
            <a:endParaRPr lang="en-US" sz="2600"/>
          </a:p>
          <a:p>
            <a:pPr eaLnBrk="1" hangingPunct="1"/>
            <a:r>
              <a:rPr lang="en-US" sz="2400" b="1"/>
              <a:t>Investing in First and Second Mortgages</a:t>
            </a:r>
          </a:p>
          <a:p>
            <a:pPr eaLnBrk="1" hangingPunct="1"/>
            <a:endParaRPr lang="en-US" sz="2400" b="1"/>
          </a:p>
          <a:p>
            <a:pPr eaLnBrk="1" hangingPunct="1"/>
            <a:r>
              <a:rPr lang="en-US" sz="2400" b="1"/>
              <a:t>Participation certificates</a:t>
            </a:r>
          </a:p>
          <a:p>
            <a:pPr eaLnBrk="1" hangingPunct="1"/>
            <a:endParaRPr lang="en-US" sz="2400" b="1"/>
          </a:p>
          <a:p>
            <a:pPr lvl="2" eaLnBrk="1" hangingPunct="1"/>
            <a:r>
              <a:rPr lang="en-US"/>
              <a:t>A risk-proof real estate investment</a:t>
            </a:r>
          </a:p>
          <a:p>
            <a:pPr lvl="2" eaLnBrk="1" hangingPunct="1"/>
            <a:endParaRPr lang="en-US"/>
          </a:p>
          <a:p>
            <a:pPr lvl="2" eaLnBrk="1" hangingPunct="1"/>
            <a:r>
              <a:rPr lang="en-US"/>
              <a:t>Equity investment in a pool of mortgages that have been purchased by one of several government agencies, such as Ginnie Mae and Freddie Mac</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13</a:t>
            </a:fld>
            <a:endParaRPr lang="en-US"/>
          </a:p>
        </p:txBody>
      </p:sp>
    </p:spTree>
    <p:extLst>
      <p:ext uri="{BB962C8B-B14F-4D97-AF65-F5344CB8AC3E}">
        <p14:creationId xmlns:p14="http://schemas.microsoft.com/office/powerpoint/2010/main" val="21897495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534988" y="274638"/>
            <a:ext cx="7996237" cy="990600"/>
          </a:xfrm>
          <a:noFill/>
        </p:spPr>
        <p:txBody>
          <a:bodyPr lIns="90488" tIns="44450" rIns="90488" bIns="44450"/>
          <a:lstStyle/>
          <a:p>
            <a:pPr eaLnBrk="1" hangingPunct="1"/>
            <a:r>
              <a:rPr lang="en-US" sz="3600" b="1"/>
              <a:t>Advantages of </a:t>
            </a:r>
            <a:br>
              <a:rPr lang="en-US" sz="3600" b="1"/>
            </a:br>
            <a:r>
              <a:rPr lang="en-US" sz="3600" b="1"/>
              <a:t>Real Estate Investments</a:t>
            </a:r>
          </a:p>
        </p:txBody>
      </p:sp>
      <p:sp>
        <p:nvSpPr>
          <p:cNvPr id="14339" name="Rectangle 3"/>
          <p:cNvSpPr>
            <a:spLocks noGrp="1" noChangeArrowheads="1"/>
          </p:cNvSpPr>
          <p:nvPr>
            <p:ph idx="1"/>
          </p:nvPr>
        </p:nvSpPr>
        <p:spPr>
          <a:xfrm>
            <a:off x="1066800" y="1752600"/>
            <a:ext cx="7391400" cy="4876800"/>
          </a:xfrm>
        </p:spPr>
        <p:txBody>
          <a:bodyPr lIns="90488" tIns="44450" rIns="90488" bIns="44450"/>
          <a:lstStyle/>
          <a:p>
            <a:pPr eaLnBrk="1" hangingPunct="1">
              <a:buFontTx/>
              <a:buNone/>
            </a:pPr>
            <a:r>
              <a:rPr lang="en-US" sz="2800" b="1"/>
              <a:t>Objective 2</a:t>
            </a:r>
            <a:r>
              <a:rPr lang="en-US" sz="2800"/>
              <a:t>: Evaluate the advantages of real estate investments</a:t>
            </a:r>
          </a:p>
          <a:p>
            <a:pPr eaLnBrk="1" hangingPunct="1">
              <a:buFontTx/>
              <a:buNone/>
            </a:pPr>
            <a:endParaRPr lang="en-US" sz="2800"/>
          </a:p>
          <a:p>
            <a:pPr eaLnBrk="1" hangingPunct="1"/>
            <a:r>
              <a:rPr lang="en-US" sz="2400"/>
              <a:t>A possible </a:t>
            </a:r>
            <a:r>
              <a:rPr lang="en-US" sz="2400" b="1"/>
              <a:t>hedge against inflation</a:t>
            </a:r>
          </a:p>
          <a:p>
            <a:pPr eaLnBrk="1" hangingPunct="1"/>
            <a:r>
              <a:rPr lang="en-US" sz="2400" b="1"/>
              <a:t>Easy entry</a:t>
            </a:r>
            <a:r>
              <a:rPr lang="en-US" sz="2400"/>
              <a:t> as a limited partner, such as investing $5,000 to own part of an apartment building</a:t>
            </a:r>
          </a:p>
        </p:txBody>
      </p:sp>
      <p:pic>
        <p:nvPicPr>
          <p:cNvPr id="14341" name="Picture 7" descr="C:\Documents and Settings\mmhart\Local Settings\Temporary Internet Files\Content.IE5\TC4U91QV\MP900315685[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57825" y="4572000"/>
            <a:ext cx="2695575" cy="192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14</a:t>
            </a:fld>
            <a:endParaRPr lang="en-US"/>
          </a:p>
        </p:txBody>
      </p:sp>
    </p:spTree>
    <p:extLst>
      <p:ext uri="{BB962C8B-B14F-4D97-AF65-F5344CB8AC3E}">
        <p14:creationId xmlns:p14="http://schemas.microsoft.com/office/powerpoint/2010/main" val="2992467469"/>
      </p:ext>
    </p:extLst>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1066800" y="274638"/>
            <a:ext cx="7464425" cy="990600"/>
          </a:xfrm>
          <a:noFill/>
        </p:spPr>
        <p:txBody>
          <a:bodyPr lIns="90488" tIns="44450" rIns="90488" bIns="44450"/>
          <a:lstStyle/>
          <a:p>
            <a:pPr eaLnBrk="1" hangingPunct="1"/>
            <a:r>
              <a:rPr lang="en-US" sz="3600" b="1"/>
              <a:t>Advantages of </a:t>
            </a:r>
            <a:br>
              <a:rPr lang="en-US" sz="3600" b="1"/>
            </a:br>
            <a:r>
              <a:rPr lang="en-US" sz="3600" b="1"/>
              <a:t>Real Estate Investments </a:t>
            </a:r>
            <a:r>
              <a:rPr lang="en-US" sz="2000" b="1"/>
              <a:t>(continued)</a:t>
            </a:r>
          </a:p>
        </p:txBody>
      </p:sp>
      <p:sp>
        <p:nvSpPr>
          <p:cNvPr id="15363" name="Rectangle 3"/>
          <p:cNvSpPr>
            <a:spLocks noGrp="1" noChangeArrowheads="1"/>
          </p:cNvSpPr>
          <p:nvPr>
            <p:ph idx="1"/>
          </p:nvPr>
        </p:nvSpPr>
        <p:spPr>
          <a:xfrm>
            <a:off x="1066800" y="3276600"/>
            <a:ext cx="7391400" cy="3352800"/>
          </a:xfrm>
        </p:spPr>
        <p:txBody>
          <a:bodyPr lIns="90488" tIns="44450" rIns="90488" bIns="44450"/>
          <a:lstStyle/>
          <a:p>
            <a:pPr eaLnBrk="1" hangingPunct="1"/>
            <a:r>
              <a:rPr lang="en-US" sz="2400" b="1"/>
              <a:t>Limited financial liability</a:t>
            </a:r>
            <a:r>
              <a:rPr lang="en-US" sz="2400"/>
              <a:t>— limited partners</a:t>
            </a:r>
          </a:p>
          <a:p>
            <a:pPr eaLnBrk="1" hangingPunct="1"/>
            <a:r>
              <a:rPr lang="en-US" sz="2400" b="1"/>
              <a:t>No management concerns</a:t>
            </a:r>
            <a:r>
              <a:rPr lang="en-US" sz="2400"/>
              <a:t> - REITs, mortgages </a:t>
            </a:r>
          </a:p>
          <a:p>
            <a:pPr eaLnBrk="1" hangingPunct="1"/>
            <a:r>
              <a:rPr lang="en-US" sz="2400" b="1"/>
              <a:t>Financial leverage</a:t>
            </a:r>
          </a:p>
          <a:p>
            <a:pPr lvl="1" eaLnBrk="1" hangingPunct="1"/>
            <a:r>
              <a:rPr lang="en-US" sz="2400"/>
              <a:t>Use of borrowed funds for investment purposes, allows you to acquire a more expensive property than you could buy on your own</a:t>
            </a:r>
          </a:p>
        </p:txBody>
      </p:sp>
      <p:pic>
        <p:nvPicPr>
          <p:cNvPr id="15365" name="Picture 3" descr="C:\Documents and Settings\mmhart\Local Settings\Temporary Internet Files\Content.IE5\7ERNW2JD\MP900400853[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39000" y="1219200"/>
            <a:ext cx="1371600" cy="2055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15</a:t>
            </a:fld>
            <a:endParaRPr lang="en-US"/>
          </a:p>
        </p:txBody>
      </p:sp>
    </p:spTree>
    <p:extLst>
      <p:ext uri="{BB962C8B-B14F-4D97-AF65-F5344CB8AC3E}">
        <p14:creationId xmlns:p14="http://schemas.microsoft.com/office/powerpoint/2010/main" val="4071854764"/>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615950" y="274638"/>
            <a:ext cx="7915275" cy="1143000"/>
          </a:xfrm>
          <a:noFill/>
        </p:spPr>
        <p:txBody>
          <a:bodyPr lIns="90488" tIns="44450" rIns="90488" bIns="44450"/>
          <a:lstStyle/>
          <a:p>
            <a:pPr eaLnBrk="1" hangingPunct="1"/>
            <a:r>
              <a:rPr lang="en-US" sz="3600" b="1"/>
              <a:t>Disadvantages of </a:t>
            </a:r>
            <a:br>
              <a:rPr lang="en-US" sz="3600" b="1"/>
            </a:br>
            <a:r>
              <a:rPr lang="en-US" sz="3600" b="1"/>
              <a:t>Real Estate Investments</a:t>
            </a:r>
          </a:p>
        </p:txBody>
      </p:sp>
      <p:sp>
        <p:nvSpPr>
          <p:cNvPr id="16387" name="Rectangle 3"/>
          <p:cNvSpPr>
            <a:spLocks noGrp="1" noChangeArrowheads="1"/>
          </p:cNvSpPr>
          <p:nvPr>
            <p:ph idx="1"/>
          </p:nvPr>
        </p:nvSpPr>
        <p:spPr>
          <a:xfrm>
            <a:off x="1219200" y="1676400"/>
            <a:ext cx="7467600" cy="4876800"/>
          </a:xfrm>
        </p:spPr>
        <p:txBody>
          <a:bodyPr lIns="90488" tIns="44450" rIns="90488" bIns="44450"/>
          <a:lstStyle/>
          <a:p>
            <a:pPr eaLnBrk="1" hangingPunct="1">
              <a:lnSpc>
                <a:spcPct val="90000"/>
              </a:lnSpc>
              <a:buFontTx/>
              <a:buNone/>
            </a:pPr>
            <a:r>
              <a:rPr lang="en-US" sz="2800" b="1"/>
              <a:t>Objective 3</a:t>
            </a:r>
            <a:r>
              <a:rPr lang="en-US" sz="2800"/>
              <a:t>: Asses the disadvantages of real estate investments</a:t>
            </a:r>
          </a:p>
          <a:p>
            <a:pPr eaLnBrk="1" hangingPunct="1">
              <a:lnSpc>
                <a:spcPct val="90000"/>
              </a:lnSpc>
              <a:buFontTx/>
              <a:buNone/>
            </a:pPr>
            <a:endParaRPr lang="en-US" sz="1500"/>
          </a:p>
          <a:p>
            <a:pPr eaLnBrk="1" hangingPunct="1">
              <a:lnSpc>
                <a:spcPct val="90000"/>
              </a:lnSpc>
            </a:pPr>
            <a:r>
              <a:rPr lang="en-US" sz="2400"/>
              <a:t>Illiquidity</a:t>
            </a:r>
          </a:p>
          <a:p>
            <a:pPr eaLnBrk="1" hangingPunct="1">
              <a:lnSpc>
                <a:spcPct val="90000"/>
              </a:lnSpc>
            </a:pPr>
            <a:endParaRPr lang="en-US" sz="1000"/>
          </a:p>
          <a:p>
            <a:pPr eaLnBrk="1" hangingPunct="1">
              <a:lnSpc>
                <a:spcPct val="90000"/>
              </a:lnSpc>
            </a:pPr>
            <a:r>
              <a:rPr lang="en-US" sz="2400"/>
              <a:t>Declining property values</a:t>
            </a:r>
          </a:p>
          <a:p>
            <a:pPr eaLnBrk="1" hangingPunct="1">
              <a:lnSpc>
                <a:spcPct val="90000"/>
              </a:lnSpc>
            </a:pPr>
            <a:endParaRPr lang="en-US" sz="1000"/>
          </a:p>
          <a:p>
            <a:pPr eaLnBrk="1" hangingPunct="1">
              <a:lnSpc>
                <a:spcPct val="90000"/>
              </a:lnSpc>
            </a:pPr>
            <a:r>
              <a:rPr lang="en-US" sz="2400"/>
              <a:t>Lack of diversification</a:t>
            </a:r>
          </a:p>
          <a:p>
            <a:pPr eaLnBrk="1" hangingPunct="1">
              <a:lnSpc>
                <a:spcPct val="90000"/>
              </a:lnSpc>
            </a:pPr>
            <a:endParaRPr lang="en-US" sz="1000"/>
          </a:p>
          <a:p>
            <a:pPr eaLnBrk="1" hangingPunct="1">
              <a:lnSpc>
                <a:spcPct val="90000"/>
              </a:lnSpc>
            </a:pPr>
            <a:r>
              <a:rPr lang="en-US" sz="2400"/>
              <a:t>Lack of a tax shelter for real estate syndicates</a:t>
            </a:r>
          </a:p>
          <a:p>
            <a:pPr eaLnBrk="1" hangingPunct="1">
              <a:lnSpc>
                <a:spcPct val="90000"/>
              </a:lnSpc>
            </a:pPr>
            <a:endParaRPr lang="en-US" sz="1000"/>
          </a:p>
          <a:p>
            <a:pPr eaLnBrk="1" hangingPunct="1">
              <a:lnSpc>
                <a:spcPct val="90000"/>
              </a:lnSpc>
            </a:pPr>
            <a:r>
              <a:rPr lang="en-US" sz="2400"/>
              <a:t>Long depreciation period</a:t>
            </a:r>
          </a:p>
          <a:p>
            <a:pPr eaLnBrk="1" hangingPunct="1">
              <a:lnSpc>
                <a:spcPct val="90000"/>
              </a:lnSpc>
            </a:pPr>
            <a:endParaRPr lang="en-US" sz="1000"/>
          </a:p>
          <a:p>
            <a:pPr eaLnBrk="1" hangingPunct="1">
              <a:lnSpc>
                <a:spcPct val="90000"/>
              </a:lnSpc>
            </a:pPr>
            <a:r>
              <a:rPr lang="en-US" sz="2400"/>
              <a:t>Management problems—direct real estate</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16</a:t>
            </a:fld>
            <a:endParaRPr lang="en-US"/>
          </a:p>
        </p:txBody>
      </p:sp>
    </p:spTree>
    <p:extLst>
      <p:ext uri="{BB962C8B-B14F-4D97-AF65-F5344CB8AC3E}">
        <p14:creationId xmlns:p14="http://schemas.microsoft.com/office/powerpoint/2010/main" val="1635951874"/>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1066800" y="274638"/>
            <a:ext cx="7464425" cy="990600"/>
          </a:xfrm>
          <a:noFill/>
        </p:spPr>
        <p:txBody>
          <a:bodyPr lIns="90488" tIns="44450" rIns="90488" bIns="44450"/>
          <a:lstStyle/>
          <a:p>
            <a:pPr eaLnBrk="1" hangingPunct="1"/>
            <a:r>
              <a:rPr lang="en-US" sz="3600" b="1"/>
              <a:t>Investing in Precious Metals, Gems, and Collections</a:t>
            </a:r>
          </a:p>
        </p:txBody>
      </p:sp>
      <p:sp>
        <p:nvSpPr>
          <p:cNvPr id="18435" name="Rectangle 3"/>
          <p:cNvSpPr>
            <a:spLocks noGrp="1" noChangeArrowheads="1"/>
          </p:cNvSpPr>
          <p:nvPr>
            <p:ph idx="1"/>
          </p:nvPr>
        </p:nvSpPr>
        <p:spPr>
          <a:xfrm>
            <a:off x="1066800" y="1295400"/>
            <a:ext cx="7543800" cy="1676400"/>
          </a:xfrm>
        </p:spPr>
        <p:txBody>
          <a:bodyPr lIns="90488" tIns="44450" rIns="90488" bIns="44450"/>
          <a:lstStyle/>
          <a:p>
            <a:pPr eaLnBrk="1" hangingPunct="1">
              <a:lnSpc>
                <a:spcPct val="80000"/>
              </a:lnSpc>
              <a:buFontTx/>
              <a:buNone/>
            </a:pPr>
            <a:endParaRPr lang="en-US" sz="2800" b="1"/>
          </a:p>
          <a:p>
            <a:pPr eaLnBrk="1" hangingPunct="1">
              <a:lnSpc>
                <a:spcPct val="80000"/>
              </a:lnSpc>
              <a:buFontTx/>
              <a:buNone/>
            </a:pPr>
            <a:r>
              <a:rPr lang="en-US" sz="2800" b="1"/>
              <a:t>Objective 4</a:t>
            </a:r>
            <a:r>
              <a:rPr lang="en-US" sz="2800"/>
              <a:t>: Analyze the risks and rewards of investing in precious metals, gems, and collectibles</a:t>
            </a:r>
          </a:p>
          <a:p>
            <a:pPr eaLnBrk="1" hangingPunct="1">
              <a:lnSpc>
                <a:spcPct val="80000"/>
              </a:lnSpc>
              <a:buFontTx/>
              <a:buNone/>
            </a:pPr>
            <a:endParaRPr lang="en-US" sz="2000"/>
          </a:p>
        </p:txBody>
      </p:sp>
      <p:sp>
        <p:nvSpPr>
          <p:cNvPr id="18437" name="TextBox 4"/>
          <p:cNvSpPr txBox="1">
            <a:spLocks noChangeArrowheads="1"/>
          </p:cNvSpPr>
          <p:nvPr/>
        </p:nvSpPr>
        <p:spPr bwMode="auto">
          <a:xfrm>
            <a:off x="1143000" y="3429000"/>
            <a:ext cx="4267200" cy="2141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lnSpc>
                <a:spcPct val="80000"/>
              </a:lnSpc>
              <a:buFont typeface="Arial" panose="020B0604020202020204" pitchFamily="34" charset="0"/>
              <a:buChar char="•"/>
            </a:pPr>
            <a:r>
              <a:rPr lang="en-US" sz="2400"/>
              <a:t>A hedge against inflation</a:t>
            </a:r>
          </a:p>
          <a:p>
            <a:pPr eaLnBrk="1" hangingPunct="1">
              <a:lnSpc>
                <a:spcPct val="80000"/>
              </a:lnSpc>
              <a:buFont typeface="Arial" panose="020B0604020202020204" pitchFamily="34" charset="0"/>
              <a:buChar char="•"/>
            </a:pPr>
            <a:endParaRPr lang="en-US" sz="2400"/>
          </a:p>
          <a:p>
            <a:pPr eaLnBrk="1" hangingPunct="1">
              <a:lnSpc>
                <a:spcPct val="80000"/>
              </a:lnSpc>
              <a:buFont typeface="Arial" panose="020B0604020202020204" pitchFamily="34" charset="0"/>
              <a:buChar char="•"/>
            </a:pPr>
            <a:r>
              <a:rPr lang="en-US" sz="2400"/>
              <a:t>A safe haven during political or economic upheaval</a:t>
            </a:r>
          </a:p>
          <a:p>
            <a:pPr eaLnBrk="1" hangingPunct="1">
              <a:lnSpc>
                <a:spcPct val="80000"/>
              </a:lnSpc>
              <a:buFont typeface="Arial" panose="020B0604020202020204" pitchFamily="34" charset="0"/>
              <a:buChar char="•"/>
            </a:pPr>
            <a:endParaRPr lang="en-US" sz="2400"/>
          </a:p>
          <a:p>
            <a:pPr eaLnBrk="1" hangingPunct="1">
              <a:lnSpc>
                <a:spcPct val="80000"/>
              </a:lnSpc>
              <a:buFont typeface="Arial" panose="020B0604020202020204" pitchFamily="34" charset="0"/>
              <a:buChar char="•"/>
            </a:pPr>
            <a:r>
              <a:rPr lang="en-US" sz="2400"/>
              <a:t>Need a storage place</a:t>
            </a:r>
          </a:p>
          <a:p>
            <a:pPr eaLnBrk="1" hangingPunct="1"/>
            <a:endParaRPr lang="en-US"/>
          </a:p>
        </p:txBody>
      </p:sp>
      <p:pic>
        <p:nvPicPr>
          <p:cNvPr id="1843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486400" y="2895600"/>
            <a:ext cx="2433638" cy="363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17</a:t>
            </a:fld>
            <a:endParaRPr lang="en-US"/>
          </a:p>
        </p:txBody>
      </p:sp>
    </p:spTree>
    <p:extLst>
      <p:ext uri="{BB962C8B-B14F-4D97-AF65-F5344CB8AC3E}">
        <p14:creationId xmlns:p14="http://schemas.microsoft.com/office/powerpoint/2010/main" val="2947552159"/>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1219200" y="228600"/>
            <a:ext cx="7464425" cy="990600"/>
          </a:xfrm>
          <a:noFill/>
        </p:spPr>
        <p:txBody>
          <a:bodyPr lIns="90488" tIns="44450" rIns="90488" bIns="44450"/>
          <a:lstStyle/>
          <a:p>
            <a:pPr eaLnBrk="1" hangingPunct="1"/>
            <a:r>
              <a:rPr lang="en-US" sz="3600" b="1"/>
              <a:t>Investing in Precious Metals, Gems, and Collections </a:t>
            </a:r>
            <a:r>
              <a:rPr lang="en-US" sz="2400" b="1"/>
              <a:t>(continued)</a:t>
            </a:r>
            <a:endParaRPr lang="en-US" sz="3600" b="1"/>
          </a:p>
        </p:txBody>
      </p:sp>
      <p:sp>
        <p:nvSpPr>
          <p:cNvPr id="19459" name="Rectangle 3"/>
          <p:cNvSpPr>
            <a:spLocks noGrp="1" noChangeArrowheads="1"/>
          </p:cNvSpPr>
          <p:nvPr>
            <p:ph idx="1"/>
          </p:nvPr>
        </p:nvSpPr>
        <p:spPr>
          <a:xfrm>
            <a:off x="1066800" y="1905000"/>
            <a:ext cx="7772400" cy="4572000"/>
          </a:xfrm>
        </p:spPr>
        <p:txBody>
          <a:bodyPr lIns="90488" tIns="44450" rIns="90488" bIns="44450"/>
          <a:lstStyle/>
          <a:p>
            <a:pPr eaLnBrk="1" hangingPunct="1">
              <a:lnSpc>
                <a:spcPct val="80000"/>
              </a:lnSpc>
            </a:pPr>
            <a:r>
              <a:rPr lang="en-US" sz="2400"/>
              <a:t>Can be risky due to price variations</a:t>
            </a:r>
          </a:p>
          <a:p>
            <a:pPr eaLnBrk="1" hangingPunct="1">
              <a:lnSpc>
                <a:spcPct val="80000"/>
              </a:lnSpc>
            </a:pPr>
            <a:r>
              <a:rPr lang="en-US" sz="2400"/>
              <a:t>Gold - lower interest rates often result in higher gold prices</a:t>
            </a:r>
          </a:p>
          <a:p>
            <a:pPr lvl="1" eaLnBrk="1" hangingPunct="1">
              <a:lnSpc>
                <a:spcPct val="80000"/>
              </a:lnSpc>
            </a:pPr>
            <a:r>
              <a:rPr lang="en-US" sz="2400"/>
              <a:t>Bouillon - bars and wafers</a:t>
            </a:r>
          </a:p>
          <a:p>
            <a:pPr lvl="1" eaLnBrk="1" hangingPunct="1">
              <a:lnSpc>
                <a:spcPct val="80000"/>
              </a:lnSpc>
            </a:pPr>
            <a:r>
              <a:rPr lang="en-US" sz="2400"/>
              <a:t>Gold bouillon coins</a:t>
            </a:r>
          </a:p>
          <a:p>
            <a:pPr lvl="1" eaLnBrk="1" hangingPunct="1">
              <a:lnSpc>
                <a:spcPct val="80000"/>
              </a:lnSpc>
            </a:pPr>
            <a:r>
              <a:rPr lang="en-US" sz="2400"/>
              <a:t>Gold stocks</a:t>
            </a:r>
          </a:p>
          <a:p>
            <a:pPr lvl="1" eaLnBrk="1" hangingPunct="1">
              <a:lnSpc>
                <a:spcPct val="80000"/>
              </a:lnSpc>
            </a:pPr>
            <a:r>
              <a:rPr lang="en-US" sz="2400"/>
              <a:t>Gold certificates</a:t>
            </a:r>
          </a:p>
        </p:txBody>
      </p:sp>
      <p:pic>
        <p:nvPicPr>
          <p:cNvPr id="19461" name="Picture 2" descr="C:\Documents and Settings\mmhart\Local Settings\Temporary Internet Files\Content.IE5\7ERNW2JD\MP900442513[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00600" y="3733800"/>
            <a:ext cx="3695700" cy="246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18</a:t>
            </a:fld>
            <a:endParaRPr lang="en-US"/>
          </a:p>
        </p:txBody>
      </p:sp>
    </p:spTree>
    <p:extLst>
      <p:ext uri="{BB962C8B-B14F-4D97-AF65-F5344CB8AC3E}">
        <p14:creationId xmlns:p14="http://schemas.microsoft.com/office/powerpoint/2010/main" val="2114872707"/>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1219200" y="274638"/>
            <a:ext cx="7772400" cy="990600"/>
          </a:xfrm>
        </p:spPr>
        <p:txBody>
          <a:bodyPr/>
          <a:lstStyle/>
          <a:p>
            <a:pPr eaLnBrk="1" hangingPunct="1"/>
            <a:r>
              <a:rPr lang="en-US" sz="3600" b="1"/>
              <a:t>Investing in Precious Metals, Gems, and Collections </a:t>
            </a:r>
            <a:r>
              <a:rPr lang="en-US" sz="2400" b="1"/>
              <a:t>(continued)</a:t>
            </a:r>
            <a:endParaRPr lang="en-US" sz="3600" b="1"/>
          </a:p>
        </p:txBody>
      </p:sp>
      <p:sp>
        <p:nvSpPr>
          <p:cNvPr id="20483" name="Rectangle 3"/>
          <p:cNvSpPr>
            <a:spLocks noGrp="1" noChangeArrowheads="1"/>
          </p:cNvSpPr>
          <p:nvPr>
            <p:ph idx="1"/>
          </p:nvPr>
        </p:nvSpPr>
        <p:spPr>
          <a:xfrm>
            <a:off x="1066800" y="1752600"/>
            <a:ext cx="7848600" cy="4419600"/>
          </a:xfrm>
        </p:spPr>
        <p:txBody>
          <a:bodyPr/>
          <a:lstStyle/>
          <a:p>
            <a:pPr eaLnBrk="1" hangingPunct="1"/>
            <a:r>
              <a:rPr lang="en-US" sz="2400"/>
              <a:t>Silver, platinum, palladium and rhodium</a:t>
            </a:r>
          </a:p>
          <a:p>
            <a:pPr eaLnBrk="1" hangingPunct="1"/>
            <a:endParaRPr lang="en-US" sz="1000"/>
          </a:p>
          <a:p>
            <a:pPr lvl="1" eaLnBrk="1" hangingPunct="1"/>
            <a:r>
              <a:rPr lang="en-US" sz="2400"/>
              <a:t>Silver prices have fluctuated from $24.25 an ounce in 1932, to over $50 an ounce in early 1980, and then back to less than $18.49 an ounce in June 2010.</a:t>
            </a:r>
          </a:p>
          <a:p>
            <a:pPr lvl="1" eaLnBrk="1" hangingPunct="1"/>
            <a:endParaRPr lang="en-US" sz="1000"/>
          </a:p>
          <a:p>
            <a:pPr lvl="1" eaLnBrk="1" hangingPunct="1"/>
            <a:r>
              <a:rPr lang="en-US" sz="2400"/>
              <a:t>The last three are industrial catalysts, used mostly in automobile production</a:t>
            </a:r>
          </a:p>
          <a:p>
            <a:pPr lvl="1" eaLnBrk="1" hangingPunct="1"/>
            <a:endParaRPr lang="en-US" sz="1000"/>
          </a:p>
          <a:p>
            <a:pPr lvl="1" eaLnBrk="1" hangingPunct="1"/>
            <a:r>
              <a:rPr lang="en-US" sz="2400"/>
              <a:t>Can be both a hedge against inflation and a safe haven during political or economic upheavals</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19</a:t>
            </a:fld>
            <a:endParaRPr lang="en-US"/>
          </a:p>
        </p:txBody>
      </p:sp>
    </p:spTree>
    <p:extLst>
      <p:ext uri="{BB962C8B-B14F-4D97-AF65-F5344CB8AC3E}">
        <p14:creationId xmlns:p14="http://schemas.microsoft.com/office/powerpoint/2010/main" val="37154132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1295400" y="457200"/>
            <a:ext cx="7385050" cy="1143000"/>
          </a:xfrm>
        </p:spPr>
        <p:txBody>
          <a:bodyPr/>
          <a:lstStyle/>
          <a:p>
            <a:pPr eaLnBrk="1" hangingPunct="1"/>
            <a:r>
              <a:rPr lang="en-US" sz="3600" b="1"/>
              <a:t>Investing in Precious Metals, Gems, and Collections </a:t>
            </a:r>
            <a:r>
              <a:rPr lang="en-US" sz="2400" b="1"/>
              <a:t>(continued)</a:t>
            </a:r>
          </a:p>
        </p:txBody>
      </p:sp>
      <p:sp>
        <p:nvSpPr>
          <p:cNvPr id="21507" name="Rectangle 3"/>
          <p:cNvSpPr>
            <a:spLocks noGrp="1" noChangeArrowheads="1"/>
          </p:cNvSpPr>
          <p:nvPr>
            <p:ph idx="1"/>
          </p:nvPr>
        </p:nvSpPr>
        <p:spPr>
          <a:xfrm>
            <a:off x="1066800" y="1666875"/>
            <a:ext cx="7464425" cy="3763963"/>
          </a:xfrm>
        </p:spPr>
        <p:txBody>
          <a:bodyPr/>
          <a:lstStyle/>
          <a:p>
            <a:pPr eaLnBrk="1" hangingPunct="1">
              <a:lnSpc>
                <a:spcPct val="90000"/>
              </a:lnSpc>
              <a:buFontTx/>
              <a:buNone/>
            </a:pPr>
            <a:endParaRPr lang="en-US" sz="2400" b="1"/>
          </a:p>
          <a:p>
            <a:pPr eaLnBrk="1" hangingPunct="1">
              <a:lnSpc>
                <a:spcPct val="90000"/>
              </a:lnSpc>
            </a:pPr>
            <a:r>
              <a:rPr lang="en-US" sz="2600" b="1"/>
              <a:t>Precious Stones</a:t>
            </a:r>
          </a:p>
          <a:p>
            <a:pPr eaLnBrk="1" hangingPunct="1">
              <a:lnSpc>
                <a:spcPct val="90000"/>
              </a:lnSpc>
              <a:buFontTx/>
              <a:buNone/>
            </a:pPr>
            <a:endParaRPr lang="en-US" sz="1000" b="1"/>
          </a:p>
          <a:p>
            <a:pPr lvl="1" eaLnBrk="1" hangingPunct="1">
              <a:lnSpc>
                <a:spcPct val="90000"/>
              </a:lnSpc>
            </a:pPr>
            <a:r>
              <a:rPr lang="en-US" sz="2400"/>
              <a:t>Precious stones like diamonds, sapphires, rubies, and emeralds can be a hedge against inflation</a:t>
            </a:r>
          </a:p>
          <a:p>
            <a:pPr lvl="1" eaLnBrk="1" hangingPunct="1">
              <a:lnSpc>
                <a:spcPct val="90000"/>
              </a:lnSpc>
            </a:pPr>
            <a:endParaRPr lang="en-US" sz="1000"/>
          </a:p>
          <a:p>
            <a:pPr lvl="1" eaLnBrk="1" hangingPunct="1">
              <a:lnSpc>
                <a:spcPct val="90000"/>
              </a:lnSpc>
            </a:pPr>
            <a:r>
              <a:rPr lang="en-US" sz="2400"/>
              <a:t>Appeal to investors because of their small size, ease of concealment, inflation hedge, and great durability</a:t>
            </a:r>
          </a:p>
        </p:txBody>
      </p:sp>
      <p:pic>
        <p:nvPicPr>
          <p:cNvPr id="21509" name="Picture 5" descr="C:\Documents and Settings\mmhart\Local Settings\Temporary Internet Files\Content.IE5\TC4U91QV\MP900410091[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1200" y="4876800"/>
            <a:ext cx="1828800"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20</a:t>
            </a:fld>
            <a:endParaRPr lang="en-US"/>
          </a:p>
        </p:txBody>
      </p:sp>
    </p:spTree>
    <p:extLst>
      <p:ext uri="{BB962C8B-B14F-4D97-AF65-F5344CB8AC3E}">
        <p14:creationId xmlns:p14="http://schemas.microsoft.com/office/powerpoint/2010/main" val="226295722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990600" y="260350"/>
            <a:ext cx="7924800" cy="1143000"/>
          </a:xfrm>
        </p:spPr>
        <p:txBody>
          <a:bodyPr/>
          <a:lstStyle/>
          <a:p>
            <a:pPr eaLnBrk="1" hangingPunct="1"/>
            <a:r>
              <a:rPr lang="en-US" sz="3600" b="1"/>
              <a:t>Investing in Precious Metals, Gems, and Collections </a:t>
            </a:r>
            <a:r>
              <a:rPr lang="en-US" sz="2400" b="1"/>
              <a:t>(continued)</a:t>
            </a:r>
          </a:p>
        </p:txBody>
      </p:sp>
      <p:sp>
        <p:nvSpPr>
          <p:cNvPr id="22531" name="Rectangle 3"/>
          <p:cNvSpPr>
            <a:spLocks noGrp="1" noChangeArrowheads="1"/>
          </p:cNvSpPr>
          <p:nvPr>
            <p:ph idx="1"/>
          </p:nvPr>
        </p:nvSpPr>
        <p:spPr>
          <a:xfrm>
            <a:off x="1143000" y="1828800"/>
            <a:ext cx="7543800" cy="4297363"/>
          </a:xfrm>
        </p:spPr>
        <p:txBody>
          <a:bodyPr/>
          <a:lstStyle/>
          <a:p>
            <a:pPr eaLnBrk="1" hangingPunct="1"/>
            <a:endParaRPr lang="en-US" sz="2600" b="1"/>
          </a:p>
          <a:p>
            <a:pPr eaLnBrk="1" hangingPunct="1"/>
            <a:r>
              <a:rPr lang="en-US" sz="2600" b="1"/>
              <a:t>Risks include..</a:t>
            </a:r>
          </a:p>
          <a:p>
            <a:pPr lvl="1" eaLnBrk="1" hangingPunct="1"/>
            <a:endParaRPr lang="en-US" sz="1000"/>
          </a:p>
          <a:p>
            <a:pPr lvl="1" eaLnBrk="1" hangingPunct="1"/>
            <a:r>
              <a:rPr lang="en-US" sz="2400"/>
              <a:t>Not easily turned into cash</a:t>
            </a:r>
          </a:p>
          <a:p>
            <a:pPr lvl="2" eaLnBrk="1" hangingPunct="1"/>
            <a:endParaRPr lang="en-US" sz="1000"/>
          </a:p>
          <a:p>
            <a:pPr lvl="1" eaLnBrk="1" hangingPunct="1"/>
            <a:r>
              <a:rPr lang="en-US" sz="2400"/>
              <a:t>Difficult to know if you are getting a good stone</a:t>
            </a:r>
          </a:p>
          <a:p>
            <a:pPr lvl="2" eaLnBrk="1" hangingPunct="1"/>
            <a:endParaRPr lang="en-US" sz="1000"/>
          </a:p>
          <a:p>
            <a:pPr lvl="1" eaLnBrk="1" hangingPunct="1"/>
            <a:r>
              <a:rPr lang="en-US" sz="2400"/>
              <a:t>De Beer’s controls 85% of the world’s supply of rough diamonds</a:t>
            </a:r>
          </a:p>
          <a:p>
            <a:pPr lvl="2" eaLnBrk="1" hangingPunct="1"/>
            <a:endParaRPr lang="en-US" sz="1000"/>
          </a:p>
          <a:p>
            <a:pPr lvl="1" eaLnBrk="1" hangingPunct="1"/>
            <a:r>
              <a:rPr lang="en-US" sz="2400"/>
              <a:t>Expect to buy at retail and sell at wholesale</a:t>
            </a:r>
          </a:p>
          <a:p>
            <a:pPr eaLnBrk="1" hangingPunct="1"/>
            <a:endParaRPr lang="en-US" sz="2400"/>
          </a:p>
        </p:txBody>
      </p:sp>
      <p:pic>
        <p:nvPicPr>
          <p:cNvPr id="22533" name="Picture 9" descr="C:\Documents and Settings\mmhart\Local Settings\Temporary Internet Files\Content.IE5\IPO3FHGD\MC900441702[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1524000"/>
            <a:ext cx="1905000"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21</a:t>
            </a:fld>
            <a:endParaRPr lang="en-US"/>
          </a:p>
        </p:txBody>
      </p:sp>
    </p:spTree>
    <p:extLst>
      <p:ext uri="{BB962C8B-B14F-4D97-AF65-F5344CB8AC3E}">
        <p14:creationId xmlns:p14="http://schemas.microsoft.com/office/powerpoint/2010/main" val="375744739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1143000" y="274638"/>
            <a:ext cx="7696200" cy="1143000"/>
          </a:xfrm>
          <a:noFill/>
        </p:spPr>
        <p:txBody>
          <a:bodyPr lIns="90488" tIns="44450" rIns="90488" bIns="44450"/>
          <a:lstStyle/>
          <a:p>
            <a:pPr eaLnBrk="1" hangingPunct="1"/>
            <a:r>
              <a:rPr lang="en-US" sz="3600" b="1"/>
              <a:t>Investing in Precious Metals, Gems, and Collections </a:t>
            </a:r>
            <a:r>
              <a:rPr lang="en-US" sz="2400" b="1"/>
              <a:t>(continued)</a:t>
            </a:r>
          </a:p>
        </p:txBody>
      </p:sp>
      <p:sp>
        <p:nvSpPr>
          <p:cNvPr id="23555" name="Rectangle 3"/>
          <p:cNvSpPr>
            <a:spLocks noGrp="1" noChangeArrowheads="1"/>
          </p:cNvSpPr>
          <p:nvPr>
            <p:ph idx="1"/>
          </p:nvPr>
        </p:nvSpPr>
        <p:spPr>
          <a:xfrm>
            <a:off x="1066800" y="1295400"/>
            <a:ext cx="7391400" cy="5334000"/>
          </a:xfrm>
        </p:spPr>
        <p:txBody>
          <a:bodyPr lIns="90488" tIns="44450" rIns="90488" bIns="44450"/>
          <a:lstStyle/>
          <a:p>
            <a:pPr eaLnBrk="1" hangingPunct="1">
              <a:lnSpc>
                <a:spcPct val="90000"/>
              </a:lnSpc>
              <a:buFontTx/>
              <a:buNone/>
            </a:pPr>
            <a:endParaRPr lang="en-US" sz="2400" b="1"/>
          </a:p>
          <a:p>
            <a:pPr eaLnBrk="1" hangingPunct="1">
              <a:lnSpc>
                <a:spcPct val="90000"/>
              </a:lnSpc>
            </a:pPr>
            <a:r>
              <a:rPr lang="en-US" sz="2600" b="1"/>
              <a:t>Collectibles</a:t>
            </a:r>
          </a:p>
          <a:p>
            <a:pPr eaLnBrk="1" hangingPunct="1">
              <a:lnSpc>
                <a:spcPct val="90000"/>
              </a:lnSpc>
            </a:pPr>
            <a:endParaRPr lang="en-US" sz="1000"/>
          </a:p>
          <a:p>
            <a:pPr lvl="1" eaLnBrk="1" hangingPunct="1">
              <a:lnSpc>
                <a:spcPct val="90000"/>
              </a:lnSpc>
            </a:pPr>
            <a:r>
              <a:rPr lang="en-US" sz="2400"/>
              <a:t>Includes rare coins, works of art, antiques, stamps, rare books, sports memorabilia, rugs, Chinese ceramics, paintings and other items that appeal to collectors and investors</a:t>
            </a:r>
          </a:p>
          <a:p>
            <a:pPr lvl="1" eaLnBrk="1" hangingPunct="1">
              <a:lnSpc>
                <a:spcPct val="90000"/>
              </a:lnSpc>
            </a:pPr>
            <a:r>
              <a:rPr lang="en-US" sz="2400"/>
              <a:t>Can be a good investment and a hobby, or a financial disaster</a:t>
            </a:r>
          </a:p>
          <a:p>
            <a:pPr lvl="1" eaLnBrk="1" hangingPunct="1">
              <a:lnSpc>
                <a:spcPct val="90000"/>
              </a:lnSpc>
            </a:pPr>
            <a:r>
              <a:rPr lang="en-US" sz="2400"/>
              <a:t>It’s “buyer beware.”  Be careful of investment scams and forgeries</a:t>
            </a:r>
          </a:p>
          <a:p>
            <a:pPr lvl="1" eaLnBrk="1" hangingPunct="1">
              <a:lnSpc>
                <a:spcPct val="90000"/>
              </a:lnSpc>
            </a:pPr>
            <a:r>
              <a:rPr lang="en-US" sz="2400"/>
              <a:t>Know dealer’s reputation and be wary of promises. Get a second opinion</a:t>
            </a:r>
          </a:p>
          <a:p>
            <a:pPr lvl="1" eaLnBrk="1" hangingPunct="1">
              <a:lnSpc>
                <a:spcPct val="90000"/>
              </a:lnSpc>
            </a:pPr>
            <a:r>
              <a:rPr lang="en-US" sz="2400"/>
              <a:t>Use common sense &amp; comparison shop</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22</a:t>
            </a:fld>
            <a:endParaRPr lang="en-US"/>
          </a:p>
        </p:txBody>
      </p:sp>
    </p:spTree>
    <p:extLst>
      <p:ext uri="{BB962C8B-B14F-4D97-AF65-F5344CB8AC3E}">
        <p14:creationId xmlns:p14="http://schemas.microsoft.com/office/powerpoint/2010/main" val="3988419968"/>
      </p:ext>
    </p:extLst>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1026"/>
          <p:cNvSpPr>
            <a:spLocks noGrp="1" noChangeArrowheads="1"/>
          </p:cNvSpPr>
          <p:nvPr>
            <p:ph type="title"/>
          </p:nvPr>
        </p:nvSpPr>
        <p:spPr>
          <a:xfrm>
            <a:off x="1219200" y="457200"/>
            <a:ext cx="7388225" cy="1143000"/>
          </a:xfrm>
        </p:spPr>
        <p:txBody>
          <a:bodyPr/>
          <a:lstStyle/>
          <a:p>
            <a:pPr eaLnBrk="1" hangingPunct="1"/>
            <a:r>
              <a:rPr lang="en-US" sz="3600" b="1"/>
              <a:t>Investing in Precious Metals, Gems, and Collections </a:t>
            </a:r>
            <a:r>
              <a:rPr lang="en-US" sz="2400" b="1"/>
              <a:t>(continued)</a:t>
            </a:r>
          </a:p>
        </p:txBody>
      </p:sp>
      <p:sp>
        <p:nvSpPr>
          <p:cNvPr id="24579" name="Rectangle 1027"/>
          <p:cNvSpPr>
            <a:spLocks noGrp="1" noChangeArrowheads="1"/>
          </p:cNvSpPr>
          <p:nvPr>
            <p:ph idx="1"/>
          </p:nvPr>
        </p:nvSpPr>
        <p:spPr>
          <a:xfrm>
            <a:off x="1066800" y="1981200"/>
            <a:ext cx="7467600" cy="4648200"/>
          </a:xfrm>
        </p:spPr>
        <p:txBody>
          <a:bodyPr/>
          <a:lstStyle/>
          <a:p>
            <a:pPr eaLnBrk="1" hangingPunct="1">
              <a:lnSpc>
                <a:spcPct val="90000"/>
              </a:lnSpc>
              <a:buFontTx/>
              <a:buNone/>
            </a:pPr>
            <a:endParaRPr lang="en-US" sz="1000" b="1"/>
          </a:p>
          <a:p>
            <a:pPr eaLnBrk="1" hangingPunct="1">
              <a:lnSpc>
                <a:spcPct val="90000"/>
              </a:lnSpc>
            </a:pPr>
            <a:r>
              <a:rPr lang="en-US" sz="2600" b="1"/>
              <a:t>Collectibles on the Net</a:t>
            </a:r>
          </a:p>
          <a:p>
            <a:pPr eaLnBrk="1" hangingPunct="1">
              <a:lnSpc>
                <a:spcPct val="90000"/>
              </a:lnSpc>
              <a:buFontTx/>
              <a:buNone/>
            </a:pPr>
            <a:endParaRPr lang="en-US" sz="2400" b="1"/>
          </a:p>
          <a:p>
            <a:pPr lvl="1" eaLnBrk="1" hangingPunct="1">
              <a:lnSpc>
                <a:spcPct val="90000"/>
              </a:lnSpc>
            </a:pPr>
            <a:r>
              <a:rPr lang="en-US" sz="2400"/>
              <a:t>Easier to compare items</a:t>
            </a:r>
          </a:p>
          <a:p>
            <a:pPr lvl="1" eaLnBrk="1" hangingPunct="1">
              <a:lnSpc>
                <a:spcPct val="90000"/>
              </a:lnSpc>
            </a:pPr>
            <a:endParaRPr lang="en-US" sz="2400"/>
          </a:p>
          <a:p>
            <a:pPr lvl="1" eaLnBrk="1" hangingPunct="1">
              <a:lnSpc>
                <a:spcPct val="90000"/>
              </a:lnSpc>
            </a:pPr>
            <a:r>
              <a:rPr lang="en-US" sz="2400"/>
              <a:t>Easier to find items</a:t>
            </a:r>
          </a:p>
          <a:p>
            <a:pPr lvl="1" eaLnBrk="1" hangingPunct="1">
              <a:lnSpc>
                <a:spcPct val="90000"/>
              </a:lnSpc>
            </a:pPr>
            <a:endParaRPr lang="en-US" sz="2400"/>
          </a:p>
          <a:p>
            <a:pPr lvl="1" eaLnBrk="1" hangingPunct="1">
              <a:lnSpc>
                <a:spcPct val="90000"/>
              </a:lnSpc>
            </a:pPr>
            <a:r>
              <a:rPr lang="en-US" sz="2400"/>
              <a:t>The number of collectibles websites is growing very rapidly - eBay is the biggest auction site</a:t>
            </a:r>
          </a:p>
          <a:p>
            <a:pPr lvl="1" eaLnBrk="1" hangingPunct="1">
              <a:lnSpc>
                <a:spcPct val="90000"/>
              </a:lnSpc>
            </a:pPr>
            <a:endParaRPr lang="en-US" sz="2400"/>
          </a:p>
        </p:txBody>
      </p:sp>
      <p:pic>
        <p:nvPicPr>
          <p:cNvPr id="24581" name="Picture 5" descr="C:\Documents and Settings\mmhart\Local Settings\Temporary Internet Files\Content.IE5\PI00A2QM\MC900310790[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96000" y="2209800"/>
            <a:ext cx="2057400" cy="1901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23</a:t>
            </a:fld>
            <a:endParaRPr lang="en-US"/>
          </a:p>
        </p:txBody>
      </p:sp>
    </p:spTree>
    <p:extLst>
      <p:ext uri="{BB962C8B-B14F-4D97-AF65-F5344CB8AC3E}">
        <p14:creationId xmlns:p14="http://schemas.microsoft.com/office/powerpoint/2010/main" val="29279314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1143000" y="457200"/>
            <a:ext cx="7696200" cy="1143000"/>
          </a:xfrm>
        </p:spPr>
        <p:txBody>
          <a:bodyPr/>
          <a:lstStyle/>
          <a:p>
            <a:pPr eaLnBrk="1" hangingPunct="1"/>
            <a:r>
              <a:rPr lang="en-US" sz="3600" b="1"/>
              <a:t>Investing in Precious Metals, Gems, and Collections </a:t>
            </a:r>
            <a:r>
              <a:rPr lang="en-US" sz="2400" b="1"/>
              <a:t>(continued)</a:t>
            </a:r>
          </a:p>
        </p:txBody>
      </p:sp>
      <p:sp>
        <p:nvSpPr>
          <p:cNvPr id="25603" name="Rectangle 3"/>
          <p:cNvSpPr>
            <a:spLocks noGrp="1" noChangeArrowheads="1"/>
          </p:cNvSpPr>
          <p:nvPr>
            <p:ph idx="1"/>
          </p:nvPr>
        </p:nvSpPr>
        <p:spPr>
          <a:xfrm>
            <a:off x="1066800" y="1981200"/>
            <a:ext cx="7620000" cy="4068763"/>
          </a:xfrm>
        </p:spPr>
        <p:txBody>
          <a:bodyPr/>
          <a:lstStyle/>
          <a:p>
            <a:pPr eaLnBrk="1" hangingPunct="1"/>
            <a:endParaRPr lang="en-US" sz="2400"/>
          </a:p>
          <a:p>
            <a:pPr eaLnBrk="1" hangingPunct="1"/>
            <a:r>
              <a:rPr lang="en-US" sz="2600" b="1"/>
              <a:t>Disadvantages of purchasing collectibles over the internet.</a:t>
            </a:r>
          </a:p>
          <a:p>
            <a:pPr eaLnBrk="1" hangingPunct="1"/>
            <a:endParaRPr lang="en-US" sz="2400"/>
          </a:p>
          <a:p>
            <a:pPr lvl="1" eaLnBrk="1" hangingPunct="1"/>
            <a:r>
              <a:rPr lang="en-US" sz="2400"/>
              <a:t>You can’t touch and feel the item and examine it for flaws</a:t>
            </a:r>
          </a:p>
          <a:p>
            <a:pPr lvl="1" eaLnBrk="1" hangingPunct="1"/>
            <a:endParaRPr lang="en-US" sz="2400"/>
          </a:p>
          <a:p>
            <a:pPr lvl="1" eaLnBrk="1" hangingPunct="1"/>
            <a:r>
              <a:rPr lang="en-US" sz="2400"/>
              <a:t>There may also be some security risk since you don’t know who’s getting your cash or credit card number</a:t>
            </a:r>
          </a:p>
          <a:p>
            <a:pPr eaLnBrk="1" hangingPunct="1"/>
            <a:endParaRPr lang="en-US" sz="2400"/>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24</a:t>
            </a:fld>
            <a:endParaRPr lang="en-US"/>
          </a:p>
        </p:txBody>
      </p:sp>
    </p:spTree>
    <p:extLst>
      <p:ext uri="{BB962C8B-B14F-4D97-AF65-F5344CB8AC3E}">
        <p14:creationId xmlns:p14="http://schemas.microsoft.com/office/powerpoint/2010/main" val="1429164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Derivatives</a:t>
            </a:r>
          </a:p>
        </p:txBody>
      </p:sp>
      <p:sp>
        <p:nvSpPr>
          <p:cNvPr id="3" name="Content Placeholder 2"/>
          <p:cNvSpPr>
            <a:spLocks noGrp="1"/>
          </p:cNvSpPr>
          <p:nvPr>
            <p:ph idx="1"/>
          </p:nvPr>
        </p:nvSpPr>
        <p:spPr/>
        <p:txBody>
          <a:bodyPr/>
          <a:lstStyle/>
          <a:p>
            <a:r>
              <a:rPr lang="en-US" dirty="0"/>
              <a:t>TFEX</a:t>
            </a:r>
          </a:p>
          <a:p>
            <a:r>
              <a:rPr lang="en-US" dirty="0">
                <a:hlinkClick r:id="rId2"/>
              </a:rPr>
              <a:t>http://www.tfex.co.th/en/education/knowledge.html</a:t>
            </a:r>
            <a:endParaRPr lang="en-US" dirty="0"/>
          </a:p>
          <a:p>
            <a:endParaRPr lang="en-US" dirty="0"/>
          </a:p>
          <a:p>
            <a:endParaRPr lang="en-US" dirty="0"/>
          </a:p>
          <a:p>
            <a:r>
              <a:rPr lang="en-US" dirty="0"/>
              <a:t>Use for Risk Management/Risk Taking (high risk)</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25</a:t>
            </a:fld>
            <a:endParaRPr lang="en-US" dirty="0"/>
          </a:p>
        </p:txBody>
      </p:sp>
    </p:spTree>
    <p:extLst>
      <p:ext uri="{BB962C8B-B14F-4D97-AF65-F5344CB8AC3E}">
        <p14:creationId xmlns:p14="http://schemas.microsoft.com/office/powerpoint/2010/main" val="256575187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Appendix</a:t>
            </a:r>
          </a:p>
        </p:txBody>
      </p:sp>
      <p:sp>
        <p:nvSpPr>
          <p:cNvPr id="3" name="Content Placeholder 2"/>
          <p:cNvSpPr>
            <a:spLocks noGrp="1"/>
          </p:cNvSpPr>
          <p:nvPr>
            <p:ph idx="1"/>
          </p:nvPr>
        </p:nvSpPr>
        <p:spPr/>
        <p:txBody>
          <a:bodyPr/>
          <a:lstStyle/>
          <a:p>
            <a:r>
              <a:rPr lang="en-US" dirty="0">
                <a:hlinkClick r:id="rId2"/>
              </a:rPr>
              <a:t>http://www.tsi-thailand.org/images/stories/TSI2012_Investor/Download/goldfuturessilverfutures_8june2013.pdf</a:t>
            </a:r>
            <a:endParaRPr lang="en-US" dirty="0"/>
          </a:p>
          <a:p>
            <a:endParaRPr lang="en-US"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26</a:t>
            </a:fld>
            <a:endParaRPr lang="en-US"/>
          </a:p>
        </p:txBody>
      </p:sp>
    </p:spTree>
    <p:extLst>
      <p:ext uri="{BB962C8B-B14F-4D97-AF65-F5344CB8AC3E}">
        <p14:creationId xmlns:p14="http://schemas.microsoft.com/office/powerpoint/2010/main" val="24532459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837205-1D5F-4EB9-A077-32C7AEFBC6C7}"/>
              </a:ext>
            </a:extLst>
          </p:cNvPr>
          <p:cNvSpPr>
            <a:spLocks noGrp="1"/>
          </p:cNvSpPr>
          <p:nvPr>
            <p:ph type="title"/>
          </p:nvPr>
        </p:nvSpPr>
        <p:spPr/>
        <p:txBody>
          <a:bodyPr/>
          <a:lstStyle/>
          <a:p>
            <a:r>
              <a:rPr lang="en-US" dirty="0"/>
              <a:t>Investment in Cryptocurrencies</a:t>
            </a:r>
          </a:p>
        </p:txBody>
      </p:sp>
      <p:sp>
        <p:nvSpPr>
          <p:cNvPr id="3" name="Content Placeholder 2">
            <a:extLst>
              <a:ext uri="{FF2B5EF4-FFF2-40B4-BE49-F238E27FC236}">
                <a16:creationId xmlns:a16="http://schemas.microsoft.com/office/drawing/2014/main" id="{9F46BCD0-3B3B-484A-932C-778D8C504D9B}"/>
              </a:ext>
            </a:extLst>
          </p:cNvPr>
          <p:cNvSpPr>
            <a:spLocks noGrp="1"/>
          </p:cNvSpPr>
          <p:nvPr>
            <p:ph idx="1"/>
          </p:nvPr>
        </p:nvSpPr>
        <p:spPr/>
        <p:txBody>
          <a:bodyPr/>
          <a:lstStyle/>
          <a:p>
            <a:r>
              <a:rPr lang="hr-HR" dirty="0"/>
              <a:t>Bitcoin is software-based online payment system                     described by Satoshi Nakamoto in 2008. and introduced                        as open-source software in 2009.</a:t>
            </a:r>
          </a:p>
          <a:p>
            <a:r>
              <a:rPr lang="hr-HR" dirty="0"/>
              <a:t>Payments are recorded in a public ledger using its own unit of account (Bitcoin).</a:t>
            </a:r>
          </a:p>
          <a:p>
            <a:r>
              <a:rPr lang="hr-HR" dirty="0"/>
              <a:t>It is a form of digital currency (physical form is absent), created and held electronically. It can be used to buy things electronically and in that sense </a:t>
            </a:r>
            <a:r>
              <a:rPr lang="hr-HR" b="1" dirty="0"/>
              <a:t>it is no different than conventional dollars.</a:t>
            </a:r>
            <a:endParaRPr lang="hr-HR" dirty="0"/>
          </a:p>
          <a:p>
            <a:r>
              <a:rPr lang="hr-HR" dirty="0"/>
              <a:t>Bitcoin is commonly referred to as cryptocurrency and it can be divided into smaller unit called Satoshi </a:t>
            </a:r>
            <a:r>
              <a:rPr lang="hr-HR" sz="2000" dirty="0"/>
              <a:t>(one hundred milionth of a BTC).</a:t>
            </a:r>
          </a:p>
        </p:txBody>
      </p:sp>
      <p:sp>
        <p:nvSpPr>
          <p:cNvPr id="4" name="Footer Placeholder 3">
            <a:extLst>
              <a:ext uri="{FF2B5EF4-FFF2-40B4-BE49-F238E27FC236}">
                <a16:creationId xmlns:a16="http://schemas.microsoft.com/office/drawing/2014/main" id="{B8916D3F-C427-4F53-8C4A-1E934D59AD84}"/>
              </a:ext>
            </a:extLst>
          </p:cNvPr>
          <p:cNvSpPr>
            <a:spLocks noGrp="1"/>
          </p:cNvSpPr>
          <p:nvPr>
            <p:ph type="ftr" sz="quarter" idx="11"/>
          </p:nvPr>
        </p:nvSpPr>
        <p:spPr/>
        <p:txBody>
          <a:bodyPr/>
          <a:lstStyle/>
          <a:p>
            <a:r>
              <a:rPr lang="en-US"/>
              <a:t>FN 281: Personal Finance</a:t>
            </a:r>
          </a:p>
        </p:txBody>
      </p:sp>
      <p:sp>
        <p:nvSpPr>
          <p:cNvPr id="5" name="Slide Number Placeholder 4">
            <a:extLst>
              <a:ext uri="{FF2B5EF4-FFF2-40B4-BE49-F238E27FC236}">
                <a16:creationId xmlns:a16="http://schemas.microsoft.com/office/drawing/2014/main" id="{BA22723E-9D5F-42BB-BB40-E08CBD7F6516}"/>
              </a:ext>
            </a:extLst>
          </p:cNvPr>
          <p:cNvSpPr>
            <a:spLocks noGrp="1"/>
          </p:cNvSpPr>
          <p:nvPr>
            <p:ph type="sldNum" sz="quarter" idx="12"/>
          </p:nvPr>
        </p:nvSpPr>
        <p:spPr/>
        <p:txBody>
          <a:bodyPr/>
          <a:lstStyle/>
          <a:p>
            <a:fld id="{304EA3A7-80BF-408A-9BAF-2337D606B151}" type="slidenum">
              <a:rPr lang="en-US" smtClean="0"/>
              <a:t>27</a:t>
            </a:fld>
            <a:endParaRPr lang="en-US"/>
          </a:p>
        </p:txBody>
      </p:sp>
    </p:spTree>
    <p:extLst>
      <p:ext uri="{BB962C8B-B14F-4D97-AF65-F5344CB8AC3E}">
        <p14:creationId xmlns:p14="http://schemas.microsoft.com/office/powerpoint/2010/main" val="348252070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2E0287-A936-4C33-ACB4-B49265F023B7}"/>
              </a:ext>
            </a:extLst>
          </p:cNvPr>
          <p:cNvSpPr>
            <a:spLocks noGrp="1"/>
          </p:cNvSpPr>
          <p:nvPr>
            <p:ph type="title"/>
          </p:nvPr>
        </p:nvSpPr>
        <p:spPr/>
        <p:txBody>
          <a:bodyPr/>
          <a:lstStyle/>
          <a:p>
            <a:r>
              <a:rPr lang="en-US" dirty="0"/>
              <a:t>What is Bitcoin based on?</a:t>
            </a:r>
          </a:p>
        </p:txBody>
      </p:sp>
      <p:sp>
        <p:nvSpPr>
          <p:cNvPr id="3" name="Content Placeholder 2">
            <a:extLst>
              <a:ext uri="{FF2B5EF4-FFF2-40B4-BE49-F238E27FC236}">
                <a16:creationId xmlns:a16="http://schemas.microsoft.com/office/drawing/2014/main" id="{32D723EE-074C-4A2F-B06D-8DFCAA18BF0E}"/>
              </a:ext>
            </a:extLst>
          </p:cNvPr>
          <p:cNvSpPr>
            <a:spLocks noGrp="1"/>
          </p:cNvSpPr>
          <p:nvPr>
            <p:ph idx="1"/>
          </p:nvPr>
        </p:nvSpPr>
        <p:spPr/>
        <p:txBody>
          <a:bodyPr>
            <a:normAutofit lnSpcReduction="10000"/>
          </a:bodyPr>
          <a:lstStyle/>
          <a:p>
            <a:r>
              <a:rPr lang="hr-HR" dirty="0">
                <a:latin typeface="Times New Roman" panose="02020603050405020304" pitchFamily="18" charset="0"/>
                <a:cs typeface="Times New Roman" panose="02020603050405020304" pitchFamily="18" charset="0"/>
              </a:rPr>
              <a:t>System is runned by The Bitcoin protocol</a:t>
            </a:r>
          </a:p>
          <a:p>
            <a:r>
              <a:rPr lang="hr-HR" dirty="0">
                <a:latin typeface="Times New Roman" panose="02020603050405020304" pitchFamily="18" charset="0"/>
                <a:cs typeface="Times New Roman" panose="02020603050405020304" pitchFamily="18" charset="0"/>
              </a:rPr>
              <a:t>It is based on mathematics unlike conventional currencies that had been based on fixed quantity of metal (gold, silver…) or fiat currencies. </a:t>
            </a:r>
          </a:p>
          <a:p>
            <a:r>
              <a:rPr lang="hr-HR" dirty="0">
                <a:latin typeface="Times New Roman" panose="02020603050405020304" pitchFamily="18" charset="0"/>
                <a:cs typeface="Times New Roman" panose="02020603050405020304" pitchFamily="18" charset="0"/>
              </a:rPr>
              <a:t>Bitcoin has several features that set it apart from fiat currencies:</a:t>
            </a:r>
          </a:p>
          <a:p>
            <a:pPr marL="0" indent="0">
              <a:buNone/>
            </a:pPr>
            <a:endParaRPr lang="hr-HR" dirty="0">
              <a:latin typeface="Times New Roman" panose="02020603050405020304" pitchFamily="18" charset="0"/>
              <a:cs typeface="Times New Roman" panose="02020603050405020304" pitchFamily="18" charset="0"/>
            </a:endParaRPr>
          </a:p>
          <a:p>
            <a:pPr marL="914400" lvl="1" indent="-457200">
              <a:buFont typeface="+mj-lt"/>
              <a:buAutoNum type="arabicPeriod"/>
            </a:pPr>
            <a:r>
              <a:rPr lang="hr-HR" dirty="0">
                <a:latin typeface="Times New Roman" panose="02020603050405020304" pitchFamily="18" charset="0"/>
                <a:cs typeface="Times New Roman" panose="02020603050405020304" pitchFamily="18" charset="0"/>
              </a:rPr>
              <a:t>It is decentralized</a:t>
            </a:r>
          </a:p>
          <a:p>
            <a:pPr marL="914400" lvl="1" indent="-457200">
              <a:buFont typeface="+mj-lt"/>
              <a:buAutoNum type="arabicPeriod"/>
            </a:pPr>
            <a:r>
              <a:rPr lang="hr-HR" dirty="0">
                <a:latin typeface="Times New Roman" panose="02020603050405020304" pitchFamily="18" charset="0"/>
                <a:cs typeface="Times New Roman" panose="02020603050405020304" pitchFamily="18" charset="0"/>
              </a:rPr>
              <a:t>It is easy to set up and it is fast</a:t>
            </a:r>
          </a:p>
          <a:p>
            <a:pPr marL="914400" lvl="1" indent="-457200">
              <a:buFont typeface="+mj-lt"/>
              <a:buAutoNum type="arabicPeriod"/>
            </a:pPr>
            <a:r>
              <a:rPr lang="hr-HR" dirty="0">
                <a:latin typeface="Times New Roman" panose="02020603050405020304" pitchFamily="18" charset="0"/>
                <a:cs typeface="Times New Roman" panose="02020603050405020304" pitchFamily="18" charset="0"/>
              </a:rPr>
              <a:t>It is anonymous</a:t>
            </a:r>
          </a:p>
          <a:p>
            <a:pPr marL="914400" lvl="1" indent="-457200">
              <a:buFont typeface="+mj-lt"/>
              <a:buAutoNum type="arabicPeriod"/>
            </a:pPr>
            <a:r>
              <a:rPr lang="hr-HR" dirty="0">
                <a:latin typeface="Times New Roman" panose="02020603050405020304" pitchFamily="18" charset="0"/>
                <a:cs typeface="Times New Roman" panose="02020603050405020304" pitchFamily="18" charset="0"/>
              </a:rPr>
              <a:t>It is completely transparent </a:t>
            </a:r>
          </a:p>
          <a:p>
            <a:pPr marL="914400" lvl="1" indent="-457200">
              <a:buFont typeface="+mj-lt"/>
              <a:buAutoNum type="arabicPeriod"/>
            </a:pPr>
            <a:r>
              <a:rPr lang="hr-HR" dirty="0">
                <a:latin typeface="Times New Roman" panose="02020603050405020304" pitchFamily="18" charset="0"/>
                <a:cs typeface="Times New Roman" panose="02020603050405020304" pitchFamily="18" charset="0"/>
              </a:rPr>
              <a:t>Transaction fees are miniscule</a:t>
            </a:r>
          </a:p>
          <a:p>
            <a:pPr marL="914400" lvl="1" indent="-457200">
              <a:buFont typeface="+mj-lt"/>
              <a:buAutoNum type="arabicPeriod"/>
            </a:pPr>
            <a:r>
              <a:rPr lang="hr-HR" dirty="0">
                <a:latin typeface="Times New Roman" panose="02020603050405020304" pitchFamily="18" charset="0"/>
                <a:cs typeface="Times New Roman" panose="02020603050405020304" pitchFamily="18" charset="0"/>
              </a:rPr>
              <a:t>Transactions are irreversible</a:t>
            </a:r>
          </a:p>
          <a:p>
            <a:endParaRPr lang="en-US" dirty="0"/>
          </a:p>
        </p:txBody>
      </p:sp>
      <p:sp>
        <p:nvSpPr>
          <p:cNvPr id="4" name="Footer Placeholder 3">
            <a:extLst>
              <a:ext uri="{FF2B5EF4-FFF2-40B4-BE49-F238E27FC236}">
                <a16:creationId xmlns:a16="http://schemas.microsoft.com/office/drawing/2014/main" id="{A9AE6293-2EC5-4D0D-9024-6296306CEFAC}"/>
              </a:ext>
            </a:extLst>
          </p:cNvPr>
          <p:cNvSpPr>
            <a:spLocks noGrp="1"/>
          </p:cNvSpPr>
          <p:nvPr>
            <p:ph type="ftr" sz="quarter" idx="11"/>
          </p:nvPr>
        </p:nvSpPr>
        <p:spPr/>
        <p:txBody>
          <a:bodyPr/>
          <a:lstStyle/>
          <a:p>
            <a:r>
              <a:rPr lang="en-US"/>
              <a:t>FN 281: Personal Finance</a:t>
            </a:r>
          </a:p>
        </p:txBody>
      </p:sp>
      <p:sp>
        <p:nvSpPr>
          <p:cNvPr id="5" name="Slide Number Placeholder 4">
            <a:extLst>
              <a:ext uri="{FF2B5EF4-FFF2-40B4-BE49-F238E27FC236}">
                <a16:creationId xmlns:a16="http://schemas.microsoft.com/office/drawing/2014/main" id="{C6FC8FA0-06E8-49EB-8AB6-45CF062729E6}"/>
              </a:ext>
            </a:extLst>
          </p:cNvPr>
          <p:cNvSpPr>
            <a:spLocks noGrp="1"/>
          </p:cNvSpPr>
          <p:nvPr>
            <p:ph type="sldNum" sz="quarter" idx="12"/>
          </p:nvPr>
        </p:nvSpPr>
        <p:spPr/>
        <p:txBody>
          <a:bodyPr/>
          <a:lstStyle/>
          <a:p>
            <a:fld id="{304EA3A7-80BF-408A-9BAF-2337D606B151}" type="slidenum">
              <a:rPr lang="en-US" smtClean="0"/>
              <a:t>28</a:t>
            </a:fld>
            <a:endParaRPr lang="en-US"/>
          </a:p>
        </p:txBody>
      </p:sp>
    </p:spTree>
    <p:extLst>
      <p:ext uri="{BB962C8B-B14F-4D97-AF65-F5344CB8AC3E}">
        <p14:creationId xmlns:p14="http://schemas.microsoft.com/office/powerpoint/2010/main" val="1367740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15BE9-3290-49E5-B4D0-C65D3875866B}"/>
              </a:ext>
            </a:extLst>
          </p:cNvPr>
          <p:cNvSpPr>
            <a:spLocks noGrp="1"/>
          </p:cNvSpPr>
          <p:nvPr>
            <p:ph type="title"/>
          </p:nvPr>
        </p:nvSpPr>
        <p:spPr/>
        <p:txBody>
          <a:bodyPr/>
          <a:lstStyle/>
          <a:p>
            <a:r>
              <a:rPr lang="en-US" dirty="0"/>
              <a:t>How it works?</a:t>
            </a:r>
          </a:p>
        </p:txBody>
      </p:sp>
      <p:sp>
        <p:nvSpPr>
          <p:cNvPr id="3" name="Content Placeholder 2">
            <a:extLst>
              <a:ext uri="{FF2B5EF4-FFF2-40B4-BE49-F238E27FC236}">
                <a16:creationId xmlns:a16="http://schemas.microsoft.com/office/drawing/2014/main" id="{6E4CB697-DC39-4FF5-8157-BC2C0DD1731A}"/>
              </a:ext>
            </a:extLst>
          </p:cNvPr>
          <p:cNvSpPr>
            <a:spLocks noGrp="1"/>
          </p:cNvSpPr>
          <p:nvPr>
            <p:ph idx="1"/>
          </p:nvPr>
        </p:nvSpPr>
        <p:spPr/>
        <p:txBody>
          <a:bodyPr/>
          <a:lstStyle/>
          <a:p>
            <a:endParaRPr lang="en-US" dirty="0"/>
          </a:p>
        </p:txBody>
      </p:sp>
      <p:sp>
        <p:nvSpPr>
          <p:cNvPr id="4" name="Footer Placeholder 3">
            <a:extLst>
              <a:ext uri="{FF2B5EF4-FFF2-40B4-BE49-F238E27FC236}">
                <a16:creationId xmlns:a16="http://schemas.microsoft.com/office/drawing/2014/main" id="{471A066F-9C62-4A53-94D4-7930BE9920E3}"/>
              </a:ext>
            </a:extLst>
          </p:cNvPr>
          <p:cNvSpPr>
            <a:spLocks noGrp="1"/>
          </p:cNvSpPr>
          <p:nvPr>
            <p:ph type="ftr" sz="quarter" idx="11"/>
          </p:nvPr>
        </p:nvSpPr>
        <p:spPr/>
        <p:txBody>
          <a:bodyPr/>
          <a:lstStyle/>
          <a:p>
            <a:r>
              <a:rPr lang="en-US"/>
              <a:t>FN 281: Personal Finance</a:t>
            </a:r>
          </a:p>
        </p:txBody>
      </p:sp>
      <p:sp>
        <p:nvSpPr>
          <p:cNvPr id="5" name="Slide Number Placeholder 4">
            <a:extLst>
              <a:ext uri="{FF2B5EF4-FFF2-40B4-BE49-F238E27FC236}">
                <a16:creationId xmlns:a16="http://schemas.microsoft.com/office/drawing/2014/main" id="{EF16C750-0072-40E5-A70C-D44546B1E05E}"/>
              </a:ext>
            </a:extLst>
          </p:cNvPr>
          <p:cNvSpPr>
            <a:spLocks noGrp="1"/>
          </p:cNvSpPr>
          <p:nvPr>
            <p:ph type="sldNum" sz="quarter" idx="12"/>
          </p:nvPr>
        </p:nvSpPr>
        <p:spPr/>
        <p:txBody>
          <a:bodyPr/>
          <a:lstStyle/>
          <a:p>
            <a:fld id="{304EA3A7-80BF-408A-9BAF-2337D606B151}" type="slidenum">
              <a:rPr lang="en-US" smtClean="0"/>
              <a:t>29</a:t>
            </a:fld>
            <a:endParaRPr lang="en-US"/>
          </a:p>
        </p:txBody>
      </p:sp>
      <p:pic>
        <p:nvPicPr>
          <p:cNvPr id="6" name="Picture 5">
            <a:extLst>
              <a:ext uri="{FF2B5EF4-FFF2-40B4-BE49-F238E27FC236}">
                <a16:creationId xmlns:a16="http://schemas.microsoft.com/office/drawing/2014/main" id="{1F3709E0-9FA9-4688-B670-F815C5FE3D3C}"/>
              </a:ext>
            </a:extLst>
          </p:cNvPr>
          <p:cNvPicPr>
            <a:picLocks noChangeAspect="1"/>
          </p:cNvPicPr>
          <p:nvPr/>
        </p:nvPicPr>
        <p:blipFill>
          <a:blip r:embed="rId2"/>
          <a:stretch>
            <a:fillRect/>
          </a:stretch>
        </p:blipFill>
        <p:spPr>
          <a:xfrm>
            <a:off x="601785" y="1728263"/>
            <a:ext cx="3589215" cy="3986737"/>
          </a:xfrm>
          <a:prstGeom prst="rect">
            <a:avLst/>
          </a:prstGeom>
        </p:spPr>
      </p:pic>
      <p:pic>
        <p:nvPicPr>
          <p:cNvPr id="7" name="Picture 6">
            <a:extLst>
              <a:ext uri="{FF2B5EF4-FFF2-40B4-BE49-F238E27FC236}">
                <a16:creationId xmlns:a16="http://schemas.microsoft.com/office/drawing/2014/main" id="{1F480C59-D736-4E44-B685-0953BE150923}"/>
              </a:ext>
            </a:extLst>
          </p:cNvPr>
          <p:cNvPicPr>
            <a:picLocks noChangeAspect="1"/>
          </p:cNvPicPr>
          <p:nvPr/>
        </p:nvPicPr>
        <p:blipFill>
          <a:blip r:embed="rId3"/>
          <a:stretch>
            <a:fillRect/>
          </a:stretch>
        </p:blipFill>
        <p:spPr>
          <a:xfrm>
            <a:off x="4648200" y="1676400"/>
            <a:ext cx="3352800" cy="4005604"/>
          </a:xfrm>
          <a:prstGeom prst="rect">
            <a:avLst/>
          </a:prstGeom>
        </p:spPr>
      </p:pic>
    </p:spTree>
    <p:extLst>
      <p:ext uri="{BB962C8B-B14F-4D97-AF65-F5344CB8AC3E}">
        <p14:creationId xmlns:p14="http://schemas.microsoft.com/office/powerpoint/2010/main" val="423126514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ACB3AF-B3A0-4B27-A031-A1CE4C32273C}"/>
              </a:ext>
            </a:extLst>
          </p:cNvPr>
          <p:cNvSpPr>
            <a:spLocks noGrp="1"/>
          </p:cNvSpPr>
          <p:nvPr>
            <p:ph type="title"/>
          </p:nvPr>
        </p:nvSpPr>
        <p:spPr/>
        <p:txBody>
          <a:bodyPr/>
          <a:lstStyle/>
          <a:p>
            <a:r>
              <a:rPr lang="en-US" dirty="0"/>
              <a:t>How it works?</a:t>
            </a:r>
          </a:p>
        </p:txBody>
      </p:sp>
      <p:sp>
        <p:nvSpPr>
          <p:cNvPr id="3" name="Content Placeholder 2">
            <a:extLst>
              <a:ext uri="{FF2B5EF4-FFF2-40B4-BE49-F238E27FC236}">
                <a16:creationId xmlns:a16="http://schemas.microsoft.com/office/drawing/2014/main" id="{3504343E-204B-4186-A241-80FECA61ECBA}"/>
              </a:ext>
            </a:extLst>
          </p:cNvPr>
          <p:cNvSpPr>
            <a:spLocks noGrp="1"/>
          </p:cNvSpPr>
          <p:nvPr>
            <p:ph idx="1"/>
          </p:nvPr>
        </p:nvSpPr>
        <p:spPr/>
        <p:txBody>
          <a:bodyPr/>
          <a:lstStyle/>
          <a:p>
            <a:endParaRPr lang="en-US"/>
          </a:p>
        </p:txBody>
      </p:sp>
      <p:sp>
        <p:nvSpPr>
          <p:cNvPr id="4" name="Footer Placeholder 3">
            <a:extLst>
              <a:ext uri="{FF2B5EF4-FFF2-40B4-BE49-F238E27FC236}">
                <a16:creationId xmlns:a16="http://schemas.microsoft.com/office/drawing/2014/main" id="{59C8BB30-0FF0-438F-977A-E8CFF422BDBF}"/>
              </a:ext>
            </a:extLst>
          </p:cNvPr>
          <p:cNvSpPr>
            <a:spLocks noGrp="1"/>
          </p:cNvSpPr>
          <p:nvPr>
            <p:ph type="ftr" sz="quarter" idx="11"/>
          </p:nvPr>
        </p:nvSpPr>
        <p:spPr/>
        <p:txBody>
          <a:bodyPr/>
          <a:lstStyle/>
          <a:p>
            <a:r>
              <a:rPr lang="en-US"/>
              <a:t>FN 281: Personal Finance</a:t>
            </a:r>
          </a:p>
        </p:txBody>
      </p:sp>
      <p:sp>
        <p:nvSpPr>
          <p:cNvPr id="5" name="Slide Number Placeholder 4">
            <a:extLst>
              <a:ext uri="{FF2B5EF4-FFF2-40B4-BE49-F238E27FC236}">
                <a16:creationId xmlns:a16="http://schemas.microsoft.com/office/drawing/2014/main" id="{00CE6C67-ECAC-4B84-B427-4296598C1DBC}"/>
              </a:ext>
            </a:extLst>
          </p:cNvPr>
          <p:cNvSpPr>
            <a:spLocks noGrp="1"/>
          </p:cNvSpPr>
          <p:nvPr>
            <p:ph type="sldNum" sz="quarter" idx="12"/>
          </p:nvPr>
        </p:nvSpPr>
        <p:spPr/>
        <p:txBody>
          <a:bodyPr/>
          <a:lstStyle/>
          <a:p>
            <a:fld id="{304EA3A7-80BF-408A-9BAF-2337D606B151}" type="slidenum">
              <a:rPr lang="en-US" smtClean="0"/>
              <a:t>30</a:t>
            </a:fld>
            <a:endParaRPr lang="en-US"/>
          </a:p>
        </p:txBody>
      </p:sp>
      <p:pic>
        <p:nvPicPr>
          <p:cNvPr id="6" name="Picture 5">
            <a:extLst>
              <a:ext uri="{FF2B5EF4-FFF2-40B4-BE49-F238E27FC236}">
                <a16:creationId xmlns:a16="http://schemas.microsoft.com/office/drawing/2014/main" id="{C05B7E94-4944-4715-8824-4F0E297C235A}"/>
              </a:ext>
            </a:extLst>
          </p:cNvPr>
          <p:cNvPicPr>
            <a:picLocks noChangeAspect="1"/>
          </p:cNvPicPr>
          <p:nvPr/>
        </p:nvPicPr>
        <p:blipFill>
          <a:blip r:embed="rId2"/>
          <a:stretch>
            <a:fillRect/>
          </a:stretch>
        </p:blipFill>
        <p:spPr>
          <a:xfrm>
            <a:off x="1828800" y="1628553"/>
            <a:ext cx="4580197" cy="4894816"/>
          </a:xfrm>
          <a:prstGeom prst="rect">
            <a:avLst/>
          </a:prstGeom>
        </p:spPr>
      </p:pic>
    </p:spTree>
    <p:extLst>
      <p:ext uri="{BB962C8B-B14F-4D97-AF65-F5344CB8AC3E}">
        <p14:creationId xmlns:p14="http://schemas.microsoft.com/office/powerpoint/2010/main" val="298557892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2B1FE0-B07E-4AD8-9E3D-57CCB555A738}"/>
              </a:ext>
            </a:extLst>
          </p:cNvPr>
          <p:cNvSpPr>
            <a:spLocks noGrp="1"/>
          </p:cNvSpPr>
          <p:nvPr>
            <p:ph type="title"/>
          </p:nvPr>
        </p:nvSpPr>
        <p:spPr/>
        <p:txBody>
          <a:bodyPr/>
          <a:lstStyle/>
          <a:p>
            <a:r>
              <a:rPr lang="en-US" dirty="0"/>
              <a:t>Decentralized</a:t>
            </a:r>
          </a:p>
        </p:txBody>
      </p:sp>
      <p:sp>
        <p:nvSpPr>
          <p:cNvPr id="3" name="Content Placeholder 2">
            <a:extLst>
              <a:ext uri="{FF2B5EF4-FFF2-40B4-BE49-F238E27FC236}">
                <a16:creationId xmlns:a16="http://schemas.microsoft.com/office/drawing/2014/main" id="{B0BC152E-E920-427D-B1CC-E8A32EDD97EC}"/>
              </a:ext>
            </a:extLst>
          </p:cNvPr>
          <p:cNvSpPr>
            <a:spLocks noGrp="1"/>
          </p:cNvSpPr>
          <p:nvPr>
            <p:ph idx="1"/>
          </p:nvPr>
        </p:nvSpPr>
        <p:spPr>
          <a:xfrm>
            <a:off x="457200" y="1600200"/>
            <a:ext cx="7772400" cy="4800600"/>
          </a:xfrm>
        </p:spPr>
        <p:txBody>
          <a:bodyPr/>
          <a:lstStyle/>
          <a:p>
            <a:r>
              <a:rPr lang="hr-HR" dirty="0"/>
              <a:t>Base for the Bitcoin protocol is a peer-to-peer                                                    system which means that there is no need for                                                  a third party. </a:t>
            </a:r>
          </a:p>
          <a:p>
            <a:r>
              <a:rPr lang="hr-HR" dirty="0"/>
              <a:t>Therefore, in theory, bitcoin network is not controled by central authority (fully decentralized monetary system).</a:t>
            </a:r>
          </a:p>
          <a:p>
            <a:r>
              <a:rPr lang="hr-HR" dirty="0"/>
              <a:t>Bitcoins are being created by a community of people that anyone can join. </a:t>
            </a:r>
          </a:p>
          <a:p>
            <a:r>
              <a:rPr lang="hr-HR" dirty="0"/>
              <a:t>In theory, there is no authority (financial institution) which can tinker with monetary policy and in that sense devalue or revalue Bitcoin currency.  </a:t>
            </a:r>
          </a:p>
          <a:p>
            <a:pPr marL="114300" indent="0">
              <a:buNone/>
            </a:pPr>
            <a:endParaRPr lang="en-US" dirty="0"/>
          </a:p>
        </p:txBody>
      </p:sp>
      <p:sp>
        <p:nvSpPr>
          <p:cNvPr id="4" name="Footer Placeholder 3">
            <a:extLst>
              <a:ext uri="{FF2B5EF4-FFF2-40B4-BE49-F238E27FC236}">
                <a16:creationId xmlns:a16="http://schemas.microsoft.com/office/drawing/2014/main" id="{E850BF14-D68E-4C3F-9543-BCCA4A10569C}"/>
              </a:ext>
            </a:extLst>
          </p:cNvPr>
          <p:cNvSpPr>
            <a:spLocks noGrp="1"/>
          </p:cNvSpPr>
          <p:nvPr>
            <p:ph type="ftr" sz="quarter" idx="11"/>
          </p:nvPr>
        </p:nvSpPr>
        <p:spPr/>
        <p:txBody>
          <a:bodyPr/>
          <a:lstStyle/>
          <a:p>
            <a:r>
              <a:rPr lang="en-US"/>
              <a:t>FN 281: Personal Finance</a:t>
            </a:r>
          </a:p>
        </p:txBody>
      </p:sp>
      <p:sp>
        <p:nvSpPr>
          <p:cNvPr id="5" name="Slide Number Placeholder 4">
            <a:extLst>
              <a:ext uri="{FF2B5EF4-FFF2-40B4-BE49-F238E27FC236}">
                <a16:creationId xmlns:a16="http://schemas.microsoft.com/office/drawing/2014/main" id="{0E6F571F-8E59-4869-83AA-1877FB3D8189}"/>
              </a:ext>
            </a:extLst>
          </p:cNvPr>
          <p:cNvSpPr>
            <a:spLocks noGrp="1"/>
          </p:cNvSpPr>
          <p:nvPr>
            <p:ph type="sldNum" sz="quarter" idx="12"/>
          </p:nvPr>
        </p:nvSpPr>
        <p:spPr/>
        <p:txBody>
          <a:bodyPr/>
          <a:lstStyle/>
          <a:p>
            <a:fld id="{304EA3A7-80BF-408A-9BAF-2337D606B151}" type="slidenum">
              <a:rPr lang="en-US" smtClean="0"/>
              <a:t>31</a:t>
            </a:fld>
            <a:endParaRPr lang="en-US"/>
          </a:p>
        </p:txBody>
      </p:sp>
    </p:spTree>
    <p:extLst>
      <p:ext uri="{BB962C8B-B14F-4D97-AF65-F5344CB8AC3E}">
        <p14:creationId xmlns:p14="http://schemas.microsoft.com/office/powerpoint/2010/main" val="192815541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B35F88-D0FD-4BA6-A302-B08CAC308316}"/>
              </a:ext>
            </a:extLst>
          </p:cNvPr>
          <p:cNvSpPr>
            <a:spLocks noGrp="1"/>
          </p:cNvSpPr>
          <p:nvPr>
            <p:ph type="title"/>
          </p:nvPr>
        </p:nvSpPr>
        <p:spPr/>
        <p:txBody>
          <a:bodyPr/>
          <a:lstStyle/>
          <a:p>
            <a:r>
              <a:rPr lang="en-US" dirty="0"/>
              <a:t>Anonymous and Transparent</a:t>
            </a:r>
          </a:p>
        </p:txBody>
      </p:sp>
      <p:sp>
        <p:nvSpPr>
          <p:cNvPr id="3" name="Content Placeholder 2">
            <a:extLst>
              <a:ext uri="{FF2B5EF4-FFF2-40B4-BE49-F238E27FC236}">
                <a16:creationId xmlns:a16="http://schemas.microsoft.com/office/drawing/2014/main" id="{D4665979-8B62-491E-A731-D313FE98386E}"/>
              </a:ext>
            </a:extLst>
          </p:cNvPr>
          <p:cNvSpPr>
            <a:spLocks noGrp="1"/>
          </p:cNvSpPr>
          <p:nvPr>
            <p:ph idx="1"/>
          </p:nvPr>
        </p:nvSpPr>
        <p:spPr/>
        <p:txBody>
          <a:bodyPr/>
          <a:lstStyle/>
          <a:p>
            <a:r>
              <a:rPr lang="en-US" dirty="0"/>
              <a:t>Bitcoins are stored in</a:t>
            </a:r>
            <a:r>
              <a:rPr lang="hr-HR" dirty="0"/>
              <a:t> </a:t>
            </a:r>
            <a:r>
              <a:rPr lang="en-US" dirty="0"/>
              <a:t>wallet </a:t>
            </a:r>
            <a:r>
              <a:rPr lang="hr-HR" dirty="0"/>
              <a:t>with </a:t>
            </a:r>
            <a:r>
              <a:rPr lang="en-US" dirty="0"/>
              <a:t>digital credentials for your bitcoin holdings and allows you to access them. </a:t>
            </a:r>
            <a:endParaRPr lang="hr-HR" dirty="0"/>
          </a:p>
          <a:p>
            <a:r>
              <a:rPr lang="hr-HR" dirty="0"/>
              <a:t>W</a:t>
            </a:r>
            <a:r>
              <a:rPr lang="en-US" dirty="0" err="1"/>
              <a:t>allet</a:t>
            </a:r>
            <a:r>
              <a:rPr lang="en-US" dirty="0"/>
              <a:t> uses public-key cryptography, in which two keys, one public and one private are generated. Public key can be thought of as an account number or name and the private key, ownership credentials. </a:t>
            </a:r>
            <a:endParaRPr lang="hr-HR" dirty="0"/>
          </a:p>
          <a:p>
            <a:r>
              <a:rPr lang="hr-HR" dirty="0"/>
              <a:t>B</a:t>
            </a:r>
            <a:r>
              <a:rPr lang="en-US" dirty="0" err="1"/>
              <a:t>itcoin</a:t>
            </a:r>
            <a:r>
              <a:rPr lang="en-US" dirty="0"/>
              <a:t> is transferred to the next owner when the next owner gives a public key and previous owner uses his private key to publish a record into system announcing that the ownership has changed to the new public key.</a:t>
            </a:r>
            <a:endParaRPr lang="hr-HR" dirty="0"/>
          </a:p>
          <a:p>
            <a:r>
              <a:rPr lang="hr-HR" dirty="0"/>
              <a:t>Bitcoin protocol stores details of every single transaction that occurred in the network in huge version of general ledger (Block chain).</a:t>
            </a:r>
          </a:p>
          <a:p>
            <a:endParaRPr lang="en-US" dirty="0"/>
          </a:p>
        </p:txBody>
      </p:sp>
      <p:sp>
        <p:nvSpPr>
          <p:cNvPr id="4" name="Footer Placeholder 3">
            <a:extLst>
              <a:ext uri="{FF2B5EF4-FFF2-40B4-BE49-F238E27FC236}">
                <a16:creationId xmlns:a16="http://schemas.microsoft.com/office/drawing/2014/main" id="{85C5A5D5-204E-4DD9-8214-87A180B9FCB9}"/>
              </a:ext>
            </a:extLst>
          </p:cNvPr>
          <p:cNvSpPr>
            <a:spLocks noGrp="1"/>
          </p:cNvSpPr>
          <p:nvPr>
            <p:ph type="ftr" sz="quarter" idx="11"/>
          </p:nvPr>
        </p:nvSpPr>
        <p:spPr/>
        <p:txBody>
          <a:bodyPr/>
          <a:lstStyle/>
          <a:p>
            <a:r>
              <a:rPr lang="en-US"/>
              <a:t>FN 281: Personal Finance</a:t>
            </a:r>
          </a:p>
        </p:txBody>
      </p:sp>
      <p:sp>
        <p:nvSpPr>
          <p:cNvPr id="5" name="Slide Number Placeholder 4">
            <a:extLst>
              <a:ext uri="{FF2B5EF4-FFF2-40B4-BE49-F238E27FC236}">
                <a16:creationId xmlns:a16="http://schemas.microsoft.com/office/drawing/2014/main" id="{8359B921-500D-4E18-8D7F-49E8101475DF}"/>
              </a:ext>
            </a:extLst>
          </p:cNvPr>
          <p:cNvSpPr>
            <a:spLocks noGrp="1"/>
          </p:cNvSpPr>
          <p:nvPr>
            <p:ph type="sldNum" sz="quarter" idx="12"/>
          </p:nvPr>
        </p:nvSpPr>
        <p:spPr/>
        <p:txBody>
          <a:bodyPr/>
          <a:lstStyle/>
          <a:p>
            <a:fld id="{304EA3A7-80BF-408A-9BAF-2337D606B151}" type="slidenum">
              <a:rPr lang="en-US" smtClean="0"/>
              <a:t>32</a:t>
            </a:fld>
            <a:endParaRPr lang="en-US"/>
          </a:p>
        </p:txBody>
      </p:sp>
    </p:spTree>
    <p:extLst>
      <p:ext uri="{BB962C8B-B14F-4D97-AF65-F5344CB8AC3E}">
        <p14:creationId xmlns:p14="http://schemas.microsoft.com/office/powerpoint/2010/main" val="347928342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80A8F2-C779-46F9-922B-3F4A66EB16BD}"/>
              </a:ext>
            </a:extLst>
          </p:cNvPr>
          <p:cNvSpPr>
            <a:spLocks noGrp="1"/>
          </p:cNvSpPr>
          <p:nvPr>
            <p:ph type="title"/>
          </p:nvPr>
        </p:nvSpPr>
        <p:spPr/>
        <p:txBody>
          <a:bodyPr/>
          <a:lstStyle/>
          <a:p>
            <a:r>
              <a:rPr lang="en-US" dirty="0"/>
              <a:t>Negligible Fees and </a:t>
            </a:r>
            <a:r>
              <a:rPr lang="en-US" dirty="0" err="1"/>
              <a:t>Irrevesible</a:t>
            </a:r>
            <a:r>
              <a:rPr lang="en-US" dirty="0"/>
              <a:t> Process</a:t>
            </a:r>
          </a:p>
        </p:txBody>
      </p:sp>
      <p:sp>
        <p:nvSpPr>
          <p:cNvPr id="3" name="Content Placeholder 2">
            <a:extLst>
              <a:ext uri="{FF2B5EF4-FFF2-40B4-BE49-F238E27FC236}">
                <a16:creationId xmlns:a16="http://schemas.microsoft.com/office/drawing/2014/main" id="{F2FEC523-C128-44C6-86DA-672E7A39A2FD}"/>
              </a:ext>
            </a:extLst>
          </p:cNvPr>
          <p:cNvSpPr>
            <a:spLocks noGrp="1"/>
          </p:cNvSpPr>
          <p:nvPr>
            <p:ph idx="1"/>
          </p:nvPr>
        </p:nvSpPr>
        <p:spPr/>
        <p:txBody>
          <a:bodyPr/>
          <a:lstStyle/>
          <a:p>
            <a:r>
              <a:rPr lang="hr-HR" dirty="0"/>
              <a:t>Bitcoin doesn’t charge fees for either national or international transfers.</a:t>
            </a:r>
          </a:p>
          <a:p>
            <a:r>
              <a:rPr lang="hr-HR" dirty="0"/>
              <a:t>Bitcoin is not the first private money, not the first digital currency, and not first currency based on cryptography, but it has been the first to rely on peer to peer network decentralization to avoid double spending.</a:t>
            </a:r>
          </a:p>
          <a:p>
            <a:r>
              <a:rPr lang="en-US" dirty="0"/>
              <a:t>Bitcoin protects against double spending by verifying each transaction added to the </a:t>
            </a:r>
            <a:r>
              <a:rPr lang="hr-HR" dirty="0"/>
              <a:t>block chain t</a:t>
            </a:r>
            <a:r>
              <a:rPr lang="en-US" dirty="0"/>
              <a:t>o ensure that the inputs for the transaction had not previously already been spent. </a:t>
            </a:r>
            <a:endParaRPr lang="hr-HR" dirty="0"/>
          </a:p>
          <a:p>
            <a:endParaRPr lang="en-US" dirty="0"/>
          </a:p>
        </p:txBody>
      </p:sp>
      <p:sp>
        <p:nvSpPr>
          <p:cNvPr id="4" name="Footer Placeholder 3">
            <a:extLst>
              <a:ext uri="{FF2B5EF4-FFF2-40B4-BE49-F238E27FC236}">
                <a16:creationId xmlns:a16="http://schemas.microsoft.com/office/drawing/2014/main" id="{C28B6B10-2F97-49C2-B20E-9F537B2B7E01}"/>
              </a:ext>
            </a:extLst>
          </p:cNvPr>
          <p:cNvSpPr>
            <a:spLocks noGrp="1"/>
          </p:cNvSpPr>
          <p:nvPr>
            <p:ph type="ftr" sz="quarter" idx="11"/>
          </p:nvPr>
        </p:nvSpPr>
        <p:spPr/>
        <p:txBody>
          <a:bodyPr/>
          <a:lstStyle/>
          <a:p>
            <a:r>
              <a:rPr lang="en-US"/>
              <a:t>FN 281: Personal Finance</a:t>
            </a:r>
          </a:p>
        </p:txBody>
      </p:sp>
      <p:sp>
        <p:nvSpPr>
          <p:cNvPr id="5" name="Slide Number Placeholder 4">
            <a:extLst>
              <a:ext uri="{FF2B5EF4-FFF2-40B4-BE49-F238E27FC236}">
                <a16:creationId xmlns:a16="http://schemas.microsoft.com/office/drawing/2014/main" id="{0CF1E514-B547-4FB2-895F-D1547215E2E7}"/>
              </a:ext>
            </a:extLst>
          </p:cNvPr>
          <p:cNvSpPr>
            <a:spLocks noGrp="1"/>
          </p:cNvSpPr>
          <p:nvPr>
            <p:ph type="sldNum" sz="quarter" idx="12"/>
          </p:nvPr>
        </p:nvSpPr>
        <p:spPr/>
        <p:txBody>
          <a:bodyPr/>
          <a:lstStyle/>
          <a:p>
            <a:fld id="{304EA3A7-80BF-408A-9BAF-2337D606B151}" type="slidenum">
              <a:rPr lang="en-US" smtClean="0"/>
              <a:t>33</a:t>
            </a:fld>
            <a:endParaRPr lang="en-US"/>
          </a:p>
        </p:txBody>
      </p:sp>
    </p:spTree>
    <p:extLst>
      <p:ext uri="{BB962C8B-B14F-4D97-AF65-F5344CB8AC3E}">
        <p14:creationId xmlns:p14="http://schemas.microsoft.com/office/powerpoint/2010/main" val="406297375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59CF34-212E-4895-A126-8E3981C5526F}"/>
              </a:ext>
            </a:extLst>
          </p:cNvPr>
          <p:cNvSpPr>
            <a:spLocks noGrp="1"/>
          </p:cNvSpPr>
          <p:nvPr>
            <p:ph type="title"/>
          </p:nvPr>
        </p:nvSpPr>
        <p:spPr/>
        <p:txBody>
          <a:bodyPr/>
          <a:lstStyle/>
          <a:p>
            <a:r>
              <a:rPr lang="hr-HR" sz="2800" dirty="0">
                <a:cs typeface="Times New Roman" panose="02020603050405020304" pitchFamily="18" charset="0"/>
              </a:rPr>
              <a:t>Why price of bitcoins soared and why it</a:t>
            </a:r>
            <a:r>
              <a:rPr lang="en-US" sz="2800" dirty="0">
                <a:cs typeface="Times New Roman" panose="02020603050405020304" pitchFamily="18" charset="0"/>
              </a:rPr>
              <a:t> </a:t>
            </a:r>
            <a:r>
              <a:rPr lang="hr-HR" sz="2800" dirty="0">
                <a:cs typeface="Times New Roman" panose="02020603050405020304" pitchFamily="18" charset="0"/>
              </a:rPr>
              <a:t>became the world pionner in virtual currency field?</a:t>
            </a:r>
            <a:endParaRPr lang="en-US" sz="2800" dirty="0"/>
          </a:p>
        </p:txBody>
      </p:sp>
      <p:sp>
        <p:nvSpPr>
          <p:cNvPr id="3" name="Content Placeholder 2">
            <a:extLst>
              <a:ext uri="{FF2B5EF4-FFF2-40B4-BE49-F238E27FC236}">
                <a16:creationId xmlns:a16="http://schemas.microsoft.com/office/drawing/2014/main" id="{D540FC42-55B1-4A2A-BDF4-8CFD27250030}"/>
              </a:ext>
            </a:extLst>
          </p:cNvPr>
          <p:cNvSpPr>
            <a:spLocks noGrp="1"/>
          </p:cNvSpPr>
          <p:nvPr>
            <p:ph idx="1"/>
          </p:nvPr>
        </p:nvSpPr>
        <p:spPr/>
        <p:txBody>
          <a:bodyPr>
            <a:normAutofit fontScale="92500" lnSpcReduction="10000"/>
          </a:bodyPr>
          <a:lstStyle/>
          <a:p>
            <a:r>
              <a:rPr lang="en-US" dirty="0"/>
              <a:t>Financial crisis that caused meltdown of the economy started 2008-2009.</a:t>
            </a:r>
            <a:endParaRPr lang="hr-HR" dirty="0"/>
          </a:p>
          <a:p>
            <a:pPr marL="0" indent="0">
              <a:buNone/>
            </a:pPr>
            <a:endParaRPr lang="hr-HR" sz="1050" dirty="0"/>
          </a:p>
          <a:p>
            <a:r>
              <a:rPr lang="en-US" dirty="0"/>
              <a:t>It caused a transfer of assets form real-estate and financial sphere to investment into commodities that are traditionally considered as a stable store of values. </a:t>
            </a:r>
            <a:endParaRPr lang="hr-HR" dirty="0"/>
          </a:p>
          <a:p>
            <a:pPr marL="0" indent="0">
              <a:buNone/>
            </a:pPr>
            <a:r>
              <a:rPr lang="hr-HR" sz="900" dirty="0"/>
              <a:t> </a:t>
            </a:r>
            <a:endParaRPr lang="hr-HR" sz="1050" dirty="0"/>
          </a:p>
          <a:p>
            <a:r>
              <a:rPr lang="en-US" dirty="0"/>
              <a:t>Historically, Gold is best known commodity of that type because quantity of this metal is limited and, therefore, it is great way how to hedge your portfolio in times when usage of expansive monetary policy is highly likely.</a:t>
            </a:r>
            <a:endParaRPr lang="hr-HR" dirty="0"/>
          </a:p>
          <a:p>
            <a:pPr marL="0" indent="0">
              <a:buNone/>
            </a:pPr>
            <a:r>
              <a:rPr lang="hr-HR" sz="900" dirty="0"/>
              <a:t> </a:t>
            </a:r>
            <a:endParaRPr lang="hr-HR" sz="1050" dirty="0"/>
          </a:p>
          <a:p>
            <a:r>
              <a:rPr lang="en-US" dirty="0"/>
              <a:t>In this sense, bitcoin is similar to gold (except there is no intrinsic value) and when the value of gold started to decrease due to the price roof that it had reached and partial recovery of financial market, value of bitcoin soared because it was cleverly designed financial product with finite quantity.</a:t>
            </a:r>
          </a:p>
        </p:txBody>
      </p:sp>
      <p:sp>
        <p:nvSpPr>
          <p:cNvPr id="4" name="Footer Placeholder 3">
            <a:extLst>
              <a:ext uri="{FF2B5EF4-FFF2-40B4-BE49-F238E27FC236}">
                <a16:creationId xmlns:a16="http://schemas.microsoft.com/office/drawing/2014/main" id="{8E05789E-2B91-449E-B1DE-E21A32A8A8C8}"/>
              </a:ext>
            </a:extLst>
          </p:cNvPr>
          <p:cNvSpPr>
            <a:spLocks noGrp="1"/>
          </p:cNvSpPr>
          <p:nvPr>
            <p:ph type="ftr" sz="quarter" idx="11"/>
          </p:nvPr>
        </p:nvSpPr>
        <p:spPr/>
        <p:txBody>
          <a:bodyPr/>
          <a:lstStyle/>
          <a:p>
            <a:r>
              <a:rPr lang="en-US"/>
              <a:t>FN 281: Personal Finance</a:t>
            </a:r>
          </a:p>
        </p:txBody>
      </p:sp>
      <p:sp>
        <p:nvSpPr>
          <p:cNvPr id="5" name="Slide Number Placeholder 4">
            <a:extLst>
              <a:ext uri="{FF2B5EF4-FFF2-40B4-BE49-F238E27FC236}">
                <a16:creationId xmlns:a16="http://schemas.microsoft.com/office/drawing/2014/main" id="{9982C642-7ABE-4E90-AEAE-E130C6B0C7FA}"/>
              </a:ext>
            </a:extLst>
          </p:cNvPr>
          <p:cNvSpPr>
            <a:spLocks noGrp="1"/>
          </p:cNvSpPr>
          <p:nvPr>
            <p:ph type="sldNum" sz="quarter" idx="12"/>
          </p:nvPr>
        </p:nvSpPr>
        <p:spPr/>
        <p:txBody>
          <a:bodyPr/>
          <a:lstStyle/>
          <a:p>
            <a:fld id="{304EA3A7-80BF-408A-9BAF-2337D606B151}" type="slidenum">
              <a:rPr lang="en-US" smtClean="0"/>
              <a:t>34</a:t>
            </a:fld>
            <a:endParaRPr lang="en-US"/>
          </a:p>
        </p:txBody>
      </p:sp>
    </p:spTree>
    <p:extLst>
      <p:ext uri="{BB962C8B-B14F-4D97-AF65-F5344CB8AC3E}">
        <p14:creationId xmlns:p14="http://schemas.microsoft.com/office/powerpoint/2010/main" val="303895435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8CA715-14B6-4E30-8877-8632DC91EFD2}"/>
              </a:ext>
            </a:extLst>
          </p:cNvPr>
          <p:cNvSpPr>
            <a:spLocks noGrp="1"/>
          </p:cNvSpPr>
          <p:nvPr>
            <p:ph type="title"/>
          </p:nvPr>
        </p:nvSpPr>
        <p:spPr/>
        <p:txBody>
          <a:bodyPr/>
          <a:lstStyle/>
          <a:p>
            <a:r>
              <a:rPr lang="hr-HR" sz="2800" dirty="0">
                <a:cs typeface="Times New Roman" panose="02020603050405020304" pitchFamily="18" charset="0"/>
              </a:rPr>
              <a:t>Theoretical and te</a:t>
            </a:r>
            <a:r>
              <a:rPr lang="en-US" sz="2800" dirty="0">
                <a:cs typeface="Times New Roman" panose="02020603050405020304" pitchFamily="18" charset="0"/>
              </a:rPr>
              <a:t>c</a:t>
            </a:r>
            <a:r>
              <a:rPr lang="hr-HR" sz="2800" dirty="0">
                <a:cs typeface="Times New Roman" panose="02020603050405020304" pitchFamily="18" charset="0"/>
              </a:rPr>
              <a:t>hnical problems which goes against favour of bitcoin usage</a:t>
            </a:r>
            <a:endParaRPr lang="en-US" sz="2800" dirty="0"/>
          </a:p>
        </p:txBody>
      </p:sp>
      <p:sp>
        <p:nvSpPr>
          <p:cNvPr id="3" name="Content Placeholder 2">
            <a:extLst>
              <a:ext uri="{FF2B5EF4-FFF2-40B4-BE49-F238E27FC236}">
                <a16:creationId xmlns:a16="http://schemas.microsoft.com/office/drawing/2014/main" id="{2A7BAD1F-0710-48B6-A568-82C2BC67B364}"/>
              </a:ext>
            </a:extLst>
          </p:cNvPr>
          <p:cNvSpPr>
            <a:spLocks noGrp="1"/>
          </p:cNvSpPr>
          <p:nvPr>
            <p:ph idx="1"/>
          </p:nvPr>
        </p:nvSpPr>
        <p:spPr/>
        <p:txBody>
          <a:bodyPr>
            <a:normAutofit/>
          </a:bodyPr>
          <a:lstStyle/>
          <a:p>
            <a:pPr marL="514350" lvl="0" indent="-514350">
              <a:buFont typeface="+mj-lt"/>
              <a:buAutoNum type="arabicPeriod"/>
            </a:pPr>
            <a:r>
              <a:rPr lang="en-US" dirty="0"/>
              <a:t>Illegal activities, speculations and nature of this currency</a:t>
            </a:r>
          </a:p>
          <a:p>
            <a:pPr marL="514350" lvl="0" indent="-514350">
              <a:buFont typeface="+mj-lt"/>
              <a:buAutoNum type="arabicPeriod"/>
            </a:pPr>
            <a:endParaRPr lang="en-US" dirty="0"/>
          </a:p>
          <a:p>
            <a:pPr marL="514350" lvl="0" indent="-514350">
              <a:buFont typeface="+mj-lt"/>
              <a:buAutoNum type="arabicPeriod"/>
            </a:pPr>
            <a:r>
              <a:rPr lang="en-US" dirty="0"/>
              <a:t>Theoretical base for digital currency usage</a:t>
            </a:r>
          </a:p>
          <a:p>
            <a:pPr marL="514350" lvl="0" indent="-514350">
              <a:buFont typeface="+mj-lt"/>
              <a:buAutoNum type="arabicPeriod"/>
            </a:pPr>
            <a:endParaRPr lang="en-US" dirty="0"/>
          </a:p>
          <a:p>
            <a:pPr marL="514350" lvl="0" indent="-514350">
              <a:buFont typeface="+mj-lt"/>
              <a:buAutoNum type="arabicPeriod"/>
            </a:pPr>
            <a:r>
              <a:rPr lang="en-US" dirty="0"/>
              <a:t>Regulation and taxation issue</a:t>
            </a:r>
          </a:p>
          <a:p>
            <a:pPr marL="514350" lvl="0" indent="-514350">
              <a:buFont typeface="+mj-lt"/>
              <a:buAutoNum type="arabicPeriod"/>
            </a:pPr>
            <a:endParaRPr lang="en-US" dirty="0"/>
          </a:p>
          <a:p>
            <a:pPr marL="514350" lvl="0" indent="-514350">
              <a:buFont typeface="+mj-lt"/>
              <a:buAutoNum type="arabicPeriod"/>
            </a:pPr>
            <a:r>
              <a:rPr lang="en-US" dirty="0"/>
              <a:t>Disputable status of independent and decentralized currency</a:t>
            </a:r>
          </a:p>
          <a:p>
            <a:pPr marL="514350" lvl="0" indent="-514350">
              <a:buFont typeface="+mj-lt"/>
              <a:buAutoNum type="arabicPeriod"/>
            </a:pPr>
            <a:endParaRPr lang="en-US" dirty="0"/>
          </a:p>
          <a:p>
            <a:pPr marL="514350" lvl="0" indent="-514350">
              <a:buFont typeface="+mj-lt"/>
              <a:buAutoNum type="arabicPeriod"/>
            </a:pPr>
            <a:r>
              <a:rPr lang="en-US" dirty="0"/>
              <a:t>Mining problems</a:t>
            </a:r>
          </a:p>
          <a:p>
            <a:pPr marL="514350" lvl="0" indent="-514350">
              <a:buFont typeface="+mj-lt"/>
              <a:buAutoNum type="arabicPeriod"/>
            </a:pPr>
            <a:endParaRPr lang="en-US" dirty="0"/>
          </a:p>
          <a:p>
            <a:pPr marL="514350" lvl="0" indent="-514350">
              <a:buFont typeface="+mj-lt"/>
              <a:buAutoNum type="arabicPeriod"/>
            </a:pPr>
            <a:r>
              <a:rPr lang="en-US" dirty="0"/>
              <a:t>Skepticism towards implementation of new, unregulated, theologies in finance sphere</a:t>
            </a:r>
          </a:p>
          <a:p>
            <a:pPr marL="0" indent="0">
              <a:buNone/>
            </a:pPr>
            <a:endParaRPr lang="hr-HR" dirty="0"/>
          </a:p>
        </p:txBody>
      </p:sp>
      <p:sp>
        <p:nvSpPr>
          <p:cNvPr id="4" name="Footer Placeholder 3">
            <a:extLst>
              <a:ext uri="{FF2B5EF4-FFF2-40B4-BE49-F238E27FC236}">
                <a16:creationId xmlns:a16="http://schemas.microsoft.com/office/drawing/2014/main" id="{C8B47758-63B7-4FED-9ACD-3BAF82F7EFD0}"/>
              </a:ext>
            </a:extLst>
          </p:cNvPr>
          <p:cNvSpPr>
            <a:spLocks noGrp="1"/>
          </p:cNvSpPr>
          <p:nvPr>
            <p:ph type="ftr" sz="quarter" idx="11"/>
          </p:nvPr>
        </p:nvSpPr>
        <p:spPr/>
        <p:txBody>
          <a:bodyPr/>
          <a:lstStyle/>
          <a:p>
            <a:r>
              <a:rPr lang="en-US"/>
              <a:t>FN 281: Personal Finance</a:t>
            </a:r>
          </a:p>
        </p:txBody>
      </p:sp>
      <p:sp>
        <p:nvSpPr>
          <p:cNvPr id="5" name="Slide Number Placeholder 4">
            <a:extLst>
              <a:ext uri="{FF2B5EF4-FFF2-40B4-BE49-F238E27FC236}">
                <a16:creationId xmlns:a16="http://schemas.microsoft.com/office/drawing/2014/main" id="{0F957771-CC42-4BB3-A284-83A02801E28E}"/>
              </a:ext>
            </a:extLst>
          </p:cNvPr>
          <p:cNvSpPr>
            <a:spLocks noGrp="1"/>
          </p:cNvSpPr>
          <p:nvPr>
            <p:ph type="sldNum" sz="quarter" idx="12"/>
          </p:nvPr>
        </p:nvSpPr>
        <p:spPr/>
        <p:txBody>
          <a:bodyPr/>
          <a:lstStyle/>
          <a:p>
            <a:fld id="{304EA3A7-80BF-408A-9BAF-2337D606B151}" type="slidenum">
              <a:rPr lang="en-US" smtClean="0"/>
              <a:t>35</a:t>
            </a:fld>
            <a:endParaRPr lang="en-US"/>
          </a:p>
        </p:txBody>
      </p:sp>
    </p:spTree>
    <p:extLst>
      <p:ext uri="{BB962C8B-B14F-4D97-AF65-F5344CB8AC3E}">
        <p14:creationId xmlns:p14="http://schemas.microsoft.com/office/powerpoint/2010/main" val="427842770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eaLnBrk="1" hangingPunct="1"/>
            <a:r>
              <a:rPr lang="en-US" dirty="0"/>
              <a:t>Understand Portfolio Rebalancing</a:t>
            </a:r>
            <a:endParaRPr lang="en-US" sz="2000" dirty="0"/>
          </a:p>
        </p:txBody>
      </p:sp>
      <p:sp>
        <p:nvSpPr>
          <p:cNvPr id="133123" name="Rectangle 3"/>
          <p:cNvSpPr>
            <a:spLocks noGrp="1" noChangeArrowheads="1"/>
          </p:cNvSpPr>
          <p:nvPr>
            <p:ph idx="1"/>
          </p:nvPr>
        </p:nvSpPr>
        <p:spPr>
          <a:xfrm>
            <a:off x="914400" y="1600200"/>
            <a:ext cx="7239000" cy="4800600"/>
          </a:xfrm>
        </p:spPr>
        <p:txBody>
          <a:bodyPr/>
          <a:lstStyle/>
          <a:p>
            <a:pPr eaLnBrk="1" hangingPunct="1"/>
            <a:r>
              <a:rPr lang="en-US"/>
              <a:t>What is portfolio rebalancing?</a:t>
            </a:r>
          </a:p>
          <a:p>
            <a:pPr lvl="1" eaLnBrk="1" hangingPunct="1"/>
            <a:r>
              <a:rPr lang="en-US"/>
              <a:t>The process of bringing portfolios back into given target asset allocation ratios</a:t>
            </a:r>
          </a:p>
          <a:p>
            <a:pPr eaLnBrk="1" hangingPunct="1"/>
            <a:r>
              <a:rPr lang="en-US"/>
              <a:t>What causes the need to rebalance?</a:t>
            </a:r>
          </a:p>
          <a:p>
            <a:pPr lvl="1" eaLnBrk="1" hangingPunct="1"/>
            <a:r>
              <a:rPr lang="en-US"/>
              <a:t>Changes occur due to:</a:t>
            </a:r>
          </a:p>
          <a:p>
            <a:pPr lvl="2" eaLnBrk="1" hangingPunct="1"/>
            <a:r>
              <a:rPr lang="en-US"/>
              <a:t>Changes in asset class performance</a:t>
            </a:r>
          </a:p>
          <a:p>
            <a:pPr lvl="2" eaLnBrk="1" hangingPunct="1"/>
            <a:r>
              <a:rPr lang="en-US"/>
              <a:t>Changes in investor objectives or risk</a:t>
            </a:r>
          </a:p>
          <a:p>
            <a:pPr lvl="2" eaLnBrk="1" hangingPunct="1"/>
            <a:r>
              <a:rPr lang="en-US"/>
              <a:t>Introduction of new capital</a:t>
            </a:r>
          </a:p>
          <a:p>
            <a:pPr lvl="2" eaLnBrk="1" hangingPunct="1"/>
            <a:r>
              <a:rPr lang="en-US"/>
              <a:t>Introduction of new asset classes</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36</a:t>
            </a:fld>
            <a:endParaRPr lang="en-US"/>
          </a:p>
        </p:txBody>
      </p:sp>
    </p:spTree>
    <p:extLst>
      <p:ext uri="{BB962C8B-B14F-4D97-AF65-F5344CB8AC3E}">
        <p14:creationId xmlns:p14="http://schemas.microsoft.com/office/powerpoint/2010/main" val="345922901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33123">
                                            <p:txEl>
                                              <p:pRg st="0" end="0"/>
                                            </p:txEl>
                                          </p:spTgt>
                                        </p:tgtEl>
                                        <p:attrNameLst>
                                          <p:attrName>style.visibility</p:attrName>
                                        </p:attrNameLst>
                                      </p:cBhvr>
                                      <p:to>
                                        <p:strVal val="visible"/>
                                      </p:to>
                                    </p:set>
                                    <p:anim calcmode="lin" valueType="num">
                                      <p:cBhvr additive="base">
                                        <p:cTn id="7" dur="500" fill="hold"/>
                                        <p:tgtEl>
                                          <p:spTgt spid="13312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3312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33123">
                                            <p:txEl>
                                              <p:pRg st="1" end="1"/>
                                            </p:txEl>
                                          </p:spTgt>
                                        </p:tgtEl>
                                        <p:attrNameLst>
                                          <p:attrName>style.visibility</p:attrName>
                                        </p:attrNameLst>
                                      </p:cBhvr>
                                      <p:to>
                                        <p:strVal val="visible"/>
                                      </p:to>
                                    </p:set>
                                    <p:anim calcmode="lin" valueType="num">
                                      <p:cBhvr additive="base">
                                        <p:cTn id="13" dur="500" fill="hold"/>
                                        <p:tgtEl>
                                          <p:spTgt spid="133123">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33123">
                                            <p:txEl>
                                              <p:pRg st="1" end="1"/>
                                            </p:tx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133123">
                                            <p:txEl>
                                              <p:pRg st="2" end="2"/>
                                            </p:txEl>
                                          </p:spTgt>
                                        </p:tgtEl>
                                        <p:attrNameLst>
                                          <p:attrName>style.visibility</p:attrName>
                                        </p:attrNameLst>
                                      </p:cBhvr>
                                      <p:to>
                                        <p:strVal val="visible"/>
                                      </p:to>
                                    </p:set>
                                    <p:anim calcmode="lin" valueType="num">
                                      <p:cBhvr additive="base">
                                        <p:cTn id="17" dur="500" fill="hold"/>
                                        <p:tgtEl>
                                          <p:spTgt spid="133123">
                                            <p:txEl>
                                              <p:pRg st="2" end="2"/>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133123">
                                            <p:txEl>
                                              <p:pRg st="2" end="2"/>
                                            </p:txEl>
                                          </p:spTgt>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133123">
                                            <p:txEl>
                                              <p:pRg st="3" end="3"/>
                                            </p:txEl>
                                          </p:spTgt>
                                        </p:tgtEl>
                                        <p:attrNameLst>
                                          <p:attrName>style.visibility</p:attrName>
                                        </p:attrNameLst>
                                      </p:cBhvr>
                                      <p:to>
                                        <p:strVal val="visible"/>
                                      </p:to>
                                    </p:set>
                                    <p:anim calcmode="lin" valueType="num">
                                      <p:cBhvr additive="base">
                                        <p:cTn id="21" dur="500" fill="hold"/>
                                        <p:tgtEl>
                                          <p:spTgt spid="133123">
                                            <p:txEl>
                                              <p:pRg st="3" end="3"/>
                                            </p:tx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133123">
                                            <p:txEl>
                                              <p:pRg st="3" end="3"/>
                                            </p:txEl>
                                          </p:spTgt>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133123">
                                            <p:txEl>
                                              <p:pRg st="4" end="4"/>
                                            </p:txEl>
                                          </p:spTgt>
                                        </p:tgtEl>
                                        <p:attrNameLst>
                                          <p:attrName>style.visibility</p:attrName>
                                        </p:attrNameLst>
                                      </p:cBhvr>
                                      <p:to>
                                        <p:strVal val="visible"/>
                                      </p:to>
                                    </p:set>
                                    <p:anim calcmode="lin" valueType="num">
                                      <p:cBhvr additive="base">
                                        <p:cTn id="25" dur="500" fill="hold"/>
                                        <p:tgtEl>
                                          <p:spTgt spid="133123">
                                            <p:txEl>
                                              <p:pRg st="4" end="4"/>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133123">
                                            <p:txEl>
                                              <p:pRg st="4" end="4"/>
                                            </p:txEl>
                                          </p:spTgt>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133123">
                                            <p:txEl>
                                              <p:pRg st="5" end="5"/>
                                            </p:txEl>
                                          </p:spTgt>
                                        </p:tgtEl>
                                        <p:attrNameLst>
                                          <p:attrName>style.visibility</p:attrName>
                                        </p:attrNameLst>
                                      </p:cBhvr>
                                      <p:to>
                                        <p:strVal val="visible"/>
                                      </p:to>
                                    </p:set>
                                    <p:anim calcmode="lin" valueType="num">
                                      <p:cBhvr additive="base">
                                        <p:cTn id="29" dur="500" fill="hold"/>
                                        <p:tgtEl>
                                          <p:spTgt spid="133123">
                                            <p:txEl>
                                              <p:pRg st="5" end="5"/>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133123">
                                            <p:txEl>
                                              <p:pRg st="5" end="5"/>
                                            </p:txEl>
                                          </p:spTgt>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133123">
                                            <p:txEl>
                                              <p:pRg st="6" end="6"/>
                                            </p:txEl>
                                          </p:spTgt>
                                        </p:tgtEl>
                                        <p:attrNameLst>
                                          <p:attrName>style.visibility</p:attrName>
                                        </p:attrNameLst>
                                      </p:cBhvr>
                                      <p:to>
                                        <p:strVal val="visible"/>
                                      </p:to>
                                    </p:set>
                                    <p:anim calcmode="lin" valueType="num">
                                      <p:cBhvr additive="base">
                                        <p:cTn id="33" dur="500" fill="hold"/>
                                        <p:tgtEl>
                                          <p:spTgt spid="133123">
                                            <p:txEl>
                                              <p:pRg st="6" end="6"/>
                                            </p:tx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133123">
                                            <p:txEl>
                                              <p:pRg st="6" end="6"/>
                                            </p:txEl>
                                          </p:spTgt>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33123">
                                            <p:txEl>
                                              <p:pRg st="7" end="7"/>
                                            </p:txEl>
                                          </p:spTgt>
                                        </p:tgtEl>
                                        <p:attrNameLst>
                                          <p:attrName>style.visibility</p:attrName>
                                        </p:attrNameLst>
                                      </p:cBhvr>
                                      <p:to>
                                        <p:strVal val="visible"/>
                                      </p:to>
                                    </p:set>
                                    <p:anim calcmode="lin" valueType="num">
                                      <p:cBhvr additive="base">
                                        <p:cTn id="37" dur="500" fill="hold"/>
                                        <p:tgtEl>
                                          <p:spTgt spid="133123">
                                            <p:txEl>
                                              <p:pRg st="7" end="7"/>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133123">
                                            <p:txEl>
                                              <p:pRg st="7" end="7"/>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23" grpId="0" build="p" autoUpdateAnimBg="0"/>
    </p:bldLst>
  </p:timing>
</p:sld>
</file>

<file path=ppt/slides/slide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eaLnBrk="1" hangingPunct="1"/>
            <a:r>
              <a:rPr lang="en-US" dirty="0"/>
              <a:t>Portfolio Rebalancing</a:t>
            </a:r>
            <a:r>
              <a:rPr lang="en-US" sz="2400" dirty="0"/>
              <a:t> </a:t>
            </a:r>
          </a:p>
        </p:txBody>
      </p:sp>
      <p:sp>
        <p:nvSpPr>
          <p:cNvPr id="134147" name="Rectangle 3"/>
          <p:cNvSpPr>
            <a:spLocks noGrp="1" noChangeArrowheads="1"/>
          </p:cNvSpPr>
          <p:nvPr>
            <p:ph idx="1"/>
          </p:nvPr>
        </p:nvSpPr>
        <p:spPr>
          <a:xfrm>
            <a:off x="914400" y="1600200"/>
            <a:ext cx="7315200" cy="5257800"/>
          </a:xfrm>
        </p:spPr>
        <p:txBody>
          <a:bodyPr/>
          <a:lstStyle/>
          <a:p>
            <a:pPr eaLnBrk="1" hangingPunct="1"/>
            <a:r>
              <a:rPr lang="en-US"/>
              <a:t>Why is this rebalancing so critical?</a:t>
            </a:r>
          </a:p>
          <a:p>
            <a:pPr lvl="1" eaLnBrk="1" hangingPunct="1"/>
            <a:r>
              <a:rPr lang="en-US"/>
              <a:t>There are competing principles:</a:t>
            </a:r>
          </a:p>
          <a:p>
            <a:pPr lvl="2" eaLnBrk="1" hangingPunct="1"/>
            <a:r>
              <a:rPr lang="en-US"/>
              <a:t>Minimize transactions costs and taxes</a:t>
            </a:r>
          </a:p>
          <a:p>
            <a:pPr lvl="2" eaLnBrk="1" hangingPunct="1"/>
            <a:r>
              <a:rPr lang="en-US"/>
              <a:t>Minimize tracking error at your risk tolerance level</a:t>
            </a:r>
          </a:p>
          <a:p>
            <a:pPr eaLnBrk="1" hangingPunct="1"/>
            <a:r>
              <a:rPr lang="en-US"/>
              <a:t>What is tracking error?</a:t>
            </a:r>
          </a:p>
          <a:p>
            <a:pPr lvl="1" eaLnBrk="1" hangingPunct="1"/>
            <a:r>
              <a:rPr lang="en-US"/>
              <a:t>It is the return that is lost from your portfolio being different from your target weight</a:t>
            </a:r>
          </a:p>
          <a:p>
            <a:pPr eaLnBrk="1" hangingPunct="1"/>
            <a:r>
              <a:rPr lang="en-US"/>
              <a:t>What are the different ways of rebalancing?</a:t>
            </a:r>
          </a:p>
          <a:p>
            <a:pPr lvl="1" eaLnBrk="1" hangingPunct="1"/>
            <a:r>
              <a:rPr lang="en-US"/>
              <a:t>Periodic-based (or calendar-based)</a:t>
            </a:r>
          </a:p>
          <a:p>
            <a:pPr lvl="1" eaLnBrk="1" hangingPunct="1"/>
            <a:r>
              <a:rPr lang="en-US"/>
              <a:t>Percent-range-based (or volatility-based)</a:t>
            </a:r>
          </a:p>
          <a:p>
            <a:pPr lvl="2" eaLnBrk="1" hangingPunct="1"/>
            <a:endParaRPr lang="en-US"/>
          </a:p>
          <a:p>
            <a:pPr lvl="1" eaLnBrk="1" hangingPunct="1"/>
            <a:endParaRPr lang="en-US" sz="2000"/>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37</a:t>
            </a:fld>
            <a:endParaRPr lang="en-US"/>
          </a:p>
        </p:txBody>
      </p:sp>
    </p:spTree>
    <p:extLst>
      <p:ext uri="{BB962C8B-B14F-4D97-AF65-F5344CB8AC3E}">
        <p14:creationId xmlns:p14="http://schemas.microsoft.com/office/powerpoint/2010/main" val="325632656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34147">
                                            <p:txEl>
                                              <p:pRg st="0" end="0"/>
                                            </p:txEl>
                                          </p:spTgt>
                                        </p:tgtEl>
                                        <p:attrNameLst>
                                          <p:attrName>style.visibility</p:attrName>
                                        </p:attrNameLst>
                                      </p:cBhvr>
                                      <p:to>
                                        <p:strVal val="visible"/>
                                      </p:to>
                                    </p:set>
                                    <p:anim calcmode="lin" valueType="num">
                                      <p:cBhvr additive="base">
                                        <p:cTn id="7" dur="500" fill="hold"/>
                                        <p:tgtEl>
                                          <p:spTgt spid="13414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34147">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34147">
                                            <p:txEl>
                                              <p:pRg st="1" end="1"/>
                                            </p:txEl>
                                          </p:spTgt>
                                        </p:tgtEl>
                                        <p:attrNameLst>
                                          <p:attrName>style.visibility</p:attrName>
                                        </p:attrNameLst>
                                      </p:cBhvr>
                                      <p:to>
                                        <p:strVal val="visible"/>
                                      </p:to>
                                    </p:set>
                                    <p:anim calcmode="lin" valueType="num">
                                      <p:cBhvr additive="base">
                                        <p:cTn id="13" dur="500" fill="hold"/>
                                        <p:tgtEl>
                                          <p:spTgt spid="134147">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34147">
                                            <p:txEl>
                                              <p:pRg st="1" end="1"/>
                                            </p:tx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134147">
                                            <p:txEl>
                                              <p:pRg st="2" end="2"/>
                                            </p:txEl>
                                          </p:spTgt>
                                        </p:tgtEl>
                                        <p:attrNameLst>
                                          <p:attrName>style.visibility</p:attrName>
                                        </p:attrNameLst>
                                      </p:cBhvr>
                                      <p:to>
                                        <p:strVal val="visible"/>
                                      </p:to>
                                    </p:set>
                                    <p:anim calcmode="lin" valueType="num">
                                      <p:cBhvr additive="base">
                                        <p:cTn id="17" dur="500" fill="hold"/>
                                        <p:tgtEl>
                                          <p:spTgt spid="134147">
                                            <p:txEl>
                                              <p:pRg st="2" end="2"/>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134147">
                                            <p:txEl>
                                              <p:pRg st="2" end="2"/>
                                            </p:txEl>
                                          </p:spTgt>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134147">
                                            <p:txEl>
                                              <p:pRg st="3" end="3"/>
                                            </p:txEl>
                                          </p:spTgt>
                                        </p:tgtEl>
                                        <p:attrNameLst>
                                          <p:attrName>style.visibility</p:attrName>
                                        </p:attrNameLst>
                                      </p:cBhvr>
                                      <p:to>
                                        <p:strVal val="visible"/>
                                      </p:to>
                                    </p:set>
                                    <p:anim calcmode="lin" valueType="num">
                                      <p:cBhvr additive="base">
                                        <p:cTn id="21" dur="500" fill="hold"/>
                                        <p:tgtEl>
                                          <p:spTgt spid="134147">
                                            <p:txEl>
                                              <p:pRg st="3" end="3"/>
                                            </p:tx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134147">
                                            <p:txEl>
                                              <p:pRg st="3" end="3"/>
                                            </p:txEl>
                                          </p:spTgt>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134147">
                                            <p:txEl>
                                              <p:pRg st="4" end="4"/>
                                            </p:txEl>
                                          </p:spTgt>
                                        </p:tgtEl>
                                        <p:attrNameLst>
                                          <p:attrName>style.visibility</p:attrName>
                                        </p:attrNameLst>
                                      </p:cBhvr>
                                      <p:to>
                                        <p:strVal val="visible"/>
                                      </p:to>
                                    </p:set>
                                    <p:anim calcmode="lin" valueType="num">
                                      <p:cBhvr additive="base">
                                        <p:cTn id="25" dur="500" fill="hold"/>
                                        <p:tgtEl>
                                          <p:spTgt spid="134147">
                                            <p:txEl>
                                              <p:pRg st="4" end="4"/>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134147">
                                            <p:txEl>
                                              <p:pRg st="4" end="4"/>
                                            </p:txEl>
                                          </p:spTgt>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134147">
                                            <p:txEl>
                                              <p:pRg st="5" end="5"/>
                                            </p:txEl>
                                          </p:spTgt>
                                        </p:tgtEl>
                                        <p:attrNameLst>
                                          <p:attrName>style.visibility</p:attrName>
                                        </p:attrNameLst>
                                      </p:cBhvr>
                                      <p:to>
                                        <p:strVal val="visible"/>
                                      </p:to>
                                    </p:set>
                                    <p:anim calcmode="lin" valueType="num">
                                      <p:cBhvr additive="base">
                                        <p:cTn id="29" dur="500" fill="hold"/>
                                        <p:tgtEl>
                                          <p:spTgt spid="134147">
                                            <p:txEl>
                                              <p:pRg st="5" end="5"/>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134147">
                                            <p:txEl>
                                              <p:pRg st="5" end="5"/>
                                            </p:txEl>
                                          </p:spTgt>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134147">
                                            <p:txEl>
                                              <p:pRg st="6" end="6"/>
                                            </p:txEl>
                                          </p:spTgt>
                                        </p:tgtEl>
                                        <p:attrNameLst>
                                          <p:attrName>style.visibility</p:attrName>
                                        </p:attrNameLst>
                                      </p:cBhvr>
                                      <p:to>
                                        <p:strVal val="visible"/>
                                      </p:to>
                                    </p:set>
                                    <p:anim calcmode="lin" valueType="num">
                                      <p:cBhvr additive="base">
                                        <p:cTn id="33" dur="500" fill="hold"/>
                                        <p:tgtEl>
                                          <p:spTgt spid="134147">
                                            <p:txEl>
                                              <p:pRg st="6" end="6"/>
                                            </p:tx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134147">
                                            <p:txEl>
                                              <p:pRg st="6" end="6"/>
                                            </p:txEl>
                                          </p:spTgt>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34147">
                                            <p:txEl>
                                              <p:pRg st="7" end="7"/>
                                            </p:txEl>
                                          </p:spTgt>
                                        </p:tgtEl>
                                        <p:attrNameLst>
                                          <p:attrName>style.visibility</p:attrName>
                                        </p:attrNameLst>
                                      </p:cBhvr>
                                      <p:to>
                                        <p:strVal val="visible"/>
                                      </p:to>
                                    </p:set>
                                    <p:anim calcmode="lin" valueType="num">
                                      <p:cBhvr additive="base">
                                        <p:cTn id="37" dur="500" fill="hold"/>
                                        <p:tgtEl>
                                          <p:spTgt spid="134147">
                                            <p:txEl>
                                              <p:pRg st="7" end="7"/>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134147">
                                            <p:txEl>
                                              <p:pRg st="7" end="7"/>
                                            </p:txEl>
                                          </p:spTgt>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34147">
                                            <p:txEl>
                                              <p:pRg st="8" end="8"/>
                                            </p:txEl>
                                          </p:spTgt>
                                        </p:tgtEl>
                                        <p:attrNameLst>
                                          <p:attrName>style.visibility</p:attrName>
                                        </p:attrNameLst>
                                      </p:cBhvr>
                                      <p:to>
                                        <p:strVal val="visible"/>
                                      </p:to>
                                    </p:set>
                                    <p:anim calcmode="lin" valueType="num">
                                      <p:cBhvr additive="base">
                                        <p:cTn id="41" dur="500" fill="hold"/>
                                        <p:tgtEl>
                                          <p:spTgt spid="134147">
                                            <p:txEl>
                                              <p:pRg st="8" end="8"/>
                                            </p:txEl>
                                          </p:spTgt>
                                        </p:tgtEl>
                                        <p:attrNameLst>
                                          <p:attrName>ppt_x</p:attrName>
                                        </p:attrNameLst>
                                      </p:cBhvr>
                                      <p:tavLst>
                                        <p:tav tm="0">
                                          <p:val>
                                            <p:strVal val="0-#ppt_w/2"/>
                                          </p:val>
                                        </p:tav>
                                        <p:tav tm="100000">
                                          <p:val>
                                            <p:strVal val="#ppt_x"/>
                                          </p:val>
                                        </p:tav>
                                      </p:tavLst>
                                    </p:anim>
                                    <p:anim calcmode="lin" valueType="num">
                                      <p:cBhvr additive="base">
                                        <p:cTn id="42" dur="500" fill="hold"/>
                                        <p:tgtEl>
                                          <p:spTgt spid="134147">
                                            <p:txEl>
                                              <p:pRg st="8" end="8"/>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4147" grpId="0" build="p" autoUpdateAnimBg="0"/>
    </p:bldLst>
  </p:timing>
</p:sld>
</file>

<file path=ppt/slides/slide3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eaLnBrk="1" hangingPunct="1"/>
            <a:r>
              <a:rPr lang="en-US" dirty="0"/>
              <a:t>Portfolio Rebalancing</a:t>
            </a:r>
            <a:endParaRPr lang="en-US" sz="2400" dirty="0"/>
          </a:p>
        </p:txBody>
      </p:sp>
      <p:sp>
        <p:nvSpPr>
          <p:cNvPr id="135171" name="Rectangle 3"/>
          <p:cNvSpPr>
            <a:spLocks noGrp="1" noChangeArrowheads="1"/>
          </p:cNvSpPr>
          <p:nvPr>
            <p:ph idx="1"/>
          </p:nvPr>
        </p:nvSpPr>
        <p:spPr>
          <a:xfrm>
            <a:off x="928688" y="1608138"/>
            <a:ext cx="7286625" cy="4419600"/>
          </a:xfrm>
        </p:spPr>
        <p:txBody>
          <a:bodyPr/>
          <a:lstStyle/>
          <a:p>
            <a:pPr eaLnBrk="1" hangingPunct="1"/>
            <a:r>
              <a:rPr lang="en-US"/>
              <a:t>Periodic-based rebalancing</a:t>
            </a:r>
          </a:p>
          <a:p>
            <a:pPr lvl="1" eaLnBrk="1" hangingPunct="1"/>
            <a:r>
              <a:rPr lang="en-US"/>
              <a:t>Specify a time period, i.e. bi-annually, annually, etc.  After each time period, rebalance the portfolio back to your original asset allocation targets</a:t>
            </a:r>
          </a:p>
          <a:p>
            <a:pPr lvl="1" eaLnBrk="1" hangingPunct="1"/>
            <a:r>
              <a:rPr lang="en-US"/>
              <a:t>Advantages</a:t>
            </a:r>
          </a:p>
          <a:p>
            <a:pPr lvl="2" eaLnBrk="1" hangingPunct="1"/>
            <a:r>
              <a:rPr lang="en-US"/>
              <a:t>Most simple of the methods</a:t>
            </a:r>
          </a:p>
          <a:p>
            <a:pPr lvl="2" eaLnBrk="1" hangingPunct="1"/>
            <a:r>
              <a:rPr lang="en-US"/>
              <a:t>Longer periods have lower transactions and tax costs (but higher tracking error costs)</a:t>
            </a:r>
          </a:p>
          <a:p>
            <a:pPr lvl="1" eaLnBrk="1" hangingPunct="1"/>
            <a:r>
              <a:rPr lang="en-US"/>
              <a:t>Disadvantages</a:t>
            </a:r>
          </a:p>
          <a:p>
            <a:pPr lvl="2" eaLnBrk="1" hangingPunct="1"/>
            <a:r>
              <a:rPr lang="en-US"/>
              <a:t>Independent of market performance</a:t>
            </a:r>
          </a:p>
          <a:p>
            <a:pPr lvl="2" eaLnBrk="1" hangingPunct="1"/>
            <a:r>
              <a:rPr lang="en-US"/>
              <a:t>Performance will depend on relative timing of large market moves and rebalancing</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38</a:t>
            </a:fld>
            <a:endParaRPr lang="en-US"/>
          </a:p>
        </p:txBody>
      </p:sp>
    </p:spTree>
    <p:extLst>
      <p:ext uri="{BB962C8B-B14F-4D97-AF65-F5344CB8AC3E}">
        <p14:creationId xmlns:p14="http://schemas.microsoft.com/office/powerpoint/2010/main" val="392179280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35171">
                                            <p:txEl>
                                              <p:pRg st="0" end="0"/>
                                            </p:txEl>
                                          </p:spTgt>
                                        </p:tgtEl>
                                        <p:attrNameLst>
                                          <p:attrName>style.visibility</p:attrName>
                                        </p:attrNameLst>
                                      </p:cBhvr>
                                      <p:to>
                                        <p:strVal val="visible"/>
                                      </p:to>
                                    </p:set>
                                    <p:anim calcmode="lin" valueType="num">
                                      <p:cBhvr additive="base">
                                        <p:cTn id="7" dur="500" fill="hold"/>
                                        <p:tgtEl>
                                          <p:spTgt spid="135171">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35171">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35171">
                                            <p:txEl>
                                              <p:pRg st="1" end="1"/>
                                            </p:txEl>
                                          </p:spTgt>
                                        </p:tgtEl>
                                        <p:attrNameLst>
                                          <p:attrName>style.visibility</p:attrName>
                                        </p:attrNameLst>
                                      </p:cBhvr>
                                      <p:to>
                                        <p:strVal val="visible"/>
                                      </p:to>
                                    </p:set>
                                    <p:anim calcmode="lin" valueType="num">
                                      <p:cBhvr additive="base">
                                        <p:cTn id="13" dur="500" fill="hold"/>
                                        <p:tgtEl>
                                          <p:spTgt spid="135171">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35171">
                                            <p:txEl>
                                              <p:pRg st="1" end="1"/>
                                            </p:tx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135171">
                                            <p:txEl>
                                              <p:pRg st="2" end="2"/>
                                            </p:txEl>
                                          </p:spTgt>
                                        </p:tgtEl>
                                        <p:attrNameLst>
                                          <p:attrName>style.visibility</p:attrName>
                                        </p:attrNameLst>
                                      </p:cBhvr>
                                      <p:to>
                                        <p:strVal val="visible"/>
                                      </p:to>
                                    </p:set>
                                    <p:anim calcmode="lin" valueType="num">
                                      <p:cBhvr additive="base">
                                        <p:cTn id="17" dur="500" fill="hold"/>
                                        <p:tgtEl>
                                          <p:spTgt spid="135171">
                                            <p:txEl>
                                              <p:pRg st="2" end="2"/>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135171">
                                            <p:txEl>
                                              <p:pRg st="2" end="2"/>
                                            </p:txEl>
                                          </p:spTgt>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135171">
                                            <p:txEl>
                                              <p:pRg st="3" end="3"/>
                                            </p:txEl>
                                          </p:spTgt>
                                        </p:tgtEl>
                                        <p:attrNameLst>
                                          <p:attrName>style.visibility</p:attrName>
                                        </p:attrNameLst>
                                      </p:cBhvr>
                                      <p:to>
                                        <p:strVal val="visible"/>
                                      </p:to>
                                    </p:set>
                                    <p:anim calcmode="lin" valueType="num">
                                      <p:cBhvr additive="base">
                                        <p:cTn id="21" dur="500" fill="hold"/>
                                        <p:tgtEl>
                                          <p:spTgt spid="135171">
                                            <p:txEl>
                                              <p:pRg st="3" end="3"/>
                                            </p:tx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135171">
                                            <p:txEl>
                                              <p:pRg st="3" end="3"/>
                                            </p:txEl>
                                          </p:spTgt>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135171">
                                            <p:txEl>
                                              <p:pRg st="4" end="4"/>
                                            </p:txEl>
                                          </p:spTgt>
                                        </p:tgtEl>
                                        <p:attrNameLst>
                                          <p:attrName>style.visibility</p:attrName>
                                        </p:attrNameLst>
                                      </p:cBhvr>
                                      <p:to>
                                        <p:strVal val="visible"/>
                                      </p:to>
                                    </p:set>
                                    <p:anim calcmode="lin" valueType="num">
                                      <p:cBhvr additive="base">
                                        <p:cTn id="25" dur="500" fill="hold"/>
                                        <p:tgtEl>
                                          <p:spTgt spid="135171">
                                            <p:txEl>
                                              <p:pRg st="4" end="4"/>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135171">
                                            <p:txEl>
                                              <p:pRg st="4" end="4"/>
                                            </p:txEl>
                                          </p:spTgt>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135171">
                                            <p:txEl>
                                              <p:pRg st="5" end="5"/>
                                            </p:txEl>
                                          </p:spTgt>
                                        </p:tgtEl>
                                        <p:attrNameLst>
                                          <p:attrName>style.visibility</p:attrName>
                                        </p:attrNameLst>
                                      </p:cBhvr>
                                      <p:to>
                                        <p:strVal val="visible"/>
                                      </p:to>
                                    </p:set>
                                    <p:anim calcmode="lin" valueType="num">
                                      <p:cBhvr additive="base">
                                        <p:cTn id="29" dur="500" fill="hold"/>
                                        <p:tgtEl>
                                          <p:spTgt spid="135171">
                                            <p:txEl>
                                              <p:pRg st="5" end="5"/>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135171">
                                            <p:txEl>
                                              <p:pRg st="5" end="5"/>
                                            </p:txEl>
                                          </p:spTgt>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135171">
                                            <p:txEl>
                                              <p:pRg st="6" end="6"/>
                                            </p:txEl>
                                          </p:spTgt>
                                        </p:tgtEl>
                                        <p:attrNameLst>
                                          <p:attrName>style.visibility</p:attrName>
                                        </p:attrNameLst>
                                      </p:cBhvr>
                                      <p:to>
                                        <p:strVal val="visible"/>
                                      </p:to>
                                    </p:set>
                                    <p:anim calcmode="lin" valueType="num">
                                      <p:cBhvr additive="base">
                                        <p:cTn id="33" dur="500" fill="hold"/>
                                        <p:tgtEl>
                                          <p:spTgt spid="135171">
                                            <p:txEl>
                                              <p:pRg st="6" end="6"/>
                                            </p:tx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135171">
                                            <p:txEl>
                                              <p:pRg st="6" end="6"/>
                                            </p:txEl>
                                          </p:spTgt>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35171">
                                            <p:txEl>
                                              <p:pRg st="7" end="7"/>
                                            </p:txEl>
                                          </p:spTgt>
                                        </p:tgtEl>
                                        <p:attrNameLst>
                                          <p:attrName>style.visibility</p:attrName>
                                        </p:attrNameLst>
                                      </p:cBhvr>
                                      <p:to>
                                        <p:strVal val="visible"/>
                                      </p:to>
                                    </p:set>
                                    <p:anim calcmode="lin" valueType="num">
                                      <p:cBhvr additive="base">
                                        <p:cTn id="37" dur="500" fill="hold"/>
                                        <p:tgtEl>
                                          <p:spTgt spid="135171">
                                            <p:txEl>
                                              <p:pRg st="7" end="7"/>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135171">
                                            <p:txEl>
                                              <p:pRg st="7" end="7"/>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5171" grpId="0" build="p" autoUpdateAnimBg="0"/>
    </p:bldLst>
  </p:timing>
</p:sld>
</file>

<file path=ppt/slides/slide3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eaLnBrk="1" hangingPunct="1"/>
            <a:r>
              <a:rPr lang="en-US"/>
              <a:t>Portfolio Rebalancing</a:t>
            </a:r>
            <a:r>
              <a:rPr lang="en-US" sz="2400"/>
              <a:t> (continued)</a:t>
            </a:r>
          </a:p>
        </p:txBody>
      </p:sp>
      <p:sp>
        <p:nvSpPr>
          <p:cNvPr id="10244" name="Rectangle 3"/>
          <p:cNvSpPr>
            <a:spLocks noGrp="1" noChangeArrowheads="1"/>
          </p:cNvSpPr>
          <p:nvPr>
            <p:ph idx="1"/>
          </p:nvPr>
        </p:nvSpPr>
        <p:spPr>
          <a:xfrm>
            <a:off x="914400" y="1600200"/>
            <a:ext cx="7391400" cy="5105400"/>
          </a:xfrm>
        </p:spPr>
        <p:txBody>
          <a:bodyPr/>
          <a:lstStyle/>
          <a:p>
            <a:pPr eaLnBrk="1" hangingPunct="1">
              <a:lnSpc>
                <a:spcPct val="95000"/>
              </a:lnSpc>
            </a:pPr>
            <a:r>
              <a:rPr lang="en-US"/>
              <a:t>Percent-range-based  rebalancing</a:t>
            </a:r>
          </a:p>
          <a:p>
            <a:pPr lvl="1" eaLnBrk="1" hangingPunct="1">
              <a:lnSpc>
                <a:spcPct val="95000"/>
              </a:lnSpc>
            </a:pPr>
            <a:r>
              <a:rPr lang="en-US"/>
              <a:t>Rebalance the portfolio every time actual holdings are +/-5% (or +/-10%) from target ratios.  Rebalance whenever you are outside this range</a:t>
            </a:r>
          </a:p>
          <a:p>
            <a:pPr lvl="1" eaLnBrk="1" hangingPunct="1">
              <a:lnSpc>
                <a:spcPct val="95000"/>
              </a:lnSpc>
            </a:pPr>
            <a:r>
              <a:rPr lang="en-US"/>
              <a:t>Advantages</a:t>
            </a:r>
          </a:p>
          <a:p>
            <a:pPr lvl="2" eaLnBrk="1" hangingPunct="1">
              <a:lnSpc>
                <a:spcPct val="95000"/>
              </a:lnSpc>
            </a:pPr>
            <a:r>
              <a:rPr lang="en-US"/>
              <a:t>Easy to implement</a:t>
            </a:r>
          </a:p>
          <a:p>
            <a:pPr lvl="2" eaLnBrk="1" hangingPunct="1">
              <a:lnSpc>
                <a:spcPct val="95000"/>
              </a:lnSpc>
            </a:pPr>
            <a:r>
              <a:rPr lang="en-US"/>
              <a:t>Wider ranges will reduce transactions costs (at the expense of higher tracking error)</a:t>
            </a:r>
          </a:p>
          <a:p>
            <a:pPr lvl="2" eaLnBrk="1" hangingPunct="1">
              <a:lnSpc>
                <a:spcPct val="95000"/>
              </a:lnSpc>
            </a:pPr>
            <a:r>
              <a:rPr lang="en-US"/>
              <a:t>Asset performance will trigger rebalancing</a:t>
            </a:r>
          </a:p>
          <a:p>
            <a:pPr lvl="1" eaLnBrk="1" hangingPunct="1">
              <a:lnSpc>
                <a:spcPct val="95000"/>
              </a:lnSpc>
            </a:pPr>
            <a:r>
              <a:rPr lang="en-US"/>
              <a:t>Disadvantages</a:t>
            </a:r>
          </a:p>
          <a:p>
            <a:pPr lvl="2" eaLnBrk="1" hangingPunct="1">
              <a:lnSpc>
                <a:spcPct val="95000"/>
              </a:lnSpc>
            </a:pPr>
            <a:r>
              <a:rPr lang="en-US"/>
              <a:t>Setting an effective range is difficult</a:t>
            </a:r>
          </a:p>
          <a:p>
            <a:pPr lvl="2" eaLnBrk="1" hangingPunct="1">
              <a:lnSpc>
                <a:spcPct val="95000"/>
              </a:lnSpc>
            </a:pPr>
            <a:r>
              <a:rPr lang="en-US"/>
              <a:t>Assets with higher target ranges and volatility will generate most rebalances</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39</a:t>
            </a:fld>
            <a:endParaRPr lang="en-US"/>
          </a:p>
        </p:txBody>
      </p:sp>
    </p:spTree>
    <p:extLst>
      <p:ext uri="{BB962C8B-B14F-4D97-AF65-F5344CB8AC3E}">
        <p14:creationId xmlns:p14="http://schemas.microsoft.com/office/powerpoint/2010/main" val="95592866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0244">
                                            <p:txEl>
                                              <p:pRg st="0" end="0"/>
                                            </p:txEl>
                                          </p:spTgt>
                                        </p:tgtEl>
                                        <p:attrNameLst>
                                          <p:attrName>style.visibility</p:attrName>
                                        </p:attrNameLst>
                                      </p:cBhvr>
                                      <p:to>
                                        <p:strVal val="visible"/>
                                      </p:to>
                                    </p:set>
                                    <p:animEffect transition="in" filter="box(in)">
                                      <p:cBhvr>
                                        <p:cTn id="7" dur="500"/>
                                        <p:tgtEl>
                                          <p:spTgt spid="10244">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0244">
                                            <p:txEl>
                                              <p:pRg st="1" end="1"/>
                                            </p:txEl>
                                          </p:spTgt>
                                        </p:tgtEl>
                                        <p:attrNameLst>
                                          <p:attrName>style.visibility</p:attrName>
                                        </p:attrNameLst>
                                      </p:cBhvr>
                                      <p:to>
                                        <p:strVal val="visible"/>
                                      </p:to>
                                    </p:set>
                                    <p:animEffect transition="in" filter="box(in)">
                                      <p:cBhvr>
                                        <p:cTn id="12" dur="500"/>
                                        <p:tgtEl>
                                          <p:spTgt spid="10244">
                                            <p:txEl>
                                              <p:pRg st="1" end="1"/>
                                            </p:txEl>
                                          </p:spTgt>
                                        </p:tgtEl>
                                      </p:cBhvr>
                                    </p:animEffect>
                                  </p:childTnLst>
                                </p:cTn>
                              </p:par>
                              <p:par>
                                <p:cTn id="13" presetID="4" presetClass="entr" presetSubtype="16" fill="hold" grpId="0" nodeType="withEffect">
                                  <p:stCondLst>
                                    <p:cond delay="0"/>
                                  </p:stCondLst>
                                  <p:childTnLst>
                                    <p:set>
                                      <p:cBhvr>
                                        <p:cTn id="14" dur="1" fill="hold">
                                          <p:stCondLst>
                                            <p:cond delay="0"/>
                                          </p:stCondLst>
                                        </p:cTn>
                                        <p:tgtEl>
                                          <p:spTgt spid="10244">
                                            <p:txEl>
                                              <p:pRg st="2" end="2"/>
                                            </p:txEl>
                                          </p:spTgt>
                                        </p:tgtEl>
                                        <p:attrNameLst>
                                          <p:attrName>style.visibility</p:attrName>
                                        </p:attrNameLst>
                                      </p:cBhvr>
                                      <p:to>
                                        <p:strVal val="visible"/>
                                      </p:to>
                                    </p:set>
                                    <p:animEffect transition="in" filter="box(in)">
                                      <p:cBhvr>
                                        <p:cTn id="15" dur="500"/>
                                        <p:tgtEl>
                                          <p:spTgt spid="10244">
                                            <p:txEl>
                                              <p:pRg st="2" end="2"/>
                                            </p:txEl>
                                          </p:spTgt>
                                        </p:tgtEl>
                                      </p:cBhvr>
                                    </p:animEffect>
                                  </p:childTnLst>
                                </p:cTn>
                              </p:par>
                              <p:par>
                                <p:cTn id="16" presetID="4" presetClass="entr" presetSubtype="16" fill="hold" grpId="0" nodeType="withEffect">
                                  <p:stCondLst>
                                    <p:cond delay="0"/>
                                  </p:stCondLst>
                                  <p:childTnLst>
                                    <p:set>
                                      <p:cBhvr>
                                        <p:cTn id="17" dur="1" fill="hold">
                                          <p:stCondLst>
                                            <p:cond delay="0"/>
                                          </p:stCondLst>
                                        </p:cTn>
                                        <p:tgtEl>
                                          <p:spTgt spid="10244">
                                            <p:txEl>
                                              <p:pRg st="3" end="3"/>
                                            </p:txEl>
                                          </p:spTgt>
                                        </p:tgtEl>
                                        <p:attrNameLst>
                                          <p:attrName>style.visibility</p:attrName>
                                        </p:attrNameLst>
                                      </p:cBhvr>
                                      <p:to>
                                        <p:strVal val="visible"/>
                                      </p:to>
                                    </p:set>
                                    <p:animEffect transition="in" filter="box(in)">
                                      <p:cBhvr>
                                        <p:cTn id="18" dur="500"/>
                                        <p:tgtEl>
                                          <p:spTgt spid="10244">
                                            <p:txEl>
                                              <p:pRg st="3" end="3"/>
                                            </p:txEl>
                                          </p:spTgt>
                                        </p:tgtEl>
                                      </p:cBhvr>
                                    </p:animEffect>
                                  </p:childTnLst>
                                </p:cTn>
                              </p:par>
                              <p:par>
                                <p:cTn id="19" presetID="4" presetClass="entr" presetSubtype="16" fill="hold" grpId="0" nodeType="withEffect">
                                  <p:stCondLst>
                                    <p:cond delay="0"/>
                                  </p:stCondLst>
                                  <p:childTnLst>
                                    <p:set>
                                      <p:cBhvr>
                                        <p:cTn id="20" dur="1" fill="hold">
                                          <p:stCondLst>
                                            <p:cond delay="0"/>
                                          </p:stCondLst>
                                        </p:cTn>
                                        <p:tgtEl>
                                          <p:spTgt spid="10244">
                                            <p:txEl>
                                              <p:pRg st="4" end="4"/>
                                            </p:txEl>
                                          </p:spTgt>
                                        </p:tgtEl>
                                        <p:attrNameLst>
                                          <p:attrName>style.visibility</p:attrName>
                                        </p:attrNameLst>
                                      </p:cBhvr>
                                      <p:to>
                                        <p:strVal val="visible"/>
                                      </p:to>
                                    </p:set>
                                    <p:animEffect transition="in" filter="box(in)">
                                      <p:cBhvr>
                                        <p:cTn id="21" dur="500"/>
                                        <p:tgtEl>
                                          <p:spTgt spid="10244">
                                            <p:txEl>
                                              <p:pRg st="4" end="4"/>
                                            </p:txEl>
                                          </p:spTgt>
                                        </p:tgtEl>
                                      </p:cBhvr>
                                    </p:animEffect>
                                  </p:childTnLst>
                                </p:cTn>
                              </p:par>
                              <p:par>
                                <p:cTn id="22" presetID="4" presetClass="entr" presetSubtype="16" fill="hold" grpId="0" nodeType="withEffect">
                                  <p:stCondLst>
                                    <p:cond delay="0"/>
                                  </p:stCondLst>
                                  <p:childTnLst>
                                    <p:set>
                                      <p:cBhvr>
                                        <p:cTn id="23" dur="1" fill="hold">
                                          <p:stCondLst>
                                            <p:cond delay="0"/>
                                          </p:stCondLst>
                                        </p:cTn>
                                        <p:tgtEl>
                                          <p:spTgt spid="10244">
                                            <p:txEl>
                                              <p:pRg st="5" end="5"/>
                                            </p:txEl>
                                          </p:spTgt>
                                        </p:tgtEl>
                                        <p:attrNameLst>
                                          <p:attrName>style.visibility</p:attrName>
                                        </p:attrNameLst>
                                      </p:cBhvr>
                                      <p:to>
                                        <p:strVal val="visible"/>
                                      </p:to>
                                    </p:set>
                                    <p:animEffect transition="in" filter="box(in)">
                                      <p:cBhvr>
                                        <p:cTn id="24" dur="500"/>
                                        <p:tgtEl>
                                          <p:spTgt spid="10244">
                                            <p:txEl>
                                              <p:pRg st="5" end="5"/>
                                            </p:txEl>
                                          </p:spTgt>
                                        </p:tgtEl>
                                      </p:cBhvr>
                                    </p:animEffect>
                                  </p:childTnLst>
                                </p:cTn>
                              </p:par>
                              <p:par>
                                <p:cTn id="25" presetID="4" presetClass="entr" presetSubtype="16" fill="hold" grpId="0" nodeType="withEffect">
                                  <p:stCondLst>
                                    <p:cond delay="0"/>
                                  </p:stCondLst>
                                  <p:childTnLst>
                                    <p:set>
                                      <p:cBhvr>
                                        <p:cTn id="26" dur="1" fill="hold">
                                          <p:stCondLst>
                                            <p:cond delay="0"/>
                                          </p:stCondLst>
                                        </p:cTn>
                                        <p:tgtEl>
                                          <p:spTgt spid="10244">
                                            <p:txEl>
                                              <p:pRg st="6" end="6"/>
                                            </p:txEl>
                                          </p:spTgt>
                                        </p:tgtEl>
                                        <p:attrNameLst>
                                          <p:attrName>style.visibility</p:attrName>
                                        </p:attrNameLst>
                                      </p:cBhvr>
                                      <p:to>
                                        <p:strVal val="visible"/>
                                      </p:to>
                                    </p:set>
                                    <p:animEffect transition="in" filter="box(in)">
                                      <p:cBhvr>
                                        <p:cTn id="27" dur="500"/>
                                        <p:tgtEl>
                                          <p:spTgt spid="10244">
                                            <p:txEl>
                                              <p:pRg st="6" end="6"/>
                                            </p:txEl>
                                          </p:spTgt>
                                        </p:tgtEl>
                                      </p:cBhvr>
                                    </p:animEffect>
                                  </p:childTnLst>
                                </p:cTn>
                              </p:par>
                              <p:par>
                                <p:cTn id="28" presetID="4" presetClass="entr" presetSubtype="16" fill="hold" grpId="0" nodeType="withEffect">
                                  <p:stCondLst>
                                    <p:cond delay="0"/>
                                  </p:stCondLst>
                                  <p:childTnLst>
                                    <p:set>
                                      <p:cBhvr>
                                        <p:cTn id="29" dur="1" fill="hold">
                                          <p:stCondLst>
                                            <p:cond delay="0"/>
                                          </p:stCondLst>
                                        </p:cTn>
                                        <p:tgtEl>
                                          <p:spTgt spid="10244">
                                            <p:txEl>
                                              <p:pRg st="7" end="7"/>
                                            </p:txEl>
                                          </p:spTgt>
                                        </p:tgtEl>
                                        <p:attrNameLst>
                                          <p:attrName>style.visibility</p:attrName>
                                        </p:attrNameLst>
                                      </p:cBhvr>
                                      <p:to>
                                        <p:strVal val="visible"/>
                                      </p:to>
                                    </p:set>
                                    <p:animEffect transition="in" filter="box(in)">
                                      <p:cBhvr>
                                        <p:cTn id="30" dur="500"/>
                                        <p:tgtEl>
                                          <p:spTgt spid="10244">
                                            <p:txEl>
                                              <p:pRg st="7" end="7"/>
                                            </p:txEl>
                                          </p:spTgt>
                                        </p:tgtEl>
                                      </p:cBhvr>
                                    </p:animEffect>
                                  </p:childTnLst>
                                </p:cTn>
                              </p:par>
                              <p:par>
                                <p:cTn id="31" presetID="4" presetClass="entr" presetSubtype="16" fill="hold" grpId="0" nodeType="withEffect">
                                  <p:stCondLst>
                                    <p:cond delay="0"/>
                                  </p:stCondLst>
                                  <p:childTnLst>
                                    <p:set>
                                      <p:cBhvr>
                                        <p:cTn id="32" dur="1" fill="hold">
                                          <p:stCondLst>
                                            <p:cond delay="0"/>
                                          </p:stCondLst>
                                        </p:cTn>
                                        <p:tgtEl>
                                          <p:spTgt spid="10244">
                                            <p:txEl>
                                              <p:pRg st="8" end="8"/>
                                            </p:txEl>
                                          </p:spTgt>
                                        </p:tgtEl>
                                        <p:attrNameLst>
                                          <p:attrName>style.visibility</p:attrName>
                                        </p:attrNameLst>
                                      </p:cBhvr>
                                      <p:to>
                                        <p:strVal val="visible"/>
                                      </p:to>
                                    </p:set>
                                    <p:animEffect transition="in" filter="box(in)">
                                      <p:cBhvr>
                                        <p:cTn id="33" dur="500"/>
                                        <p:tgtEl>
                                          <p:spTgt spid="10244">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4" grpId="0" build="p" bldLvl="2"/>
    </p:bldLst>
  </p:timing>
</p:sld>
</file>

<file path=ppt/slides/slide4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419100" y="685800"/>
            <a:ext cx="8305800" cy="944563"/>
          </a:xfrm>
          <a:noFill/>
          <a:extLst>
            <a:ext uri="{91240B29-F687-4F45-9708-019B960494DF}">
              <a14:hiddenLine xmlns:a14="http://schemas.microsoft.com/office/drawing/2010/main" w="9525">
                <a:solidFill>
                  <a:srgbClr val="0000FF"/>
                </a:solidFill>
                <a:miter lim="800000"/>
                <a:headEnd/>
                <a:tailEnd/>
              </a14:hiddenLine>
            </a:ext>
          </a:extLst>
        </p:spPr>
        <p:txBody>
          <a:bodyPr lIns="90488" tIns="44450" rIns="90488" bIns="44450"/>
          <a:lstStyle/>
          <a:p>
            <a:pPr eaLnBrk="1" hangingPunct="1">
              <a:spcBef>
                <a:spcPct val="20000"/>
              </a:spcBef>
            </a:pPr>
            <a:r>
              <a:rPr lang="en-US" dirty="0"/>
              <a:t>Management and Evaluation</a:t>
            </a:r>
            <a:endParaRPr lang="en-US" sz="2400" dirty="0"/>
          </a:p>
        </p:txBody>
      </p:sp>
      <p:sp>
        <p:nvSpPr>
          <p:cNvPr id="188419" name="Rectangle 3"/>
          <p:cNvSpPr>
            <a:spLocks noGrp="1" noChangeArrowheads="1"/>
          </p:cNvSpPr>
          <p:nvPr>
            <p:ph idx="1"/>
          </p:nvPr>
        </p:nvSpPr>
        <p:spPr>
          <a:xfrm>
            <a:off x="914400" y="1600200"/>
            <a:ext cx="7227888" cy="4495800"/>
          </a:xfrm>
        </p:spPr>
        <p:txBody>
          <a:bodyPr lIns="90488" tIns="44450" rIns="90488" bIns="44450"/>
          <a:lstStyle/>
          <a:p>
            <a:pPr eaLnBrk="1" hangingPunct="1"/>
            <a:r>
              <a:rPr lang="en-US"/>
              <a:t>What factors lead to above-benchmark  or excess returns?</a:t>
            </a:r>
          </a:p>
          <a:p>
            <a:pPr lvl="1" eaLnBrk="1" hangingPunct="1"/>
            <a:r>
              <a:rPr lang="en-US"/>
              <a:t>1.  Superior asset allocation</a:t>
            </a:r>
          </a:p>
          <a:p>
            <a:pPr lvl="2" eaLnBrk="1" hangingPunct="1"/>
            <a:r>
              <a:rPr lang="en-US"/>
              <a:t>Shifting assets between a poor-performing asset class and a better performing asset class, i.e. between large cap to international or small cap</a:t>
            </a:r>
          </a:p>
          <a:p>
            <a:pPr lvl="1" eaLnBrk="1" hangingPunct="1"/>
            <a:r>
              <a:rPr lang="en-US"/>
              <a:t>2.  Superior stock selection</a:t>
            </a:r>
          </a:p>
          <a:p>
            <a:pPr lvl="2" eaLnBrk="1" hangingPunct="1"/>
            <a:r>
              <a:rPr lang="en-US"/>
              <a:t>Picking sectors, industries, or companies within a specified benchmark which, as a whole, outperform the return on the specified benchmark</a:t>
            </a:r>
          </a:p>
          <a:p>
            <a:pPr lvl="1" eaLnBrk="1" hangingPunct="1">
              <a:lnSpc>
                <a:spcPct val="90000"/>
              </a:lnSpc>
              <a:buFontTx/>
              <a:buNone/>
            </a:pPr>
            <a:endParaRPr lang="en-US"/>
          </a:p>
        </p:txBody>
      </p:sp>
      <p:sp>
        <p:nvSpPr>
          <p:cNvPr id="19460" name="Rectangle 4"/>
          <p:cNvSpPr>
            <a:spLocks noChangeArrowheads="1"/>
          </p:cNvSpPr>
          <p:nvPr/>
        </p:nvSpPr>
        <p:spPr bwMode="auto">
          <a:xfrm>
            <a:off x="793750" y="295275"/>
            <a:ext cx="75501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en-US" sz="3200" b="0"/>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40</a:t>
            </a:fld>
            <a:endParaRPr lang="en-US"/>
          </a:p>
        </p:txBody>
      </p:sp>
    </p:spTree>
    <p:extLst>
      <p:ext uri="{BB962C8B-B14F-4D97-AF65-F5344CB8AC3E}">
        <p14:creationId xmlns:p14="http://schemas.microsoft.com/office/powerpoint/2010/main" val="239858539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88419">
                                            <p:txEl>
                                              <p:pRg st="0" end="0"/>
                                            </p:txEl>
                                          </p:spTgt>
                                        </p:tgtEl>
                                        <p:attrNameLst>
                                          <p:attrName>style.visibility</p:attrName>
                                        </p:attrNameLst>
                                      </p:cBhvr>
                                      <p:to>
                                        <p:strVal val="visible"/>
                                      </p:to>
                                    </p:set>
                                    <p:animEffect transition="in" filter="slide(fromBottom)">
                                      <p:cBhvr>
                                        <p:cTn id="7" dur="500"/>
                                        <p:tgtEl>
                                          <p:spTgt spid="18841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188419">
                                            <p:txEl>
                                              <p:pRg st="1" end="1"/>
                                            </p:txEl>
                                          </p:spTgt>
                                        </p:tgtEl>
                                        <p:attrNameLst>
                                          <p:attrName>style.visibility</p:attrName>
                                        </p:attrNameLst>
                                      </p:cBhvr>
                                      <p:to>
                                        <p:strVal val="visible"/>
                                      </p:to>
                                    </p:set>
                                    <p:animEffect transition="in" filter="slide(fromBottom)">
                                      <p:cBhvr>
                                        <p:cTn id="12" dur="500"/>
                                        <p:tgtEl>
                                          <p:spTgt spid="188419">
                                            <p:txEl>
                                              <p:pRg st="1" end="1"/>
                                            </p:txEl>
                                          </p:spTgt>
                                        </p:tgtEl>
                                      </p:cBhvr>
                                    </p:animEffect>
                                  </p:childTnLst>
                                </p:cTn>
                              </p:par>
                              <p:par>
                                <p:cTn id="13" presetID="12" presetClass="entr" presetSubtype="4" fill="hold" grpId="0" nodeType="withEffect">
                                  <p:stCondLst>
                                    <p:cond delay="0"/>
                                  </p:stCondLst>
                                  <p:childTnLst>
                                    <p:set>
                                      <p:cBhvr>
                                        <p:cTn id="14" dur="1" fill="hold">
                                          <p:stCondLst>
                                            <p:cond delay="0"/>
                                          </p:stCondLst>
                                        </p:cTn>
                                        <p:tgtEl>
                                          <p:spTgt spid="188419">
                                            <p:txEl>
                                              <p:pRg st="2" end="2"/>
                                            </p:txEl>
                                          </p:spTgt>
                                        </p:tgtEl>
                                        <p:attrNameLst>
                                          <p:attrName>style.visibility</p:attrName>
                                        </p:attrNameLst>
                                      </p:cBhvr>
                                      <p:to>
                                        <p:strVal val="visible"/>
                                      </p:to>
                                    </p:set>
                                    <p:animEffect transition="in" filter="slide(fromBottom)">
                                      <p:cBhvr>
                                        <p:cTn id="15" dur="500"/>
                                        <p:tgtEl>
                                          <p:spTgt spid="188419">
                                            <p:txEl>
                                              <p:pRg st="2" end="2"/>
                                            </p:txEl>
                                          </p:spTgt>
                                        </p:tgtEl>
                                      </p:cBhvr>
                                    </p:animEffect>
                                  </p:childTnLst>
                                </p:cTn>
                              </p:par>
                              <p:par>
                                <p:cTn id="16" presetID="12" presetClass="entr" presetSubtype="4" fill="hold" grpId="0" nodeType="withEffect">
                                  <p:stCondLst>
                                    <p:cond delay="0"/>
                                  </p:stCondLst>
                                  <p:childTnLst>
                                    <p:set>
                                      <p:cBhvr>
                                        <p:cTn id="17" dur="1" fill="hold">
                                          <p:stCondLst>
                                            <p:cond delay="0"/>
                                          </p:stCondLst>
                                        </p:cTn>
                                        <p:tgtEl>
                                          <p:spTgt spid="188419">
                                            <p:txEl>
                                              <p:pRg st="3" end="3"/>
                                            </p:txEl>
                                          </p:spTgt>
                                        </p:tgtEl>
                                        <p:attrNameLst>
                                          <p:attrName>style.visibility</p:attrName>
                                        </p:attrNameLst>
                                      </p:cBhvr>
                                      <p:to>
                                        <p:strVal val="visible"/>
                                      </p:to>
                                    </p:set>
                                    <p:animEffect transition="in" filter="slide(fromBottom)">
                                      <p:cBhvr>
                                        <p:cTn id="18" dur="500"/>
                                        <p:tgtEl>
                                          <p:spTgt spid="188419">
                                            <p:txEl>
                                              <p:pRg st="3" end="3"/>
                                            </p:txEl>
                                          </p:spTgt>
                                        </p:tgtEl>
                                      </p:cBhvr>
                                    </p:animEffect>
                                  </p:childTnLst>
                                </p:cTn>
                              </p:par>
                              <p:par>
                                <p:cTn id="19" presetID="12" presetClass="entr" presetSubtype="4" fill="hold" grpId="0" nodeType="withEffect">
                                  <p:stCondLst>
                                    <p:cond delay="0"/>
                                  </p:stCondLst>
                                  <p:childTnLst>
                                    <p:set>
                                      <p:cBhvr>
                                        <p:cTn id="20" dur="1" fill="hold">
                                          <p:stCondLst>
                                            <p:cond delay="0"/>
                                          </p:stCondLst>
                                        </p:cTn>
                                        <p:tgtEl>
                                          <p:spTgt spid="188419">
                                            <p:txEl>
                                              <p:pRg st="4" end="4"/>
                                            </p:txEl>
                                          </p:spTgt>
                                        </p:tgtEl>
                                        <p:attrNameLst>
                                          <p:attrName>style.visibility</p:attrName>
                                        </p:attrNameLst>
                                      </p:cBhvr>
                                      <p:to>
                                        <p:strVal val="visible"/>
                                      </p:to>
                                    </p:set>
                                    <p:animEffect transition="in" filter="slide(fromBottom)">
                                      <p:cBhvr>
                                        <p:cTn id="21" dur="500"/>
                                        <p:tgtEl>
                                          <p:spTgt spid="18841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8419" grpId="0" build="p" bldLvl="2" autoUpdateAnimBg="0"/>
    </p:bldLst>
  </p:timing>
</p:sld>
</file>

<file path=ppt/slides/slide4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2" name="Rectangle 4"/>
          <p:cNvSpPr>
            <a:spLocks noGrp="1" noChangeArrowheads="1"/>
          </p:cNvSpPr>
          <p:nvPr>
            <p:ph type="title"/>
          </p:nvPr>
        </p:nvSpPr>
        <p:spPr>
          <a:xfrm>
            <a:off x="685800" y="642938"/>
            <a:ext cx="7772400" cy="944562"/>
          </a:xfrm>
          <a:noFill/>
          <a:extLst>
            <a:ext uri="{91240B29-F687-4F45-9708-019B960494DF}">
              <a14:hiddenLine xmlns:a14="http://schemas.microsoft.com/office/drawing/2010/main" w="9525">
                <a:solidFill>
                  <a:srgbClr val="0000FF"/>
                </a:solidFill>
                <a:miter lim="800000"/>
                <a:headEnd/>
                <a:tailEnd/>
              </a14:hiddenLine>
            </a:ext>
          </a:extLst>
        </p:spPr>
        <p:txBody>
          <a:bodyPr lIns="90488" tIns="44450" rIns="90488" bIns="44450"/>
          <a:lstStyle/>
          <a:p>
            <a:pPr eaLnBrk="1" hangingPunct="1">
              <a:spcBef>
                <a:spcPct val="20000"/>
              </a:spcBef>
            </a:pPr>
            <a:r>
              <a:rPr lang="en-US" dirty="0"/>
              <a:t>Management and Evaluation</a:t>
            </a:r>
            <a:endParaRPr lang="en-US" sz="2400" dirty="0"/>
          </a:p>
        </p:txBody>
      </p:sp>
      <p:sp>
        <p:nvSpPr>
          <p:cNvPr id="189445" name="Rectangle 5"/>
          <p:cNvSpPr>
            <a:spLocks noGrp="1" noChangeArrowheads="1"/>
          </p:cNvSpPr>
          <p:nvPr>
            <p:ph idx="1"/>
          </p:nvPr>
        </p:nvSpPr>
        <p:spPr>
          <a:xfrm>
            <a:off x="914400" y="1600200"/>
            <a:ext cx="7289800" cy="5588000"/>
          </a:xfrm>
        </p:spPr>
        <p:txBody>
          <a:bodyPr lIns="90488" tIns="44450" rIns="90488" bIns="44450"/>
          <a:lstStyle/>
          <a:p>
            <a:pPr eaLnBrk="1" hangingPunct="1"/>
            <a:r>
              <a:rPr lang="en-US"/>
              <a:t>What is superior asset allocation?</a:t>
            </a:r>
          </a:p>
          <a:p>
            <a:pPr lvl="1" eaLnBrk="1" hangingPunct="1"/>
            <a:r>
              <a:rPr lang="en-US"/>
              <a:t>The process where the investor gains a higher return than the benchmark from adjusting the investment portfolio for movements in the market</a:t>
            </a:r>
          </a:p>
          <a:p>
            <a:pPr lvl="2" eaLnBrk="1" hangingPunct="1"/>
            <a:r>
              <a:rPr lang="en-US"/>
              <a:t>The investor shifts among stocks, bonds and other asset classes based on their expectations for returns from each of the asset classes</a:t>
            </a:r>
          </a:p>
          <a:p>
            <a:pPr eaLnBrk="1" hangingPunct="1"/>
            <a:r>
              <a:rPr lang="en-US"/>
              <a:t>What are the results?</a:t>
            </a:r>
          </a:p>
          <a:p>
            <a:pPr lvl="1" eaLnBrk="1" hangingPunct="1"/>
            <a:r>
              <a:rPr lang="en-US"/>
              <a:t>Done well, superior asset allocation yields higher returns with lower risk.  </a:t>
            </a:r>
          </a:p>
          <a:p>
            <a:pPr lvl="1" eaLnBrk="1" hangingPunct="1"/>
            <a:r>
              <a:rPr lang="en-US"/>
              <a:t>Done poorly, it yields lower returns, higher transactions costs, and higher taxes </a:t>
            </a:r>
          </a:p>
        </p:txBody>
      </p:sp>
      <p:sp>
        <p:nvSpPr>
          <p:cNvPr id="20484" name="Rectangle 2"/>
          <p:cNvSpPr>
            <a:spLocks noChangeArrowheads="1"/>
          </p:cNvSpPr>
          <p:nvPr/>
        </p:nvSpPr>
        <p:spPr bwMode="auto">
          <a:xfrm>
            <a:off x="685800" y="6248400"/>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p>
            <a:endParaRPr lang="en-US"/>
          </a:p>
        </p:txBody>
      </p:sp>
      <p:sp>
        <p:nvSpPr>
          <p:cNvPr id="20485" name="Rectangle 3"/>
          <p:cNvSpPr>
            <a:spLocks noChangeArrowheads="1"/>
          </p:cNvSpPr>
          <p:nvPr/>
        </p:nvSpPr>
        <p:spPr bwMode="auto">
          <a:xfrm>
            <a:off x="3124200" y="6248400"/>
            <a:ext cx="289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p>
            <a:endParaRPr lang="en-US"/>
          </a:p>
        </p:txBody>
      </p:sp>
      <p:sp>
        <p:nvSpPr>
          <p:cNvPr id="20486" name="Rectangle 6"/>
          <p:cNvSpPr>
            <a:spLocks noChangeArrowheads="1"/>
          </p:cNvSpPr>
          <p:nvPr/>
        </p:nvSpPr>
        <p:spPr bwMode="auto">
          <a:xfrm>
            <a:off x="793750" y="228600"/>
            <a:ext cx="75501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en-US" sz="3200" b="0"/>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41</a:t>
            </a:fld>
            <a:endParaRPr lang="en-US"/>
          </a:p>
        </p:txBody>
      </p:sp>
    </p:spTree>
    <p:extLst>
      <p:ext uri="{BB962C8B-B14F-4D97-AF65-F5344CB8AC3E}">
        <p14:creationId xmlns:p14="http://schemas.microsoft.com/office/powerpoint/2010/main" val="313795310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89445">
                                            <p:txEl>
                                              <p:pRg st="0" end="0"/>
                                            </p:txEl>
                                          </p:spTgt>
                                        </p:tgtEl>
                                        <p:attrNameLst>
                                          <p:attrName>style.visibility</p:attrName>
                                        </p:attrNameLst>
                                      </p:cBhvr>
                                      <p:to>
                                        <p:strVal val="visible"/>
                                      </p:to>
                                    </p:set>
                                    <p:animEffect transition="in" filter="blinds(horizontal)">
                                      <p:cBhvr>
                                        <p:cTn id="7" dur="500"/>
                                        <p:tgtEl>
                                          <p:spTgt spid="18944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89445">
                                            <p:txEl>
                                              <p:pRg st="1" end="1"/>
                                            </p:txEl>
                                          </p:spTgt>
                                        </p:tgtEl>
                                        <p:attrNameLst>
                                          <p:attrName>style.visibility</p:attrName>
                                        </p:attrNameLst>
                                      </p:cBhvr>
                                      <p:to>
                                        <p:strVal val="visible"/>
                                      </p:to>
                                    </p:set>
                                    <p:animEffect transition="in" filter="blinds(horizontal)">
                                      <p:cBhvr>
                                        <p:cTn id="12" dur="500"/>
                                        <p:tgtEl>
                                          <p:spTgt spid="189445">
                                            <p:txEl>
                                              <p:pRg st="1" end="1"/>
                                            </p:txEl>
                                          </p:spTgt>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189445">
                                            <p:txEl>
                                              <p:pRg st="2" end="2"/>
                                            </p:txEl>
                                          </p:spTgt>
                                        </p:tgtEl>
                                        <p:attrNameLst>
                                          <p:attrName>style.visibility</p:attrName>
                                        </p:attrNameLst>
                                      </p:cBhvr>
                                      <p:to>
                                        <p:strVal val="visible"/>
                                      </p:to>
                                    </p:set>
                                    <p:animEffect transition="in" filter="blinds(horizontal)">
                                      <p:cBhvr>
                                        <p:cTn id="15" dur="500"/>
                                        <p:tgtEl>
                                          <p:spTgt spid="189445">
                                            <p:txEl>
                                              <p:pRg st="2" end="2"/>
                                            </p:txEl>
                                          </p:spTgt>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189445">
                                            <p:txEl>
                                              <p:pRg st="3" end="3"/>
                                            </p:txEl>
                                          </p:spTgt>
                                        </p:tgtEl>
                                        <p:attrNameLst>
                                          <p:attrName>style.visibility</p:attrName>
                                        </p:attrNameLst>
                                      </p:cBhvr>
                                      <p:to>
                                        <p:strVal val="visible"/>
                                      </p:to>
                                    </p:set>
                                    <p:animEffect transition="in" filter="blinds(horizontal)">
                                      <p:cBhvr>
                                        <p:cTn id="18" dur="500"/>
                                        <p:tgtEl>
                                          <p:spTgt spid="189445">
                                            <p:txEl>
                                              <p:pRg st="3" end="3"/>
                                            </p:txEl>
                                          </p:spTgt>
                                        </p:tgtEl>
                                      </p:cBhvr>
                                    </p:animEffect>
                                  </p:childTnLst>
                                </p:cTn>
                              </p:par>
                              <p:par>
                                <p:cTn id="19" presetID="3" presetClass="entr" presetSubtype="10" fill="hold" grpId="0" nodeType="withEffect">
                                  <p:stCondLst>
                                    <p:cond delay="0"/>
                                  </p:stCondLst>
                                  <p:childTnLst>
                                    <p:set>
                                      <p:cBhvr>
                                        <p:cTn id="20" dur="1" fill="hold">
                                          <p:stCondLst>
                                            <p:cond delay="0"/>
                                          </p:stCondLst>
                                        </p:cTn>
                                        <p:tgtEl>
                                          <p:spTgt spid="189445">
                                            <p:txEl>
                                              <p:pRg st="4" end="4"/>
                                            </p:txEl>
                                          </p:spTgt>
                                        </p:tgtEl>
                                        <p:attrNameLst>
                                          <p:attrName>style.visibility</p:attrName>
                                        </p:attrNameLst>
                                      </p:cBhvr>
                                      <p:to>
                                        <p:strVal val="visible"/>
                                      </p:to>
                                    </p:set>
                                    <p:animEffect transition="in" filter="blinds(horizontal)">
                                      <p:cBhvr>
                                        <p:cTn id="21" dur="500"/>
                                        <p:tgtEl>
                                          <p:spTgt spid="189445">
                                            <p:txEl>
                                              <p:pRg st="4" end="4"/>
                                            </p:txEl>
                                          </p:spTgt>
                                        </p:tgtEl>
                                      </p:cBhvr>
                                    </p:animEffect>
                                  </p:childTnLst>
                                </p:cTn>
                              </p:par>
                              <p:par>
                                <p:cTn id="22" presetID="3" presetClass="entr" presetSubtype="10" fill="hold" grpId="0" nodeType="withEffect">
                                  <p:stCondLst>
                                    <p:cond delay="0"/>
                                  </p:stCondLst>
                                  <p:childTnLst>
                                    <p:set>
                                      <p:cBhvr>
                                        <p:cTn id="23" dur="1" fill="hold">
                                          <p:stCondLst>
                                            <p:cond delay="0"/>
                                          </p:stCondLst>
                                        </p:cTn>
                                        <p:tgtEl>
                                          <p:spTgt spid="189445">
                                            <p:txEl>
                                              <p:pRg st="5" end="5"/>
                                            </p:txEl>
                                          </p:spTgt>
                                        </p:tgtEl>
                                        <p:attrNameLst>
                                          <p:attrName>style.visibility</p:attrName>
                                        </p:attrNameLst>
                                      </p:cBhvr>
                                      <p:to>
                                        <p:strVal val="visible"/>
                                      </p:to>
                                    </p:set>
                                    <p:animEffect transition="in" filter="blinds(horizontal)">
                                      <p:cBhvr>
                                        <p:cTn id="24" dur="500"/>
                                        <p:tgtEl>
                                          <p:spTgt spid="18944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9445" grpId="0" build="p" autoUpdateAnimBg="0"/>
    </p:bldLst>
  </p:timing>
</p:sld>
</file>

<file path=ppt/slides/slide4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6" name="Rectangle 4"/>
          <p:cNvSpPr>
            <a:spLocks noGrp="1" noChangeArrowheads="1"/>
          </p:cNvSpPr>
          <p:nvPr>
            <p:ph type="title"/>
          </p:nvPr>
        </p:nvSpPr>
        <p:spPr>
          <a:xfrm>
            <a:off x="685800" y="685800"/>
            <a:ext cx="7772400" cy="858838"/>
          </a:xfrm>
          <a:noFill/>
          <a:extLst>
            <a:ext uri="{91240B29-F687-4F45-9708-019B960494DF}">
              <a14:hiddenLine xmlns:a14="http://schemas.microsoft.com/office/drawing/2010/main" w="9525">
                <a:solidFill>
                  <a:srgbClr val="0000FF"/>
                </a:solidFill>
                <a:miter lim="800000"/>
                <a:headEnd/>
                <a:tailEnd/>
              </a14:hiddenLine>
            </a:ext>
          </a:extLst>
        </p:spPr>
        <p:txBody>
          <a:bodyPr lIns="90488" tIns="44450" rIns="90488" bIns="44450"/>
          <a:lstStyle/>
          <a:p>
            <a:pPr eaLnBrk="1" hangingPunct="1">
              <a:spcBef>
                <a:spcPct val="20000"/>
              </a:spcBef>
            </a:pPr>
            <a:r>
              <a:rPr lang="en-US" dirty="0"/>
              <a:t>Management and Evaluation</a:t>
            </a:r>
            <a:endParaRPr lang="en-US" sz="2400" dirty="0"/>
          </a:p>
        </p:txBody>
      </p:sp>
      <p:sp>
        <p:nvSpPr>
          <p:cNvPr id="191493" name="Rectangle 5"/>
          <p:cNvSpPr>
            <a:spLocks noGrp="1" noChangeArrowheads="1"/>
          </p:cNvSpPr>
          <p:nvPr>
            <p:ph idx="1"/>
          </p:nvPr>
        </p:nvSpPr>
        <p:spPr>
          <a:xfrm>
            <a:off x="914400" y="1600200"/>
            <a:ext cx="7315200" cy="5486400"/>
          </a:xfrm>
        </p:spPr>
        <p:txBody>
          <a:bodyPr lIns="90488" tIns="44450" rIns="90488" bIns="44450"/>
          <a:lstStyle/>
          <a:p>
            <a:pPr eaLnBrk="1" hangingPunct="1"/>
            <a:r>
              <a:rPr lang="en-US" dirty="0"/>
              <a:t>What is superior stock selection?</a:t>
            </a:r>
          </a:p>
          <a:p>
            <a:pPr lvl="1" eaLnBrk="1" hangingPunct="1"/>
            <a:r>
              <a:rPr lang="en-US" dirty="0"/>
              <a:t>The process where the investor builds an investment portfolio which earns returns in excess of the benchmark through buying or selling undervalued stocks, sectors or industries</a:t>
            </a:r>
          </a:p>
          <a:p>
            <a:pPr lvl="2" eaLnBrk="1" hangingPunct="1"/>
            <a:r>
              <a:rPr lang="en-US" dirty="0"/>
              <a:t>The investor shifts among the various securities of the index in an attempt to buy the securities with the highest growth potential</a:t>
            </a:r>
          </a:p>
          <a:p>
            <a:pPr eaLnBrk="1" hangingPunct="1"/>
            <a:r>
              <a:rPr lang="en-US" sz="2400" dirty="0"/>
              <a:t>What are the results?</a:t>
            </a:r>
          </a:p>
          <a:p>
            <a:pPr lvl="1" eaLnBrk="1" hangingPunct="1"/>
            <a:r>
              <a:rPr lang="en-US" dirty="0"/>
              <a:t>Done well, superior selection yields higher returns with lower risk.  </a:t>
            </a:r>
          </a:p>
          <a:p>
            <a:pPr lvl="1" eaLnBrk="1" hangingPunct="1"/>
            <a:r>
              <a:rPr lang="en-US" dirty="0"/>
              <a:t>Done poorly, it yields lower returns, high transactions costs, and high taxes </a:t>
            </a:r>
          </a:p>
        </p:txBody>
      </p:sp>
      <p:sp>
        <p:nvSpPr>
          <p:cNvPr id="21508" name="Rectangle 2"/>
          <p:cNvSpPr>
            <a:spLocks noChangeArrowheads="1"/>
          </p:cNvSpPr>
          <p:nvPr/>
        </p:nvSpPr>
        <p:spPr bwMode="auto">
          <a:xfrm>
            <a:off x="685800" y="6248400"/>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p>
            <a:endParaRPr lang="en-US"/>
          </a:p>
        </p:txBody>
      </p:sp>
      <p:sp>
        <p:nvSpPr>
          <p:cNvPr id="21509" name="Rectangle 3"/>
          <p:cNvSpPr>
            <a:spLocks noChangeArrowheads="1"/>
          </p:cNvSpPr>
          <p:nvPr/>
        </p:nvSpPr>
        <p:spPr bwMode="auto">
          <a:xfrm>
            <a:off x="3124200" y="6248400"/>
            <a:ext cx="289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p>
            <a:endParaRPr lang="en-US"/>
          </a:p>
        </p:txBody>
      </p:sp>
      <p:sp>
        <p:nvSpPr>
          <p:cNvPr id="21510" name="Rectangle 6"/>
          <p:cNvSpPr>
            <a:spLocks noChangeArrowheads="1"/>
          </p:cNvSpPr>
          <p:nvPr/>
        </p:nvSpPr>
        <p:spPr bwMode="auto">
          <a:xfrm>
            <a:off x="793750" y="228600"/>
            <a:ext cx="75501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en-US" sz="3200" b="0"/>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42</a:t>
            </a:fld>
            <a:endParaRPr lang="en-US"/>
          </a:p>
        </p:txBody>
      </p:sp>
    </p:spTree>
    <p:extLst>
      <p:ext uri="{BB962C8B-B14F-4D97-AF65-F5344CB8AC3E}">
        <p14:creationId xmlns:p14="http://schemas.microsoft.com/office/powerpoint/2010/main" val="182882767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9149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9149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499"/>
                                          </p:stCondLst>
                                        </p:cTn>
                                        <p:tgtEl>
                                          <p:spTgt spid="19149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499"/>
                                          </p:stCondLst>
                                        </p:cTn>
                                        <p:tgtEl>
                                          <p:spTgt spid="191493">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499"/>
                                          </p:stCondLst>
                                        </p:cTn>
                                        <p:tgtEl>
                                          <p:spTgt spid="191493">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499"/>
                                          </p:stCondLst>
                                        </p:cTn>
                                        <p:tgtEl>
                                          <p:spTgt spid="19149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1493" grpId="0" build="p" autoUpdateAnimBg="0"/>
    </p:bldLst>
  </p:timing>
</p:sld>
</file>

<file path=ppt/slides/slide4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685800" y="609600"/>
            <a:ext cx="7772400" cy="944563"/>
          </a:xfrm>
        </p:spPr>
        <p:txBody>
          <a:bodyPr/>
          <a:lstStyle/>
          <a:p>
            <a:pPr eaLnBrk="1" hangingPunct="1"/>
            <a:r>
              <a:rPr lang="en-US" dirty="0"/>
              <a:t>Management and Evaluation</a:t>
            </a:r>
            <a:endParaRPr lang="en-US" sz="2400" dirty="0"/>
          </a:p>
        </p:txBody>
      </p:sp>
      <p:sp>
        <p:nvSpPr>
          <p:cNvPr id="193539" name="Rectangle 3"/>
          <p:cNvSpPr>
            <a:spLocks noGrp="1" noChangeArrowheads="1"/>
          </p:cNvSpPr>
          <p:nvPr>
            <p:ph idx="1"/>
          </p:nvPr>
        </p:nvSpPr>
        <p:spPr>
          <a:xfrm>
            <a:off x="928688" y="1608138"/>
            <a:ext cx="7286625" cy="4419600"/>
          </a:xfrm>
        </p:spPr>
        <p:txBody>
          <a:bodyPr/>
          <a:lstStyle/>
          <a:p>
            <a:pPr eaLnBrk="1" hangingPunct="1"/>
            <a:r>
              <a:rPr lang="en-US"/>
              <a:t>What is portfolio evaluation?</a:t>
            </a:r>
          </a:p>
          <a:p>
            <a:pPr lvl="1" eaLnBrk="1" hangingPunct="1"/>
            <a:r>
              <a:rPr lang="en-US"/>
              <a:t>The process of monitoring financial asset performance, comparing asset performance to the relevant benchmarks, and determining how well the fund is meeting its objectives.</a:t>
            </a:r>
          </a:p>
          <a:p>
            <a:pPr lvl="2" eaLnBrk="1" hangingPunct="1"/>
            <a:r>
              <a:rPr lang="en-US"/>
              <a:t>If the assets are underperforming benchmarks, the investor may sell underperforming assets and purchase other assets which would more closely align asset performance with benchmarks</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43</a:t>
            </a:fld>
            <a:endParaRPr lang="en-US"/>
          </a:p>
        </p:txBody>
      </p:sp>
    </p:spTree>
    <p:extLst>
      <p:ext uri="{BB962C8B-B14F-4D97-AF65-F5344CB8AC3E}">
        <p14:creationId xmlns:p14="http://schemas.microsoft.com/office/powerpoint/2010/main" val="26631387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93539">
                                            <p:txEl>
                                              <p:pRg st="0" end="0"/>
                                            </p:txEl>
                                          </p:spTgt>
                                        </p:tgtEl>
                                        <p:attrNameLst>
                                          <p:attrName>style.visibility</p:attrName>
                                        </p:attrNameLst>
                                      </p:cBhvr>
                                      <p:to>
                                        <p:strVal val="visible"/>
                                      </p:to>
                                    </p:set>
                                    <p:anim calcmode="lin" valueType="num">
                                      <p:cBhvr additive="base">
                                        <p:cTn id="7" dur="500" fill="hold"/>
                                        <p:tgtEl>
                                          <p:spTgt spid="193539">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9353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93539">
                                            <p:txEl>
                                              <p:pRg st="1" end="1"/>
                                            </p:txEl>
                                          </p:spTgt>
                                        </p:tgtEl>
                                        <p:attrNameLst>
                                          <p:attrName>style.visibility</p:attrName>
                                        </p:attrNameLst>
                                      </p:cBhvr>
                                      <p:to>
                                        <p:strVal val="visible"/>
                                      </p:to>
                                    </p:set>
                                    <p:anim calcmode="lin" valueType="num">
                                      <p:cBhvr additive="base">
                                        <p:cTn id="13" dur="500" fill="hold"/>
                                        <p:tgtEl>
                                          <p:spTgt spid="193539">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93539">
                                            <p:txEl>
                                              <p:pRg st="1" end="1"/>
                                            </p:tx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193539">
                                            <p:txEl>
                                              <p:pRg st="2" end="2"/>
                                            </p:txEl>
                                          </p:spTgt>
                                        </p:tgtEl>
                                        <p:attrNameLst>
                                          <p:attrName>style.visibility</p:attrName>
                                        </p:attrNameLst>
                                      </p:cBhvr>
                                      <p:to>
                                        <p:strVal val="visible"/>
                                      </p:to>
                                    </p:set>
                                    <p:anim calcmode="lin" valueType="num">
                                      <p:cBhvr additive="base">
                                        <p:cTn id="17" dur="500" fill="hold"/>
                                        <p:tgtEl>
                                          <p:spTgt spid="193539">
                                            <p:txEl>
                                              <p:pRg st="2" end="2"/>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193539">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3539" grpId="0" build="p" autoUpdateAnimBg="0"/>
    </p:bldLst>
  </p:timing>
</p:sld>
</file>

<file path=ppt/slides/slide4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685800" y="660400"/>
            <a:ext cx="7772400" cy="942975"/>
          </a:xfrm>
        </p:spPr>
        <p:txBody>
          <a:bodyPr/>
          <a:lstStyle/>
          <a:p>
            <a:pPr eaLnBrk="1" hangingPunct="1"/>
            <a:r>
              <a:rPr lang="en-US" dirty="0"/>
              <a:t>Management and Evaluation</a:t>
            </a:r>
            <a:endParaRPr lang="en-US" sz="2400" dirty="0"/>
          </a:p>
        </p:txBody>
      </p:sp>
      <p:sp>
        <p:nvSpPr>
          <p:cNvPr id="22532" name="Rectangle 3"/>
          <p:cNvSpPr>
            <a:spLocks noGrp="1" noChangeArrowheads="1"/>
          </p:cNvSpPr>
          <p:nvPr>
            <p:ph idx="1"/>
          </p:nvPr>
        </p:nvSpPr>
        <p:spPr>
          <a:xfrm>
            <a:off x="914400" y="1600200"/>
            <a:ext cx="7315200" cy="4724400"/>
          </a:xfrm>
        </p:spPr>
        <p:txBody>
          <a:bodyPr/>
          <a:lstStyle/>
          <a:p>
            <a:pPr eaLnBrk="1" hangingPunct="1"/>
            <a:r>
              <a:rPr lang="en-US" dirty="0"/>
              <a:t>Why monitor performance?</a:t>
            </a:r>
          </a:p>
          <a:p>
            <a:pPr lvl="1" eaLnBrk="1" hangingPunct="1"/>
            <a:r>
              <a:rPr lang="en-US" dirty="0"/>
              <a:t>Unless you monitor performance, you will not know how you are doing in working toward accomplishing your objectives</a:t>
            </a:r>
          </a:p>
          <a:p>
            <a:pPr lvl="1" eaLnBrk="1" hangingPunct="1"/>
            <a:r>
              <a:rPr lang="en-US" dirty="0"/>
              <a:t>You need to know how every asset you own is performing, and performing versus its benchmark, so you can determine how well you are moving toward your goals</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44</a:t>
            </a:fld>
            <a:endParaRPr lang="en-US"/>
          </a:p>
        </p:txBody>
      </p:sp>
    </p:spTree>
    <p:extLst>
      <p:ext uri="{BB962C8B-B14F-4D97-AF65-F5344CB8AC3E}">
        <p14:creationId xmlns:p14="http://schemas.microsoft.com/office/powerpoint/2010/main" val="338677210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2200"/>
                                  </p:stCondLst>
                                  <p:childTnLst>
                                    <p:set>
                                      <p:cBhvr>
                                        <p:cTn id="6" dur="1" fill="hold">
                                          <p:stCondLst>
                                            <p:cond delay="0"/>
                                          </p:stCondLst>
                                        </p:cTn>
                                        <p:tgtEl>
                                          <p:spTgt spid="22532">
                                            <p:txEl>
                                              <p:pRg st="0" end="0"/>
                                            </p:txEl>
                                          </p:spTgt>
                                        </p:tgtEl>
                                        <p:attrNameLst>
                                          <p:attrName>style.visibility</p:attrName>
                                        </p:attrNameLst>
                                      </p:cBhvr>
                                      <p:to>
                                        <p:strVal val="visible"/>
                                      </p:to>
                                    </p:set>
                                    <p:animEffect transition="in" filter="box(in)">
                                      <p:cBhvr>
                                        <p:cTn id="7" dur="500"/>
                                        <p:tgtEl>
                                          <p:spTgt spid="2253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22532">
                                            <p:txEl>
                                              <p:pRg st="1" end="1"/>
                                            </p:txEl>
                                          </p:spTgt>
                                        </p:tgtEl>
                                        <p:attrNameLst>
                                          <p:attrName>style.visibility</p:attrName>
                                        </p:attrNameLst>
                                      </p:cBhvr>
                                      <p:to>
                                        <p:strVal val="visible"/>
                                      </p:to>
                                    </p:set>
                                    <p:animEffect transition="in" filter="box(in)">
                                      <p:cBhvr>
                                        <p:cTn id="12" dur="500"/>
                                        <p:tgtEl>
                                          <p:spTgt spid="22532">
                                            <p:txEl>
                                              <p:pRg st="1" end="1"/>
                                            </p:txEl>
                                          </p:spTgt>
                                        </p:tgtEl>
                                      </p:cBhvr>
                                    </p:animEffect>
                                  </p:childTnLst>
                                </p:cTn>
                              </p:par>
                              <p:par>
                                <p:cTn id="13" presetID="4" presetClass="entr" presetSubtype="16" fill="hold" grpId="0" nodeType="withEffect">
                                  <p:stCondLst>
                                    <p:cond delay="0"/>
                                  </p:stCondLst>
                                  <p:childTnLst>
                                    <p:set>
                                      <p:cBhvr>
                                        <p:cTn id="14" dur="1" fill="hold">
                                          <p:stCondLst>
                                            <p:cond delay="0"/>
                                          </p:stCondLst>
                                        </p:cTn>
                                        <p:tgtEl>
                                          <p:spTgt spid="22532">
                                            <p:txEl>
                                              <p:pRg st="2" end="2"/>
                                            </p:txEl>
                                          </p:spTgt>
                                        </p:tgtEl>
                                        <p:attrNameLst>
                                          <p:attrName>style.visibility</p:attrName>
                                        </p:attrNameLst>
                                      </p:cBhvr>
                                      <p:to>
                                        <p:strVal val="visible"/>
                                      </p:to>
                                    </p:set>
                                    <p:animEffect transition="in" filter="box(in)">
                                      <p:cBhvr>
                                        <p:cTn id="15" dur="500"/>
                                        <p:tgtEl>
                                          <p:spTgt spid="2253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2" grpId="0" build="p" bldLvl="2"/>
    </p:bldLst>
  </p:timing>
</p:sld>
</file>

<file path=ppt/slides/slide4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685800" y="655638"/>
            <a:ext cx="7772400" cy="944562"/>
          </a:xfrm>
        </p:spPr>
        <p:txBody>
          <a:bodyPr/>
          <a:lstStyle/>
          <a:p>
            <a:pPr eaLnBrk="1" hangingPunct="1"/>
            <a:r>
              <a:rPr lang="en-US" dirty="0"/>
              <a:t>Management and Evaluation</a:t>
            </a:r>
            <a:endParaRPr lang="en-US" sz="2400" dirty="0"/>
          </a:p>
        </p:txBody>
      </p:sp>
      <p:sp>
        <p:nvSpPr>
          <p:cNvPr id="195587" name="Rectangle 3"/>
          <p:cNvSpPr>
            <a:spLocks noGrp="1" noChangeArrowheads="1"/>
          </p:cNvSpPr>
          <p:nvPr>
            <p:ph idx="1"/>
          </p:nvPr>
        </p:nvSpPr>
        <p:spPr>
          <a:xfrm>
            <a:off x="928688" y="1608138"/>
            <a:ext cx="7286625" cy="4419600"/>
          </a:xfrm>
        </p:spPr>
        <p:txBody>
          <a:bodyPr/>
          <a:lstStyle/>
          <a:p>
            <a:pPr eaLnBrk="1" hangingPunct="1"/>
            <a:r>
              <a:rPr lang="en-US" dirty="0"/>
              <a:t>How do you evaluate performance?</a:t>
            </a:r>
          </a:p>
          <a:p>
            <a:pPr lvl="1" eaLnBrk="1" hangingPunct="1"/>
            <a:r>
              <a:rPr lang="en-US" dirty="0"/>
              <a:t>Calculate:</a:t>
            </a:r>
          </a:p>
          <a:p>
            <a:pPr lvl="2" eaLnBrk="1" hangingPunct="1"/>
            <a:r>
              <a:rPr lang="en-US" dirty="0"/>
              <a:t>1. The period return on each owned asset</a:t>
            </a:r>
          </a:p>
          <a:p>
            <a:pPr lvl="2" eaLnBrk="1" hangingPunct="1"/>
            <a:r>
              <a:rPr lang="en-US" dirty="0"/>
              <a:t>2. The period index return for each benchmark</a:t>
            </a:r>
          </a:p>
          <a:p>
            <a:pPr lvl="2" eaLnBrk="1" hangingPunct="1"/>
            <a:r>
              <a:rPr lang="en-US" dirty="0"/>
              <a:t>3. The difference between the asset return and benchmark return</a:t>
            </a:r>
          </a:p>
          <a:p>
            <a:pPr lvl="2" eaLnBrk="1" hangingPunct="1"/>
            <a:r>
              <a:rPr lang="en-US" dirty="0"/>
              <a:t>4. The weight of each asset or portfolio in the overall portfolio</a:t>
            </a:r>
          </a:p>
          <a:p>
            <a:pPr lvl="2" eaLnBrk="1" hangingPunct="1"/>
            <a:r>
              <a:rPr lang="en-US" dirty="0"/>
              <a:t>5. The overall portfolio return</a:t>
            </a:r>
          </a:p>
          <a:p>
            <a:pPr lvl="1" eaLnBrk="1" hangingPunct="1"/>
            <a:r>
              <a:rPr lang="en-US" dirty="0"/>
              <a:t>With this information, you can know how each asset is performing versus its benchmark, and how well the portfolio is moving toward its objectives</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45</a:t>
            </a:fld>
            <a:endParaRPr lang="en-US"/>
          </a:p>
        </p:txBody>
      </p:sp>
    </p:spTree>
    <p:extLst>
      <p:ext uri="{BB962C8B-B14F-4D97-AF65-F5344CB8AC3E}">
        <p14:creationId xmlns:p14="http://schemas.microsoft.com/office/powerpoint/2010/main" val="44312897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95587">
                                            <p:txEl>
                                              <p:pRg st="0" end="0"/>
                                            </p:txEl>
                                          </p:spTgt>
                                        </p:tgtEl>
                                        <p:attrNameLst>
                                          <p:attrName>style.visibility</p:attrName>
                                        </p:attrNameLst>
                                      </p:cBhvr>
                                      <p:to>
                                        <p:strVal val="visible"/>
                                      </p:to>
                                    </p:set>
                                    <p:animEffect transition="in" filter="box(in)">
                                      <p:cBhvr>
                                        <p:cTn id="7" dur="500"/>
                                        <p:tgtEl>
                                          <p:spTgt spid="19558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95587">
                                            <p:txEl>
                                              <p:pRg st="1" end="1"/>
                                            </p:txEl>
                                          </p:spTgt>
                                        </p:tgtEl>
                                        <p:attrNameLst>
                                          <p:attrName>style.visibility</p:attrName>
                                        </p:attrNameLst>
                                      </p:cBhvr>
                                      <p:to>
                                        <p:strVal val="visible"/>
                                      </p:to>
                                    </p:set>
                                    <p:animEffect transition="in" filter="box(in)">
                                      <p:cBhvr>
                                        <p:cTn id="12" dur="500"/>
                                        <p:tgtEl>
                                          <p:spTgt spid="195587">
                                            <p:txEl>
                                              <p:pRg st="1" end="1"/>
                                            </p:txEl>
                                          </p:spTgt>
                                        </p:tgtEl>
                                      </p:cBhvr>
                                    </p:animEffect>
                                  </p:childTnLst>
                                </p:cTn>
                              </p:par>
                              <p:par>
                                <p:cTn id="13" presetID="4" presetClass="entr" presetSubtype="16" fill="hold" grpId="0" nodeType="withEffect">
                                  <p:stCondLst>
                                    <p:cond delay="0"/>
                                  </p:stCondLst>
                                  <p:childTnLst>
                                    <p:set>
                                      <p:cBhvr>
                                        <p:cTn id="14" dur="1" fill="hold">
                                          <p:stCondLst>
                                            <p:cond delay="0"/>
                                          </p:stCondLst>
                                        </p:cTn>
                                        <p:tgtEl>
                                          <p:spTgt spid="195587">
                                            <p:txEl>
                                              <p:pRg st="2" end="2"/>
                                            </p:txEl>
                                          </p:spTgt>
                                        </p:tgtEl>
                                        <p:attrNameLst>
                                          <p:attrName>style.visibility</p:attrName>
                                        </p:attrNameLst>
                                      </p:cBhvr>
                                      <p:to>
                                        <p:strVal val="visible"/>
                                      </p:to>
                                    </p:set>
                                    <p:animEffect transition="in" filter="box(in)">
                                      <p:cBhvr>
                                        <p:cTn id="15" dur="500"/>
                                        <p:tgtEl>
                                          <p:spTgt spid="195587">
                                            <p:txEl>
                                              <p:pRg st="2" end="2"/>
                                            </p:txEl>
                                          </p:spTgt>
                                        </p:tgtEl>
                                      </p:cBhvr>
                                    </p:animEffect>
                                  </p:childTnLst>
                                </p:cTn>
                              </p:par>
                              <p:par>
                                <p:cTn id="16" presetID="4" presetClass="entr" presetSubtype="16" fill="hold" grpId="0" nodeType="withEffect">
                                  <p:stCondLst>
                                    <p:cond delay="0"/>
                                  </p:stCondLst>
                                  <p:childTnLst>
                                    <p:set>
                                      <p:cBhvr>
                                        <p:cTn id="17" dur="1" fill="hold">
                                          <p:stCondLst>
                                            <p:cond delay="0"/>
                                          </p:stCondLst>
                                        </p:cTn>
                                        <p:tgtEl>
                                          <p:spTgt spid="195587">
                                            <p:txEl>
                                              <p:pRg st="3" end="3"/>
                                            </p:txEl>
                                          </p:spTgt>
                                        </p:tgtEl>
                                        <p:attrNameLst>
                                          <p:attrName>style.visibility</p:attrName>
                                        </p:attrNameLst>
                                      </p:cBhvr>
                                      <p:to>
                                        <p:strVal val="visible"/>
                                      </p:to>
                                    </p:set>
                                    <p:animEffect transition="in" filter="box(in)">
                                      <p:cBhvr>
                                        <p:cTn id="18" dur="500"/>
                                        <p:tgtEl>
                                          <p:spTgt spid="195587">
                                            <p:txEl>
                                              <p:pRg st="3" end="3"/>
                                            </p:txEl>
                                          </p:spTgt>
                                        </p:tgtEl>
                                      </p:cBhvr>
                                    </p:animEffect>
                                  </p:childTnLst>
                                </p:cTn>
                              </p:par>
                              <p:par>
                                <p:cTn id="19" presetID="4" presetClass="entr" presetSubtype="16" fill="hold" grpId="0" nodeType="withEffect">
                                  <p:stCondLst>
                                    <p:cond delay="0"/>
                                  </p:stCondLst>
                                  <p:childTnLst>
                                    <p:set>
                                      <p:cBhvr>
                                        <p:cTn id="20" dur="1" fill="hold">
                                          <p:stCondLst>
                                            <p:cond delay="0"/>
                                          </p:stCondLst>
                                        </p:cTn>
                                        <p:tgtEl>
                                          <p:spTgt spid="195587">
                                            <p:txEl>
                                              <p:pRg st="4" end="4"/>
                                            </p:txEl>
                                          </p:spTgt>
                                        </p:tgtEl>
                                        <p:attrNameLst>
                                          <p:attrName>style.visibility</p:attrName>
                                        </p:attrNameLst>
                                      </p:cBhvr>
                                      <p:to>
                                        <p:strVal val="visible"/>
                                      </p:to>
                                    </p:set>
                                    <p:animEffect transition="in" filter="box(in)">
                                      <p:cBhvr>
                                        <p:cTn id="21" dur="500"/>
                                        <p:tgtEl>
                                          <p:spTgt spid="195587">
                                            <p:txEl>
                                              <p:pRg st="4" end="4"/>
                                            </p:txEl>
                                          </p:spTgt>
                                        </p:tgtEl>
                                      </p:cBhvr>
                                    </p:animEffect>
                                  </p:childTnLst>
                                </p:cTn>
                              </p:par>
                              <p:par>
                                <p:cTn id="22" presetID="4" presetClass="entr" presetSubtype="16" fill="hold" grpId="0" nodeType="withEffect">
                                  <p:stCondLst>
                                    <p:cond delay="0"/>
                                  </p:stCondLst>
                                  <p:childTnLst>
                                    <p:set>
                                      <p:cBhvr>
                                        <p:cTn id="23" dur="1" fill="hold">
                                          <p:stCondLst>
                                            <p:cond delay="0"/>
                                          </p:stCondLst>
                                        </p:cTn>
                                        <p:tgtEl>
                                          <p:spTgt spid="195587">
                                            <p:txEl>
                                              <p:pRg st="5" end="5"/>
                                            </p:txEl>
                                          </p:spTgt>
                                        </p:tgtEl>
                                        <p:attrNameLst>
                                          <p:attrName>style.visibility</p:attrName>
                                        </p:attrNameLst>
                                      </p:cBhvr>
                                      <p:to>
                                        <p:strVal val="visible"/>
                                      </p:to>
                                    </p:set>
                                    <p:animEffect transition="in" filter="box(in)">
                                      <p:cBhvr>
                                        <p:cTn id="24" dur="500"/>
                                        <p:tgtEl>
                                          <p:spTgt spid="195587">
                                            <p:txEl>
                                              <p:pRg st="5" end="5"/>
                                            </p:txEl>
                                          </p:spTgt>
                                        </p:tgtEl>
                                      </p:cBhvr>
                                    </p:animEffect>
                                  </p:childTnLst>
                                </p:cTn>
                              </p:par>
                              <p:par>
                                <p:cTn id="25" presetID="4" presetClass="entr" presetSubtype="16" fill="hold" grpId="0" nodeType="withEffect">
                                  <p:stCondLst>
                                    <p:cond delay="0"/>
                                  </p:stCondLst>
                                  <p:childTnLst>
                                    <p:set>
                                      <p:cBhvr>
                                        <p:cTn id="26" dur="1" fill="hold">
                                          <p:stCondLst>
                                            <p:cond delay="0"/>
                                          </p:stCondLst>
                                        </p:cTn>
                                        <p:tgtEl>
                                          <p:spTgt spid="195587">
                                            <p:txEl>
                                              <p:pRg st="6" end="6"/>
                                            </p:txEl>
                                          </p:spTgt>
                                        </p:tgtEl>
                                        <p:attrNameLst>
                                          <p:attrName>style.visibility</p:attrName>
                                        </p:attrNameLst>
                                      </p:cBhvr>
                                      <p:to>
                                        <p:strVal val="visible"/>
                                      </p:to>
                                    </p:set>
                                    <p:animEffect transition="in" filter="box(in)">
                                      <p:cBhvr>
                                        <p:cTn id="27" dur="500"/>
                                        <p:tgtEl>
                                          <p:spTgt spid="195587">
                                            <p:txEl>
                                              <p:pRg st="6" end="6"/>
                                            </p:txEl>
                                          </p:spTgt>
                                        </p:tgtEl>
                                      </p:cBhvr>
                                    </p:animEffect>
                                  </p:childTnLst>
                                </p:cTn>
                              </p:par>
                              <p:par>
                                <p:cTn id="28" presetID="4" presetClass="entr" presetSubtype="16" fill="hold" grpId="0" nodeType="withEffect">
                                  <p:stCondLst>
                                    <p:cond delay="0"/>
                                  </p:stCondLst>
                                  <p:childTnLst>
                                    <p:set>
                                      <p:cBhvr>
                                        <p:cTn id="29" dur="1" fill="hold">
                                          <p:stCondLst>
                                            <p:cond delay="0"/>
                                          </p:stCondLst>
                                        </p:cTn>
                                        <p:tgtEl>
                                          <p:spTgt spid="195587">
                                            <p:txEl>
                                              <p:pRg st="7" end="7"/>
                                            </p:txEl>
                                          </p:spTgt>
                                        </p:tgtEl>
                                        <p:attrNameLst>
                                          <p:attrName>style.visibility</p:attrName>
                                        </p:attrNameLst>
                                      </p:cBhvr>
                                      <p:to>
                                        <p:strVal val="visible"/>
                                      </p:to>
                                    </p:set>
                                    <p:animEffect transition="in" filter="box(in)">
                                      <p:cBhvr>
                                        <p:cTn id="30" dur="500"/>
                                        <p:tgtEl>
                                          <p:spTgt spid="195587">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5587" grpId="0" build="p" bldLvl="2"/>
    </p:bldLst>
  </p:timing>
</p:sld>
</file>

<file path=ppt/slides/slide4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685800" y="685800"/>
            <a:ext cx="7772400" cy="858838"/>
          </a:xfrm>
        </p:spPr>
        <p:txBody>
          <a:bodyPr/>
          <a:lstStyle/>
          <a:p>
            <a:pPr eaLnBrk="1" hangingPunct="1"/>
            <a:r>
              <a:rPr lang="en-US" dirty="0"/>
              <a:t>Management and Evaluation</a:t>
            </a:r>
            <a:r>
              <a:rPr lang="en-US" sz="2400" dirty="0"/>
              <a:t> </a:t>
            </a:r>
          </a:p>
        </p:txBody>
      </p:sp>
      <p:sp>
        <p:nvSpPr>
          <p:cNvPr id="24580" name="Rectangle 3"/>
          <p:cNvSpPr>
            <a:spLocks noGrp="1" noChangeArrowheads="1"/>
          </p:cNvSpPr>
          <p:nvPr>
            <p:ph idx="1"/>
          </p:nvPr>
        </p:nvSpPr>
        <p:spPr>
          <a:xfrm>
            <a:off x="914400" y="1600200"/>
            <a:ext cx="7315200" cy="5257800"/>
          </a:xfrm>
        </p:spPr>
        <p:txBody>
          <a:bodyPr/>
          <a:lstStyle/>
          <a:p>
            <a:pPr eaLnBrk="1" hangingPunct="1"/>
            <a:r>
              <a:rPr lang="en-US"/>
              <a:t>What is portfolio reporting?</a:t>
            </a:r>
          </a:p>
          <a:p>
            <a:pPr lvl="1" eaLnBrk="1" hangingPunct="1"/>
            <a:r>
              <a:rPr lang="en-US"/>
              <a:t>The process of reviewing portfolio performance with the necessary participants, i.e. your spouse</a:t>
            </a:r>
          </a:p>
          <a:p>
            <a:pPr lvl="2" eaLnBrk="1" hangingPunct="1"/>
            <a:r>
              <a:rPr lang="en-US"/>
              <a:t>If you are managing your portfolio, you should report performance to your spouse at least monthly or quarterly</a:t>
            </a:r>
          </a:p>
          <a:p>
            <a:pPr lvl="2" eaLnBrk="1" hangingPunct="1"/>
            <a:r>
              <a:rPr lang="en-US"/>
              <a:t>If others are helping you manage your portfolio, they should report performance to you and your spouse at least quarterly as well.</a:t>
            </a:r>
          </a:p>
          <a:p>
            <a:pPr lvl="1" eaLnBrk="1" hangingPunct="1"/>
            <a:r>
              <a:rPr lang="en-US"/>
              <a:t>Be careful not to do too much buying and selling, as these incur transactions costs and taxes</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46</a:t>
            </a:fld>
            <a:endParaRPr lang="en-US"/>
          </a:p>
        </p:txBody>
      </p:sp>
    </p:spTree>
    <p:extLst>
      <p:ext uri="{BB962C8B-B14F-4D97-AF65-F5344CB8AC3E}">
        <p14:creationId xmlns:p14="http://schemas.microsoft.com/office/powerpoint/2010/main" val="141718451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2200"/>
                                  </p:stCondLst>
                                  <p:childTnLst>
                                    <p:set>
                                      <p:cBhvr>
                                        <p:cTn id="6" dur="1" fill="hold">
                                          <p:stCondLst>
                                            <p:cond delay="0"/>
                                          </p:stCondLst>
                                        </p:cTn>
                                        <p:tgtEl>
                                          <p:spTgt spid="24580">
                                            <p:txEl>
                                              <p:pRg st="0" end="0"/>
                                            </p:txEl>
                                          </p:spTgt>
                                        </p:tgtEl>
                                        <p:attrNameLst>
                                          <p:attrName>style.visibility</p:attrName>
                                        </p:attrNameLst>
                                      </p:cBhvr>
                                      <p:to>
                                        <p:strVal val="visible"/>
                                      </p:to>
                                    </p:set>
                                    <p:animEffect transition="in" filter="box(in)">
                                      <p:cBhvr>
                                        <p:cTn id="7" dur="500"/>
                                        <p:tgtEl>
                                          <p:spTgt spid="24580">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24580">
                                            <p:txEl>
                                              <p:pRg st="1" end="1"/>
                                            </p:txEl>
                                          </p:spTgt>
                                        </p:tgtEl>
                                        <p:attrNameLst>
                                          <p:attrName>style.visibility</p:attrName>
                                        </p:attrNameLst>
                                      </p:cBhvr>
                                      <p:to>
                                        <p:strVal val="visible"/>
                                      </p:to>
                                    </p:set>
                                    <p:animEffect transition="in" filter="box(in)">
                                      <p:cBhvr>
                                        <p:cTn id="12" dur="500"/>
                                        <p:tgtEl>
                                          <p:spTgt spid="24580">
                                            <p:txEl>
                                              <p:pRg st="1" end="1"/>
                                            </p:txEl>
                                          </p:spTgt>
                                        </p:tgtEl>
                                      </p:cBhvr>
                                    </p:animEffect>
                                  </p:childTnLst>
                                </p:cTn>
                              </p:par>
                              <p:par>
                                <p:cTn id="13" presetID="4" presetClass="entr" presetSubtype="16" fill="hold" grpId="0" nodeType="withEffect">
                                  <p:stCondLst>
                                    <p:cond delay="0"/>
                                  </p:stCondLst>
                                  <p:childTnLst>
                                    <p:set>
                                      <p:cBhvr>
                                        <p:cTn id="14" dur="1" fill="hold">
                                          <p:stCondLst>
                                            <p:cond delay="0"/>
                                          </p:stCondLst>
                                        </p:cTn>
                                        <p:tgtEl>
                                          <p:spTgt spid="24580">
                                            <p:txEl>
                                              <p:pRg st="2" end="2"/>
                                            </p:txEl>
                                          </p:spTgt>
                                        </p:tgtEl>
                                        <p:attrNameLst>
                                          <p:attrName>style.visibility</p:attrName>
                                        </p:attrNameLst>
                                      </p:cBhvr>
                                      <p:to>
                                        <p:strVal val="visible"/>
                                      </p:to>
                                    </p:set>
                                    <p:animEffect transition="in" filter="box(in)">
                                      <p:cBhvr>
                                        <p:cTn id="15" dur="500"/>
                                        <p:tgtEl>
                                          <p:spTgt spid="24580">
                                            <p:txEl>
                                              <p:pRg st="2" end="2"/>
                                            </p:txEl>
                                          </p:spTgt>
                                        </p:tgtEl>
                                      </p:cBhvr>
                                    </p:animEffect>
                                  </p:childTnLst>
                                </p:cTn>
                              </p:par>
                              <p:par>
                                <p:cTn id="16" presetID="4" presetClass="entr" presetSubtype="16" fill="hold" grpId="0" nodeType="withEffect">
                                  <p:stCondLst>
                                    <p:cond delay="0"/>
                                  </p:stCondLst>
                                  <p:childTnLst>
                                    <p:set>
                                      <p:cBhvr>
                                        <p:cTn id="17" dur="1" fill="hold">
                                          <p:stCondLst>
                                            <p:cond delay="0"/>
                                          </p:stCondLst>
                                        </p:cTn>
                                        <p:tgtEl>
                                          <p:spTgt spid="24580">
                                            <p:txEl>
                                              <p:pRg st="3" end="3"/>
                                            </p:txEl>
                                          </p:spTgt>
                                        </p:tgtEl>
                                        <p:attrNameLst>
                                          <p:attrName>style.visibility</p:attrName>
                                        </p:attrNameLst>
                                      </p:cBhvr>
                                      <p:to>
                                        <p:strVal val="visible"/>
                                      </p:to>
                                    </p:set>
                                    <p:animEffect transition="in" filter="box(in)">
                                      <p:cBhvr>
                                        <p:cTn id="18" dur="500"/>
                                        <p:tgtEl>
                                          <p:spTgt spid="24580">
                                            <p:txEl>
                                              <p:pRg st="3" end="3"/>
                                            </p:txEl>
                                          </p:spTgt>
                                        </p:tgtEl>
                                      </p:cBhvr>
                                    </p:animEffect>
                                  </p:childTnLst>
                                </p:cTn>
                              </p:par>
                              <p:par>
                                <p:cTn id="19" presetID="4" presetClass="entr" presetSubtype="16" fill="hold" grpId="0" nodeType="withEffect">
                                  <p:stCondLst>
                                    <p:cond delay="0"/>
                                  </p:stCondLst>
                                  <p:childTnLst>
                                    <p:set>
                                      <p:cBhvr>
                                        <p:cTn id="20" dur="1" fill="hold">
                                          <p:stCondLst>
                                            <p:cond delay="0"/>
                                          </p:stCondLst>
                                        </p:cTn>
                                        <p:tgtEl>
                                          <p:spTgt spid="24580">
                                            <p:txEl>
                                              <p:pRg st="4" end="4"/>
                                            </p:txEl>
                                          </p:spTgt>
                                        </p:tgtEl>
                                        <p:attrNameLst>
                                          <p:attrName>style.visibility</p:attrName>
                                        </p:attrNameLst>
                                      </p:cBhvr>
                                      <p:to>
                                        <p:strVal val="visible"/>
                                      </p:to>
                                    </p:set>
                                    <p:animEffect transition="in" filter="box(in)">
                                      <p:cBhvr>
                                        <p:cTn id="21" dur="500"/>
                                        <p:tgtEl>
                                          <p:spTgt spid="2458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0" grpId="0" build="p" bldLvl="2"/>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a:t>
            </a:r>
          </a:p>
        </p:txBody>
      </p:sp>
      <p:sp>
        <p:nvSpPr>
          <p:cNvPr id="3" name="Content Placeholder 2"/>
          <p:cNvSpPr>
            <a:spLocks noGrp="1"/>
          </p:cNvSpPr>
          <p:nvPr>
            <p:ph idx="1"/>
          </p:nvPr>
        </p:nvSpPr>
        <p:spPr/>
        <p:txBody>
          <a:bodyPr/>
          <a:lstStyle/>
          <a:p>
            <a:pPr lvl="0"/>
            <a:endParaRPr lang="en-US"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47</a:t>
            </a:fld>
            <a:endParaRPr lang="en-US"/>
          </a:p>
        </p:txBody>
      </p:sp>
    </p:spTree>
    <p:extLst>
      <p:ext uri="{BB962C8B-B14F-4D97-AF65-F5344CB8AC3E}">
        <p14:creationId xmlns:p14="http://schemas.microsoft.com/office/powerpoint/2010/main" val="236549443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jacency">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8612</TotalTime>
  <Words>2919</Words>
  <Application>Microsoft Office PowerPoint</Application>
  <PresentationFormat>On-screen Show (4:3)</PresentationFormat>
  <Paragraphs>421</Paragraphs>
  <Slides>47</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47</vt:i4>
      </vt:variant>
    </vt:vector>
  </HeadingPairs>
  <TitlesOfParts>
    <vt:vector size="54" baseType="lpstr">
      <vt:lpstr>Arial</vt:lpstr>
      <vt:lpstr>Calibri</vt:lpstr>
      <vt:lpstr>Cambria</vt:lpstr>
      <vt:lpstr>Cordia New</vt:lpstr>
      <vt:lpstr>Times New Roman</vt:lpstr>
      <vt:lpstr>Wingdings</vt:lpstr>
      <vt:lpstr>Adjacency</vt:lpstr>
      <vt:lpstr>FN 281: Personal Finance</vt:lpstr>
      <vt:lpstr>PowerPoint Presentation</vt:lpstr>
      <vt:lpstr>Real Estate Investment</vt:lpstr>
      <vt:lpstr>Investing in Real Estate</vt:lpstr>
      <vt:lpstr>Investing in Real Estate (continued)</vt:lpstr>
      <vt:lpstr>PowerPoint Presentation</vt:lpstr>
      <vt:lpstr>Investing in Real Estate (continued) </vt:lpstr>
      <vt:lpstr>Investing in Real Estate (continued)</vt:lpstr>
      <vt:lpstr>Investing in Real Estate (continued)</vt:lpstr>
      <vt:lpstr>Investing in Real Estate (continued)</vt:lpstr>
      <vt:lpstr>Investing in Real Estate  (continued)</vt:lpstr>
      <vt:lpstr>Investing in Real Estate  (continued)</vt:lpstr>
      <vt:lpstr>Investing in Real Estate (continued)</vt:lpstr>
      <vt:lpstr>Advantages of  Real Estate Investments</vt:lpstr>
      <vt:lpstr>Advantages of  Real Estate Investments (continued)</vt:lpstr>
      <vt:lpstr>Disadvantages of  Real Estate Investments</vt:lpstr>
      <vt:lpstr>Investing in Precious Metals, Gems, and Collections</vt:lpstr>
      <vt:lpstr>Investing in Precious Metals, Gems, and Collections (continued)</vt:lpstr>
      <vt:lpstr>Investing in Precious Metals, Gems, and Collections (continued)</vt:lpstr>
      <vt:lpstr>Investing in Precious Metals, Gems, and Collections (continued)</vt:lpstr>
      <vt:lpstr>Investing in Precious Metals, Gems, and Collections (continued)</vt:lpstr>
      <vt:lpstr>Investing in Precious Metals, Gems, and Collections (continued)</vt:lpstr>
      <vt:lpstr>Investing in Precious Metals, Gems, and Collections (continued)</vt:lpstr>
      <vt:lpstr>Investing in Precious Metals, Gems, and Collections (continued)</vt:lpstr>
      <vt:lpstr>Derivatives</vt:lpstr>
      <vt:lpstr>Appendix</vt:lpstr>
      <vt:lpstr>Investment in Cryptocurrencies</vt:lpstr>
      <vt:lpstr>What is Bitcoin based on?</vt:lpstr>
      <vt:lpstr>How it works?</vt:lpstr>
      <vt:lpstr>How it works?</vt:lpstr>
      <vt:lpstr>Decentralized</vt:lpstr>
      <vt:lpstr>Anonymous and Transparent</vt:lpstr>
      <vt:lpstr>Negligible Fees and Irrevesible Process</vt:lpstr>
      <vt:lpstr>Why price of bitcoins soared and why it became the world pionner in virtual currency field?</vt:lpstr>
      <vt:lpstr>Theoretical and technical problems which goes against favour of bitcoin usage</vt:lpstr>
      <vt:lpstr>Understand Portfolio Rebalancing</vt:lpstr>
      <vt:lpstr>Portfolio Rebalancing </vt:lpstr>
      <vt:lpstr>Portfolio Rebalancing</vt:lpstr>
      <vt:lpstr>Portfolio Rebalancing (continued)</vt:lpstr>
      <vt:lpstr>Management and Evaluation</vt:lpstr>
      <vt:lpstr>Management and Evaluation</vt:lpstr>
      <vt:lpstr>Management and Evaluation</vt:lpstr>
      <vt:lpstr>Management and Evaluation</vt:lpstr>
      <vt:lpstr>Management and Evaluation</vt:lpstr>
      <vt:lpstr>Management and Evaluation</vt:lpstr>
      <vt:lpstr>Management and Evaluation </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Thanachote R</dc:creator>
  <cp:lastModifiedBy>Thanachote R</cp:lastModifiedBy>
  <cp:revision>115</cp:revision>
  <dcterms:created xsi:type="dcterms:W3CDTF">2013-11-23T06:38:33Z</dcterms:created>
  <dcterms:modified xsi:type="dcterms:W3CDTF">2018-04-28T12:58:16Z</dcterms:modified>
</cp:coreProperties>
</file>