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2"/>
  </p:notesMasterIdLst>
  <p:sldIdLst>
    <p:sldId id="256" r:id="rId2"/>
    <p:sldId id="270" r:id="rId3"/>
    <p:sldId id="271" r:id="rId4"/>
    <p:sldId id="257" r:id="rId5"/>
    <p:sldId id="275" r:id="rId6"/>
    <p:sldId id="258" r:id="rId7"/>
    <p:sldId id="276" r:id="rId8"/>
    <p:sldId id="259" r:id="rId9"/>
    <p:sldId id="260" r:id="rId10"/>
    <p:sldId id="261" r:id="rId11"/>
    <p:sldId id="269" r:id="rId12"/>
    <p:sldId id="262" r:id="rId13"/>
    <p:sldId id="268" r:id="rId14"/>
    <p:sldId id="265" r:id="rId15"/>
    <p:sldId id="263" r:id="rId16"/>
    <p:sldId id="264" r:id="rId17"/>
    <p:sldId id="272" r:id="rId18"/>
    <p:sldId id="266" r:id="rId19"/>
    <p:sldId id="273" r:id="rId20"/>
    <p:sldId id="27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0" d="100"/>
          <a:sy n="80" d="100"/>
        </p:scale>
        <p:origin x="60" y="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22987C-BBF7-4FA2-8BB8-0DE748B66A8F}" type="datetimeFigureOut">
              <a:rPr lang="en-ID" smtClean="0"/>
              <a:t>05/03/2021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C3C880-B12B-4270-879E-83F441A29C04}" type="slidenum">
              <a:rPr lang="en-ID" smtClean="0"/>
              <a:t>‹#›</a:t>
            </a:fld>
            <a:endParaRPr lang="en-ID"/>
          </a:p>
        </p:txBody>
      </p:sp>
    </p:spTree>
    <p:extLst>
      <p:ext uri="{BB962C8B-B14F-4D97-AF65-F5344CB8AC3E}">
        <p14:creationId xmlns:p14="http://schemas.microsoft.com/office/powerpoint/2010/main" val="35931827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96A0C7-BB96-41AF-8366-4D93338FCC1F}" type="datetime1">
              <a:rPr lang="en-US" smtClean="0"/>
              <a:t>3/5/2021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446C66-10D9-4A81-8BDD-E758D84BCD25}" type="datetime1">
              <a:rPr lang="en-US" smtClean="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65AEA1-6A8E-4C0A-8FF8-A881342217BF}" type="datetime1">
              <a:rPr lang="en-US" smtClean="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307262-2B18-4E1A-8104-E4842B6F80A0}" type="datetime1">
              <a:rPr lang="en-US" smtClean="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94AF669-2601-49A8-A7B5-4A364242F2E6}" type="datetime1">
              <a:rPr lang="en-US" smtClean="0"/>
              <a:t>3/5/2021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CCCA5B-EEEC-47AC-91DB-0ED4C9C26CD9}" type="datetime1">
              <a:rPr lang="en-US" smtClean="0"/>
              <a:t>3/5/2021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8664EF-D477-431C-86D8-5D892B37FEB2}" type="datetime1">
              <a:rPr lang="en-US" smtClean="0"/>
              <a:t>3/5/2021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9AEE5BA-84FB-49AE-9865-76E8EBD62F96}" type="datetime1">
              <a:rPr lang="en-US" smtClean="0"/>
              <a:t>3/5/2021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C3502300-AE6C-48D4-9720-458021ABDCCD}" type="datetime1">
              <a:rPr lang="en-US" smtClean="0"/>
              <a:t>3/5/2021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94F34B-CB44-46C3-8C2A-30DD9DFD520D}" type="datetime1">
              <a:rPr lang="en-US" smtClean="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9B4BF0-9C4A-40D2-9DF9-05D26B0F00DE}" type="datetime1">
              <a:rPr lang="en-US" smtClean="0"/>
              <a:t>3/5/2021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723E68A-96BC-404F-AAB2-AC35D351B000}" type="datetime1">
              <a:rPr lang="en-US" smtClean="0"/>
              <a:t>3/5/2021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71C8C-DC81-4CC0-A9B6-96CC3E36F31E}"/>
              </a:ext>
            </a:extLst>
          </p:cNvPr>
          <p:cNvSpPr>
            <a:spLocks noGrp="1"/>
          </p:cNvSpPr>
          <p:nvPr>
            <p:ph type="ctrTitle"/>
          </p:nvPr>
        </p:nvSpPr>
        <p:spPr/>
        <p:txBody>
          <a:bodyPr>
            <a:normAutofit/>
          </a:bodyPr>
          <a:lstStyle/>
          <a:p>
            <a:r>
              <a:rPr lang="en-US" sz="3200" dirty="0"/>
              <a:t>Environment and climate change</a:t>
            </a:r>
            <a:br>
              <a:rPr lang="en-US" sz="3200" dirty="0"/>
            </a:br>
            <a:r>
              <a:rPr lang="en-US" sz="3200" dirty="0"/>
              <a:t>case studies in </a:t>
            </a:r>
            <a:r>
              <a:rPr lang="en-US" sz="3200"/>
              <a:t>clmv</a:t>
            </a:r>
            <a:endParaRPr lang="en-ID" sz="3200" dirty="0"/>
          </a:p>
        </p:txBody>
      </p:sp>
      <p:sp>
        <p:nvSpPr>
          <p:cNvPr id="4" name="Subtitle 2">
            <a:extLst>
              <a:ext uri="{FF2B5EF4-FFF2-40B4-BE49-F238E27FC236}">
                <a16:creationId xmlns:a16="http://schemas.microsoft.com/office/drawing/2014/main" id="{89BAB1E3-F61D-4DF1-AD38-47D2349F8BF7}"/>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EE361/363 Economies of CLMV Countries</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3853632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7233601-2F65-4061-99A8-C55F753E9FD9}"/>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3" name="Title 1">
            <a:extLst>
              <a:ext uri="{FF2B5EF4-FFF2-40B4-BE49-F238E27FC236}">
                <a16:creationId xmlns:a16="http://schemas.microsoft.com/office/drawing/2014/main" id="{659A7164-B8C7-4A87-BA48-BDEB1AC33E21}"/>
              </a:ext>
            </a:extLst>
          </p:cNvPr>
          <p:cNvSpPr txBox="1">
            <a:spLocks/>
          </p:cNvSpPr>
          <p:nvPr/>
        </p:nvSpPr>
        <p:spPr>
          <a:xfrm>
            <a:off x="4648004" y="777933"/>
            <a:ext cx="3176080"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Case studies</a:t>
            </a:r>
            <a:endParaRPr lang="en-ID" dirty="0"/>
          </a:p>
        </p:txBody>
      </p:sp>
      <p:sp>
        <p:nvSpPr>
          <p:cNvPr id="4" name="TextBox 3">
            <a:extLst>
              <a:ext uri="{FF2B5EF4-FFF2-40B4-BE49-F238E27FC236}">
                <a16:creationId xmlns:a16="http://schemas.microsoft.com/office/drawing/2014/main" id="{FDB044CD-0FAA-49EA-A078-7FC4B109371C}"/>
              </a:ext>
            </a:extLst>
          </p:cNvPr>
          <p:cNvSpPr txBox="1"/>
          <p:nvPr/>
        </p:nvSpPr>
        <p:spPr>
          <a:xfrm>
            <a:off x="1432560" y="2313829"/>
            <a:ext cx="9326880" cy="1508105"/>
          </a:xfrm>
          <a:prstGeom prst="rect">
            <a:avLst/>
          </a:prstGeom>
          <a:noFill/>
        </p:spPr>
        <p:txBody>
          <a:bodyPr wrap="square" rtlCol="0">
            <a:spAutoFit/>
          </a:bodyPr>
          <a:lstStyle/>
          <a:p>
            <a:pPr algn="ctr">
              <a:spcAft>
                <a:spcPts val="1200"/>
              </a:spcAft>
            </a:pPr>
            <a:r>
              <a:rPr lang="en-US" sz="2400" dirty="0"/>
              <a:t>Nam </a:t>
            </a:r>
            <a:r>
              <a:rPr lang="en-US" sz="2400" dirty="0" err="1"/>
              <a:t>Theun</a:t>
            </a:r>
            <a:r>
              <a:rPr lang="en-US" sz="2400" dirty="0"/>
              <a:t> 2 Hydropower, Lao PDR</a:t>
            </a:r>
          </a:p>
          <a:p>
            <a:pPr algn="ctr">
              <a:spcAft>
                <a:spcPts val="1200"/>
              </a:spcAft>
            </a:pPr>
            <a:r>
              <a:rPr lang="en-US" sz="2400" dirty="0"/>
              <a:t>Biodiversity Conservation Corridors, Cambodia</a:t>
            </a:r>
          </a:p>
          <a:p>
            <a:pPr algn="ctr">
              <a:spcAft>
                <a:spcPts val="1200"/>
              </a:spcAft>
            </a:pPr>
            <a:r>
              <a:rPr lang="en-US" sz="2400" dirty="0"/>
              <a:t>Forestry and Livelihood Improvement in the Central Highlands, Viet Nam </a:t>
            </a:r>
            <a:endParaRPr lang="en-ID" sz="2400" dirty="0"/>
          </a:p>
        </p:txBody>
      </p:sp>
    </p:spTree>
    <p:extLst>
      <p:ext uri="{BB962C8B-B14F-4D97-AF65-F5344CB8AC3E}">
        <p14:creationId xmlns:p14="http://schemas.microsoft.com/office/powerpoint/2010/main" val="4252728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1BBAC9F-DFB3-4890-B898-BCD6C215E352}"/>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TextBox 3">
            <a:extLst>
              <a:ext uri="{FF2B5EF4-FFF2-40B4-BE49-F238E27FC236}">
                <a16:creationId xmlns:a16="http://schemas.microsoft.com/office/drawing/2014/main" id="{C0A20E5D-1D28-42C7-9D2C-354DF4BD1977}"/>
              </a:ext>
            </a:extLst>
          </p:cNvPr>
          <p:cNvSpPr txBox="1"/>
          <p:nvPr/>
        </p:nvSpPr>
        <p:spPr>
          <a:xfrm>
            <a:off x="3044687" y="2558534"/>
            <a:ext cx="6102626" cy="523220"/>
          </a:xfrm>
          <a:prstGeom prst="rect">
            <a:avLst/>
          </a:prstGeom>
          <a:noFill/>
        </p:spPr>
        <p:txBody>
          <a:bodyPr wrap="square">
            <a:spAutoFit/>
          </a:bodyPr>
          <a:lstStyle/>
          <a:p>
            <a:pPr algn="ctr">
              <a:spcAft>
                <a:spcPts val="1200"/>
              </a:spcAft>
            </a:pPr>
            <a:r>
              <a:rPr lang="en-US" sz="2800" dirty="0"/>
              <a:t>Nam </a:t>
            </a:r>
            <a:r>
              <a:rPr lang="en-US" sz="2800" dirty="0" err="1"/>
              <a:t>Theun</a:t>
            </a:r>
            <a:r>
              <a:rPr lang="en-US" sz="2800" dirty="0"/>
              <a:t> 2 Hydropower, Lao PDR</a:t>
            </a:r>
          </a:p>
        </p:txBody>
      </p:sp>
    </p:spTree>
    <p:extLst>
      <p:ext uri="{BB962C8B-B14F-4D97-AF65-F5344CB8AC3E}">
        <p14:creationId xmlns:p14="http://schemas.microsoft.com/office/powerpoint/2010/main" val="2610398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FE452-C2CB-4038-83AB-33024C698E86}"/>
              </a:ext>
            </a:extLst>
          </p:cNvPr>
          <p:cNvSpPr>
            <a:spLocks noGrp="1"/>
          </p:cNvSpPr>
          <p:nvPr>
            <p:ph type="title"/>
          </p:nvPr>
        </p:nvSpPr>
        <p:spPr/>
        <p:txBody>
          <a:bodyPr/>
          <a:lstStyle/>
          <a:p>
            <a:r>
              <a:rPr lang="en-US" dirty="0"/>
              <a:t>background</a:t>
            </a:r>
            <a:endParaRPr lang="en-ID" dirty="0"/>
          </a:p>
        </p:txBody>
      </p:sp>
      <p:sp>
        <p:nvSpPr>
          <p:cNvPr id="5" name="TextBox 4">
            <a:extLst>
              <a:ext uri="{FF2B5EF4-FFF2-40B4-BE49-F238E27FC236}">
                <a16:creationId xmlns:a16="http://schemas.microsoft.com/office/drawing/2014/main" id="{F4F54C3E-AB3C-48C8-ADC4-3E509BCA59A7}"/>
              </a:ext>
            </a:extLst>
          </p:cNvPr>
          <p:cNvSpPr txBox="1"/>
          <p:nvPr/>
        </p:nvSpPr>
        <p:spPr>
          <a:xfrm>
            <a:off x="1371329" y="1786633"/>
            <a:ext cx="6155903" cy="4462760"/>
          </a:xfrm>
          <a:prstGeom prst="rect">
            <a:avLst/>
          </a:prstGeom>
          <a:noFill/>
        </p:spPr>
        <p:txBody>
          <a:bodyPr wrap="square">
            <a:spAutoFit/>
          </a:bodyPr>
          <a:lstStyle/>
          <a:p>
            <a:pPr>
              <a:spcAft>
                <a:spcPts val="1200"/>
              </a:spcAft>
            </a:pPr>
            <a:r>
              <a:rPr lang="en-US" sz="2200" dirty="0"/>
              <a:t>Located in </a:t>
            </a:r>
            <a:r>
              <a:rPr lang="en-US" sz="2200" dirty="0" err="1"/>
              <a:t>Khammouane</a:t>
            </a:r>
            <a:r>
              <a:rPr lang="en-US" sz="2200" dirty="0"/>
              <a:t> province, Nam </a:t>
            </a:r>
            <a:r>
              <a:rPr lang="en-US" sz="2200" dirty="0" err="1"/>
              <a:t>Theun</a:t>
            </a:r>
            <a:r>
              <a:rPr lang="en-US" sz="2200" dirty="0"/>
              <a:t> 2 (NT</a:t>
            </a:r>
            <a:r>
              <a:rPr lang="en-US" sz="2200" b="0" dirty="0">
                <a:effectLst/>
              </a:rPr>
              <a:t>2) is one of Lao PDR’s largest hydropower projects</a:t>
            </a:r>
            <a:r>
              <a:rPr lang="en-US" sz="2200" dirty="0"/>
              <a:t>, </a:t>
            </a:r>
            <a:r>
              <a:rPr lang="en-US" sz="2200" b="0" dirty="0">
                <a:effectLst/>
              </a:rPr>
              <a:t>implemented by the </a:t>
            </a:r>
            <a:r>
              <a:rPr lang="en-US" sz="2200" dirty="0"/>
              <a:t>NT</a:t>
            </a:r>
            <a:r>
              <a:rPr lang="en-US" sz="2200" b="0" dirty="0">
                <a:effectLst/>
              </a:rPr>
              <a:t>2 Power Company and the Lao </a:t>
            </a:r>
            <a:r>
              <a:rPr lang="en-US" sz="2200" dirty="0"/>
              <a:t>government</a:t>
            </a:r>
            <a:endParaRPr lang="en-US" sz="2200" b="0" dirty="0">
              <a:effectLst/>
            </a:endParaRPr>
          </a:p>
          <a:p>
            <a:pPr>
              <a:spcAft>
                <a:spcPts val="1200"/>
              </a:spcAft>
            </a:pPr>
            <a:r>
              <a:rPr lang="en-US" sz="2200" dirty="0"/>
              <a:t>Total </a:t>
            </a:r>
            <a:r>
              <a:rPr lang="en-US" sz="2200" b="0" dirty="0">
                <a:effectLst/>
              </a:rPr>
              <a:t>cost was around $1.5 billion funded by various international funding partners and the Lao government</a:t>
            </a:r>
          </a:p>
          <a:p>
            <a:pPr>
              <a:spcAft>
                <a:spcPts val="1200"/>
              </a:spcAft>
            </a:pPr>
            <a:r>
              <a:rPr lang="en-US" sz="2200" b="0" dirty="0">
                <a:effectLst/>
              </a:rPr>
              <a:t>NT2 has introduced industry-standard technologies and practices; generated needed revenues for poverty reduction</a:t>
            </a:r>
            <a:r>
              <a:rPr lang="en-US" sz="2200" dirty="0"/>
              <a:t>; and </a:t>
            </a:r>
            <a:r>
              <a:rPr lang="en-US" sz="2200" b="0" dirty="0">
                <a:effectLst/>
              </a:rPr>
              <a:t>supports improved livelihoods through community driven development with a strong focus on environmental protection</a:t>
            </a:r>
            <a:endParaRPr lang="en-ID" sz="2200" dirty="0"/>
          </a:p>
        </p:txBody>
      </p:sp>
      <p:sp>
        <p:nvSpPr>
          <p:cNvPr id="6" name="Slide Number Placeholder 5">
            <a:extLst>
              <a:ext uri="{FF2B5EF4-FFF2-40B4-BE49-F238E27FC236}">
                <a16:creationId xmlns:a16="http://schemas.microsoft.com/office/drawing/2014/main" id="{9BD93261-D822-433F-B600-D02FA64BBA58}"/>
              </a:ext>
            </a:extLst>
          </p:cNvPr>
          <p:cNvSpPr>
            <a:spLocks noGrp="1"/>
          </p:cNvSpPr>
          <p:nvPr>
            <p:ph type="sldNum" sz="quarter" idx="12"/>
          </p:nvPr>
        </p:nvSpPr>
        <p:spPr/>
        <p:txBody>
          <a:bodyPr/>
          <a:lstStyle/>
          <a:p>
            <a:fld id="{6D22F896-40B5-4ADD-8801-0D06FADFA095}" type="slidenum">
              <a:rPr lang="en-US" smtClean="0"/>
              <a:t>4</a:t>
            </a:fld>
            <a:endParaRPr lang="en-US" dirty="0"/>
          </a:p>
        </p:txBody>
      </p:sp>
      <p:pic>
        <p:nvPicPr>
          <p:cNvPr id="7" name="Picture 2" descr="Nam Theun 2 Dam is located in Laos">
            <a:extLst>
              <a:ext uri="{FF2B5EF4-FFF2-40B4-BE49-F238E27FC236}">
                <a16:creationId xmlns:a16="http://schemas.microsoft.com/office/drawing/2014/main" id="{D427D64B-A5F7-4D21-9AC3-5DB31910A5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1137" y="-36195"/>
            <a:ext cx="1571490" cy="1845664"/>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640BB89B-8EB2-4F16-BF0F-16E68FF994AE}"/>
              </a:ext>
            </a:extLst>
          </p:cNvPr>
          <p:cNvSpPr/>
          <p:nvPr/>
        </p:nvSpPr>
        <p:spPr>
          <a:xfrm>
            <a:off x="11475799" y="798973"/>
            <a:ext cx="87671" cy="1232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3074" name="Picture 2" descr="Information about the Dead in the Water book project">
            <a:extLst>
              <a:ext uri="{FF2B5EF4-FFF2-40B4-BE49-F238E27FC236}">
                <a16:creationId xmlns:a16="http://schemas.microsoft.com/office/drawing/2014/main" id="{15FA4116-B9CF-487E-9A33-45BCA02C69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7482" y="1839406"/>
            <a:ext cx="4601843" cy="4342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510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FC105BC-C228-4813-9BFD-5A1811040124}"/>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5" name="TextBox 4">
            <a:extLst>
              <a:ext uri="{FF2B5EF4-FFF2-40B4-BE49-F238E27FC236}">
                <a16:creationId xmlns:a16="http://schemas.microsoft.com/office/drawing/2014/main" id="{8D9DC7E2-0F32-4C0F-812F-EBD759036DA4}"/>
              </a:ext>
            </a:extLst>
          </p:cNvPr>
          <p:cNvSpPr txBox="1"/>
          <p:nvPr/>
        </p:nvSpPr>
        <p:spPr>
          <a:xfrm>
            <a:off x="1451579" y="1853754"/>
            <a:ext cx="5354738" cy="4355038"/>
          </a:xfrm>
          <a:prstGeom prst="rect">
            <a:avLst/>
          </a:prstGeom>
          <a:noFill/>
        </p:spPr>
        <p:txBody>
          <a:bodyPr wrap="square">
            <a:spAutoFit/>
          </a:bodyPr>
          <a:lstStyle/>
          <a:p>
            <a:pPr>
              <a:spcAft>
                <a:spcPts val="1200"/>
              </a:spcAft>
            </a:pPr>
            <a:r>
              <a:rPr lang="en-US" sz="2200" dirty="0"/>
              <a:t>The NT2 includes the development, construction, and operation of the following:</a:t>
            </a:r>
          </a:p>
          <a:p>
            <a:pPr marL="342900" indent="-342900">
              <a:spcAft>
                <a:spcPts val="600"/>
              </a:spcAft>
              <a:buFont typeface="Arial" panose="020B0604020202020204" pitchFamily="34" charset="0"/>
              <a:buChar char="•"/>
            </a:pPr>
            <a:r>
              <a:rPr lang="en-US" sz="2200" dirty="0"/>
              <a:t>1,070 MW trans-basin diversion power plant</a:t>
            </a:r>
          </a:p>
          <a:p>
            <a:pPr marL="342900" indent="-342900">
              <a:spcAft>
                <a:spcPts val="600"/>
              </a:spcAft>
              <a:buFont typeface="Arial" panose="020B0604020202020204" pitchFamily="34" charset="0"/>
              <a:buChar char="•"/>
            </a:pPr>
            <a:r>
              <a:rPr lang="en-US" sz="2200" dirty="0"/>
              <a:t>450-sqkm reservoir on the </a:t>
            </a:r>
            <a:r>
              <a:rPr lang="en-US" sz="2200" dirty="0" err="1"/>
              <a:t>Nakai</a:t>
            </a:r>
            <a:r>
              <a:rPr lang="en-US" sz="2200" dirty="0"/>
              <a:t> Plateau</a:t>
            </a:r>
          </a:p>
          <a:p>
            <a:pPr marL="342900" indent="-342900">
              <a:spcAft>
                <a:spcPts val="600"/>
              </a:spcAft>
              <a:buFont typeface="Arial" panose="020B0604020202020204" pitchFamily="34" charset="0"/>
              <a:buChar char="•"/>
            </a:pPr>
            <a:r>
              <a:rPr lang="en-US" sz="2200" dirty="0"/>
              <a:t>39-meter-high dam </a:t>
            </a:r>
          </a:p>
          <a:p>
            <a:pPr marL="342900" indent="-342900">
              <a:spcAft>
                <a:spcPts val="600"/>
              </a:spcAft>
              <a:buFont typeface="Arial" panose="020B0604020202020204" pitchFamily="34" charset="0"/>
              <a:buChar char="•"/>
            </a:pPr>
            <a:r>
              <a:rPr lang="en-US" sz="2200" dirty="0"/>
              <a:t>powerhouse 350 meters below the plateau</a:t>
            </a:r>
          </a:p>
          <a:p>
            <a:pPr marL="342900" indent="-342900">
              <a:spcAft>
                <a:spcPts val="600"/>
              </a:spcAft>
              <a:buFont typeface="Arial" panose="020B0604020202020204" pitchFamily="34" charset="0"/>
              <a:buChar char="•"/>
            </a:pPr>
            <a:r>
              <a:rPr lang="en-US" sz="2200" dirty="0"/>
              <a:t>a regulating pond below the powerhouse</a:t>
            </a:r>
          </a:p>
          <a:p>
            <a:pPr marL="342900" indent="-342900">
              <a:spcAft>
                <a:spcPts val="600"/>
              </a:spcAft>
              <a:buFont typeface="Arial" panose="020B0604020202020204" pitchFamily="34" charset="0"/>
              <a:buChar char="•"/>
            </a:pPr>
            <a:r>
              <a:rPr lang="en-US" sz="2200" dirty="0"/>
              <a:t>27 km channel from the regulating pond to the Xe Bang Fai River Basin</a:t>
            </a:r>
            <a:endParaRPr lang="en-ID" sz="2200" dirty="0"/>
          </a:p>
        </p:txBody>
      </p:sp>
      <p:sp>
        <p:nvSpPr>
          <p:cNvPr id="6" name="Title 1">
            <a:extLst>
              <a:ext uri="{FF2B5EF4-FFF2-40B4-BE49-F238E27FC236}">
                <a16:creationId xmlns:a16="http://schemas.microsoft.com/office/drawing/2014/main" id="{C0F424B9-5DAF-4589-804D-0FA6B1F7260B}"/>
              </a:ext>
            </a:extLst>
          </p:cNvPr>
          <p:cNvSpPr>
            <a:spLocks noGrp="1"/>
          </p:cNvSpPr>
          <p:nvPr>
            <p:ph type="title"/>
          </p:nvPr>
        </p:nvSpPr>
        <p:spPr>
          <a:xfrm>
            <a:off x="1450975" y="804863"/>
            <a:ext cx="9604375" cy="1049337"/>
          </a:xfrm>
        </p:spPr>
        <p:txBody>
          <a:bodyPr/>
          <a:lstStyle/>
          <a:p>
            <a:r>
              <a:rPr lang="en-US" dirty="0"/>
              <a:t>Project design</a:t>
            </a:r>
            <a:endParaRPr lang="en-ID" dirty="0"/>
          </a:p>
        </p:txBody>
      </p:sp>
      <p:pic>
        <p:nvPicPr>
          <p:cNvPr id="7" name="Picture 4" descr="Nam Ngum 2 Hydroelectric Power Plant | CKPower (CKP)">
            <a:extLst>
              <a:ext uri="{FF2B5EF4-FFF2-40B4-BE49-F238E27FC236}">
                <a16:creationId xmlns:a16="http://schemas.microsoft.com/office/drawing/2014/main" id="{15E44FE2-99A7-4ABD-AF5F-72EAB311EB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280"/>
          <a:stretch/>
        </p:blipFill>
        <p:spPr bwMode="auto">
          <a:xfrm>
            <a:off x="6734755" y="1853754"/>
            <a:ext cx="5457245" cy="426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220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3BFF9F-366D-4287-8E63-D7A80A9304C0}"/>
              </a:ext>
            </a:extLst>
          </p:cNvPr>
          <p:cNvSpPr txBox="1"/>
          <p:nvPr/>
        </p:nvSpPr>
        <p:spPr>
          <a:xfrm>
            <a:off x="1450975" y="1917364"/>
            <a:ext cx="5641588" cy="4278094"/>
          </a:xfrm>
          <a:prstGeom prst="rect">
            <a:avLst/>
          </a:prstGeom>
          <a:noFill/>
        </p:spPr>
        <p:txBody>
          <a:bodyPr wrap="square">
            <a:spAutoFit/>
          </a:bodyPr>
          <a:lstStyle/>
          <a:p>
            <a:pPr algn="l">
              <a:spcAft>
                <a:spcPts val="1200"/>
              </a:spcAft>
              <a:buFont typeface="Arial" panose="020B0604020202020204" pitchFamily="34" charset="0"/>
              <a:buChar char="•"/>
            </a:pPr>
            <a:r>
              <a:rPr lang="en-US" sz="2200" dirty="0">
                <a:solidFill>
                  <a:srgbClr val="333333"/>
                </a:solidFill>
              </a:rPr>
              <a:t> NT2 is a </a:t>
            </a:r>
            <a:r>
              <a:rPr lang="en-US" sz="2200" dirty="0"/>
              <a:t>build-own-operate-transfer facility with a concession period of 31 years. Thereafter NT2 will be transferred to the Lao government free of charge</a:t>
            </a:r>
            <a:endParaRPr lang="en-US" sz="2200" dirty="0">
              <a:solidFill>
                <a:srgbClr val="333333"/>
              </a:solidFill>
            </a:endParaRPr>
          </a:p>
          <a:p>
            <a:pPr algn="l">
              <a:spcAft>
                <a:spcPts val="1200"/>
              </a:spcAft>
              <a:buFont typeface="Arial" panose="020B0604020202020204" pitchFamily="34" charset="0"/>
              <a:buChar char="•"/>
            </a:pPr>
            <a:r>
              <a:rPr lang="en-US" sz="2200" dirty="0">
                <a:solidFill>
                  <a:srgbClr val="333333"/>
                </a:solidFill>
              </a:rPr>
              <a:t> NT2 </a:t>
            </a:r>
            <a:r>
              <a:rPr lang="en-US" sz="2200" b="0" i="0" dirty="0">
                <a:solidFill>
                  <a:srgbClr val="333333"/>
                </a:solidFill>
                <a:effectLst/>
              </a:rPr>
              <a:t>began commercial operations in 2010; power is exported to Thailand (1000 MW) and used domestically (70 MW)</a:t>
            </a:r>
          </a:p>
          <a:p>
            <a:pPr algn="l">
              <a:spcAft>
                <a:spcPts val="1200"/>
              </a:spcAft>
              <a:buFont typeface="Arial" panose="020B0604020202020204" pitchFamily="34" charset="0"/>
              <a:buChar char="•"/>
            </a:pPr>
            <a:r>
              <a:rPr lang="en-US" sz="2200" b="0" i="0" dirty="0">
                <a:solidFill>
                  <a:srgbClr val="333333"/>
                </a:solidFill>
                <a:effectLst/>
              </a:rPr>
              <a:t>Revenues also contributed to road construction, repair, and maintenance, as well as rural electrification.</a:t>
            </a:r>
            <a:endParaRPr lang="en-US" sz="2200" dirty="0">
              <a:solidFill>
                <a:srgbClr val="333333"/>
              </a:solidFill>
            </a:endParaRPr>
          </a:p>
          <a:p>
            <a:pPr>
              <a:spcAft>
                <a:spcPts val="1200"/>
              </a:spcAft>
            </a:pPr>
            <a:endParaRPr lang="en-US" sz="2200" b="0" i="0" dirty="0">
              <a:solidFill>
                <a:srgbClr val="333333"/>
              </a:solidFill>
              <a:effectLst/>
            </a:endParaRPr>
          </a:p>
        </p:txBody>
      </p:sp>
      <p:sp>
        <p:nvSpPr>
          <p:cNvPr id="5" name="Title 1">
            <a:extLst>
              <a:ext uri="{FF2B5EF4-FFF2-40B4-BE49-F238E27FC236}">
                <a16:creationId xmlns:a16="http://schemas.microsoft.com/office/drawing/2014/main" id="{71420C6F-FB64-4B18-8BE3-0BC07A8C9D3E}"/>
              </a:ext>
            </a:extLst>
          </p:cNvPr>
          <p:cNvSpPr>
            <a:spLocks noGrp="1"/>
          </p:cNvSpPr>
          <p:nvPr>
            <p:ph type="title"/>
          </p:nvPr>
        </p:nvSpPr>
        <p:spPr>
          <a:xfrm>
            <a:off x="1450975" y="804863"/>
            <a:ext cx="9604375" cy="1049337"/>
          </a:xfrm>
        </p:spPr>
        <p:txBody>
          <a:bodyPr/>
          <a:lstStyle/>
          <a:p>
            <a:r>
              <a:rPr lang="en-US" dirty="0"/>
              <a:t>Project features</a:t>
            </a:r>
            <a:endParaRPr lang="en-ID" dirty="0"/>
          </a:p>
        </p:txBody>
      </p:sp>
      <p:sp>
        <p:nvSpPr>
          <p:cNvPr id="6" name="Slide Number Placeholder 5">
            <a:extLst>
              <a:ext uri="{FF2B5EF4-FFF2-40B4-BE49-F238E27FC236}">
                <a16:creationId xmlns:a16="http://schemas.microsoft.com/office/drawing/2014/main" id="{291E53B9-8CAC-4503-A4CE-7C7AA43D34BD}"/>
              </a:ext>
            </a:extLst>
          </p:cNvPr>
          <p:cNvSpPr>
            <a:spLocks noGrp="1"/>
          </p:cNvSpPr>
          <p:nvPr>
            <p:ph type="sldNum" sz="quarter" idx="12"/>
          </p:nvPr>
        </p:nvSpPr>
        <p:spPr/>
        <p:txBody>
          <a:bodyPr/>
          <a:lstStyle/>
          <a:p>
            <a:fld id="{6D22F896-40B5-4ADD-8801-0D06FADFA095}" type="slidenum">
              <a:rPr lang="en-US" smtClean="0"/>
              <a:t>6</a:t>
            </a:fld>
            <a:endParaRPr lang="en-US" dirty="0"/>
          </a:p>
        </p:txBody>
      </p:sp>
      <p:pic>
        <p:nvPicPr>
          <p:cNvPr id="1026" name="Picture 2" descr="Laos: How the Nam Theun 2 dam is managed during flood events">
            <a:extLst>
              <a:ext uri="{FF2B5EF4-FFF2-40B4-BE49-F238E27FC236}">
                <a16:creationId xmlns:a16="http://schemas.microsoft.com/office/drawing/2014/main" id="{FC3F5A52-F928-4BDB-B34A-D33A49E0E6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3162" y="2337683"/>
            <a:ext cx="3613797" cy="45127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m Theun 2 Hydropower Project - Klohn Crippen BergerKlohn Crippen Berger">
            <a:extLst>
              <a:ext uri="{FF2B5EF4-FFF2-40B4-BE49-F238E27FC236}">
                <a16:creationId xmlns:a16="http://schemas.microsoft.com/office/drawing/2014/main" id="{7FEC67C2-2A74-4E00-9B37-DD5538345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3162" y="0"/>
            <a:ext cx="3613798" cy="2337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013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C8FB398-F135-40FE-9742-D67FB975A061}"/>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itle 1">
            <a:extLst>
              <a:ext uri="{FF2B5EF4-FFF2-40B4-BE49-F238E27FC236}">
                <a16:creationId xmlns:a16="http://schemas.microsoft.com/office/drawing/2014/main" id="{948242FE-95C6-4905-A637-9DBDFE104FB4}"/>
              </a:ext>
            </a:extLst>
          </p:cNvPr>
          <p:cNvSpPr>
            <a:spLocks noGrp="1"/>
          </p:cNvSpPr>
          <p:nvPr>
            <p:ph type="title"/>
          </p:nvPr>
        </p:nvSpPr>
        <p:spPr>
          <a:xfrm>
            <a:off x="2177053" y="-1824037"/>
            <a:ext cx="13550310" cy="1277454"/>
          </a:xfrm>
        </p:spPr>
        <p:txBody>
          <a:bodyPr/>
          <a:lstStyle/>
          <a:p>
            <a:r>
              <a:rPr lang="en-US" dirty="0"/>
              <a:t>Project features</a:t>
            </a:r>
            <a:endParaRPr lang="en-ID" dirty="0"/>
          </a:p>
        </p:txBody>
      </p:sp>
      <p:sp>
        <p:nvSpPr>
          <p:cNvPr id="5" name="TextBox 4">
            <a:extLst>
              <a:ext uri="{FF2B5EF4-FFF2-40B4-BE49-F238E27FC236}">
                <a16:creationId xmlns:a16="http://schemas.microsoft.com/office/drawing/2014/main" id="{9E677A53-F538-4964-99C8-FB21392EEF33}"/>
              </a:ext>
            </a:extLst>
          </p:cNvPr>
          <p:cNvSpPr txBox="1"/>
          <p:nvPr/>
        </p:nvSpPr>
        <p:spPr>
          <a:xfrm>
            <a:off x="1450975" y="1854200"/>
            <a:ext cx="5323536" cy="2616101"/>
          </a:xfrm>
          <a:prstGeom prst="rect">
            <a:avLst/>
          </a:prstGeom>
          <a:noFill/>
        </p:spPr>
        <p:txBody>
          <a:bodyPr wrap="square">
            <a:spAutoFit/>
          </a:bodyPr>
          <a:lstStyle/>
          <a:p>
            <a:pPr algn="l">
              <a:spcAft>
                <a:spcPts val="1200"/>
              </a:spcAft>
              <a:buFont typeface="Arial" panose="020B0604020202020204" pitchFamily="34" charset="0"/>
              <a:buChar char="•"/>
            </a:pPr>
            <a:r>
              <a:rPr lang="en-US" sz="2200" b="0" i="0" dirty="0">
                <a:solidFill>
                  <a:srgbClr val="333333"/>
                </a:solidFill>
                <a:effectLst/>
              </a:rPr>
              <a:t> NT2 generated over $170 million between 2010 and 2017</a:t>
            </a:r>
            <a:endParaRPr lang="en-US" sz="2200" dirty="0">
              <a:solidFill>
                <a:srgbClr val="333333"/>
              </a:solidFill>
            </a:endParaRPr>
          </a:p>
          <a:p>
            <a:pPr algn="l">
              <a:spcAft>
                <a:spcPts val="1200"/>
              </a:spcAft>
              <a:buFont typeface="Arial" panose="020B0604020202020204" pitchFamily="34" charset="0"/>
              <a:buChar char="•"/>
            </a:pPr>
            <a:r>
              <a:rPr lang="en-US" sz="2200" b="0" i="0" dirty="0">
                <a:solidFill>
                  <a:srgbClr val="333333"/>
                </a:solidFill>
                <a:effectLst/>
              </a:rPr>
              <a:t> NT2 contributed to poverty reduction efforts, environmental management, and improved education and health through various programs (School Block Grants and the Health Equity Fund) </a:t>
            </a:r>
          </a:p>
        </p:txBody>
      </p:sp>
      <p:pic>
        <p:nvPicPr>
          <p:cNvPr id="2050" name="Picture 2" descr="Nam Theun 2 Powering Community">
            <a:extLst>
              <a:ext uri="{FF2B5EF4-FFF2-40B4-BE49-F238E27FC236}">
                <a16:creationId xmlns:a16="http://schemas.microsoft.com/office/drawing/2014/main" id="{0049F35C-C31F-49B4-AE89-46126D2B5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3941" y="1854199"/>
            <a:ext cx="3991071" cy="22424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Lao Villagers Displaced by Nam Theun 2 Dam Say They Still Need Help — Radio  Free Asia">
            <a:extLst>
              <a:ext uri="{FF2B5EF4-FFF2-40B4-BE49-F238E27FC236}">
                <a16:creationId xmlns:a16="http://schemas.microsoft.com/office/drawing/2014/main" id="{006BE56F-B4A2-4312-A167-1BB0E8113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3941" y="4096673"/>
            <a:ext cx="3991071" cy="224247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anking on sustainability in Nam Theun 2 - New Mandala">
            <a:extLst>
              <a:ext uri="{FF2B5EF4-FFF2-40B4-BE49-F238E27FC236}">
                <a16:creationId xmlns:a16="http://schemas.microsoft.com/office/drawing/2014/main" id="{BB3A576E-91BB-4338-B5A3-68A7240312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3941" y="-1"/>
            <a:ext cx="4018059" cy="225763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4045F7AD-8B40-4FDC-BF63-7B5A3731841E}"/>
              </a:ext>
            </a:extLst>
          </p:cNvPr>
          <p:cNvSpPr txBox="1">
            <a:spLocks/>
          </p:cNvSpPr>
          <p:nvPr/>
        </p:nvSpPr>
        <p:spPr>
          <a:xfrm>
            <a:off x="1450975" y="804863"/>
            <a:ext cx="9604375" cy="104933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t>Project features</a:t>
            </a:r>
            <a:endParaRPr lang="en-ID" dirty="0"/>
          </a:p>
        </p:txBody>
      </p:sp>
    </p:spTree>
    <p:extLst>
      <p:ext uri="{BB962C8B-B14F-4D97-AF65-F5344CB8AC3E}">
        <p14:creationId xmlns:p14="http://schemas.microsoft.com/office/powerpoint/2010/main" val="123419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8EB2-CD6D-4C42-9162-CA25B86F1F61}"/>
              </a:ext>
            </a:extLst>
          </p:cNvPr>
          <p:cNvSpPr>
            <a:spLocks noGrp="1"/>
          </p:cNvSpPr>
          <p:nvPr>
            <p:ph type="title"/>
          </p:nvPr>
        </p:nvSpPr>
        <p:spPr/>
        <p:txBody>
          <a:bodyPr/>
          <a:lstStyle/>
          <a:p>
            <a:r>
              <a:rPr lang="en-US" dirty="0"/>
              <a:t>Socioeconomic impacts</a:t>
            </a:r>
            <a:endParaRPr lang="en-ID" dirty="0"/>
          </a:p>
        </p:txBody>
      </p:sp>
      <p:sp>
        <p:nvSpPr>
          <p:cNvPr id="4" name="TextBox 3">
            <a:extLst>
              <a:ext uri="{FF2B5EF4-FFF2-40B4-BE49-F238E27FC236}">
                <a16:creationId xmlns:a16="http://schemas.microsoft.com/office/drawing/2014/main" id="{17524A26-357E-461C-8113-EB841C6A38E6}"/>
              </a:ext>
            </a:extLst>
          </p:cNvPr>
          <p:cNvSpPr txBox="1"/>
          <p:nvPr/>
        </p:nvSpPr>
        <p:spPr>
          <a:xfrm>
            <a:off x="1389491" y="1853754"/>
            <a:ext cx="6140394" cy="4124206"/>
          </a:xfrm>
          <a:prstGeom prst="rect">
            <a:avLst/>
          </a:prstGeom>
          <a:noFill/>
        </p:spPr>
        <p:txBody>
          <a:bodyPr wrap="square">
            <a:spAutoFit/>
          </a:bodyPr>
          <a:lstStyle/>
          <a:p>
            <a:pPr>
              <a:spcAft>
                <a:spcPts val="1200"/>
              </a:spcAft>
            </a:pPr>
            <a:r>
              <a:rPr lang="en-US" sz="2200" b="0" i="0" dirty="0">
                <a:solidFill>
                  <a:srgbClr val="333333"/>
                </a:solidFill>
                <a:effectLst/>
              </a:rPr>
              <a:t>NT2 resettled 6,300 people, provided community infrastructure, introduced </a:t>
            </a:r>
            <a:r>
              <a:rPr lang="en-US" sz="2200" dirty="0">
                <a:solidFill>
                  <a:srgbClr val="333333"/>
                </a:solidFill>
              </a:rPr>
              <a:t>agricultural </a:t>
            </a:r>
            <a:r>
              <a:rPr lang="en-US" sz="2200" b="0" i="0" dirty="0">
                <a:solidFill>
                  <a:srgbClr val="333333"/>
                </a:solidFill>
                <a:effectLst/>
              </a:rPr>
              <a:t>livelihood programs, </a:t>
            </a:r>
            <a:r>
              <a:rPr lang="en-US" sz="2200" dirty="0">
                <a:solidFill>
                  <a:srgbClr val="333333"/>
                </a:solidFill>
              </a:rPr>
              <a:t>and provided food supplements for vulnerable households </a:t>
            </a:r>
            <a:r>
              <a:rPr lang="en-US" sz="2200" b="0" i="0" dirty="0">
                <a:solidFill>
                  <a:srgbClr val="333333"/>
                </a:solidFill>
                <a:effectLst/>
              </a:rPr>
              <a:t>which </a:t>
            </a:r>
            <a:r>
              <a:rPr lang="en-US" sz="2200" dirty="0">
                <a:solidFill>
                  <a:srgbClr val="333333"/>
                </a:solidFill>
              </a:rPr>
              <a:t>improved peoples’ standard of living and doubled their incomes. </a:t>
            </a:r>
            <a:r>
              <a:rPr lang="en-US" sz="2200" b="0" i="0" dirty="0">
                <a:solidFill>
                  <a:srgbClr val="333333"/>
                </a:solidFill>
                <a:effectLst/>
              </a:rPr>
              <a:t>99% households </a:t>
            </a:r>
            <a:r>
              <a:rPr lang="en-US" sz="2200" dirty="0">
                <a:solidFill>
                  <a:srgbClr val="333333"/>
                </a:solidFill>
              </a:rPr>
              <a:t>were able </a:t>
            </a:r>
            <a:r>
              <a:rPr lang="en-US" sz="2200" b="0" i="0" dirty="0">
                <a:solidFill>
                  <a:srgbClr val="333333"/>
                </a:solidFill>
                <a:effectLst/>
              </a:rPr>
              <a:t>to save (21% in 2006).</a:t>
            </a:r>
            <a:endParaRPr lang="en-US" sz="2200" dirty="0">
              <a:solidFill>
                <a:srgbClr val="333333"/>
              </a:solidFill>
            </a:endParaRPr>
          </a:p>
          <a:p>
            <a:pPr algn="l">
              <a:spcAft>
                <a:spcPts val="1200"/>
              </a:spcAft>
            </a:pPr>
            <a:r>
              <a:rPr lang="en-US" sz="2200" b="0" i="0" dirty="0">
                <a:solidFill>
                  <a:srgbClr val="333333"/>
                </a:solidFill>
                <a:effectLst/>
              </a:rPr>
              <a:t>Primary school enrollment is 94% (previously 31%); stunting dropped by 9%.  </a:t>
            </a:r>
          </a:p>
          <a:p>
            <a:pPr algn="l">
              <a:spcAft>
                <a:spcPts val="1200"/>
              </a:spcAft>
            </a:pPr>
            <a:r>
              <a:rPr lang="en-US" sz="2200" b="0" i="0" dirty="0">
                <a:solidFill>
                  <a:srgbClr val="333333"/>
                </a:solidFill>
                <a:effectLst/>
              </a:rPr>
              <a:t>Access to markets has improved with paved roads. </a:t>
            </a:r>
            <a:r>
              <a:rPr lang="en-US" sz="2200" dirty="0">
                <a:solidFill>
                  <a:srgbClr val="333333"/>
                </a:solidFill>
              </a:rPr>
              <a:t>T</a:t>
            </a:r>
            <a:r>
              <a:rPr lang="en-US" sz="2200" b="0" i="0" dirty="0">
                <a:solidFill>
                  <a:srgbClr val="333333"/>
                </a:solidFill>
                <a:effectLst/>
              </a:rPr>
              <a:t>ravel time from </a:t>
            </a:r>
            <a:r>
              <a:rPr lang="en-US" sz="2200" b="0" i="0" dirty="0" err="1">
                <a:solidFill>
                  <a:srgbClr val="333333"/>
                </a:solidFill>
                <a:effectLst/>
              </a:rPr>
              <a:t>Nakai</a:t>
            </a:r>
            <a:r>
              <a:rPr lang="en-US" sz="2200" b="0" i="0" dirty="0">
                <a:solidFill>
                  <a:srgbClr val="333333"/>
                </a:solidFill>
                <a:effectLst/>
              </a:rPr>
              <a:t> to </a:t>
            </a:r>
            <a:r>
              <a:rPr lang="en-US" sz="2200" b="0" i="0" dirty="0" err="1">
                <a:solidFill>
                  <a:srgbClr val="333333"/>
                </a:solidFill>
                <a:effectLst/>
              </a:rPr>
              <a:t>Thakhek</a:t>
            </a:r>
            <a:r>
              <a:rPr lang="en-US" sz="2200" b="0" i="0" dirty="0">
                <a:solidFill>
                  <a:srgbClr val="333333"/>
                </a:solidFill>
                <a:effectLst/>
              </a:rPr>
              <a:t>, the provincial capital, decreased from half day, to only one hour.</a:t>
            </a:r>
          </a:p>
        </p:txBody>
      </p:sp>
      <p:pic>
        <p:nvPicPr>
          <p:cNvPr id="6" name="Picture 4" descr="Nam Theun 2 High Resolution Stock Photography and Images - Alamy">
            <a:extLst>
              <a:ext uri="{FF2B5EF4-FFF2-40B4-BE49-F238E27FC236}">
                <a16:creationId xmlns:a16="http://schemas.microsoft.com/office/drawing/2014/main" id="{F63DA360-AB0A-40A7-8871-9BBEAF28E8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15" r="7440" b="11727"/>
          <a:stretch/>
        </p:blipFill>
        <p:spPr bwMode="auto">
          <a:xfrm>
            <a:off x="7482897" y="1853754"/>
            <a:ext cx="4709103" cy="4268750"/>
          </a:xfrm>
          <a:prstGeom prst="rect">
            <a:avLst/>
          </a:prstGeom>
          <a:noFill/>
          <a:extLst>
            <a:ext uri="{909E8E84-426E-40DD-AFC4-6F175D3DCCD1}">
              <a14:hiddenFill xmlns:a14="http://schemas.microsoft.com/office/drawing/2010/main">
                <a:solidFill>
                  <a:srgbClr val="FFFFFF"/>
                </a:solidFill>
              </a14:hiddenFill>
            </a:ext>
          </a:extLst>
        </p:spPr>
      </p:pic>
      <p:sp>
        <p:nvSpPr>
          <p:cNvPr id="7" name="Slide Number Placeholder 6">
            <a:extLst>
              <a:ext uri="{FF2B5EF4-FFF2-40B4-BE49-F238E27FC236}">
                <a16:creationId xmlns:a16="http://schemas.microsoft.com/office/drawing/2014/main" id="{90E90226-4C81-46E1-843A-09E2A6BFED2B}"/>
              </a:ext>
            </a:extLst>
          </p:cNvPr>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116865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31EA2-CEA0-4993-9EB4-04EFBC5F9D83}"/>
              </a:ext>
            </a:extLst>
          </p:cNvPr>
          <p:cNvSpPr>
            <a:spLocks noGrp="1"/>
          </p:cNvSpPr>
          <p:nvPr>
            <p:ph type="title"/>
          </p:nvPr>
        </p:nvSpPr>
        <p:spPr/>
        <p:txBody>
          <a:bodyPr/>
          <a:lstStyle/>
          <a:p>
            <a:r>
              <a:rPr lang="en-US" dirty="0"/>
              <a:t>Environmental impacts</a:t>
            </a:r>
            <a:endParaRPr lang="en-ID" dirty="0"/>
          </a:p>
        </p:txBody>
      </p:sp>
      <p:sp>
        <p:nvSpPr>
          <p:cNvPr id="4" name="TextBox 3">
            <a:extLst>
              <a:ext uri="{FF2B5EF4-FFF2-40B4-BE49-F238E27FC236}">
                <a16:creationId xmlns:a16="http://schemas.microsoft.com/office/drawing/2014/main" id="{7E1B5257-988E-481E-B91A-0AC1764AA465}"/>
              </a:ext>
            </a:extLst>
          </p:cNvPr>
          <p:cNvSpPr txBox="1"/>
          <p:nvPr/>
        </p:nvSpPr>
        <p:spPr>
          <a:xfrm>
            <a:off x="1451579" y="1810464"/>
            <a:ext cx="6372504" cy="5386090"/>
          </a:xfrm>
          <a:prstGeom prst="rect">
            <a:avLst/>
          </a:prstGeom>
          <a:noFill/>
        </p:spPr>
        <p:txBody>
          <a:bodyPr wrap="square">
            <a:spAutoFit/>
          </a:bodyPr>
          <a:lstStyle/>
          <a:p>
            <a:pPr>
              <a:spcAft>
                <a:spcPts val="1200"/>
              </a:spcAft>
            </a:pPr>
            <a:r>
              <a:rPr lang="en-US" sz="2200" dirty="0">
                <a:solidFill>
                  <a:srgbClr val="333333"/>
                </a:solidFill>
              </a:rPr>
              <a:t>NT2 supported </a:t>
            </a:r>
            <a:r>
              <a:rPr lang="en-US" sz="2200" b="0" i="0" dirty="0">
                <a:solidFill>
                  <a:srgbClr val="333333"/>
                </a:solidFill>
                <a:effectLst/>
              </a:rPr>
              <a:t> villages downstream and upstream of the </a:t>
            </a:r>
            <a:r>
              <a:rPr lang="en-US" sz="2200" b="0" i="0" dirty="0" err="1">
                <a:solidFill>
                  <a:srgbClr val="333333"/>
                </a:solidFill>
                <a:effectLst/>
              </a:rPr>
              <a:t>Nakai</a:t>
            </a:r>
            <a:r>
              <a:rPr lang="en-US" sz="2200" b="0" i="0" dirty="0">
                <a:solidFill>
                  <a:srgbClr val="333333"/>
                </a:solidFill>
                <a:effectLst/>
              </a:rPr>
              <a:t> Reservoir to compensate for changes in river flows on fishing incomes, river gardens and other assets, and consequent changes in income and protein intake. </a:t>
            </a:r>
          </a:p>
          <a:p>
            <a:pPr>
              <a:spcAft>
                <a:spcPts val="1200"/>
              </a:spcAft>
            </a:pPr>
            <a:r>
              <a:rPr lang="en-US" sz="2200" b="0" i="0" dirty="0">
                <a:solidFill>
                  <a:srgbClr val="333333"/>
                </a:solidFill>
                <a:effectLst/>
              </a:rPr>
              <a:t>Mechanisms are in place to monitor fish levels and erosion</a:t>
            </a:r>
            <a:r>
              <a:rPr lang="en-US" sz="2200" dirty="0">
                <a:solidFill>
                  <a:srgbClr val="333333"/>
                </a:solidFill>
              </a:rPr>
              <a:t> and </a:t>
            </a:r>
            <a:r>
              <a:rPr lang="en-US" sz="2200" b="0" i="0" dirty="0">
                <a:solidFill>
                  <a:srgbClr val="333333"/>
                </a:solidFill>
                <a:effectLst/>
              </a:rPr>
              <a:t>to support affected households through village development planning. </a:t>
            </a:r>
          </a:p>
          <a:p>
            <a:pPr>
              <a:spcAft>
                <a:spcPts val="1200"/>
              </a:spcAft>
            </a:pPr>
            <a:r>
              <a:rPr lang="en-US" sz="2200" b="0" i="0" dirty="0">
                <a:solidFill>
                  <a:srgbClr val="333333"/>
                </a:solidFill>
                <a:effectLst/>
              </a:rPr>
              <a:t>Development of commercial forestry in the resettled area were less successful and therefore efforts were redirected to grazing, non-timber forest products, and  conservation.</a:t>
            </a:r>
          </a:p>
          <a:p>
            <a:pPr algn="l">
              <a:spcAft>
                <a:spcPts val="1200"/>
              </a:spcAft>
              <a:buFont typeface="Arial" panose="020B0604020202020204" pitchFamily="34" charset="0"/>
              <a:buChar char="•"/>
            </a:pPr>
            <a:endParaRPr lang="en-US" sz="2200" b="0" i="0" dirty="0">
              <a:solidFill>
                <a:srgbClr val="333333"/>
              </a:solidFill>
              <a:effectLst/>
            </a:endParaRPr>
          </a:p>
          <a:p>
            <a:pPr algn="l">
              <a:buFont typeface="Arial" panose="020B0604020202020204" pitchFamily="34" charset="0"/>
              <a:buChar char="•"/>
            </a:pPr>
            <a:endParaRPr lang="en-US" b="0" i="0" dirty="0">
              <a:solidFill>
                <a:srgbClr val="333333"/>
              </a:solidFill>
              <a:effectLst/>
              <a:latin typeface="Open Sans"/>
            </a:endParaRPr>
          </a:p>
        </p:txBody>
      </p:sp>
      <p:pic>
        <p:nvPicPr>
          <p:cNvPr id="5" name="Picture 2" descr="Image">
            <a:extLst>
              <a:ext uri="{FF2B5EF4-FFF2-40B4-BE49-F238E27FC236}">
                <a16:creationId xmlns:a16="http://schemas.microsoft.com/office/drawing/2014/main" id="{E163B242-D980-449A-A375-6C458AB9AF6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4748"/>
          <a:stretch/>
        </p:blipFill>
        <p:spPr bwMode="auto">
          <a:xfrm>
            <a:off x="8009229" y="1853754"/>
            <a:ext cx="4182771" cy="4260799"/>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71BA23B2-3863-4B16-9BD6-1C7A5441653C}"/>
              </a:ext>
            </a:extLst>
          </p:cNvPr>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4083837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45F93-8CBD-4FE2-B43C-B914FA872DCE}"/>
              </a:ext>
            </a:extLst>
          </p:cNvPr>
          <p:cNvSpPr>
            <a:spLocks noGrp="1"/>
          </p:cNvSpPr>
          <p:nvPr>
            <p:ph type="title"/>
          </p:nvPr>
        </p:nvSpPr>
        <p:spPr/>
        <p:txBody>
          <a:bodyPr/>
          <a:lstStyle/>
          <a:p>
            <a:r>
              <a:rPr lang="en-US" dirty="0"/>
              <a:t>Sustainability measures</a:t>
            </a:r>
            <a:endParaRPr lang="en-ID" dirty="0"/>
          </a:p>
        </p:txBody>
      </p:sp>
      <p:sp>
        <p:nvSpPr>
          <p:cNvPr id="4" name="TextBox 3">
            <a:extLst>
              <a:ext uri="{FF2B5EF4-FFF2-40B4-BE49-F238E27FC236}">
                <a16:creationId xmlns:a16="http://schemas.microsoft.com/office/drawing/2014/main" id="{C64C73C1-DB11-45B4-8F5D-AB8928EEA1E9}"/>
              </a:ext>
            </a:extLst>
          </p:cNvPr>
          <p:cNvSpPr txBox="1"/>
          <p:nvPr/>
        </p:nvSpPr>
        <p:spPr>
          <a:xfrm>
            <a:off x="1451578" y="1933865"/>
            <a:ext cx="5800011" cy="2708434"/>
          </a:xfrm>
          <a:prstGeom prst="rect">
            <a:avLst/>
          </a:prstGeom>
          <a:noFill/>
        </p:spPr>
        <p:txBody>
          <a:bodyPr wrap="square">
            <a:spAutoFit/>
          </a:bodyPr>
          <a:lstStyle/>
          <a:p>
            <a:pPr algn="l">
              <a:spcAft>
                <a:spcPts val="1200"/>
              </a:spcAft>
            </a:pPr>
            <a:r>
              <a:rPr lang="en-US" sz="2200" b="0" i="0" dirty="0">
                <a:solidFill>
                  <a:srgbClr val="333333"/>
                </a:solidFill>
                <a:effectLst/>
              </a:rPr>
              <a:t>About $1.3 million is allocated each year to protect the </a:t>
            </a:r>
            <a:r>
              <a:rPr lang="en-US" sz="2200" b="0" i="0" dirty="0" err="1">
                <a:solidFill>
                  <a:srgbClr val="333333"/>
                </a:solidFill>
                <a:effectLst/>
              </a:rPr>
              <a:t>Nakai</a:t>
            </a:r>
            <a:r>
              <a:rPr lang="en-US" sz="2200" b="0" i="0" dirty="0">
                <a:solidFill>
                  <a:srgbClr val="333333"/>
                </a:solidFill>
                <a:effectLst/>
              </a:rPr>
              <a:t> Nam </a:t>
            </a:r>
            <a:r>
              <a:rPr lang="en-US" sz="2200" b="0" i="0" dirty="0" err="1">
                <a:solidFill>
                  <a:srgbClr val="333333"/>
                </a:solidFill>
                <a:effectLst/>
              </a:rPr>
              <a:t>Theun</a:t>
            </a:r>
            <a:r>
              <a:rPr lang="en-US" sz="2200" b="0" i="0" dirty="0">
                <a:solidFill>
                  <a:srgbClr val="333333"/>
                </a:solidFill>
                <a:effectLst/>
              </a:rPr>
              <a:t> National Protected Area, which has rich biodiversity. </a:t>
            </a:r>
          </a:p>
          <a:p>
            <a:pPr>
              <a:spcAft>
                <a:spcPts val="1200"/>
              </a:spcAft>
            </a:pPr>
            <a:r>
              <a:rPr lang="en-US" sz="2200" dirty="0">
                <a:solidFill>
                  <a:srgbClr val="333333"/>
                </a:solidFill>
              </a:rPr>
              <a:t>NT2</a:t>
            </a:r>
            <a:r>
              <a:rPr lang="en-US" sz="2200" b="0" i="0" dirty="0">
                <a:solidFill>
                  <a:srgbClr val="333333"/>
                </a:solidFill>
                <a:effectLst/>
              </a:rPr>
              <a:t> recognizes that adaptation and sustainability requires long term commitment and provides the needed support</a:t>
            </a:r>
          </a:p>
          <a:p>
            <a:pPr algn="l">
              <a:buFont typeface="Arial" panose="020B0604020202020204" pitchFamily="34" charset="0"/>
              <a:buChar char="•"/>
            </a:pPr>
            <a:endParaRPr lang="en-US" b="0" i="0" dirty="0">
              <a:solidFill>
                <a:srgbClr val="333333"/>
              </a:solidFill>
              <a:effectLst/>
              <a:latin typeface="Open Sans"/>
            </a:endParaRPr>
          </a:p>
        </p:txBody>
      </p:sp>
      <p:sp>
        <p:nvSpPr>
          <p:cNvPr id="5" name="Slide Number Placeholder 4">
            <a:extLst>
              <a:ext uri="{FF2B5EF4-FFF2-40B4-BE49-F238E27FC236}">
                <a16:creationId xmlns:a16="http://schemas.microsoft.com/office/drawing/2014/main" id="{E80130D6-0EFC-4B57-97A0-A3194C35BE4D}"/>
              </a:ext>
            </a:extLst>
          </p:cNvPr>
          <p:cNvSpPr>
            <a:spLocks noGrp="1"/>
          </p:cNvSpPr>
          <p:nvPr>
            <p:ph type="sldNum" sz="quarter" idx="12"/>
          </p:nvPr>
        </p:nvSpPr>
        <p:spPr/>
        <p:txBody>
          <a:bodyPr/>
          <a:lstStyle/>
          <a:p>
            <a:fld id="{6D22F896-40B5-4ADD-8801-0D06FADFA095}" type="slidenum">
              <a:rPr lang="en-US" smtClean="0"/>
              <a:t>10</a:t>
            </a:fld>
            <a:endParaRPr lang="en-US" dirty="0"/>
          </a:p>
        </p:txBody>
      </p:sp>
      <p:pic>
        <p:nvPicPr>
          <p:cNvPr id="7174" name="Picture 6" descr="Flooding in Lao PDR highlights need for improved dam design, communication  - ICEM">
            <a:extLst>
              <a:ext uri="{FF2B5EF4-FFF2-40B4-BE49-F238E27FC236}">
                <a16:creationId xmlns:a16="http://schemas.microsoft.com/office/drawing/2014/main" id="{125DD6B5-3078-4AC7-B876-7CA42007DE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3454" y="628152"/>
            <a:ext cx="3938546" cy="2611427"/>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Nam Theun 2 High Resolution Stock Photography and Images - Alamy">
            <a:extLst>
              <a:ext uri="{FF2B5EF4-FFF2-40B4-BE49-F238E27FC236}">
                <a16:creationId xmlns:a16="http://schemas.microsoft.com/office/drawing/2014/main" id="{280E5291-7605-4DFF-AD00-4487617FAC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54" y="3239579"/>
            <a:ext cx="3938546" cy="2886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459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16B400E-CDA2-4C51-81AE-B9ECDEFA2F3C}"/>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3" name="TextBox 2">
            <a:extLst>
              <a:ext uri="{FF2B5EF4-FFF2-40B4-BE49-F238E27FC236}">
                <a16:creationId xmlns:a16="http://schemas.microsoft.com/office/drawing/2014/main" id="{11467630-5F2B-41EE-ACA5-F09BA545E55F}"/>
              </a:ext>
            </a:extLst>
          </p:cNvPr>
          <p:cNvSpPr txBox="1"/>
          <p:nvPr/>
        </p:nvSpPr>
        <p:spPr>
          <a:xfrm>
            <a:off x="3044687" y="2558534"/>
            <a:ext cx="6102626" cy="954107"/>
          </a:xfrm>
          <a:prstGeom prst="rect">
            <a:avLst/>
          </a:prstGeom>
          <a:noFill/>
        </p:spPr>
        <p:txBody>
          <a:bodyPr wrap="square">
            <a:spAutoFit/>
          </a:bodyPr>
          <a:lstStyle/>
          <a:p>
            <a:pPr algn="ctr">
              <a:spcAft>
                <a:spcPts val="1200"/>
              </a:spcAft>
            </a:pPr>
            <a:r>
              <a:rPr lang="en-US" sz="2800" dirty="0"/>
              <a:t>Biodiversity Conservation Corridors, Cambodia</a:t>
            </a:r>
          </a:p>
        </p:txBody>
      </p:sp>
    </p:spTree>
    <p:extLst>
      <p:ext uri="{BB962C8B-B14F-4D97-AF65-F5344CB8AC3E}">
        <p14:creationId xmlns:p14="http://schemas.microsoft.com/office/powerpoint/2010/main" val="3630964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325BE-9C2C-45C5-954E-2A47B184831D}"/>
              </a:ext>
            </a:extLst>
          </p:cNvPr>
          <p:cNvSpPr>
            <a:spLocks noGrp="1"/>
          </p:cNvSpPr>
          <p:nvPr>
            <p:ph type="title"/>
          </p:nvPr>
        </p:nvSpPr>
        <p:spPr/>
        <p:txBody>
          <a:bodyPr/>
          <a:lstStyle/>
          <a:p>
            <a:r>
              <a:rPr lang="en-US" dirty="0"/>
              <a:t>Background</a:t>
            </a:r>
            <a:endParaRPr lang="en-ID" dirty="0"/>
          </a:p>
        </p:txBody>
      </p:sp>
      <p:sp>
        <p:nvSpPr>
          <p:cNvPr id="3" name="Slide Number Placeholder 2">
            <a:extLst>
              <a:ext uri="{FF2B5EF4-FFF2-40B4-BE49-F238E27FC236}">
                <a16:creationId xmlns:a16="http://schemas.microsoft.com/office/drawing/2014/main" id="{236E3C63-4745-42D9-9752-F465561FA687}"/>
              </a:ext>
            </a:extLst>
          </p:cNvPr>
          <p:cNvSpPr>
            <a:spLocks noGrp="1"/>
          </p:cNvSpPr>
          <p:nvPr>
            <p:ph type="sldNum" sz="quarter" idx="12"/>
          </p:nvPr>
        </p:nvSpPr>
        <p:spPr/>
        <p:txBody>
          <a:bodyPr/>
          <a:lstStyle/>
          <a:p>
            <a:fld id="{6D22F896-40B5-4ADD-8801-0D06FADFA095}" type="slidenum">
              <a:rPr lang="en-US" smtClean="0"/>
              <a:t>12</a:t>
            </a:fld>
            <a:endParaRPr lang="en-US" dirty="0"/>
          </a:p>
        </p:txBody>
      </p:sp>
      <p:pic>
        <p:nvPicPr>
          <p:cNvPr id="2056" name="Picture 8" descr="Southern Cardamom | Stand For Trees">
            <a:extLst>
              <a:ext uri="{FF2B5EF4-FFF2-40B4-BE49-F238E27FC236}">
                <a16:creationId xmlns:a16="http://schemas.microsoft.com/office/drawing/2014/main" id="{3F18F7FB-1BBF-4619-B4EB-82B076123E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3441"/>
          <a:stretch/>
        </p:blipFill>
        <p:spPr bwMode="auto">
          <a:xfrm>
            <a:off x="7258975" y="1853754"/>
            <a:ext cx="4933025" cy="42687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56303F0-8DEA-48F9-B17A-9C4B7A139CEF}"/>
              </a:ext>
            </a:extLst>
          </p:cNvPr>
          <p:cNvSpPr txBox="1"/>
          <p:nvPr/>
        </p:nvSpPr>
        <p:spPr>
          <a:xfrm>
            <a:off x="1391229" y="1920943"/>
            <a:ext cx="5566162" cy="4163960"/>
          </a:xfrm>
          <a:prstGeom prst="rect">
            <a:avLst/>
          </a:prstGeom>
          <a:noFill/>
        </p:spPr>
        <p:txBody>
          <a:bodyPr wrap="square">
            <a:spAutoFit/>
          </a:bodyPr>
          <a:lstStyle/>
          <a:p>
            <a:pPr marL="0" marR="0">
              <a:lnSpc>
                <a:spcPct val="107000"/>
              </a:lnSpc>
              <a:spcBef>
                <a:spcPts val="0"/>
              </a:spcBef>
              <a:spcAft>
                <a:spcPts val="800"/>
              </a:spcAft>
            </a:pPr>
            <a:r>
              <a:rPr lang="en-ID" sz="2200" dirty="0">
                <a:effectLst/>
                <a:latin typeface="Calibri" panose="020F0502020204030204" pitchFamily="34" charset="0"/>
                <a:ea typeface="Calibri" panose="020F0502020204030204" pitchFamily="34" charset="0"/>
                <a:cs typeface="Times New Roman" panose="02020603050405020304" pitchFamily="18" charset="0"/>
              </a:rPr>
              <a:t>The BCC seeks to enhance transboundary cooperation for mitigating fragmentation of biodiversity rich forests of the Cardamom Mountains, </a:t>
            </a:r>
            <a:r>
              <a:rPr lang="en-ID" sz="2200" dirty="0" err="1">
                <a:effectLst/>
                <a:latin typeface="Calibri" panose="020F0502020204030204" pitchFamily="34" charset="0"/>
                <a:ea typeface="Calibri" panose="020F0502020204030204" pitchFamily="34" charset="0"/>
                <a:cs typeface="Times New Roman" panose="02020603050405020304" pitchFamily="18" charset="0"/>
              </a:rPr>
              <a:t>Triborder</a:t>
            </a:r>
            <a:r>
              <a:rPr lang="en-ID" sz="2200" dirty="0">
                <a:effectLst/>
                <a:latin typeface="Calibri" panose="020F0502020204030204" pitchFamily="34" charset="0"/>
                <a:ea typeface="Calibri" panose="020F0502020204030204" pitchFamily="34" charset="0"/>
                <a:cs typeface="Times New Roman" panose="02020603050405020304" pitchFamily="18" charset="0"/>
              </a:rPr>
              <a:t> Forest areas </a:t>
            </a:r>
            <a:r>
              <a:rPr lang="en-ID" sz="2200" dirty="0">
                <a:latin typeface="Calibri" panose="020F0502020204030204" pitchFamily="34" charset="0"/>
                <a:ea typeface="Calibri" panose="020F0502020204030204" pitchFamily="34" charset="0"/>
                <a:cs typeface="Times New Roman" panose="02020603050405020304" pitchFamily="18" charset="0"/>
              </a:rPr>
              <a:t>of </a:t>
            </a:r>
            <a:r>
              <a:rPr lang="en-ID" sz="2200" dirty="0">
                <a:effectLst/>
                <a:latin typeface="Calibri" panose="020F0502020204030204" pitchFamily="34" charset="0"/>
                <a:ea typeface="Calibri" panose="020F0502020204030204" pitchFamily="34" charset="0"/>
                <a:cs typeface="Times New Roman" panose="02020603050405020304" pitchFamily="18" charset="0"/>
              </a:rPr>
              <a:t>southern Laos, and the </a:t>
            </a:r>
            <a:r>
              <a:rPr lang="en-ID" sz="2200" dirty="0">
                <a:latin typeface="Calibri" panose="020F0502020204030204" pitchFamily="34" charset="0"/>
                <a:ea typeface="Calibri" panose="020F0502020204030204" pitchFamily="34" charset="0"/>
                <a:cs typeface="Times New Roman" panose="02020603050405020304" pitchFamily="18" charset="0"/>
              </a:rPr>
              <a:t>c</a:t>
            </a:r>
            <a:r>
              <a:rPr lang="en-ID" sz="2200" dirty="0">
                <a:effectLst/>
                <a:latin typeface="Calibri" panose="020F0502020204030204" pitchFamily="34" charset="0"/>
                <a:ea typeface="Calibri" panose="020F0502020204030204" pitchFamily="34" charset="0"/>
                <a:cs typeface="Times New Roman" panose="02020603050405020304" pitchFamily="18" charset="0"/>
              </a:rPr>
              <a:t>entral highlands in Viet Nam</a:t>
            </a:r>
          </a:p>
          <a:p>
            <a:pPr marL="0" marR="0">
              <a:lnSpc>
                <a:spcPct val="107000"/>
              </a:lnSpc>
              <a:spcBef>
                <a:spcPts val="0"/>
              </a:spcBef>
              <a:spcAft>
                <a:spcPts val="800"/>
              </a:spcAft>
            </a:pPr>
            <a:r>
              <a:rPr lang="en-ID" sz="2200" dirty="0">
                <a:effectLst/>
                <a:latin typeface="Calibri" panose="020F0502020204030204" pitchFamily="34" charset="0"/>
                <a:ea typeface="Calibri" panose="020F0502020204030204" pitchFamily="34" charset="0"/>
                <a:cs typeface="Times New Roman" panose="02020603050405020304" pitchFamily="18" charset="0"/>
              </a:rPr>
              <a:t>The project promotes sustainable resource use, restore and improve vegetative cover in marginal lands, and address constraints to land tenure and rural household access to socioeconomic assets</a:t>
            </a:r>
            <a:r>
              <a:rPr lang="en-ID" sz="2200" dirty="0">
                <a:latin typeface="Calibri" panose="020F0502020204030204" pitchFamily="34" charset="0"/>
                <a:ea typeface="Calibri" panose="020F0502020204030204" pitchFamily="34" charset="0"/>
                <a:cs typeface="Times New Roman" panose="02020603050405020304" pitchFamily="18" charset="0"/>
              </a:rPr>
              <a:t> to e</a:t>
            </a:r>
            <a:r>
              <a:rPr lang="en-ID" sz="2200" dirty="0">
                <a:effectLst/>
                <a:latin typeface="Calibri" panose="020F0502020204030204" pitchFamily="34" charset="0"/>
                <a:ea typeface="Calibri" panose="020F0502020204030204" pitchFamily="34" charset="0"/>
                <a:cs typeface="Times New Roman" panose="02020603050405020304" pitchFamily="18" charset="0"/>
              </a:rPr>
              <a:t>nhance productivity of these areas.</a:t>
            </a:r>
          </a:p>
        </p:txBody>
      </p:sp>
    </p:spTree>
    <p:extLst>
      <p:ext uri="{BB962C8B-B14F-4D97-AF65-F5344CB8AC3E}">
        <p14:creationId xmlns:p14="http://schemas.microsoft.com/office/powerpoint/2010/main" val="836139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B3D7D-A11E-49E9-A5F9-D3B323B69EAB}"/>
              </a:ext>
            </a:extLst>
          </p:cNvPr>
          <p:cNvSpPr>
            <a:spLocks noGrp="1"/>
          </p:cNvSpPr>
          <p:nvPr>
            <p:ph type="title"/>
          </p:nvPr>
        </p:nvSpPr>
        <p:spPr/>
        <p:txBody>
          <a:bodyPr/>
          <a:lstStyle/>
          <a:p>
            <a:r>
              <a:rPr lang="en-US" dirty="0"/>
              <a:t>Problem identification</a:t>
            </a:r>
            <a:endParaRPr lang="en-ID" dirty="0"/>
          </a:p>
        </p:txBody>
      </p:sp>
      <p:sp>
        <p:nvSpPr>
          <p:cNvPr id="3" name="Slide Number Placeholder 2">
            <a:extLst>
              <a:ext uri="{FF2B5EF4-FFF2-40B4-BE49-F238E27FC236}">
                <a16:creationId xmlns:a16="http://schemas.microsoft.com/office/drawing/2014/main" id="{0074184B-707B-4142-8B68-D3197AF567E5}"/>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extBox 3">
            <a:extLst>
              <a:ext uri="{FF2B5EF4-FFF2-40B4-BE49-F238E27FC236}">
                <a16:creationId xmlns:a16="http://schemas.microsoft.com/office/drawing/2014/main" id="{F2F7004F-9859-4505-B1F0-AD4110CD9B6B}"/>
              </a:ext>
            </a:extLst>
          </p:cNvPr>
          <p:cNvSpPr txBox="1"/>
          <p:nvPr/>
        </p:nvSpPr>
        <p:spPr>
          <a:xfrm>
            <a:off x="1373588" y="1853754"/>
            <a:ext cx="5822342" cy="4308872"/>
          </a:xfrm>
          <a:prstGeom prst="rect">
            <a:avLst/>
          </a:prstGeom>
          <a:noFill/>
        </p:spPr>
        <p:txBody>
          <a:bodyPr wrap="square">
            <a:spAutoFit/>
          </a:bodyPr>
          <a:lstStyle/>
          <a:p>
            <a:pPr>
              <a:spcAft>
                <a:spcPts val="1200"/>
              </a:spcAft>
            </a:pPr>
            <a:r>
              <a:rPr lang="en-US" sz="2200" dirty="0"/>
              <a:t>GMS countries have identified several important biodiversity conservation landscapes that are vulnerable to increased development pressures and environmental degradation arising from the development of regional hydropower systems, roads, large-scale tourism infrastructure, mining, and plantation agriculture. </a:t>
            </a:r>
          </a:p>
          <a:p>
            <a:pPr>
              <a:spcAft>
                <a:spcPts val="1200"/>
              </a:spcAft>
            </a:pPr>
            <a:r>
              <a:rPr lang="en-US" sz="2200" dirty="0"/>
              <a:t>These high-value biodiversity landscapes and watersheds need to be conserved to safeguard local livelihoods and investments in energy and hydropower, transport, water, and food security enhancing sectors</a:t>
            </a:r>
            <a:endParaRPr lang="en-ID" sz="2200" dirty="0"/>
          </a:p>
        </p:txBody>
      </p:sp>
      <p:pic>
        <p:nvPicPr>
          <p:cNvPr id="5" name="Picture 6" descr="ADB-GMS-Xishuangbanna Biodiversity Conservation Corridors----Xishuangbanna  Tropical Botanical Garden,CAS">
            <a:extLst>
              <a:ext uri="{FF2B5EF4-FFF2-40B4-BE49-F238E27FC236}">
                <a16:creationId xmlns:a16="http://schemas.microsoft.com/office/drawing/2014/main" id="{5C008B02-70C4-40B3-BAFC-3570211403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50" t="9141" r="4310" b="2999"/>
          <a:stretch/>
        </p:blipFill>
        <p:spPr bwMode="auto">
          <a:xfrm>
            <a:off x="7195930" y="0"/>
            <a:ext cx="4996070" cy="6843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7875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66785-EC8D-4492-AD7E-6E3B17F18457}"/>
              </a:ext>
            </a:extLst>
          </p:cNvPr>
          <p:cNvSpPr>
            <a:spLocks noGrp="1"/>
          </p:cNvSpPr>
          <p:nvPr>
            <p:ph type="title"/>
          </p:nvPr>
        </p:nvSpPr>
        <p:spPr/>
        <p:txBody>
          <a:bodyPr/>
          <a:lstStyle/>
          <a:p>
            <a:r>
              <a:rPr lang="en-US" dirty="0"/>
              <a:t>Project design</a:t>
            </a:r>
            <a:endParaRPr lang="en-ID" dirty="0"/>
          </a:p>
        </p:txBody>
      </p:sp>
      <p:sp>
        <p:nvSpPr>
          <p:cNvPr id="3" name="Slide Number Placeholder 2">
            <a:extLst>
              <a:ext uri="{FF2B5EF4-FFF2-40B4-BE49-F238E27FC236}">
                <a16:creationId xmlns:a16="http://schemas.microsoft.com/office/drawing/2014/main" id="{1B7212B0-BF93-4859-B34A-78F2DEC97092}"/>
              </a:ext>
            </a:extLst>
          </p:cNvPr>
          <p:cNvSpPr>
            <a:spLocks noGrp="1"/>
          </p:cNvSpPr>
          <p:nvPr>
            <p:ph type="sldNum" sz="quarter" idx="12"/>
          </p:nvPr>
        </p:nvSpPr>
        <p:spPr/>
        <p:txBody>
          <a:bodyPr/>
          <a:lstStyle/>
          <a:p>
            <a:fld id="{6D22F896-40B5-4ADD-8801-0D06FADFA095}" type="slidenum">
              <a:rPr lang="en-US" smtClean="0"/>
              <a:t>14</a:t>
            </a:fld>
            <a:endParaRPr lang="en-US" dirty="0"/>
          </a:p>
        </p:txBody>
      </p:sp>
      <p:pic>
        <p:nvPicPr>
          <p:cNvPr id="5" name="Picture 2" descr="Natural protected areas and biodiversity conservation corridors - Natural  protected areas and biodiversity conservation corridors - OD Mekong Datahub">
            <a:extLst>
              <a:ext uri="{FF2B5EF4-FFF2-40B4-BE49-F238E27FC236}">
                <a16:creationId xmlns:a16="http://schemas.microsoft.com/office/drawing/2014/main" id="{FBFB0B92-E520-4830-B076-25569D5F65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15" t="5486" r="20877" b="5907"/>
          <a:stretch/>
        </p:blipFill>
        <p:spPr bwMode="auto">
          <a:xfrm>
            <a:off x="6202017" y="1853754"/>
            <a:ext cx="5989983" cy="4995484"/>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22D1FF1-E773-4345-9F9C-621CC9A249CC}"/>
              </a:ext>
            </a:extLst>
          </p:cNvPr>
          <p:cNvSpPr txBox="1"/>
          <p:nvPr/>
        </p:nvSpPr>
        <p:spPr>
          <a:xfrm>
            <a:off x="1373588" y="1872020"/>
            <a:ext cx="4828429" cy="4308872"/>
          </a:xfrm>
          <a:prstGeom prst="rect">
            <a:avLst/>
          </a:prstGeom>
          <a:noFill/>
        </p:spPr>
        <p:txBody>
          <a:bodyPr wrap="square">
            <a:spAutoFit/>
          </a:bodyPr>
          <a:lstStyle/>
          <a:p>
            <a:pPr>
              <a:spcAft>
                <a:spcPts val="1200"/>
              </a:spcAft>
            </a:pPr>
            <a:r>
              <a:rPr lang="en-US" sz="2200" dirty="0"/>
              <a:t>The project aims to ensure climate-resilient sustainable forest ecosystems benefiting local livelihoods and sustainably managed biodiversity corridors in Cambodia, the Lao PDR, and Viet Nam</a:t>
            </a:r>
          </a:p>
          <a:p>
            <a:pPr>
              <a:spcAft>
                <a:spcPts val="1200"/>
              </a:spcAft>
            </a:pPr>
            <a:r>
              <a:rPr lang="en-US" sz="2200" dirty="0"/>
              <a:t>Institutions and communities will be strengthened to restore, protect, and maintain biodiversity corridors; people’s livelihoods will be improved and through small-scale infrastructure support provided in target communities</a:t>
            </a:r>
            <a:endParaRPr lang="en-ID" sz="2200" dirty="0"/>
          </a:p>
        </p:txBody>
      </p:sp>
    </p:spTree>
    <p:extLst>
      <p:ext uri="{BB962C8B-B14F-4D97-AF65-F5344CB8AC3E}">
        <p14:creationId xmlns:p14="http://schemas.microsoft.com/office/powerpoint/2010/main" val="3723376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64010-5017-49AC-8830-43C1652B18EA}"/>
              </a:ext>
            </a:extLst>
          </p:cNvPr>
          <p:cNvSpPr>
            <a:spLocks noGrp="1"/>
          </p:cNvSpPr>
          <p:nvPr>
            <p:ph type="title"/>
          </p:nvPr>
        </p:nvSpPr>
        <p:spPr/>
        <p:txBody>
          <a:bodyPr/>
          <a:lstStyle/>
          <a:p>
            <a:r>
              <a:rPr lang="en-US" dirty="0"/>
              <a:t>Lessons learned</a:t>
            </a:r>
            <a:endParaRPr lang="en-ID" dirty="0"/>
          </a:p>
        </p:txBody>
      </p:sp>
      <p:sp>
        <p:nvSpPr>
          <p:cNvPr id="3" name="Slide Number Placeholder 2">
            <a:extLst>
              <a:ext uri="{FF2B5EF4-FFF2-40B4-BE49-F238E27FC236}">
                <a16:creationId xmlns:a16="http://schemas.microsoft.com/office/drawing/2014/main" id="{6128C8ED-FBBE-430B-A596-528C2FB59EE4}"/>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7" name="TextBox 6">
            <a:extLst>
              <a:ext uri="{FF2B5EF4-FFF2-40B4-BE49-F238E27FC236}">
                <a16:creationId xmlns:a16="http://schemas.microsoft.com/office/drawing/2014/main" id="{D6075906-1361-43D0-BA73-B2788E70B881}"/>
              </a:ext>
            </a:extLst>
          </p:cNvPr>
          <p:cNvSpPr txBox="1"/>
          <p:nvPr/>
        </p:nvSpPr>
        <p:spPr>
          <a:xfrm>
            <a:off x="1451579" y="1780859"/>
            <a:ext cx="6517102" cy="4462760"/>
          </a:xfrm>
          <a:prstGeom prst="rect">
            <a:avLst/>
          </a:prstGeom>
          <a:noFill/>
        </p:spPr>
        <p:txBody>
          <a:bodyPr wrap="square">
            <a:spAutoFit/>
          </a:bodyPr>
          <a:lstStyle/>
          <a:p>
            <a:pPr>
              <a:spcAft>
                <a:spcPts val="1200"/>
              </a:spcAft>
            </a:pPr>
            <a:r>
              <a:rPr lang="en-US" sz="2200" dirty="0"/>
              <a:t>Establishing protected areas to safeguard the areas of origin and representative samples of local agriculture genetic resources and ecosystems has proven to be an effective development strategy in the agriculture sector. </a:t>
            </a:r>
          </a:p>
          <a:p>
            <a:pPr>
              <a:spcAft>
                <a:spcPts val="1200"/>
              </a:spcAft>
            </a:pPr>
            <a:r>
              <a:rPr lang="en-US" sz="2200" dirty="0"/>
              <a:t>Uncertain tenure and resource use rights, particularly in the regions surrounding protected areas leads to irresponsible development that degrades watersheds and their potential to support agriculture. </a:t>
            </a:r>
          </a:p>
          <a:p>
            <a:pPr>
              <a:spcAft>
                <a:spcPts val="1200"/>
              </a:spcAft>
            </a:pPr>
            <a:r>
              <a:rPr lang="en-US" sz="2200" dirty="0"/>
              <a:t>Encroachment is degrading natural systems. Up to 10 percent of all protected areas are affected by encroachment especially in the densely populated southern and western regions of Cambodia.</a:t>
            </a:r>
            <a:endParaRPr lang="en-ID" sz="2200" dirty="0"/>
          </a:p>
        </p:txBody>
      </p:sp>
      <p:pic>
        <p:nvPicPr>
          <p:cNvPr id="4102" name="Picture 6" descr="akp.gov.kh">
            <a:extLst>
              <a:ext uri="{FF2B5EF4-FFF2-40B4-BE49-F238E27FC236}">
                <a16:creationId xmlns:a16="http://schemas.microsoft.com/office/drawing/2014/main" id="{DD10691F-66C9-46DD-9214-3C22864E01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4731" y="-24717"/>
            <a:ext cx="3167270" cy="6897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149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Koh Kong Conservation Corridor, Cambodia – Heroes Of Adventure">
            <a:extLst>
              <a:ext uri="{FF2B5EF4-FFF2-40B4-BE49-F238E27FC236}">
                <a16:creationId xmlns:a16="http://schemas.microsoft.com/office/drawing/2014/main" id="{389AF021-A930-41DA-A32E-F5F844F82A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5165" y="3636401"/>
            <a:ext cx="4206836" cy="250097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New National Park Declared in Cambodia - Rainforest Trust Saves Rainforest">
            <a:extLst>
              <a:ext uri="{FF2B5EF4-FFF2-40B4-BE49-F238E27FC236}">
                <a16:creationId xmlns:a16="http://schemas.microsoft.com/office/drawing/2014/main" id="{8EE5FDBE-7F75-47C4-9764-E831438BD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5165" y="1855884"/>
            <a:ext cx="4206836" cy="180293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51A96DD-3969-4A45-924F-3C1D847F5677}"/>
              </a:ext>
            </a:extLst>
          </p:cNvPr>
          <p:cNvSpPr>
            <a:spLocks noGrp="1"/>
          </p:cNvSpPr>
          <p:nvPr>
            <p:ph type="sldNum" sz="quarter" idx="12"/>
          </p:nvPr>
        </p:nvSpPr>
        <p:spPr/>
        <p:txBody>
          <a:bodyPr/>
          <a:lstStyle/>
          <a:p>
            <a:fld id="{6D22F896-40B5-4ADD-8801-0D06FADFA095}" type="slidenum">
              <a:rPr lang="en-US" smtClean="0"/>
              <a:t>16</a:t>
            </a:fld>
            <a:endParaRPr lang="en-US" dirty="0"/>
          </a:p>
        </p:txBody>
      </p:sp>
      <p:pic>
        <p:nvPicPr>
          <p:cNvPr id="6" name="Picture 4" descr="Cambodia | BIOFIN">
            <a:extLst>
              <a:ext uri="{FF2B5EF4-FFF2-40B4-BE49-F238E27FC236}">
                <a16:creationId xmlns:a16="http://schemas.microsoft.com/office/drawing/2014/main" id="{DE8A13AF-0D55-4FFD-A04D-3382550CEF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2" t="-835" r="21115" b="835"/>
          <a:stretch/>
        </p:blipFill>
        <p:spPr bwMode="auto">
          <a:xfrm>
            <a:off x="3982489" y="4326696"/>
            <a:ext cx="4002676" cy="181067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iem Reap Flooded Forests: What You Need to Know - The Tonle Sap Experience">
            <a:extLst>
              <a:ext uri="{FF2B5EF4-FFF2-40B4-BE49-F238E27FC236}">
                <a16:creationId xmlns:a16="http://schemas.microsoft.com/office/drawing/2014/main" id="{9FF26ACC-EB6B-45A0-9EB8-14AE3333C6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2489" y="1873540"/>
            <a:ext cx="4002676" cy="266359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Mother of water: Protecting a biodiversity hotspot in the Greater Mekong |  Global Environment Facility">
            <a:extLst>
              <a:ext uri="{FF2B5EF4-FFF2-40B4-BE49-F238E27FC236}">
                <a16:creationId xmlns:a16="http://schemas.microsoft.com/office/drawing/2014/main" id="{1A05C664-41AE-4CF8-8015-84405B767D7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1089" r="27385"/>
          <a:stretch/>
        </p:blipFill>
        <p:spPr bwMode="auto">
          <a:xfrm>
            <a:off x="0" y="1847174"/>
            <a:ext cx="3982489" cy="426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146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27148B-3E44-4BF4-AB71-7560DB37E62D}"/>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3" name="TextBox 2">
            <a:extLst>
              <a:ext uri="{FF2B5EF4-FFF2-40B4-BE49-F238E27FC236}">
                <a16:creationId xmlns:a16="http://schemas.microsoft.com/office/drawing/2014/main" id="{CA294772-C27D-4C06-A14B-43EEBDFF17B6}"/>
              </a:ext>
            </a:extLst>
          </p:cNvPr>
          <p:cNvSpPr txBox="1"/>
          <p:nvPr/>
        </p:nvSpPr>
        <p:spPr>
          <a:xfrm>
            <a:off x="3044687" y="2558534"/>
            <a:ext cx="6102626" cy="1107996"/>
          </a:xfrm>
          <a:prstGeom prst="rect">
            <a:avLst/>
          </a:prstGeom>
          <a:noFill/>
        </p:spPr>
        <p:txBody>
          <a:bodyPr wrap="square">
            <a:spAutoFit/>
          </a:bodyPr>
          <a:lstStyle/>
          <a:p>
            <a:pPr algn="ctr">
              <a:spcAft>
                <a:spcPts val="1200"/>
              </a:spcAft>
            </a:pPr>
            <a:r>
              <a:rPr lang="en-US" sz="2800" dirty="0"/>
              <a:t>Forestry and Livelihood Improvements </a:t>
            </a:r>
          </a:p>
          <a:p>
            <a:pPr algn="ctr">
              <a:spcAft>
                <a:spcPts val="1200"/>
              </a:spcAft>
            </a:pPr>
            <a:r>
              <a:rPr lang="en-US" sz="2800" dirty="0"/>
              <a:t>Central Highlands, Viet Nam</a:t>
            </a:r>
          </a:p>
        </p:txBody>
      </p:sp>
    </p:spTree>
    <p:extLst>
      <p:ext uri="{BB962C8B-B14F-4D97-AF65-F5344CB8AC3E}">
        <p14:creationId xmlns:p14="http://schemas.microsoft.com/office/powerpoint/2010/main" val="3749311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A3ABD-348A-47FE-8D35-21466643B3B3}"/>
              </a:ext>
            </a:extLst>
          </p:cNvPr>
          <p:cNvSpPr>
            <a:spLocks noGrp="1"/>
          </p:cNvSpPr>
          <p:nvPr>
            <p:ph type="title"/>
          </p:nvPr>
        </p:nvSpPr>
        <p:spPr/>
        <p:txBody>
          <a:bodyPr/>
          <a:lstStyle/>
          <a:p>
            <a:r>
              <a:rPr lang="en-US" dirty="0"/>
              <a:t>background</a:t>
            </a:r>
            <a:endParaRPr lang="en-ID" dirty="0"/>
          </a:p>
        </p:txBody>
      </p:sp>
      <p:sp>
        <p:nvSpPr>
          <p:cNvPr id="3" name="Slide Number Placeholder 2">
            <a:extLst>
              <a:ext uri="{FF2B5EF4-FFF2-40B4-BE49-F238E27FC236}">
                <a16:creationId xmlns:a16="http://schemas.microsoft.com/office/drawing/2014/main" id="{B56A1336-936C-4CB4-9BAC-06EAD1B76001}"/>
              </a:ext>
            </a:extLst>
          </p:cNvPr>
          <p:cNvSpPr>
            <a:spLocks noGrp="1"/>
          </p:cNvSpPr>
          <p:nvPr>
            <p:ph type="sldNum" sz="quarter" idx="12"/>
          </p:nvPr>
        </p:nvSpPr>
        <p:spPr/>
        <p:txBody>
          <a:bodyPr/>
          <a:lstStyle/>
          <a:p>
            <a:fld id="{6D22F896-40B5-4ADD-8801-0D06FADFA095}" type="slidenum">
              <a:rPr lang="en-US" smtClean="0"/>
              <a:t>18</a:t>
            </a:fld>
            <a:endParaRPr lang="en-US" dirty="0"/>
          </a:p>
        </p:txBody>
      </p:sp>
      <p:pic>
        <p:nvPicPr>
          <p:cNvPr id="12290" name="Picture 2" descr="Landscape AR 2017 Central Highlands, Vietnam - IDH - the sustainable trade  initiative">
            <a:extLst>
              <a:ext uri="{FF2B5EF4-FFF2-40B4-BE49-F238E27FC236}">
                <a16:creationId xmlns:a16="http://schemas.microsoft.com/office/drawing/2014/main" id="{F98BEFA6-361A-49C2-9882-C1EE523E1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7992" y="0"/>
            <a:ext cx="2654008" cy="185375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6FB06CC-656A-4CFE-A8F4-02808E2FD90E}"/>
              </a:ext>
            </a:extLst>
          </p:cNvPr>
          <p:cNvSpPr txBox="1"/>
          <p:nvPr/>
        </p:nvSpPr>
        <p:spPr>
          <a:xfrm>
            <a:off x="1382865" y="1853754"/>
            <a:ext cx="6102626" cy="2277547"/>
          </a:xfrm>
          <a:prstGeom prst="rect">
            <a:avLst/>
          </a:prstGeom>
          <a:noFill/>
        </p:spPr>
        <p:txBody>
          <a:bodyPr wrap="square">
            <a:spAutoFit/>
          </a:bodyPr>
          <a:lstStyle/>
          <a:p>
            <a:pPr>
              <a:spcAft>
                <a:spcPts val="1200"/>
              </a:spcAft>
            </a:pPr>
            <a:r>
              <a:rPr lang="en-US" sz="2200" b="0" i="0" dirty="0">
                <a:solidFill>
                  <a:srgbClr val="333333"/>
                </a:solidFill>
                <a:effectLst/>
                <a:latin typeface="-apple-system"/>
              </a:rPr>
              <a:t>Viet Nam’s forests were under considerable threat despite logging bans and official sanctioning of reduced harvesting. </a:t>
            </a:r>
          </a:p>
          <a:p>
            <a:pPr>
              <a:spcAft>
                <a:spcPts val="1200"/>
              </a:spcAft>
            </a:pPr>
            <a:r>
              <a:rPr lang="en-US" sz="2200" b="0" i="0" dirty="0">
                <a:solidFill>
                  <a:srgbClr val="333333"/>
                </a:solidFill>
                <a:effectLst/>
                <a:latin typeface="-apple-system"/>
              </a:rPr>
              <a:t>Poor forest management and over-harvesting resulted in low forest stocks, causing production and productivity losses. </a:t>
            </a:r>
            <a:endParaRPr lang="en-ID" sz="2200" dirty="0"/>
          </a:p>
        </p:txBody>
      </p:sp>
    </p:spTree>
    <p:extLst>
      <p:ext uri="{BB962C8B-B14F-4D97-AF65-F5344CB8AC3E}">
        <p14:creationId xmlns:p14="http://schemas.microsoft.com/office/powerpoint/2010/main" val="3840527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16FF4-29CB-44EE-8E2C-2312351BA338}"/>
              </a:ext>
            </a:extLst>
          </p:cNvPr>
          <p:cNvSpPr>
            <a:spLocks noGrp="1"/>
          </p:cNvSpPr>
          <p:nvPr>
            <p:ph type="title"/>
          </p:nvPr>
        </p:nvSpPr>
        <p:spPr/>
        <p:txBody>
          <a:bodyPr/>
          <a:lstStyle/>
          <a:p>
            <a:r>
              <a:rPr lang="en-US" dirty="0"/>
              <a:t>Project impact and outcome</a:t>
            </a:r>
            <a:endParaRPr lang="en-ID" dirty="0"/>
          </a:p>
        </p:txBody>
      </p:sp>
      <p:sp>
        <p:nvSpPr>
          <p:cNvPr id="3" name="Slide Number Placeholder 2">
            <a:extLst>
              <a:ext uri="{FF2B5EF4-FFF2-40B4-BE49-F238E27FC236}">
                <a16:creationId xmlns:a16="http://schemas.microsoft.com/office/drawing/2014/main" id="{3BA794C3-A9A0-403D-AEC6-D3FB054B74C8}"/>
              </a:ext>
            </a:extLst>
          </p:cNvPr>
          <p:cNvSpPr>
            <a:spLocks noGrp="1"/>
          </p:cNvSpPr>
          <p:nvPr>
            <p:ph type="sldNum" sz="quarter" idx="12"/>
          </p:nvPr>
        </p:nvSpPr>
        <p:spPr/>
        <p:txBody>
          <a:bodyPr/>
          <a:lstStyle/>
          <a:p>
            <a:fld id="{6D22F896-40B5-4ADD-8801-0D06FADFA095}" type="slidenum">
              <a:rPr lang="en-US" smtClean="0"/>
              <a:t>19</a:t>
            </a:fld>
            <a:endParaRPr lang="en-US" dirty="0"/>
          </a:p>
        </p:txBody>
      </p:sp>
      <p:sp>
        <p:nvSpPr>
          <p:cNvPr id="5" name="TextBox 4">
            <a:extLst>
              <a:ext uri="{FF2B5EF4-FFF2-40B4-BE49-F238E27FC236}">
                <a16:creationId xmlns:a16="http://schemas.microsoft.com/office/drawing/2014/main" id="{2C11A0B3-1F5A-4940-B63A-77BEB15CCCCA}"/>
              </a:ext>
            </a:extLst>
          </p:cNvPr>
          <p:cNvSpPr txBox="1"/>
          <p:nvPr/>
        </p:nvSpPr>
        <p:spPr>
          <a:xfrm>
            <a:off x="1389490" y="1928914"/>
            <a:ext cx="6102626" cy="2954655"/>
          </a:xfrm>
          <a:prstGeom prst="rect">
            <a:avLst/>
          </a:prstGeom>
          <a:noFill/>
        </p:spPr>
        <p:txBody>
          <a:bodyPr wrap="square">
            <a:spAutoFit/>
          </a:bodyPr>
          <a:lstStyle/>
          <a:p>
            <a:pPr>
              <a:spcBef>
                <a:spcPts val="1200"/>
              </a:spcBef>
            </a:pPr>
            <a:r>
              <a:rPr lang="en-US" sz="2200" dirty="0"/>
              <a:t>The project’s expected impact was improved forest productivity and livelihoods and reduced poverty in the Central Highlands. </a:t>
            </a:r>
          </a:p>
          <a:p>
            <a:pPr>
              <a:spcBef>
                <a:spcPts val="1200"/>
              </a:spcBef>
            </a:pPr>
            <a:r>
              <a:rPr lang="en-US" sz="2200" dirty="0"/>
              <a:t>The expected outcome was to enable the government to strengthen sustainable forest management (SFM) in the Central Highlands, an important forest region of the country and to secure 70% of national timber needs in 2010–2015. </a:t>
            </a:r>
            <a:endParaRPr lang="en-ID" sz="2200" dirty="0"/>
          </a:p>
        </p:txBody>
      </p:sp>
    </p:spTree>
    <p:extLst>
      <p:ext uri="{BB962C8B-B14F-4D97-AF65-F5344CB8AC3E}">
        <p14:creationId xmlns:p14="http://schemas.microsoft.com/office/powerpoint/2010/main" val="1559818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A4ED7-31D7-41C0-A73A-480E7AC115D9}"/>
              </a:ext>
            </a:extLst>
          </p:cNvPr>
          <p:cNvSpPr>
            <a:spLocks noGrp="1"/>
          </p:cNvSpPr>
          <p:nvPr>
            <p:ph type="title"/>
          </p:nvPr>
        </p:nvSpPr>
        <p:spPr/>
        <p:txBody>
          <a:bodyPr/>
          <a:lstStyle/>
          <a:p>
            <a:r>
              <a:rPr lang="en-US" dirty="0"/>
              <a:t>Project design</a:t>
            </a:r>
            <a:endParaRPr lang="en-ID" dirty="0"/>
          </a:p>
        </p:txBody>
      </p:sp>
      <p:sp>
        <p:nvSpPr>
          <p:cNvPr id="3" name="Slide Number Placeholder 2">
            <a:extLst>
              <a:ext uri="{FF2B5EF4-FFF2-40B4-BE49-F238E27FC236}">
                <a16:creationId xmlns:a16="http://schemas.microsoft.com/office/drawing/2014/main" id="{9064C9C3-A50C-49BF-AE6E-6F41B9BA4305}"/>
              </a:ext>
            </a:extLst>
          </p:cNvPr>
          <p:cNvSpPr>
            <a:spLocks noGrp="1"/>
          </p:cNvSpPr>
          <p:nvPr>
            <p:ph type="sldNum" sz="quarter" idx="12"/>
          </p:nvPr>
        </p:nvSpPr>
        <p:spPr/>
        <p:txBody>
          <a:bodyPr/>
          <a:lstStyle/>
          <a:p>
            <a:fld id="{6D22F896-40B5-4ADD-8801-0D06FADFA095}" type="slidenum">
              <a:rPr lang="en-US" smtClean="0"/>
              <a:t>20</a:t>
            </a:fld>
            <a:endParaRPr lang="en-US" dirty="0"/>
          </a:p>
        </p:txBody>
      </p:sp>
      <p:sp>
        <p:nvSpPr>
          <p:cNvPr id="5" name="TextBox 4">
            <a:extLst>
              <a:ext uri="{FF2B5EF4-FFF2-40B4-BE49-F238E27FC236}">
                <a16:creationId xmlns:a16="http://schemas.microsoft.com/office/drawing/2014/main" id="{5E49B8B6-AD5E-4FCB-BA7F-D6257C166CDD}"/>
              </a:ext>
            </a:extLst>
          </p:cNvPr>
          <p:cNvSpPr txBox="1"/>
          <p:nvPr/>
        </p:nvSpPr>
        <p:spPr>
          <a:xfrm>
            <a:off x="1357685" y="1951672"/>
            <a:ext cx="6102626" cy="2769989"/>
          </a:xfrm>
          <a:prstGeom prst="rect">
            <a:avLst/>
          </a:prstGeom>
          <a:noFill/>
        </p:spPr>
        <p:txBody>
          <a:bodyPr wrap="square">
            <a:spAutoFit/>
          </a:bodyPr>
          <a:lstStyle/>
          <a:p>
            <a:pPr>
              <a:spcAft>
                <a:spcPts val="1200"/>
              </a:spcAft>
            </a:pPr>
            <a:r>
              <a:rPr lang="en-US" sz="2200" dirty="0"/>
              <a:t>The project design comprised four outputs: </a:t>
            </a:r>
          </a:p>
          <a:p>
            <a:pPr marL="342900" indent="-342900">
              <a:spcAft>
                <a:spcPts val="1200"/>
              </a:spcAft>
              <a:buFont typeface="Arial" panose="020B0604020202020204" pitchFamily="34" charset="0"/>
              <a:buChar char="•"/>
            </a:pPr>
            <a:r>
              <a:rPr lang="en-US" sz="2200" dirty="0"/>
              <a:t>sustainable forest resource management and development planning for 3 million ha of forest, which included (a) forestland management planning, (b) forest resource development, and (c) business development</a:t>
            </a:r>
          </a:p>
          <a:p>
            <a:pPr marL="342900" indent="-342900">
              <a:spcAft>
                <a:spcPts val="1200"/>
              </a:spcAft>
              <a:buFont typeface="Arial" panose="020B0604020202020204" pitchFamily="34" charset="0"/>
              <a:buChar char="•"/>
            </a:pPr>
            <a:r>
              <a:rPr lang="en-US" sz="2200" dirty="0"/>
              <a:t>livelihood improvement</a:t>
            </a:r>
            <a:endParaRPr lang="en-ID" sz="2200" dirty="0"/>
          </a:p>
        </p:txBody>
      </p:sp>
    </p:spTree>
    <p:extLst>
      <p:ext uri="{BB962C8B-B14F-4D97-AF65-F5344CB8AC3E}">
        <p14:creationId xmlns:p14="http://schemas.microsoft.com/office/powerpoint/2010/main" val="70671260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356</TotalTime>
  <Words>986</Words>
  <Application>Microsoft Office PowerPoint</Application>
  <PresentationFormat>Widescreen</PresentationFormat>
  <Paragraphs>85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-apple-system</vt:lpstr>
      <vt:lpstr>Arial</vt:lpstr>
      <vt:lpstr>Calibri</vt:lpstr>
      <vt:lpstr>Gill Sans MT</vt:lpstr>
      <vt:lpstr>Open Sans</vt:lpstr>
      <vt:lpstr>Gallery</vt:lpstr>
      <vt:lpstr>Environment and climate change case studies in clmv</vt:lpstr>
      <vt:lpstr>PowerPoint Presentation</vt:lpstr>
      <vt:lpstr>PowerPoint Presentation</vt:lpstr>
      <vt:lpstr>background</vt:lpstr>
      <vt:lpstr>Project design</vt:lpstr>
      <vt:lpstr>Project features</vt:lpstr>
      <vt:lpstr>Project features</vt:lpstr>
      <vt:lpstr>Socioeconomic impacts</vt:lpstr>
      <vt:lpstr>Environmental impacts</vt:lpstr>
      <vt:lpstr>Sustainability measures</vt:lpstr>
      <vt:lpstr>PowerPoint Presentation</vt:lpstr>
      <vt:lpstr>Background</vt:lpstr>
      <vt:lpstr>Problem identification</vt:lpstr>
      <vt:lpstr>Project design</vt:lpstr>
      <vt:lpstr>Lessons learned</vt:lpstr>
      <vt:lpstr>PowerPoint Presentation</vt:lpstr>
      <vt:lpstr>PowerPoint Presentation</vt:lpstr>
      <vt:lpstr>background</vt:lpstr>
      <vt:lpstr>Project impact and outcome</vt:lpstr>
      <vt:lpstr>Project design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 and climate change case studies in clmv</dc:title>
  <dc:creator>januar hakim</dc:creator>
  <cp:lastModifiedBy>januar hakim</cp:lastModifiedBy>
  <cp:revision>26</cp:revision>
  <dcterms:created xsi:type="dcterms:W3CDTF">2021-03-03T07:37:45Z</dcterms:created>
  <dcterms:modified xsi:type="dcterms:W3CDTF">2021-03-04T23:56:14Z</dcterms:modified>
</cp:coreProperties>
</file>