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52"/>
  </p:notesMasterIdLst>
  <p:sldIdLst>
    <p:sldId id="257" r:id="rId2"/>
    <p:sldId id="398" r:id="rId3"/>
    <p:sldId id="399" r:id="rId4"/>
    <p:sldId id="456" r:id="rId5"/>
    <p:sldId id="455" r:id="rId6"/>
    <p:sldId id="401" r:id="rId7"/>
    <p:sldId id="402" r:id="rId8"/>
    <p:sldId id="403" r:id="rId9"/>
    <p:sldId id="404" r:id="rId10"/>
    <p:sldId id="405" r:id="rId11"/>
    <p:sldId id="457" r:id="rId12"/>
    <p:sldId id="406" r:id="rId13"/>
    <p:sldId id="407" r:id="rId14"/>
    <p:sldId id="409" r:id="rId15"/>
    <p:sldId id="410" r:id="rId16"/>
    <p:sldId id="411" r:id="rId17"/>
    <p:sldId id="414" r:id="rId18"/>
    <p:sldId id="412" r:id="rId19"/>
    <p:sldId id="413" r:id="rId20"/>
    <p:sldId id="415" r:id="rId21"/>
    <p:sldId id="461" r:id="rId22"/>
    <p:sldId id="417" r:id="rId23"/>
    <p:sldId id="418" r:id="rId24"/>
    <p:sldId id="419" r:id="rId25"/>
    <p:sldId id="420" r:id="rId26"/>
    <p:sldId id="421" r:id="rId27"/>
    <p:sldId id="459" r:id="rId28"/>
    <p:sldId id="423" r:id="rId29"/>
    <p:sldId id="425" r:id="rId30"/>
    <p:sldId id="426" r:id="rId31"/>
    <p:sldId id="458" r:id="rId32"/>
    <p:sldId id="422" r:id="rId33"/>
    <p:sldId id="427" r:id="rId34"/>
    <p:sldId id="433" r:id="rId35"/>
    <p:sldId id="439" r:id="rId36"/>
    <p:sldId id="460" r:id="rId37"/>
    <p:sldId id="437" r:id="rId38"/>
    <p:sldId id="438" r:id="rId39"/>
    <p:sldId id="436" r:id="rId40"/>
    <p:sldId id="431" r:id="rId41"/>
    <p:sldId id="453" r:id="rId42"/>
    <p:sldId id="434" r:id="rId43"/>
    <p:sldId id="435" r:id="rId44"/>
    <p:sldId id="440" r:id="rId45"/>
    <p:sldId id="441" r:id="rId46"/>
    <p:sldId id="442" r:id="rId47"/>
    <p:sldId id="444" r:id="rId48"/>
    <p:sldId id="448" r:id="rId49"/>
    <p:sldId id="450" r:id="rId50"/>
    <p:sldId id="454" r:id="rId51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2488" autoAdjust="0"/>
  </p:normalViewPr>
  <p:slideViewPr>
    <p:cSldViewPr>
      <p:cViewPr varScale="1">
        <p:scale>
          <a:sx n="75" d="100"/>
          <a:sy n="75" d="100"/>
        </p:scale>
        <p:origin x="-1018" y="-7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82D224-07E5-42A4-BCD4-E52D7F6FAF4D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25C5D0-B035-4085-9CBC-BE25A4905CD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83489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14299"/>
            <a:ext cx="1981200" cy="4917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5442"/>
            <a:ext cx="6705600" cy="49149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0400" y="1539720"/>
            <a:ext cx="1981200" cy="1371600"/>
          </a:xfrm>
        </p:spPr>
        <p:txBody>
          <a:bodyPr anchor="ctr">
            <a:normAutofit/>
          </a:bodyPr>
          <a:lstStyle>
            <a:lvl1pPr marL="0" indent="0" algn="l">
              <a:buNone/>
              <a:defRPr sz="19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457200" y="1539720"/>
            <a:ext cx="6324600" cy="137160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010400" y="114299"/>
            <a:ext cx="1981200" cy="49171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5442"/>
            <a:ext cx="6705600" cy="49149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162800" y="2169208"/>
            <a:ext cx="1600201" cy="1234440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bg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81000" y="2169208"/>
            <a:ext cx="6324600" cy="1234440"/>
          </a:xfrm>
        </p:spPr>
        <p:txBody>
          <a:bodyPr/>
          <a:lstStyle>
            <a:lvl1pPr algn="r">
              <a:defRPr sz="42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89304"/>
            <a:ext cx="4038600" cy="330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89304"/>
            <a:ext cx="4038600" cy="330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91828"/>
            <a:ext cx="4040188" cy="47982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828800"/>
            <a:ext cx="4040188" cy="27658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291828"/>
            <a:ext cx="4041775" cy="479822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828800"/>
            <a:ext cx="4041775" cy="27658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2400" y="113189"/>
            <a:ext cx="8831802" cy="491718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13157"/>
            <a:ext cx="1981200" cy="4917186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152400" y="114300"/>
            <a:ext cx="6705600" cy="49149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228600"/>
            <a:ext cx="586740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59752" y="1597914"/>
            <a:ext cx="1673352" cy="2112264"/>
          </a:xfrm>
        </p:spPr>
        <p:txBody>
          <a:bodyPr tIns="0"/>
          <a:lstStyle>
            <a:lvl1pPr marL="0" indent="0"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  <a:ln>
            <a:noFill/>
          </a:ln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7159752" y="342900"/>
            <a:ext cx="1675660" cy="1255014"/>
          </a:xfrm>
        </p:spPr>
        <p:txBody>
          <a:bodyPr anchor="b"/>
          <a:lstStyle>
            <a:lvl1pPr algn="l">
              <a:defRPr sz="2000" spc="15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ectangle 8"/>
          <p:cNvSpPr/>
          <p:nvPr/>
        </p:nvSpPr>
        <p:spPr>
          <a:xfrm>
            <a:off x="7010400" y="113157"/>
            <a:ext cx="1981200" cy="491718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" y="114300"/>
            <a:ext cx="6705600" cy="4914900"/>
          </a:xfrm>
        </p:spPr>
        <p:txBody>
          <a:bodyPr anchor="ctr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62800" y="1600200"/>
            <a:ext cx="1676400" cy="2228850"/>
          </a:xfrm>
        </p:spPr>
        <p:txBody>
          <a:bodyPr tIns="0"/>
          <a:lstStyle>
            <a:lvl1pPr marL="0" indent="0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162800" y="345186"/>
            <a:ext cx="1676400" cy="1255014"/>
          </a:xfrm>
        </p:spPr>
        <p:txBody>
          <a:bodyPr anchor="b"/>
          <a:lstStyle>
            <a:lvl1pPr algn="l">
              <a:defRPr sz="2000" spc="15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/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52400" y="110489"/>
            <a:ext cx="6705600" cy="4917186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010400" y="110489"/>
            <a:ext cx="1956046" cy="4917186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62800" y="205979"/>
            <a:ext cx="1676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C5DB86-E4D5-4F91-9B45-9900423A9F6C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34680" y="4766310"/>
            <a:ext cx="582966" cy="20574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B44EDAEF-34B0-4B02-A629-F58F082EA89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152400" y="1226228"/>
            <a:ext cx="8831802" cy="3784107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152400" y="114301"/>
            <a:ext cx="8814047" cy="100983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66885"/>
            <a:ext cx="8381260" cy="790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289303"/>
            <a:ext cx="8407893" cy="33055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0888" y="4767263"/>
            <a:ext cx="213360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1CC5DB86-E4D5-4F91-9B45-9900423A9F6C}" type="datetimeFigureOut">
              <a:rPr lang="en-US" smtClean="0"/>
              <a:t>9/20/2015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48000" y="4767263"/>
            <a:ext cx="3352800" cy="2057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 rotWithShape="1"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52400" y="4503397"/>
            <a:ext cx="1219045" cy="50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200" kern="1200" cap="all" spc="200" baseline="0">
          <a:ln>
            <a:noFill/>
          </a:ln>
          <a:solidFill>
            <a:schemeClr val="bg1"/>
          </a:solidFill>
          <a:effectLst/>
          <a:latin typeface="Calibri Light" panose="020F0302020204030204" pitchFamily="34" charset="0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spcBef>
          <a:spcPct val="20000"/>
        </a:spcBef>
        <a:buClr>
          <a:schemeClr val="accent1"/>
        </a:buClr>
        <a:buFont typeface="Wingdings 2" pitchFamily="18" charset="2"/>
        <a:buChar char=""/>
        <a:defRPr sz="2000" kern="1200" spc="15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8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6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buClr>
          <a:schemeClr val="accent4"/>
        </a:buClr>
        <a:buFont typeface="Wingdings" pitchFamily="2" charset="2"/>
        <a:buChar char="§"/>
        <a:defRPr sz="1400" kern="120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4pPr>
      <a:lvl5pPr marL="1280160" indent="-182880" algn="l" defTabSz="914400" rtl="0" eaLnBrk="1" latinLnBrk="0" hangingPunct="1">
        <a:spcBef>
          <a:spcPct val="20000"/>
        </a:spcBef>
        <a:buClr>
          <a:schemeClr val="accent6"/>
        </a:buClr>
        <a:buFont typeface="Wingdings" pitchFamily="2" charset="2"/>
        <a:buChar char="§"/>
        <a:defRPr sz="1300" kern="1200" spc="100" baseline="0">
          <a:solidFill>
            <a:schemeClr val="tx2">
              <a:lumMod val="50000"/>
            </a:schemeClr>
          </a:solidFill>
          <a:latin typeface="Calibri Light" panose="020F0302020204030204" pitchFamily="34" charset="0"/>
          <a:ea typeface="+mn-ea"/>
          <a:cs typeface="+mn-cs"/>
        </a:defRPr>
      </a:lvl5pPr>
      <a:lvl6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1828800" indent="-182880" algn="l" defTabSz="914400" rtl="0" eaLnBrk="1" latinLnBrk="0" hangingPunct="1">
        <a:spcBef>
          <a:spcPct val="20000"/>
        </a:spcBef>
        <a:buClr>
          <a:schemeClr val="accent2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5"/>
        </a:buClr>
        <a:buFont typeface="Wingdings" pitchFamily="2" charset="2"/>
        <a:buChar char="§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hyperlink" Target="https://www.youtube.com/watch?v=o8RCOb3WQOs" TargetMode="Externa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jpeg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re 1"/>
          <p:cNvSpPr>
            <a:spLocks noGrp="1"/>
          </p:cNvSpPr>
          <p:nvPr>
            <p:ph type="ctrTitle"/>
          </p:nvPr>
        </p:nvSpPr>
        <p:spPr>
          <a:xfrm>
            <a:off x="1066800" y="1071565"/>
            <a:ext cx="7772400" cy="1102519"/>
          </a:xfrm>
        </p:spPr>
        <p:txBody>
          <a:bodyPr/>
          <a:lstStyle/>
          <a:p>
            <a:r>
              <a:rPr lang="fr-CA" dirty="0" smtClean="0">
                <a:solidFill>
                  <a:schemeClr val="bg1"/>
                </a:solidFill>
              </a:rPr>
              <a:t>INTEGRATED BRAND COMMUN</a:t>
            </a:r>
            <a:r>
              <a:rPr lang="fr-CA" i="1" dirty="0" smtClean="0">
                <a:solidFill>
                  <a:schemeClr val="tx2">
                    <a:lumMod val="50000"/>
                  </a:schemeClr>
                </a:solidFill>
              </a:rPr>
              <a:t>I</a:t>
            </a:r>
            <a:r>
              <a:rPr lang="fr-CA" dirty="0" smtClean="0">
                <a:solidFill>
                  <a:schemeClr val="bg1"/>
                </a:solidFill>
              </a:rPr>
              <a:t>CATION</a:t>
            </a:r>
          </a:p>
        </p:txBody>
      </p:sp>
      <p:sp>
        <p:nvSpPr>
          <p:cNvPr id="2051" name="Sous-titre 2"/>
          <p:cNvSpPr>
            <a:spLocks noGrp="1"/>
          </p:cNvSpPr>
          <p:nvPr>
            <p:ph type="subTitle" idx="1"/>
          </p:nvPr>
        </p:nvSpPr>
        <p:spPr>
          <a:xfrm>
            <a:off x="1676400" y="2114550"/>
            <a:ext cx="6400800" cy="1100138"/>
          </a:xfrm>
        </p:spPr>
        <p:txBody>
          <a:bodyPr/>
          <a:lstStyle/>
          <a:p>
            <a:pPr algn="r"/>
            <a:r>
              <a:rPr lang="fr-CA" dirty="0" smtClean="0">
                <a:solidFill>
                  <a:schemeClr val="bg1"/>
                </a:solidFill>
              </a:rPr>
              <a:t>Massimiliano </a:t>
            </a:r>
            <a:r>
              <a:rPr lang="fr-CA" dirty="0" smtClean="0">
                <a:solidFill>
                  <a:schemeClr val="tx2">
                    <a:lumMod val="50000"/>
                  </a:schemeClr>
                </a:solidFill>
              </a:rPr>
              <a:t>L</a:t>
            </a:r>
            <a:r>
              <a:rPr lang="fr-CA" dirty="0" smtClean="0">
                <a:solidFill>
                  <a:schemeClr val="bg1"/>
                </a:solidFill>
              </a:rPr>
              <a:t>a Franca</a:t>
            </a:r>
          </a:p>
          <a:p>
            <a:pPr algn="r"/>
            <a:r>
              <a:rPr lang="fr-CA" sz="1600" dirty="0" err="1" smtClean="0">
                <a:solidFill>
                  <a:schemeClr val="bg1"/>
                </a:solidFill>
              </a:rPr>
              <a:t>Lesson</a:t>
            </a:r>
            <a:r>
              <a:rPr lang="fr-CA" sz="1600" dirty="0" smtClean="0">
                <a:solidFill>
                  <a:schemeClr val="bg1"/>
                </a:solidFill>
              </a:rPr>
              <a:t> 5</a:t>
            </a:r>
          </a:p>
        </p:txBody>
      </p:sp>
      <p:pic>
        <p:nvPicPr>
          <p:cNvPr id="4" name="Picture 4" descr="http://thumbs.dreamstime.com/t/blue-painting-brush-stroke-white-background-37775243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216" r="8997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4729" y="3979245"/>
            <a:ext cx="1851105" cy="1259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401750" y="4380397"/>
            <a:ext cx="8242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Y</a:t>
            </a:r>
            <a:r>
              <a:rPr lang="en-US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PassionTea" panose="02000603000000000000" pitchFamily="2" charset="0"/>
                <a:ea typeface="PassionTea" panose="02000603000000000000" pitchFamily="2" charset="0"/>
              </a:rPr>
              <a:t>A</a:t>
            </a:r>
            <a:r>
              <a:rPr lang="en-US" sz="32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latin typeface="A little sunshine" panose="02000603000000000000" pitchFamily="2" charset="0"/>
                <a:ea typeface="A little sunshine" panose="02000603000000000000" pitchFamily="2" charset="0"/>
              </a:rPr>
              <a:t>WP</a:t>
            </a:r>
            <a:endParaRPr lang="en-US" sz="3200" b="1" dirty="0">
              <a:solidFill>
                <a:schemeClr val="accent1">
                  <a:lumMod val="20000"/>
                  <a:lumOff val="80000"/>
                </a:schemeClr>
              </a:solidFill>
              <a:latin typeface="A little sunshine" panose="02000603000000000000" pitchFamily="2" charset="0"/>
              <a:ea typeface="A little sunshine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628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1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lnSpc>
                <a:spcPct val="80000"/>
              </a:lnSpc>
            </a:pPr>
            <a:r>
              <a:rPr lang="en-US" altLang="en-US" sz="2000" dirty="0" smtClean="0">
                <a:solidFill>
                  <a:schemeClr val="bg2">
                    <a:lumMod val="10000"/>
                  </a:schemeClr>
                </a:solidFill>
              </a:rPr>
              <a:t>Why is this important for us? What are the implications? </a:t>
            </a:r>
          </a:p>
          <a:p>
            <a:pPr>
              <a:lnSpc>
                <a:spcPct val="80000"/>
              </a:lnSpc>
            </a:pPr>
            <a:endParaRPr lang="en-US" altLang="en-US" sz="2000" dirty="0" smtClean="0">
              <a:solidFill>
                <a:schemeClr val="bg2">
                  <a:lumMod val="10000"/>
                </a:schemeClr>
              </a:solidFill>
            </a:endParaRPr>
          </a:p>
          <a:p>
            <a:pPr>
              <a:lnSpc>
                <a:spcPct val="80000"/>
              </a:lnSpc>
            </a:pPr>
            <a:r>
              <a:rPr lang="en-US" altLang="en-US" sz="2000" dirty="0" smtClean="0">
                <a:solidFill>
                  <a:schemeClr val="bg2">
                    <a:lumMod val="10000"/>
                  </a:schemeClr>
                </a:solidFill>
              </a:rPr>
              <a:t>3 major points to remember:</a:t>
            </a:r>
          </a:p>
          <a:p>
            <a:pPr marL="971550" lvl="1" indent="-514350">
              <a:lnSpc>
                <a:spcPct val="80000"/>
              </a:lnSpc>
              <a:buFont typeface="Calibri" pitchFamily="34" charset="0"/>
              <a:buAutoNum type="arabicPeriod"/>
            </a:pPr>
            <a:r>
              <a:rPr lang="en-US" altLang="en-US" sz="1800" dirty="0" smtClean="0">
                <a:solidFill>
                  <a:schemeClr val="bg2">
                    <a:lumMod val="10000"/>
                  </a:schemeClr>
                </a:solidFill>
              </a:rPr>
              <a:t>Analysis helps marketers understanding where is the crucial problem and what stage that they want to influence with their activities </a:t>
            </a:r>
          </a:p>
          <a:p>
            <a:pPr marL="1371600" lvl="2" indent="-514350">
              <a:lnSpc>
                <a:spcPct val="80000"/>
              </a:lnSpc>
            </a:pPr>
            <a:r>
              <a:rPr lang="en-US" altLang="en-US" sz="1500" dirty="0" smtClean="0">
                <a:solidFill>
                  <a:schemeClr val="bg2">
                    <a:lumMod val="10000"/>
                  </a:schemeClr>
                </a:solidFill>
              </a:rPr>
              <a:t>Example: is there a problem with this new product because people don’t understand how it works (knowledge) or because they don’t know that the product exist (awareness). Implication: 2 different message/activities to solve the 2 above problems</a:t>
            </a:r>
          </a:p>
          <a:p>
            <a:pPr marL="971550" lvl="1" indent="-514350">
              <a:lnSpc>
                <a:spcPct val="80000"/>
              </a:lnSpc>
              <a:buFont typeface="Calibri" pitchFamily="34" charset="0"/>
              <a:buAutoNum type="arabicPeriod"/>
            </a:pPr>
            <a:endParaRPr lang="en-US" altLang="en-US" sz="18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971550" lvl="1" indent="-514350">
              <a:lnSpc>
                <a:spcPct val="80000"/>
              </a:lnSpc>
              <a:buFont typeface="Calibri" pitchFamily="34" charset="0"/>
              <a:buAutoNum type="arabicPeriod"/>
            </a:pPr>
            <a:r>
              <a:rPr lang="en-US" altLang="en-US" sz="1800" dirty="0" smtClean="0">
                <a:solidFill>
                  <a:schemeClr val="bg2">
                    <a:lumMod val="10000"/>
                  </a:schemeClr>
                </a:solidFill>
              </a:rPr>
              <a:t>Forces marketer to think ahead what response they want from their activities. This clarifies the brief for agencies </a:t>
            </a:r>
          </a:p>
          <a:p>
            <a:pPr marL="971550" lvl="1" indent="-514350">
              <a:lnSpc>
                <a:spcPct val="80000"/>
              </a:lnSpc>
              <a:buFont typeface="Calibri" pitchFamily="34" charset="0"/>
              <a:buAutoNum type="arabicPeriod"/>
            </a:pPr>
            <a:endParaRPr lang="en-US" altLang="en-US" sz="18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971550" lvl="1" indent="-514350">
              <a:lnSpc>
                <a:spcPct val="80000"/>
              </a:lnSpc>
              <a:buFont typeface="Calibri" pitchFamily="34" charset="0"/>
              <a:buAutoNum type="arabicPeriod"/>
            </a:pPr>
            <a:r>
              <a:rPr lang="en-US" altLang="en-US" sz="1800" dirty="0" smtClean="0">
                <a:solidFill>
                  <a:schemeClr val="bg2">
                    <a:lumMod val="10000"/>
                  </a:schemeClr>
                </a:solidFill>
              </a:rPr>
              <a:t>Given the type of the category marketers work on, different type of messages, executions and channels will be relevant (ex. high involvement vs. low involvement products)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en-US" dirty="0" smtClean="0">
                <a:cs typeface="+mj-cs"/>
              </a:rPr>
              <a:t>Response models: </a:t>
            </a:r>
            <a:r>
              <a:rPr lang="en-US" dirty="0" smtClean="0">
                <a:cs typeface="+mj-cs"/>
              </a:rPr>
              <a:t>implications</a:t>
            </a:r>
            <a:endParaRPr lang="en-US" dirty="0"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868076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1400" dirty="0" smtClean="0">
                <a:solidFill>
                  <a:schemeClr val="bg2">
                    <a:lumMod val="10000"/>
                  </a:schemeClr>
                </a:solidFill>
              </a:rPr>
              <a:t>A brand or a product can suffer a </a:t>
            </a:r>
            <a:r>
              <a:rPr lang="en-US" sz="1400" dirty="0" smtClean="0">
                <a:solidFill>
                  <a:srgbClr val="FF0000"/>
                </a:solidFill>
              </a:rPr>
              <a:t>specific problem at any specific stage</a:t>
            </a:r>
            <a:r>
              <a:rPr lang="en-US" sz="1400" dirty="0" smtClean="0">
                <a:solidFill>
                  <a:schemeClr val="bg2">
                    <a:lumMod val="10000"/>
                  </a:schemeClr>
                </a:solidFill>
              </a:rPr>
              <a:t> in the described model (ex. low awareness or low conviction).</a:t>
            </a:r>
          </a:p>
          <a:p>
            <a:pPr marL="514350" indent="-514350">
              <a:buFont typeface="Calibri" pitchFamily="34" charset="0"/>
              <a:buAutoNum type="arabicPeriod"/>
            </a:pPr>
            <a:endParaRPr lang="en-US" sz="1400" dirty="0" smtClean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dirty="0" smtClean="0"/>
              <a:t>How we use this in real life (1)?</a:t>
            </a:r>
          </a:p>
        </p:txBody>
      </p:sp>
      <p:sp>
        <p:nvSpPr>
          <p:cNvPr id="3" name="Rectangle 2"/>
          <p:cNvSpPr/>
          <p:nvPr/>
        </p:nvSpPr>
        <p:spPr>
          <a:xfrm>
            <a:off x="4867123" y="4102047"/>
            <a:ext cx="3819677" cy="7557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4876800" y="3263847"/>
            <a:ext cx="3156758" cy="7557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886960" y="2336853"/>
            <a:ext cx="914400" cy="7557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4886960" y="1428750"/>
            <a:ext cx="687004" cy="75570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4904315" y="4295232"/>
            <a:ext cx="36182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Calibri Light" panose="020F0302020204030204" pitchFamily="34" charset="0"/>
              </a:rPr>
              <a:t>How many people know this brand? </a:t>
            </a:r>
            <a:endParaRPr lang="en-US" dirty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61758" y="3297019"/>
            <a:ext cx="2609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Calibri Light" panose="020F0302020204030204" pitchFamily="34" charset="0"/>
              </a:rPr>
              <a:t>How many people like this brand? </a:t>
            </a:r>
            <a:endParaRPr lang="en-US" dirty="0">
              <a:solidFill>
                <a:schemeClr val="bg1"/>
              </a:solidFill>
              <a:latin typeface="Calibri Light" panose="020F03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852548" y="2382619"/>
            <a:ext cx="2609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How many people think this brand is better? </a:t>
            </a:r>
            <a:endParaRPr lang="en-US" dirty="0">
              <a:solidFill>
                <a:schemeClr val="bg2">
                  <a:lumMod val="10000"/>
                </a:schemeClr>
              </a:solidFill>
              <a:latin typeface="Calibri Light" panose="020F03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38800" y="1468219"/>
            <a:ext cx="2609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How many people of them do actually buy? </a:t>
            </a:r>
            <a:endParaRPr lang="en-US" dirty="0">
              <a:solidFill>
                <a:schemeClr val="bg2">
                  <a:lumMod val="10000"/>
                </a:schemeClr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3191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1400" dirty="0" smtClean="0">
                <a:solidFill>
                  <a:schemeClr val="bg2">
                    <a:lumMod val="10000"/>
                  </a:schemeClr>
                </a:solidFill>
              </a:rPr>
              <a:t>Once identified the </a:t>
            </a:r>
            <a:r>
              <a:rPr lang="en-US" sz="1400" dirty="0" smtClean="0">
                <a:solidFill>
                  <a:srgbClr val="FF0000"/>
                </a:solidFill>
              </a:rPr>
              <a:t>issue</a:t>
            </a:r>
            <a:r>
              <a:rPr lang="en-US" sz="1400" dirty="0" smtClean="0">
                <a:solidFill>
                  <a:schemeClr val="bg2">
                    <a:lumMod val="10000"/>
                  </a:schemeClr>
                </a:solidFill>
              </a:rPr>
              <a:t>, we want to use communication to solve it. In other words we give communication a specific role: this is called </a:t>
            </a:r>
            <a:r>
              <a:rPr lang="en-US" sz="1400" dirty="0" smtClean="0">
                <a:solidFill>
                  <a:srgbClr val="FF0000"/>
                </a:solidFill>
              </a:rPr>
              <a:t>communication objective</a:t>
            </a:r>
            <a:r>
              <a:rPr lang="en-US" sz="1400" dirty="0" smtClean="0">
                <a:solidFill>
                  <a:schemeClr val="bg2">
                    <a:lumMod val="10000"/>
                  </a:schemeClr>
                </a:solidFill>
              </a:rPr>
              <a:t>. </a:t>
            </a:r>
          </a:p>
        </p:txBody>
      </p:sp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dirty="0" smtClean="0"/>
              <a:t>How we use this in real life (2)?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half" idx="2"/>
          </p:nvPr>
        </p:nvSpPr>
        <p:spPr>
          <a:xfrm>
            <a:off x="4648200" y="1289304"/>
            <a:ext cx="4038600" cy="3305556"/>
          </a:xfrm>
        </p:spPr>
        <p:txBody>
          <a:bodyPr>
            <a:normAutofit lnSpcReduction="10000"/>
          </a:bodyPr>
          <a:lstStyle/>
          <a:p>
            <a:pPr marL="0" indent="0">
              <a:spcAft>
                <a:spcPts val="0"/>
              </a:spcAft>
              <a:buNone/>
              <a:defRPr/>
            </a:pPr>
            <a:r>
              <a:rPr lang="en-US" sz="1400" i="1" dirty="0" smtClean="0">
                <a:solidFill>
                  <a:srgbClr val="FF0000"/>
                </a:solidFill>
              </a:rPr>
              <a:t>Roles of communication:</a:t>
            </a:r>
          </a:p>
          <a:p>
            <a:pPr marL="0" indent="0">
              <a:spcAft>
                <a:spcPts val="0"/>
              </a:spcAft>
              <a:buNone/>
              <a:defRPr/>
            </a:pPr>
            <a:endParaRPr lang="en-US" sz="14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108000" indent="-108000">
              <a:spcAft>
                <a:spcPts val="0"/>
              </a:spcAft>
              <a:defRPr/>
            </a:pPr>
            <a:r>
              <a:rPr lang="en-US" sz="1400" dirty="0" smtClean="0">
                <a:solidFill>
                  <a:schemeClr val="bg2">
                    <a:lumMod val="10000"/>
                  </a:schemeClr>
                </a:solidFill>
              </a:rPr>
              <a:t>Create </a:t>
            </a:r>
            <a:r>
              <a:rPr lang="en-US" sz="1400" dirty="0">
                <a:solidFill>
                  <a:schemeClr val="bg2">
                    <a:lumMod val="10000"/>
                  </a:schemeClr>
                </a:solidFill>
              </a:rPr>
              <a:t>awareness/saliency</a:t>
            </a:r>
          </a:p>
          <a:p>
            <a:pPr marL="108000" indent="-108000">
              <a:spcAft>
                <a:spcPts val="0"/>
              </a:spcAft>
              <a:defRPr/>
            </a:pPr>
            <a:endParaRPr lang="en-US" sz="14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108000" indent="-108000">
              <a:spcAft>
                <a:spcPts val="0"/>
              </a:spcAft>
              <a:defRPr/>
            </a:pPr>
            <a:r>
              <a:rPr lang="en-US" sz="1400" dirty="0" smtClean="0">
                <a:solidFill>
                  <a:schemeClr val="bg2">
                    <a:lumMod val="10000"/>
                  </a:schemeClr>
                </a:solidFill>
              </a:rPr>
              <a:t>Create </a:t>
            </a:r>
            <a:r>
              <a:rPr lang="en-US" sz="1400" dirty="0">
                <a:solidFill>
                  <a:schemeClr val="bg2">
                    <a:lumMod val="10000"/>
                  </a:schemeClr>
                </a:solidFill>
              </a:rPr>
              <a:t>a favorable impression/ Link to needs, desires </a:t>
            </a:r>
          </a:p>
          <a:p>
            <a:pPr marL="108000" indent="-108000">
              <a:spcAft>
                <a:spcPts val="0"/>
              </a:spcAft>
              <a:defRPr/>
            </a:pPr>
            <a:endParaRPr lang="en-US" sz="14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108000" indent="-108000">
              <a:spcAft>
                <a:spcPts val="0"/>
              </a:spcAft>
              <a:defRPr/>
            </a:pPr>
            <a:r>
              <a:rPr lang="en-US" sz="1400" dirty="0" smtClean="0">
                <a:solidFill>
                  <a:schemeClr val="bg2">
                    <a:lumMod val="10000"/>
                  </a:schemeClr>
                </a:solidFill>
              </a:rPr>
              <a:t>Modify </a:t>
            </a:r>
            <a:r>
              <a:rPr lang="en-US" sz="1400" dirty="0">
                <a:solidFill>
                  <a:schemeClr val="bg2">
                    <a:lumMod val="10000"/>
                  </a:schemeClr>
                </a:solidFill>
              </a:rPr>
              <a:t>attitudes</a:t>
            </a:r>
          </a:p>
          <a:p>
            <a:pPr marL="108000" indent="-108000">
              <a:spcAft>
                <a:spcPts val="0"/>
              </a:spcAft>
              <a:defRPr/>
            </a:pPr>
            <a:endParaRPr lang="en-US" sz="14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108000" indent="-108000">
              <a:spcAft>
                <a:spcPts val="0"/>
              </a:spcAft>
              <a:defRPr/>
            </a:pPr>
            <a:r>
              <a:rPr lang="en-US" sz="1400" dirty="0" smtClean="0">
                <a:solidFill>
                  <a:schemeClr val="bg2">
                    <a:lumMod val="10000"/>
                  </a:schemeClr>
                </a:solidFill>
              </a:rPr>
              <a:t>Sustain </a:t>
            </a:r>
            <a:r>
              <a:rPr lang="en-US" sz="1400" dirty="0">
                <a:solidFill>
                  <a:schemeClr val="bg2">
                    <a:lumMod val="10000"/>
                  </a:schemeClr>
                </a:solidFill>
              </a:rPr>
              <a:t>awareness, top-of-mind/list</a:t>
            </a:r>
          </a:p>
          <a:p>
            <a:pPr marL="108000" indent="-108000">
              <a:spcAft>
                <a:spcPts val="0"/>
              </a:spcAft>
              <a:defRPr/>
            </a:pPr>
            <a:endParaRPr lang="en-US" sz="14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108000" indent="-108000">
              <a:spcAft>
                <a:spcPts val="0"/>
              </a:spcAft>
              <a:defRPr/>
            </a:pPr>
            <a:r>
              <a:rPr lang="en-US" sz="1400" dirty="0" smtClean="0">
                <a:solidFill>
                  <a:schemeClr val="bg2">
                    <a:lumMod val="10000"/>
                  </a:schemeClr>
                </a:solidFill>
              </a:rPr>
              <a:t>Reinforce </a:t>
            </a:r>
            <a:r>
              <a:rPr lang="en-US" sz="1400" dirty="0">
                <a:solidFill>
                  <a:schemeClr val="bg2">
                    <a:lumMod val="10000"/>
                  </a:schemeClr>
                </a:solidFill>
              </a:rPr>
              <a:t>attitudes</a:t>
            </a:r>
          </a:p>
          <a:p>
            <a:pPr marL="108000" indent="-108000">
              <a:spcAft>
                <a:spcPts val="0"/>
              </a:spcAft>
              <a:defRPr/>
            </a:pPr>
            <a:endParaRPr lang="en-US" sz="1400" dirty="0" smtClean="0">
              <a:solidFill>
                <a:schemeClr val="bg2">
                  <a:lumMod val="10000"/>
                </a:schemeClr>
              </a:solidFill>
            </a:endParaRPr>
          </a:p>
          <a:p>
            <a:pPr marL="108000" indent="-108000">
              <a:spcAft>
                <a:spcPts val="0"/>
              </a:spcAft>
              <a:defRPr/>
            </a:pPr>
            <a:r>
              <a:rPr lang="en-US" sz="1400" dirty="0" smtClean="0">
                <a:solidFill>
                  <a:schemeClr val="bg2">
                    <a:lumMod val="10000"/>
                  </a:schemeClr>
                </a:solidFill>
              </a:rPr>
              <a:t>Evoke </a:t>
            </a:r>
            <a:r>
              <a:rPr lang="en-US" sz="1400" dirty="0">
                <a:solidFill>
                  <a:schemeClr val="bg2">
                    <a:lumMod val="10000"/>
                  </a:schemeClr>
                </a:solidFill>
              </a:rPr>
              <a:t>an immediate response</a:t>
            </a:r>
          </a:p>
          <a:p>
            <a:pPr marL="108000" indent="-108000">
              <a:spcAft>
                <a:spcPts val="0"/>
              </a:spcAft>
              <a:buFont typeface="Lucida Grande"/>
              <a:buChar char="-"/>
              <a:defRPr/>
            </a:pPr>
            <a:endParaRPr lang="en-US" sz="1400" dirty="0">
              <a:solidFill>
                <a:schemeClr val="bg2">
                  <a:lumMod val="10000"/>
                </a:schemeClr>
              </a:solidFill>
            </a:endParaRPr>
          </a:p>
          <a:p>
            <a:pPr marL="108000" indent="-108000">
              <a:spcAft>
                <a:spcPts val="0"/>
              </a:spcAft>
              <a:buFont typeface="Lucida Grande"/>
              <a:buChar char="-"/>
              <a:defRPr/>
            </a:pPr>
            <a:endParaRPr lang="en-US" sz="1400" dirty="0">
              <a:solidFill>
                <a:schemeClr val="bg2">
                  <a:lumMod val="10000"/>
                </a:schemeClr>
              </a:solidFill>
            </a:endParaRPr>
          </a:p>
          <a:p>
            <a:endParaRPr lang="en-US" sz="1400" dirty="0">
              <a:solidFill>
                <a:schemeClr val="bg2">
                  <a:lumMod val="1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3611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 marL="45720" indent="0">
              <a:buNone/>
            </a:pPr>
            <a:r>
              <a:rPr lang="en-US" sz="1400" dirty="0" smtClean="0">
                <a:solidFill>
                  <a:schemeClr val="bg2">
                    <a:lumMod val="10000"/>
                  </a:schemeClr>
                </a:solidFill>
              </a:rPr>
              <a:t>Once defined what’s the objective of the communication we can start thinking how we want them </a:t>
            </a:r>
            <a:r>
              <a:rPr lang="en-US" sz="1400" dirty="0" smtClean="0">
                <a:solidFill>
                  <a:srgbClr val="FF0000"/>
                </a:solidFill>
              </a:rPr>
              <a:t>to react when they see our stories</a:t>
            </a:r>
            <a:r>
              <a:rPr lang="en-US" sz="1400" dirty="0" smtClean="0">
                <a:solidFill>
                  <a:schemeClr val="bg2">
                    <a:lumMod val="10000"/>
                  </a:schemeClr>
                </a:solidFill>
              </a:rPr>
              <a:t> (ex. If they don’t like us, we want to produce communication that might surprise them)</a:t>
            </a:r>
          </a:p>
          <a:p>
            <a:pPr marL="45720" indent="0">
              <a:buNone/>
            </a:pPr>
            <a:r>
              <a:rPr lang="en-US" sz="1400" dirty="0" smtClean="0">
                <a:solidFill>
                  <a:schemeClr val="bg2">
                    <a:lumMod val="10000"/>
                  </a:schemeClr>
                </a:solidFill>
              </a:rPr>
              <a:t>Planners call this types of “</a:t>
            </a:r>
            <a:r>
              <a:rPr lang="en-US" sz="1400" dirty="0" smtClean="0">
                <a:solidFill>
                  <a:srgbClr val="FF0000"/>
                </a:solidFill>
              </a:rPr>
              <a:t>desired  response</a:t>
            </a:r>
            <a:r>
              <a:rPr lang="en-US" sz="1400" dirty="0" smtClean="0">
                <a:solidFill>
                  <a:schemeClr val="bg2">
                    <a:lumMod val="10000"/>
                  </a:schemeClr>
                </a:solidFill>
              </a:rPr>
              <a:t>” </a:t>
            </a:r>
            <a:r>
              <a:rPr lang="en-US" sz="1400" dirty="0">
                <a:solidFill>
                  <a:schemeClr val="bg2">
                    <a:lumMod val="10000"/>
                  </a:schemeClr>
                </a:solidFill>
              </a:rPr>
              <a:t>we </a:t>
            </a:r>
            <a:r>
              <a:rPr lang="en-US" sz="1400" dirty="0" smtClean="0">
                <a:solidFill>
                  <a:schemeClr val="bg2">
                    <a:lumMod val="10000"/>
                  </a:schemeClr>
                </a:solidFill>
              </a:rPr>
              <a:t>expect </a:t>
            </a:r>
            <a:r>
              <a:rPr lang="en-US" sz="1400" dirty="0">
                <a:solidFill>
                  <a:schemeClr val="bg2">
                    <a:lumMod val="10000"/>
                  </a:schemeClr>
                </a:solidFill>
              </a:rPr>
              <a:t>from people when they are exposed to our </a:t>
            </a:r>
            <a:r>
              <a:rPr lang="en-US" sz="1400" dirty="0" smtClean="0">
                <a:solidFill>
                  <a:schemeClr val="bg2">
                    <a:lumMod val="10000"/>
                  </a:schemeClr>
                </a:solidFill>
              </a:rPr>
              <a:t>communication.</a:t>
            </a:r>
          </a:p>
          <a:p>
            <a:pPr marL="45720" indent="0">
              <a:buNone/>
            </a:pPr>
            <a:r>
              <a:rPr lang="en-US" sz="1400" dirty="0" smtClean="0">
                <a:solidFill>
                  <a:schemeClr val="bg2">
                    <a:lumMod val="10000"/>
                  </a:schemeClr>
                </a:solidFill>
              </a:rPr>
              <a:t>We think of this in advance so we can </a:t>
            </a:r>
            <a:r>
              <a:rPr lang="en-US" sz="1400" dirty="0">
                <a:solidFill>
                  <a:srgbClr val="FF0000"/>
                </a:solidFill>
              </a:rPr>
              <a:t>calibrate our messages </a:t>
            </a:r>
            <a:r>
              <a:rPr lang="en-US" sz="1400" dirty="0" smtClean="0">
                <a:solidFill>
                  <a:schemeClr val="bg2">
                    <a:lumMod val="10000"/>
                  </a:schemeClr>
                </a:solidFill>
              </a:rPr>
              <a:t>(</a:t>
            </a:r>
            <a:r>
              <a:rPr lang="en-US" sz="1400" dirty="0">
                <a:solidFill>
                  <a:schemeClr val="bg2">
                    <a:lumMod val="10000"/>
                  </a:schemeClr>
                </a:solidFill>
              </a:rPr>
              <a:t>ex. if low conviction we might want to use rational arguments, comparison, science to convince people). </a:t>
            </a:r>
          </a:p>
          <a:p>
            <a:endParaRPr lang="en-US" sz="1400" dirty="0">
              <a:solidFill>
                <a:schemeClr val="bg2">
                  <a:lumMod val="10000"/>
                </a:schemeClr>
              </a:solidFill>
            </a:endParaRP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dirty="0"/>
              <a:t>How we use this in real life </a:t>
            </a:r>
            <a:r>
              <a:rPr lang="en-US" altLang="en-US" dirty="0" smtClean="0"/>
              <a:t>(3)?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Autofit/>
          </a:bodyPr>
          <a:lstStyle/>
          <a:p>
            <a:pPr marL="45720" indent="0">
              <a:buNone/>
            </a:pPr>
            <a:r>
              <a:rPr lang="en-US" altLang="en-US" sz="1400" i="1" dirty="0" smtClean="0">
                <a:solidFill>
                  <a:srgbClr val="FF0000"/>
                </a:solidFill>
                <a:cs typeface="Arial" pitchFamily="34" charset="0"/>
              </a:rPr>
              <a:t>Type of desired responses:</a:t>
            </a:r>
          </a:p>
          <a:p>
            <a:pPr marL="45720" indent="0">
              <a:buNone/>
            </a:pPr>
            <a:endParaRPr lang="en-US" altLang="en-US" sz="1400" i="1" dirty="0" smtClean="0">
              <a:solidFill>
                <a:srgbClr val="595959"/>
              </a:solidFill>
              <a:cs typeface="Arial" pitchFamily="34" charset="0"/>
            </a:endParaRPr>
          </a:p>
          <a:p>
            <a:r>
              <a:rPr lang="en-US" altLang="en-US" sz="1400" i="1" dirty="0" smtClean="0">
                <a:solidFill>
                  <a:srgbClr val="595959"/>
                </a:solidFill>
                <a:cs typeface="Arial" pitchFamily="34" charset="0"/>
              </a:rPr>
              <a:t>“</a:t>
            </a:r>
            <a:r>
              <a:rPr lang="en-US" altLang="en-US" sz="1400" i="1" dirty="0">
                <a:solidFill>
                  <a:srgbClr val="595959"/>
                </a:solidFill>
                <a:cs typeface="Arial" pitchFamily="34" charset="0"/>
              </a:rPr>
              <a:t>Now I’ve heard of you/it”</a:t>
            </a:r>
          </a:p>
          <a:p>
            <a:endParaRPr lang="en-US" altLang="en-US" sz="1400" i="1" dirty="0">
              <a:solidFill>
                <a:srgbClr val="595959"/>
              </a:solidFill>
              <a:cs typeface="Arial" pitchFamily="34" charset="0"/>
            </a:endParaRPr>
          </a:p>
          <a:p>
            <a:r>
              <a:rPr lang="en-US" altLang="en-US" sz="1400" i="1" dirty="0">
                <a:solidFill>
                  <a:srgbClr val="595959"/>
                </a:solidFill>
                <a:cs typeface="Arial" pitchFamily="34" charset="0"/>
              </a:rPr>
              <a:t>“What a good idea”</a:t>
            </a:r>
          </a:p>
          <a:p>
            <a:pPr>
              <a:buFont typeface="Lucida Grande" charset="0"/>
              <a:buChar char="-"/>
            </a:pPr>
            <a:endParaRPr lang="en-US" altLang="en-US" sz="1400" i="1" dirty="0">
              <a:solidFill>
                <a:srgbClr val="595959"/>
              </a:solidFill>
              <a:cs typeface="Arial" pitchFamily="34" charset="0"/>
            </a:endParaRPr>
          </a:p>
          <a:p>
            <a:r>
              <a:rPr lang="en-US" altLang="en-US" sz="1400" i="1" dirty="0">
                <a:solidFill>
                  <a:srgbClr val="595959"/>
                </a:solidFill>
                <a:cs typeface="Arial" pitchFamily="34" charset="0"/>
              </a:rPr>
              <a:t>“Really?”</a:t>
            </a:r>
          </a:p>
          <a:p>
            <a:endParaRPr lang="en-US" altLang="en-US" sz="1400" i="1" dirty="0">
              <a:solidFill>
                <a:srgbClr val="595959"/>
              </a:solidFill>
              <a:cs typeface="Arial" pitchFamily="34" charset="0"/>
            </a:endParaRPr>
          </a:p>
          <a:p>
            <a:r>
              <a:rPr lang="en-US" altLang="en-US" sz="1400" i="1" dirty="0">
                <a:solidFill>
                  <a:srgbClr val="595959"/>
                </a:solidFill>
                <a:cs typeface="Arial" pitchFamily="34" charset="0"/>
              </a:rPr>
              <a:t>“That reminds me”</a:t>
            </a:r>
          </a:p>
          <a:p>
            <a:endParaRPr lang="en-US" altLang="en-US" sz="1400" i="1" dirty="0">
              <a:solidFill>
                <a:srgbClr val="595959"/>
              </a:solidFill>
              <a:cs typeface="Arial" pitchFamily="34" charset="0"/>
            </a:endParaRPr>
          </a:p>
          <a:p>
            <a:r>
              <a:rPr lang="en-US" altLang="en-US" sz="1400" i="1" dirty="0">
                <a:solidFill>
                  <a:srgbClr val="595959"/>
                </a:solidFill>
                <a:cs typeface="Arial" pitchFamily="34" charset="0"/>
              </a:rPr>
              <a:t>“I always knew it”</a:t>
            </a:r>
          </a:p>
          <a:p>
            <a:pPr>
              <a:buFont typeface="Lucida Grande" charset="0"/>
              <a:buChar char="-"/>
            </a:pPr>
            <a:endParaRPr lang="en-US" altLang="en-US" sz="1400" i="1" dirty="0">
              <a:solidFill>
                <a:srgbClr val="595959"/>
              </a:solidFill>
              <a:cs typeface="Arial" pitchFamily="34" charset="0"/>
            </a:endParaRPr>
          </a:p>
          <a:p>
            <a:r>
              <a:rPr lang="en-US" altLang="en-US" sz="1400" i="1" dirty="0">
                <a:solidFill>
                  <a:srgbClr val="595959"/>
                </a:solidFill>
                <a:cs typeface="Arial" pitchFamily="34" charset="0"/>
              </a:rPr>
              <a:t>“I should go do that”</a:t>
            </a:r>
          </a:p>
          <a:p>
            <a:pPr>
              <a:buFont typeface="Lucida Grande" charset="0"/>
              <a:buChar char="-"/>
            </a:pPr>
            <a:endParaRPr lang="en-US" altLang="en-US" sz="1400" i="1" dirty="0">
              <a:solidFill>
                <a:srgbClr val="595959"/>
              </a:solidFill>
              <a:cs typeface="Arial" pitchFamily="34" charset="0"/>
            </a:endParaRPr>
          </a:p>
          <a:p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41654993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4"/>
          <p:cNvSpPr>
            <a:spLocks noGrp="1"/>
          </p:cNvSpPr>
          <p:nvPr>
            <p:ph type="title"/>
          </p:nvPr>
        </p:nvSpPr>
        <p:spPr>
          <a:xfrm>
            <a:off x="1143000" y="2114550"/>
            <a:ext cx="5522912" cy="1021556"/>
          </a:xfrm>
        </p:spPr>
        <p:txBody>
          <a:bodyPr/>
          <a:lstStyle/>
          <a:p>
            <a:r>
              <a:rPr lang="en-US" altLang="en-US" cap="none" dirty="0" smtClean="0"/>
              <a:t>LET’S GET FAMILIAR WITH DIFFERENT TYPES OF RESPONSES</a:t>
            </a:r>
          </a:p>
        </p:txBody>
      </p:sp>
    </p:spTree>
    <p:extLst>
      <p:ext uri="{BB962C8B-B14F-4D97-AF65-F5344CB8AC3E}">
        <p14:creationId xmlns:p14="http://schemas.microsoft.com/office/powerpoint/2010/main" val="1783711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>
                <a:cs typeface="Arial" pitchFamily="34" charset="0"/>
              </a:rPr>
              <a:t>How to get to your </a:t>
            </a:r>
            <a:br>
              <a:rPr lang="en-GB" altLang="en-US" smtClean="0">
                <a:cs typeface="Arial" pitchFamily="34" charset="0"/>
              </a:rPr>
            </a:br>
            <a:r>
              <a:rPr lang="en-GB" altLang="en-US" smtClean="0">
                <a:cs typeface="Arial" pitchFamily="34" charset="0"/>
              </a:rPr>
              <a:t>desired response</a:t>
            </a:r>
            <a:endParaRPr lang="en-US" altLang="en-US" smtClean="0">
              <a:cs typeface="Arial" pitchFamily="34" charset="0"/>
            </a:endParaRP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2514600" y="1520428"/>
            <a:ext cx="2908300" cy="3051572"/>
          </a:xfrm>
        </p:spPr>
        <p:txBody>
          <a:bodyPr>
            <a:normAutofit fontScale="77500" lnSpcReduction="20000"/>
          </a:bodyPr>
          <a:lstStyle/>
          <a:p>
            <a:pPr marL="234900" indent="0">
              <a:buFont typeface="Arial" pitchFamily="34" charset="0"/>
              <a:buNone/>
              <a:defRPr/>
            </a:pPr>
            <a:r>
              <a:rPr lang="en-US" dirty="0" smtClean="0">
                <a:cs typeface="+mn-cs"/>
              </a:rPr>
              <a:t> </a:t>
            </a:r>
          </a:p>
          <a:p>
            <a:pPr marL="108000" indent="-108000">
              <a:spcAft>
                <a:spcPts val="0"/>
              </a:spcAft>
              <a:defRPr/>
            </a:pPr>
            <a:r>
              <a:rPr lang="en-US" sz="1600" dirty="0" smtClean="0">
                <a:cs typeface="+mn-cs"/>
              </a:rPr>
              <a:t>Create awareness/saliency</a:t>
            </a:r>
          </a:p>
          <a:p>
            <a:pPr marL="108000" indent="-108000">
              <a:spcAft>
                <a:spcPts val="0"/>
              </a:spcAft>
              <a:buFont typeface="Lucida Grande"/>
              <a:buChar char="-"/>
              <a:defRPr/>
            </a:pPr>
            <a:endParaRPr lang="en-US" sz="1600" dirty="0" smtClean="0">
              <a:cs typeface="+mn-cs"/>
            </a:endParaRPr>
          </a:p>
          <a:p>
            <a:pPr marL="108000" indent="-108000">
              <a:spcAft>
                <a:spcPts val="0"/>
              </a:spcAft>
              <a:defRPr/>
            </a:pPr>
            <a:r>
              <a:rPr lang="en-US" sz="1600" dirty="0" smtClean="0">
                <a:cs typeface="+mn-cs"/>
              </a:rPr>
              <a:t>Create a favorable impression/ Link to needs, desires </a:t>
            </a:r>
          </a:p>
          <a:p>
            <a:pPr marL="108000" indent="-108000">
              <a:spcAft>
                <a:spcPts val="0"/>
              </a:spcAft>
              <a:buFont typeface="Lucida Grande"/>
              <a:buChar char="-"/>
              <a:defRPr/>
            </a:pPr>
            <a:endParaRPr lang="en-US" sz="1600" dirty="0" smtClean="0">
              <a:cs typeface="+mn-cs"/>
            </a:endParaRPr>
          </a:p>
          <a:p>
            <a:pPr marL="108000" indent="-108000">
              <a:spcAft>
                <a:spcPts val="0"/>
              </a:spcAft>
              <a:defRPr/>
            </a:pPr>
            <a:r>
              <a:rPr lang="en-US" sz="1600" dirty="0" smtClean="0">
                <a:cs typeface="+mn-cs"/>
              </a:rPr>
              <a:t>Modify attitudes</a:t>
            </a:r>
          </a:p>
          <a:p>
            <a:pPr marL="108000" indent="-108000">
              <a:spcAft>
                <a:spcPts val="0"/>
              </a:spcAft>
              <a:buFont typeface="Lucida Grande"/>
              <a:buChar char="-"/>
              <a:defRPr/>
            </a:pPr>
            <a:endParaRPr lang="en-US" sz="1600" dirty="0" smtClean="0">
              <a:cs typeface="+mn-cs"/>
            </a:endParaRPr>
          </a:p>
          <a:p>
            <a:pPr marL="108000" indent="-108000">
              <a:spcAft>
                <a:spcPts val="0"/>
              </a:spcAft>
              <a:defRPr/>
            </a:pPr>
            <a:r>
              <a:rPr lang="en-US" sz="1600" dirty="0" smtClean="0">
                <a:cs typeface="+mn-cs"/>
              </a:rPr>
              <a:t>Sustain awareness, top-of-mind/list</a:t>
            </a:r>
          </a:p>
          <a:p>
            <a:pPr marL="108000" indent="-108000">
              <a:spcAft>
                <a:spcPts val="0"/>
              </a:spcAft>
              <a:buFont typeface="Lucida Grande"/>
              <a:buChar char="-"/>
              <a:defRPr/>
            </a:pPr>
            <a:endParaRPr lang="en-US" sz="1600" dirty="0" smtClean="0">
              <a:cs typeface="+mn-cs"/>
            </a:endParaRPr>
          </a:p>
          <a:p>
            <a:pPr marL="108000" indent="-108000">
              <a:spcAft>
                <a:spcPts val="0"/>
              </a:spcAft>
              <a:defRPr/>
            </a:pPr>
            <a:r>
              <a:rPr lang="en-US" sz="1600" dirty="0" smtClean="0">
                <a:cs typeface="+mn-cs"/>
              </a:rPr>
              <a:t>Reinforce attitudes</a:t>
            </a:r>
          </a:p>
          <a:p>
            <a:pPr marL="108000" indent="-108000">
              <a:spcAft>
                <a:spcPts val="0"/>
              </a:spcAft>
              <a:buFont typeface="Lucida Grande"/>
              <a:buChar char="-"/>
              <a:defRPr/>
            </a:pPr>
            <a:endParaRPr lang="en-US" sz="1600" dirty="0" smtClean="0">
              <a:cs typeface="+mn-cs"/>
            </a:endParaRPr>
          </a:p>
          <a:p>
            <a:pPr marL="108000" indent="-108000">
              <a:spcAft>
                <a:spcPts val="0"/>
              </a:spcAft>
              <a:defRPr/>
            </a:pPr>
            <a:r>
              <a:rPr lang="en-US" sz="1600" dirty="0" smtClean="0">
                <a:cs typeface="+mn-cs"/>
              </a:rPr>
              <a:t>Evoke an immediate response</a:t>
            </a:r>
          </a:p>
          <a:p>
            <a:pPr marL="108000" indent="-108000">
              <a:spcAft>
                <a:spcPts val="0"/>
              </a:spcAft>
              <a:buFont typeface="Lucida Grande"/>
              <a:buChar char="-"/>
              <a:defRPr/>
            </a:pPr>
            <a:endParaRPr lang="en-US" sz="1600" dirty="0" smtClean="0">
              <a:cs typeface="+mn-cs"/>
            </a:endParaRPr>
          </a:p>
          <a:p>
            <a:pPr marL="108000" indent="-108000">
              <a:spcAft>
                <a:spcPts val="0"/>
              </a:spcAft>
              <a:buFont typeface="Lucida Grande"/>
              <a:buChar char="-"/>
              <a:defRPr/>
            </a:pPr>
            <a:endParaRPr lang="en-US" sz="1600" dirty="0" smtClean="0">
              <a:cs typeface="+mn-cs"/>
            </a:endParaRPr>
          </a:p>
        </p:txBody>
      </p:sp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2632076" y="1415653"/>
            <a:ext cx="251081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en-US"/>
              <a:t>Role of Communication</a:t>
            </a:r>
          </a:p>
        </p:txBody>
      </p:sp>
      <p:pic>
        <p:nvPicPr>
          <p:cNvPr id="5427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8" y="1028701"/>
            <a:ext cx="1992312" cy="3442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57164" y="1762125"/>
            <a:ext cx="833437" cy="369332"/>
          </a:xfrm>
          <a:prstGeom prst="rect">
            <a:avLst/>
          </a:prstGeom>
          <a:solidFill>
            <a:schemeClr val="tx2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solidFill>
                  <a:schemeClr val="bg1"/>
                </a:solidFill>
                <a:latin typeface="+mj-lt"/>
                <a:ea typeface="+mn-ea"/>
              </a:rPr>
              <a:t>Learn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52400" y="2477692"/>
            <a:ext cx="776288" cy="369332"/>
          </a:xfrm>
          <a:prstGeom prst="rect">
            <a:avLst/>
          </a:prstGeom>
          <a:solidFill>
            <a:srgbClr val="FFC0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solidFill>
                  <a:schemeClr val="bg1"/>
                </a:solidFill>
                <a:latin typeface="+mj-lt"/>
                <a:ea typeface="+mn-ea"/>
              </a:rPr>
              <a:t>Feel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2400" y="3657600"/>
            <a:ext cx="776288" cy="369332"/>
          </a:xfrm>
          <a:prstGeom prst="rect">
            <a:avLst/>
          </a:prstGeom>
          <a:solidFill>
            <a:srgbClr val="FF00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solidFill>
                  <a:schemeClr val="bg1"/>
                </a:solidFill>
                <a:latin typeface="+mj-lt"/>
                <a:ea typeface="+mn-ea"/>
              </a:rPr>
              <a:t>Do</a:t>
            </a:r>
          </a:p>
        </p:txBody>
      </p:sp>
    </p:spTree>
    <p:extLst>
      <p:ext uri="{BB962C8B-B14F-4D97-AF65-F5344CB8AC3E}">
        <p14:creationId xmlns:p14="http://schemas.microsoft.com/office/powerpoint/2010/main" val="332503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smtClean="0">
                <a:cs typeface="Arial" pitchFamily="34" charset="0"/>
              </a:rPr>
              <a:t>How to get to your </a:t>
            </a:r>
            <a:br>
              <a:rPr lang="en-GB" altLang="en-US" smtClean="0">
                <a:cs typeface="Arial" pitchFamily="34" charset="0"/>
              </a:rPr>
            </a:br>
            <a:r>
              <a:rPr lang="en-GB" altLang="en-US" smtClean="0">
                <a:cs typeface="Arial" pitchFamily="34" charset="0"/>
              </a:rPr>
              <a:t>desired response</a:t>
            </a:r>
            <a:endParaRPr lang="en-US" altLang="en-US" smtClean="0">
              <a:cs typeface="Arial" pitchFamily="34" charset="0"/>
            </a:endParaRPr>
          </a:p>
        </p:txBody>
      </p:sp>
      <p:sp>
        <p:nvSpPr>
          <p:cNvPr id="11" name="Content Placeholder 2"/>
          <p:cNvSpPr>
            <a:spLocks noGrp="1"/>
          </p:cNvSpPr>
          <p:nvPr>
            <p:ph sz="half" idx="1"/>
          </p:nvPr>
        </p:nvSpPr>
        <p:spPr>
          <a:xfrm>
            <a:off x="2514600" y="1520428"/>
            <a:ext cx="2908300" cy="3051572"/>
          </a:xfrm>
        </p:spPr>
        <p:txBody>
          <a:bodyPr>
            <a:normAutofit fontScale="77500" lnSpcReduction="20000"/>
          </a:bodyPr>
          <a:lstStyle/>
          <a:p>
            <a:pPr marL="234900" indent="0">
              <a:buFont typeface="Arial" pitchFamily="34" charset="0"/>
              <a:buNone/>
              <a:defRPr/>
            </a:pPr>
            <a:r>
              <a:rPr lang="en-US" dirty="0" smtClean="0">
                <a:cs typeface="+mn-cs"/>
              </a:rPr>
              <a:t> </a:t>
            </a:r>
          </a:p>
          <a:p>
            <a:pPr marL="108000" indent="-108000">
              <a:spcAft>
                <a:spcPts val="0"/>
              </a:spcAft>
              <a:defRPr/>
            </a:pPr>
            <a:r>
              <a:rPr lang="en-US" sz="1600" dirty="0" smtClean="0">
                <a:cs typeface="+mn-cs"/>
              </a:rPr>
              <a:t>Create awareness/saliency</a:t>
            </a:r>
          </a:p>
          <a:p>
            <a:pPr marL="108000" indent="-108000">
              <a:spcAft>
                <a:spcPts val="0"/>
              </a:spcAft>
              <a:buFont typeface="Lucida Grande"/>
              <a:buChar char="-"/>
              <a:defRPr/>
            </a:pPr>
            <a:endParaRPr lang="en-US" sz="1600" dirty="0" smtClean="0">
              <a:cs typeface="+mn-cs"/>
            </a:endParaRPr>
          </a:p>
          <a:p>
            <a:pPr marL="108000" indent="-108000">
              <a:spcAft>
                <a:spcPts val="0"/>
              </a:spcAft>
              <a:defRPr/>
            </a:pPr>
            <a:r>
              <a:rPr lang="en-US" sz="1600" dirty="0" smtClean="0">
                <a:cs typeface="+mn-cs"/>
              </a:rPr>
              <a:t>Create a favorable impression/ Link to needs, desires </a:t>
            </a:r>
          </a:p>
          <a:p>
            <a:pPr marL="108000" indent="-108000">
              <a:spcAft>
                <a:spcPts val="0"/>
              </a:spcAft>
              <a:buFont typeface="Lucida Grande"/>
              <a:buChar char="-"/>
              <a:defRPr/>
            </a:pPr>
            <a:endParaRPr lang="en-US" sz="1600" dirty="0" smtClean="0">
              <a:cs typeface="+mn-cs"/>
            </a:endParaRPr>
          </a:p>
          <a:p>
            <a:pPr marL="108000" indent="-108000">
              <a:spcAft>
                <a:spcPts val="0"/>
              </a:spcAft>
              <a:defRPr/>
            </a:pPr>
            <a:r>
              <a:rPr lang="en-US" sz="1600" dirty="0" smtClean="0">
                <a:cs typeface="+mn-cs"/>
              </a:rPr>
              <a:t>Modify attitudes</a:t>
            </a:r>
          </a:p>
          <a:p>
            <a:pPr marL="108000" indent="-108000">
              <a:spcAft>
                <a:spcPts val="0"/>
              </a:spcAft>
              <a:buFont typeface="Lucida Grande"/>
              <a:buChar char="-"/>
              <a:defRPr/>
            </a:pPr>
            <a:endParaRPr lang="en-US" sz="1600" dirty="0" smtClean="0">
              <a:cs typeface="+mn-cs"/>
            </a:endParaRPr>
          </a:p>
          <a:p>
            <a:pPr marL="108000" indent="-108000">
              <a:spcAft>
                <a:spcPts val="0"/>
              </a:spcAft>
              <a:defRPr/>
            </a:pPr>
            <a:r>
              <a:rPr lang="en-US" sz="1600" dirty="0" smtClean="0">
                <a:cs typeface="+mn-cs"/>
              </a:rPr>
              <a:t>Sustain awareness, top-of-mind/list</a:t>
            </a:r>
          </a:p>
          <a:p>
            <a:pPr marL="108000" indent="-108000">
              <a:spcAft>
                <a:spcPts val="0"/>
              </a:spcAft>
              <a:buFont typeface="Lucida Grande"/>
              <a:buChar char="-"/>
              <a:defRPr/>
            </a:pPr>
            <a:endParaRPr lang="en-US" sz="1600" dirty="0" smtClean="0">
              <a:cs typeface="+mn-cs"/>
            </a:endParaRPr>
          </a:p>
          <a:p>
            <a:pPr marL="108000" indent="-108000">
              <a:spcAft>
                <a:spcPts val="0"/>
              </a:spcAft>
              <a:defRPr/>
            </a:pPr>
            <a:r>
              <a:rPr lang="en-US" sz="1600" dirty="0" smtClean="0">
                <a:cs typeface="+mn-cs"/>
              </a:rPr>
              <a:t>Reinforce attitudes</a:t>
            </a:r>
          </a:p>
          <a:p>
            <a:pPr marL="108000" indent="-108000">
              <a:spcAft>
                <a:spcPts val="0"/>
              </a:spcAft>
              <a:buFont typeface="Lucida Grande"/>
              <a:buChar char="-"/>
              <a:defRPr/>
            </a:pPr>
            <a:endParaRPr lang="en-US" sz="1600" dirty="0" smtClean="0">
              <a:cs typeface="+mn-cs"/>
            </a:endParaRPr>
          </a:p>
          <a:p>
            <a:pPr marL="108000" indent="-108000">
              <a:spcAft>
                <a:spcPts val="0"/>
              </a:spcAft>
              <a:defRPr/>
            </a:pPr>
            <a:r>
              <a:rPr lang="en-US" sz="1600" dirty="0" smtClean="0">
                <a:cs typeface="+mn-cs"/>
              </a:rPr>
              <a:t>Evoke an immediate response</a:t>
            </a:r>
          </a:p>
          <a:p>
            <a:pPr marL="108000" indent="-108000">
              <a:spcAft>
                <a:spcPts val="0"/>
              </a:spcAft>
              <a:buFont typeface="Lucida Grande"/>
              <a:buChar char="-"/>
              <a:defRPr/>
            </a:pPr>
            <a:endParaRPr lang="en-US" sz="1600" dirty="0" smtClean="0">
              <a:cs typeface="+mn-cs"/>
            </a:endParaRPr>
          </a:p>
          <a:p>
            <a:pPr marL="108000" indent="-108000">
              <a:spcAft>
                <a:spcPts val="0"/>
              </a:spcAft>
              <a:buFont typeface="Lucida Grande"/>
              <a:buChar char="-"/>
              <a:defRPr/>
            </a:pPr>
            <a:endParaRPr lang="en-US" sz="1600" dirty="0" smtClean="0">
              <a:cs typeface="+mn-cs"/>
            </a:endParaRP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2632076" y="1415653"/>
            <a:ext cx="251081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en-US" dirty="0"/>
              <a:t>Role of Communication</a:t>
            </a:r>
          </a:p>
        </p:txBody>
      </p:sp>
      <p:pic>
        <p:nvPicPr>
          <p:cNvPr id="55301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0038" y="1028701"/>
            <a:ext cx="1992312" cy="34420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18438" name="Picture 1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10200" y="1943100"/>
            <a:ext cx="368300" cy="220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20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22900" y="2343150"/>
            <a:ext cx="368300" cy="220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2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22900" y="2743200"/>
            <a:ext cx="368300" cy="220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Picture 2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22900" y="3265884"/>
            <a:ext cx="368300" cy="2202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2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22900" y="3638550"/>
            <a:ext cx="368300" cy="220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Picture 2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22900" y="4095750"/>
            <a:ext cx="368300" cy="2214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4" name="Content Placeholder 2"/>
          <p:cNvSpPr txBox="1">
            <a:spLocks/>
          </p:cNvSpPr>
          <p:nvPr/>
        </p:nvSpPr>
        <p:spPr bwMode="auto">
          <a:xfrm>
            <a:off x="6400800" y="1885950"/>
            <a:ext cx="2908300" cy="2616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marL="107950" indent="-107950">
              <a:defRPr sz="32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1pPr>
            <a:lvl2pPr>
              <a:defRPr sz="28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2pPr>
            <a:lvl3pPr>
              <a:defRPr sz="24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3pPr>
            <a:lvl4pPr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4pPr>
            <a:lvl5pPr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5pPr>
            <a:lvl6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6pPr>
            <a:lvl7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7pPr>
            <a:lvl8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8pPr>
            <a:lvl9pPr eaLnBrk="0" fontAlgn="base" hangingPunct="0"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ＭＳ Ｐゴシック" pitchFamily="34" charset="-128"/>
              </a:defRPr>
            </a:lvl9pPr>
          </a:lstStyle>
          <a:p>
            <a:r>
              <a:rPr lang="en-US" altLang="en-US" sz="1400" i="1" dirty="0">
                <a:solidFill>
                  <a:srgbClr val="595959"/>
                </a:solidFill>
                <a:cs typeface="Arial" pitchFamily="34" charset="0"/>
              </a:rPr>
              <a:t>“Now I’ve heard of you/it”</a:t>
            </a:r>
          </a:p>
          <a:p>
            <a:endParaRPr lang="en-US" altLang="en-US" sz="1400" i="1" dirty="0">
              <a:solidFill>
                <a:srgbClr val="595959"/>
              </a:solidFill>
              <a:cs typeface="Arial" pitchFamily="34" charset="0"/>
            </a:endParaRPr>
          </a:p>
          <a:p>
            <a:r>
              <a:rPr lang="en-US" altLang="en-US" sz="1400" i="1" dirty="0">
                <a:solidFill>
                  <a:srgbClr val="595959"/>
                </a:solidFill>
                <a:cs typeface="Arial" pitchFamily="34" charset="0"/>
              </a:rPr>
              <a:t>“What a good idea”</a:t>
            </a:r>
          </a:p>
          <a:p>
            <a:pPr>
              <a:buFont typeface="Lucida Grande" charset="0"/>
              <a:buChar char="-"/>
            </a:pPr>
            <a:endParaRPr lang="en-US" altLang="en-US" sz="1400" i="1" dirty="0">
              <a:solidFill>
                <a:srgbClr val="595959"/>
              </a:solidFill>
              <a:cs typeface="Arial" pitchFamily="34" charset="0"/>
            </a:endParaRPr>
          </a:p>
          <a:p>
            <a:r>
              <a:rPr lang="en-US" altLang="en-US" sz="1400" i="1" dirty="0">
                <a:solidFill>
                  <a:srgbClr val="595959"/>
                </a:solidFill>
                <a:cs typeface="Arial" pitchFamily="34" charset="0"/>
              </a:rPr>
              <a:t>“Really?”</a:t>
            </a:r>
          </a:p>
          <a:p>
            <a:endParaRPr lang="en-US" altLang="en-US" sz="1600" i="1" dirty="0">
              <a:solidFill>
                <a:srgbClr val="595959"/>
              </a:solidFill>
              <a:cs typeface="Arial" pitchFamily="34" charset="0"/>
            </a:endParaRPr>
          </a:p>
          <a:p>
            <a:r>
              <a:rPr lang="en-US" altLang="en-US" sz="1400" i="1" dirty="0">
                <a:solidFill>
                  <a:srgbClr val="595959"/>
                </a:solidFill>
                <a:cs typeface="Arial" pitchFamily="34" charset="0"/>
              </a:rPr>
              <a:t>“That reminds me”</a:t>
            </a:r>
          </a:p>
          <a:p>
            <a:endParaRPr lang="en-US" altLang="en-US" sz="1400" i="1" dirty="0">
              <a:solidFill>
                <a:srgbClr val="595959"/>
              </a:solidFill>
              <a:cs typeface="Arial" pitchFamily="34" charset="0"/>
            </a:endParaRPr>
          </a:p>
          <a:p>
            <a:r>
              <a:rPr lang="en-US" altLang="en-US" sz="1400" i="1" dirty="0">
                <a:solidFill>
                  <a:srgbClr val="595959"/>
                </a:solidFill>
                <a:cs typeface="Arial" pitchFamily="34" charset="0"/>
              </a:rPr>
              <a:t>“I always knew it”</a:t>
            </a:r>
          </a:p>
          <a:p>
            <a:pPr>
              <a:buFont typeface="Lucida Grande" charset="0"/>
              <a:buChar char="-"/>
            </a:pPr>
            <a:endParaRPr lang="en-US" altLang="en-US" sz="1400" i="1" dirty="0">
              <a:solidFill>
                <a:srgbClr val="595959"/>
              </a:solidFill>
              <a:cs typeface="Arial" pitchFamily="34" charset="0"/>
            </a:endParaRPr>
          </a:p>
          <a:p>
            <a:r>
              <a:rPr lang="en-US" altLang="en-US" sz="1400" i="1" dirty="0">
                <a:solidFill>
                  <a:srgbClr val="595959"/>
                </a:solidFill>
                <a:cs typeface="Arial" pitchFamily="34" charset="0"/>
              </a:rPr>
              <a:t>“I should go do that”</a:t>
            </a:r>
          </a:p>
          <a:p>
            <a:pPr>
              <a:buFont typeface="Lucida Grande" charset="0"/>
              <a:buChar char="-"/>
            </a:pPr>
            <a:endParaRPr lang="en-US" altLang="en-US" sz="1400" i="1" dirty="0">
              <a:solidFill>
                <a:srgbClr val="595959"/>
              </a:solidFill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400800" y="1428751"/>
            <a:ext cx="18998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-108000">
              <a:spcAft>
                <a:spcPts val="2000"/>
              </a:spcAft>
              <a:defRPr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cs typeface="Arial"/>
              </a:rPr>
              <a:t>Desired response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7164" y="1762125"/>
            <a:ext cx="833437" cy="369332"/>
          </a:xfrm>
          <a:prstGeom prst="rect">
            <a:avLst/>
          </a:prstGeom>
          <a:solidFill>
            <a:schemeClr val="tx2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solidFill>
                  <a:schemeClr val="bg1"/>
                </a:solidFill>
                <a:latin typeface="+mj-lt"/>
                <a:ea typeface="+mn-ea"/>
              </a:rPr>
              <a:t>Learn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2400" y="2477692"/>
            <a:ext cx="776288" cy="369332"/>
          </a:xfrm>
          <a:prstGeom prst="rect">
            <a:avLst/>
          </a:prstGeom>
          <a:solidFill>
            <a:srgbClr val="FFC0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solidFill>
                  <a:schemeClr val="bg1"/>
                </a:solidFill>
                <a:latin typeface="+mj-lt"/>
                <a:ea typeface="+mn-ea"/>
              </a:rPr>
              <a:t>Feel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52400" y="3657600"/>
            <a:ext cx="776288" cy="369332"/>
          </a:xfrm>
          <a:prstGeom prst="rect">
            <a:avLst/>
          </a:prstGeom>
          <a:solidFill>
            <a:srgbClr val="FF0000"/>
          </a:solidFill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800" dirty="0">
                <a:solidFill>
                  <a:schemeClr val="bg1"/>
                </a:solidFill>
                <a:latin typeface="+mj-lt"/>
                <a:ea typeface="+mn-ea"/>
              </a:rPr>
              <a:t>Do</a:t>
            </a:r>
          </a:p>
        </p:txBody>
      </p:sp>
    </p:spTree>
    <p:extLst>
      <p:ext uri="{BB962C8B-B14F-4D97-AF65-F5344CB8AC3E}">
        <p14:creationId xmlns:p14="http://schemas.microsoft.com/office/powerpoint/2010/main" val="3947310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1" y="1289303"/>
            <a:ext cx="4800600" cy="3305556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en-US" dirty="0">
                <a:solidFill>
                  <a:schemeClr val="tx1"/>
                </a:solidFill>
                <a:cs typeface="+mn-cs"/>
              </a:rPr>
              <a:t>Communication task is to introduce something, </a:t>
            </a:r>
            <a:br>
              <a:rPr lang="en-US" dirty="0">
                <a:solidFill>
                  <a:schemeClr val="tx1"/>
                </a:solidFill>
                <a:cs typeface="+mn-cs"/>
              </a:rPr>
            </a:br>
            <a:r>
              <a:rPr lang="en-US" dirty="0">
                <a:solidFill>
                  <a:schemeClr val="tx1"/>
                </a:solidFill>
                <a:cs typeface="+mn-cs"/>
              </a:rPr>
              <a:t>bring something to the forefront, or create or </a:t>
            </a:r>
            <a:br>
              <a:rPr lang="en-US" dirty="0">
                <a:solidFill>
                  <a:schemeClr val="tx1"/>
                </a:solidFill>
                <a:cs typeface="+mn-cs"/>
              </a:rPr>
            </a:br>
            <a:r>
              <a:rPr lang="en-US" dirty="0">
                <a:solidFill>
                  <a:schemeClr val="tx1"/>
                </a:solidFill>
                <a:cs typeface="+mn-cs"/>
              </a:rPr>
              <a:t>maintain awareness.</a:t>
            </a:r>
          </a:p>
          <a:p>
            <a:pPr>
              <a:defRPr/>
            </a:pPr>
            <a:endParaRPr lang="en-US" dirty="0">
              <a:solidFill>
                <a:schemeClr val="tx1"/>
              </a:solidFill>
              <a:cs typeface="+mn-cs"/>
            </a:endParaRPr>
          </a:p>
          <a:p>
            <a:pPr>
              <a:defRPr/>
            </a:pPr>
            <a:r>
              <a:rPr lang="en-US" dirty="0">
                <a:solidFill>
                  <a:schemeClr val="tx1"/>
                </a:solidFill>
                <a:cs typeface="+mn-cs"/>
              </a:rPr>
              <a:t>Employed by new companies, products or </a:t>
            </a:r>
            <a:br>
              <a:rPr lang="en-US" dirty="0">
                <a:solidFill>
                  <a:schemeClr val="tx1"/>
                </a:solidFill>
                <a:cs typeface="+mn-cs"/>
              </a:rPr>
            </a:br>
            <a:r>
              <a:rPr lang="en-US" dirty="0">
                <a:solidFill>
                  <a:schemeClr val="tx1"/>
                </a:solidFill>
                <a:cs typeface="+mn-cs"/>
              </a:rPr>
              <a:t>services that are trying to get on the consumer </a:t>
            </a:r>
            <a:br>
              <a:rPr lang="en-US" dirty="0">
                <a:solidFill>
                  <a:schemeClr val="tx1"/>
                </a:solidFill>
                <a:cs typeface="+mn-cs"/>
              </a:rPr>
            </a:br>
            <a:r>
              <a:rPr lang="en-US" dirty="0">
                <a:solidFill>
                  <a:schemeClr val="tx1"/>
                </a:solidFill>
                <a:cs typeface="+mn-cs"/>
              </a:rPr>
              <a:t>radar. Or brands that need constant saliency.  </a:t>
            </a:r>
          </a:p>
          <a:p>
            <a:pPr>
              <a:defRPr/>
            </a:pPr>
            <a:endParaRPr lang="en-US" dirty="0">
              <a:solidFill>
                <a:schemeClr val="tx1"/>
              </a:solidFill>
              <a:cs typeface="+mn-cs"/>
            </a:endParaRPr>
          </a:p>
          <a:p>
            <a:pPr>
              <a:defRPr/>
            </a:pPr>
            <a:r>
              <a:rPr lang="en-US" dirty="0">
                <a:solidFill>
                  <a:schemeClr val="tx1"/>
                </a:solidFill>
                <a:cs typeface="+mn-cs"/>
              </a:rPr>
              <a:t>Also when an existing company has</a:t>
            </a:r>
            <a:br>
              <a:rPr lang="en-US" dirty="0">
                <a:solidFill>
                  <a:schemeClr val="tx1"/>
                </a:solidFill>
                <a:cs typeface="+mn-cs"/>
              </a:rPr>
            </a:br>
            <a:r>
              <a:rPr lang="en-US" dirty="0">
                <a:solidFill>
                  <a:schemeClr val="tx1"/>
                </a:solidFill>
                <a:cs typeface="+mn-cs"/>
              </a:rPr>
              <a:t>something new to say. </a:t>
            </a:r>
          </a:p>
          <a:p>
            <a:pPr>
              <a:defRPr/>
            </a:pPr>
            <a:endParaRPr lang="en-US" dirty="0">
              <a:solidFill>
                <a:schemeClr val="tx1"/>
              </a:solidFill>
              <a:cs typeface="+mn-cs"/>
            </a:endParaRPr>
          </a:p>
          <a:p>
            <a:pPr marL="0" indent="0">
              <a:buFont typeface="Arial" pitchFamily="34" charset="0"/>
              <a:buNone/>
              <a:defRPr/>
            </a:pPr>
            <a:r>
              <a:rPr lang="en-US" dirty="0">
                <a:solidFill>
                  <a:schemeClr val="tx1"/>
                </a:solidFill>
                <a:cs typeface="+mn-cs"/>
              </a:rPr>
              <a:t>Examples:</a:t>
            </a:r>
          </a:p>
          <a:p>
            <a:pPr>
              <a:defRPr/>
            </a:pPr>
            <a:r>
              <a:rPr lang="en-US" dirty="0" smtClean="0">
                <a:solidFill>
                  <a:schemeClr val="tx1"/>
                </a:solidFill>
                <a:cs typeface="+mn-cs"/>
              </a:rPr>
              <a:t>Launch of a new product</a:t>
            </a:r>
            <a:endParaRPr lang="en-US" dirty="0">
              <a:solidFill>
                <a:schemeClr val="tx1"/>
              </a:solidFill>
              <a:cs typeface="+mn-cs"/>
            </a:endParaRPr>
          </a:p>
          <a:p>
            <a:pPr>
              <a:defRPr/>
            </a:pPr>
            <a:r>
              <a:rPr lang="en-US" dirty="0" smtClean="0">
                <a:solidFill>
                  <a:schemeClr val="tx1"/>
                </a:solidFill>
                <a:cs typeface="+mn-cs"/>
              </a:rPr>
              <a:t>Launch </a:t>
            </a:r>
            <a:r>
              <a:rPr lang="en-US" dirty="0">
                <a:solidFill>
                  <a:schemeClr val="tx1"/>
                </a:solidFill>
                <a:cs typeface="+mn-cs"/>
              </a:rPr>
              <a:t>date for new movie </a:t>
            </a:r>
          </a:p>
          <a:p>
            <a:pPr>
              <a:defRPr/>
            </a:pPr>
            <a:r>
              <a:rPr lang="en-US" dirty="0" smtClean="0">
                <a:solidFill>
                  <a:schemeClr val="tx1"/>
                </a:solidFill>
                <a:cs typeface="+mn-cs"/>
              </a:rPr>
              <a:t>Introduction </a:t>
            </a:r>
            <a:r>
              <a:rPr lang="en-US" dirty="0">
                <a:solidFill>
                  <a:schemeClr val="tx1"/>
                </a:solidFill>
                <a:cs typeface="+mn-cs"/>
              </a:rPr>
              <a:t>of new packaging</a:t>
            </a:r>
          </a:p>
          <a:p>
            <a:pPr>
              <a:defRPr/>
            </a:pPr>
            <a:endParaRPr lang="en-US" dirty="0">
              <a:solidFill>
                <a:schemeClr val="tx1"/>
              </a:solidFill>
              <a:cs typeface="+mn-cs"/>
            </a:endParaRPr>
          </a:p>
          <a:p>
            <a:pPr>
              <a:defRPr/>
            </a:pPr>
            <a:endParaRPr lang="en-US" dirty="0">
              <a:solidFill>
                <a:schemeClr val="tx1"/>
              </a:solidFill>
              <a:cs typeface="+mn-cs"/>
            </a:endParaRPr>
          </a:p>
        </p:txBody>
      </p:sp>
      <p:sp>
        <p:nvSpPr>
          <p:cNvPr id="19458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smtClean="0"/>
              <a:t>“Now I’ve heard of you/it”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2352675" y="1134666"/>
            <a:ext cx="6934200" cy="35266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0488" tIns="44450" rIns="90488" bIns="44450"/>
          <a:lstStyle/>
          <a:p>
            <a:pPr>
              <a:lnSpc>
                <a:spcPct val="90000"/>
              </a:lnSpc>
              <a:spcBef>
                <a:spcPct val="20000"/>
              </a:spcBef>
              <a:defRPr/>
            </a:pPr>
            <a:endParaRPr lang="en-US" sz="210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7800" y="1349086"/>
            <a:ext cx="3584864" cy="3584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88427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2"/>
          <p:cNvSpPr>
            <a:spLocks noGrp="1"/>
          </p:cNvSpPr>
          <p:nvPr/>
        </p:nvSpPr>
        <p:spPr>
          <a:xfrm>
            <a:off x="2428875" y="1231106"/>
            <a:ext cx="5454650" cy="1415654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</p:sp>
      <p:pic>
        <p:nvPicPr>
          <p:cNvPr id="20483" name="Picture 14" descr="spaghetti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00200" y="1276350"/>
            <a:ext cx="5791200" cy="3689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smtClean="0"/>
              <a:t>“Now I’ve heard of you/it”</a:t>
            </a:r>
          </a:p>
        </p:txBody>
      </p:sp>
    </p:spTree>
    <p:extLst>
      <p:ext uri="{BB962C8B-B14F-4D97-AF65-F5344CB8AC3E}">
        <p14:creationId xmlns:p14="http://schemas.microsoft.com/office/powerpoint/2010/main" val="109218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22"/>
          <p:cNvSpPr>
            <a:spLocks noGrp="1"/>
          </p:cNvSpPr>
          <p:nvPr/>
        </p:nvSpPr>
        <p:spPr>
          <a:xfrm>
            <a:off x="2428875" y="1231106"/>
            <a:ext cx="5454650" cy="1415654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</p:sp>
      <p:sp>
        <p:nvSpPr>
          <p:cNvPr id="2048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smtClean="0"/>
              <a:t>“Now I’ve heard of you/it”</a:t>
            </a:r>
          </a:p>
        </p:txBody>
      </p:sp>
      <p:sp>
        <p:nvSpPr>
          <p:cNvPr id="5" name="Rectangle 4"/>
          <p:cNvSpPr/>
          <p:nvPr/>
        </p:nvSpPr>
        <p:spPr>
          <a:xfrm>
            <a:off x="1805940" y="4336018"/>
            <a:ext cx="553212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latin typeface="Calibri Light" panose="020F0302020204030204" pitchFamily="34" charset="0"/>
              </a:rPr>
              <a:t>https://www.youtube.com/watch?v=ei96-Breysg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889760" y="1400949"/>
            <a:ext cx="4892040" cy="2916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0924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smtClean="0"/>
              <a:t>“Now I’ve heard of you/it”</a:t>
            </a:r>
          </a:p>
        </p:txBody>
      </p:sp>
      <p:sp>
        <p:nvSpPr>
          <p:cNvPr id="12" name="Picture Placeholder 22"/>
          <p:cNvSpPr>
            <a:spLocks noGrp="1"/>
          </p:cNvSpPr>
          <p:nvPr/>
        </p:nvSpPr>
        <p:spPr>
          <a:xfrm>
            <a:off x="2428875" y="1231106"/>
            <a:ext cx="5454650" cy="1415654"/>
          </a:xfrm>
          <a:prstGeom prst="rect">
            <a:avLst/>
          </a:prstGeom>
          <a:ln w="3175">
            <a:solidFill>
              <a:schemeClr val="bg1">
                <a:lumMod val="85000"/>
              </a:schemeClr>
            </a:solidFill>
          </a:ln>
        </p:spPr>
      </p:sp>
      <p:sp>
        <p:nvSpPr>
          <p:cNvPr id="2" name="Rectangle 1"/>
          <p:cNvSpPr/>
          <p:nvPr/>
        </p:nvSpPr>
        <p:spPr>
          <a:xfrm>
            <a:off x="1763268" y="4092773"/>
            <a:ext cx="6085332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400" dirty="0">
                <a:latin typeface="Calibri Light" panose="020F0302020204030204" pitchFamily="34" charset="0"/>
              </a:rPr>
              <a:t>https://www.youtube.com/watch?v=qQQMygivn0g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721789" y="1327887"/>
            <a:ext cx="4807105" cy="2615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5528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0" y="1289303"/>
            <a:ext cx="4876799" cy="3305556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en-US" dirty="0">
                <a:solidFill>
                  <a:schemeClr val="tx1"/>
                </a:solidFill>
                <a:cs typeface="+mn-cs"/>
              </a:rPr>
              <a:t>Task is to create a favorable impression </a:t>
            </a:r>
            <a:r>
              <a:rPr lang="en-US" dirty="0" smtClean="0">
                <a:solidFill>
                  <a:schemeClr val="tx1"/>
                </a:solidFill>
                <a:cs typeface="+mn-cs"/>
              </a:rPr>
              <a:t>or </a:t>
            </a:r>
            <a:r>
              <a:rPr lang="en-US" dirty="0">
                <a:solidFill>
                  <a:schemeClr val="tx1"/>
                </a:solidFill>
                <a:cs typeface="+mn-cs"/>
              </a:rPr>
              <a:t>to make a link between the product/service </a:t>
            </a:r>
            <a:br>
              <a:rPr lang="en-US" dirty="0">
                <a:solidFill>
                  <a:schemeClr val="tx1"/>
                </a:solidFill>
                <a:cs typeface="+mn-cs"/>
              </a:rPr>
            </a:br>
            <a:r>
              <a:rPr lang="en-US" dirty="0">
                <a:solidFill>
                  <a:schemeClr val="tx1"/>
                </a:solidFill>
                <a:cs typeface="+mn-cs"/>
              </a:rPr>
              <a:t>and individual needs, wants or desires.</a:t>
            </a:r>
          </a:p>
          <a:p>
            <a:pPr>
              <a:defRPr/>
            </a:pPr>
            <a:endParaRPr lang="en-US" dirty="0">
              <a:solidFill>
                <a:schemeClr val="tx1"/>
              </a:solidFill>
              <a:cs typeface="+mn-cs"/>
            </a:endParaRPr>
          </a:p>
          <a:p>
            <a:pPr>
              <a:defRPr/>
            </a:pPr>
            <a:r>
              <a:rPr lang="en-US" dirty="0">
                <a:solidFill>
                  <a:schemeClr val="tx1"/>
                </a:solidFill>
                <a:cs typeface="+mn-cs"/>
              </a:rPr>
              <a:t>Employed to show how a product or service can </a:t>
            </a:r>
            <a:br>
              <a:rPr lang="en-US" dirty="0">
                <a:solidFill>
                  <a:schemeClr val="tx1"/>
                </a:solidFill>
                <a:cs typeface="+mn-cs"/>
              </a:rPr>
            </a:br>
            <a:r>
              <a:rPr lang="en-US" dirty="0">
                <a:solidFill>
                  <a:schemeClr val="tx1"/>
                </a:solidFill>
                <a:cs typeface="+mn-cs"/>
              </a:rPr>
              <a:t>serve a particular role or to introduce a new or unexpected role in the lives of consumers.</a:t>
            </a:r>
          </a:p>
          <a:p>
            <a:pPr>
              <a:defRPr/>
            </a:pPr>
            <a:endParaRPr lang="en-US" dirty="0">
              <a:solidFill>
                <a:schemeClr val="tx1"/>
              </a:solidFill>
              <a:cs typeface="+mn-cs"/>
            </a:endParaRPr>
          </a:p>
          <a:p>
            <a:pPr marL="0" indent="0">
              <a:buFont typeface="Arial" pitchFamily="34" charset="0"/>
              <a:buNone/>
              <a:defRPr/>
            </a:pPr>
            <a:r>
              <a:rPr lang="en-US" dirty="0">
                <a:solidFill>
                  <a:schemeClr val="tx1"/>
                </a:solidFill>
                <a:cs typeface="+mn-cs"/>
              </a:rPr>
              <a:t>Examples:</a:t>
            </a:r>
          </a:p>
          <a:p>
            <a:pPr>
              <a:defRPr/>
            </a:pPr>
            <a:r>
              <a:rPr lang="en-US" sz="2100" dirty="0" smtClean="0">
                <a:solidFill>
                  <a:schemeClr val="tx1"/>
                </a:solidFill>
                <a:cs typeface="+mn-cs"/>
              </a:rPr>
              <a:t>Toothpaste </a:t>
            </a:r>
            <a:r>
              <a:rPr lang="en-US" sz="2100" dirty="0">
                <a:solidFill>
                  <a:schemeClr val="tx1"/>
                </a:solidFill>
                <a:cs typeface="+mn-cs"/>
              </a:rPr>
              <a:t>with floss in the cap helps you look after your teeth even better</a:t>
            </a:r>
          </a:p>
          <a:p>
            <a:pPr>
              <a:defRPr/>
            </a:pPr>
            <a:r>
              <a:rPr lang="en-US" sz="2100" dirty="0" smtClean="0">
                <a:solidFill>
                  <a:schemeClr val="tx1"/>
                </a:solidFill>
                <a:cs typeface="+mn-cs"/>
              </a:rPr>
              <a:t>Showing </a:t>
            </a:r>
            <a:r>
              <a:rPr lang="en-US" sz="2100" dirty="0">
                <a:solidFill>
                  <a:schemeClr val="tx1"/>
                </a:solidFill>
                <a:cs typeface="+mn-cs"/>
              </a:rPr>
              <a:t>how a new technology helps make life easier</a:t>
            </a:r>
          </a:p>
          <a:p>
            <a:pPr>
              <a:defRPr/>
            </a:pPr>
            <a:endParaRPr lang="en-US" sz="2900" dirty="0">
              <a:solidFill>
                <a:schemeClr val="tx1"/>
              </a:solidFill>
              <a:cs typeface="+mn-cs"/>
            </a:endParaRPr>
          </a:p>
        </p:txBody>
      </p:sp>
      <p:sp>
        <p:nvSpPr>
          <p:cNvPr id="22530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smtClean="0"/>
              <a:t>“What a good idea”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2352675" y="1039417"/>
            <a:ext cx="6934200" cy="35266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0488" tIns="44450" rIns="90488" bIns="44450"/>
          <a:lstStyle/>
          <a:p>
            <a:pPr>
              <a:defRPr/>
            </a:pPr>
            <a:endParaRPr lang="en-US" sz="130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257799" y="1504950"/>
            <a:ext cx="3620919" cy="3016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0004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3"/>
          <p:cNvSpPr>
            <a:spLocks noGrp="1"/>
          </p:cNvSpPr>
          <p:nvPr>
            <p:ph type="title"/>
          </p:nvPr>
        </p:nvSpPr>
        <p:spPr>
          <a:xfrm>
            <a:off x="152400" y="209550"/>
            <a:ext cx="8381260" cy="790796"/>
          </a:xfrm>
        </p:spPr>
        <p:txBody>
          <a:bodyPr/>
          <a:lstStyle/>
          <a:p>
            <a:pPr algn="l"/>
            <a:r>
              <a:rPr lang="en-US" altLang="en-US" sz="2800" dirty="0" smtClean="0"/>
              <a:t>“What a good idea”</a:t>
            </a:r>
          </a:p>
        </p:txBody>
      </p:sp>
      <p:pic>
        <p:nvPicPr>
          <p:cNvPr id="24579" name="Picture 5" descr="canonstable-412x53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53000" y="-19050"/>
            <a:ext cx="4191000" cy="5107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99986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3"/>
          <p:cNvSpPr>
            <a:spLocks noGrp="1"/>
          </p:cNvSpPr>
          <p:nvPr>
            <p:ph type="title"/>
          </p:nvPr>
        </p:nvSpPr>
        <p:spPr>
          <a:xfrm>
            <a:off x="152400" y="209550"/>
            <a:ext cx="8381260" cy="790796"/>
          </a:xfrm>
        </p:spPr>
        <p:txBody>
          <a:bodyPr/>
          <a:lstStyle/>
          <a:p>
            <a:pPr algn="l"/>
            <a:r>
              <a:rPr lang="en-US" altLang="en-US" sz="2800" dirty="0" smtClean="0"/>
              <a:t>“What a good idea”</a:t>
            </a:r>
          </a:p>
        </p:txBody>
      </p:sp>
      <p:sp>
        <p:nvSpPr>
          <p:cNvPr id="2" name="Rectangle 1"/>
          <p:cNvSpPr/>
          <p:nvPr/>
        </p:nvSpPr>
        <p:spPr>
          <a:xfrm>
            <a:off x="1770380" y="4287619"/>
            <a:ext cx="553212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https://www.youtube.com/watch?v=IOSVN30RPE4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0" t="15533" r="58250" b="42233"/>
          <a:stretch/>
        </p:blipFill>
        <p:spPr bwMode="auto">
          <a:xfrm>
            <a:off x="1868028" y="1294208"/>
            <a:ext cx="4989972" cy="29204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4353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smtClean="0"/>
              <a:t>“Really? I should think that”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81001" y="1289303"/>
            <a:ext cx="4343400" cy="3305556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en-US" sz="1400" dirty="0">
                <a:solidFill>
                  <a:schemeClr val="tx1"/>
                </a:solidFill>
                <a:cs typeface="Arial"/>
              </a:rPr>
              <a:t>This communication task is to modify or change an existing attitude.</a:t>
            </a:r>
          </a:p>
          <a:p>
            <a:pPr>
              <a:defRPr/>
            </a:pPr>
            <a:endParaRPr lang="en-US" sz="1400" dirty="0">
              <a:solidFill>
                <a:schemeClr val="tx1"/>
              </a:solidFill>
              <a:cs typeface="Arial"/>
            </a:endParaRPr>
          </a:p>
          <a:p>
            <a:pPr>
              <a:defRPr/>
            </a:pPr>
            <a:r>
              <a:rPr lang="en-US" sz="1400" dirty="0">
                <a:solidFill>
                  <a:schemeClr val="tx1"/>
                </a:solidFill>
                <a:cs typeface="Arial"/>
              </a:rPr>
              <a:t>To change a perception that is either undesirable, undifferentiated or inaccurate to something more relevant, motivating, true and different.</a:t>
            </a:r>
          </a:p>
          <a:p>
            <a:pPr>
              <a:defRPr/>
            </a:pPr>
            <a:endParaRPr lang="en-US" sz="1400" dirty="0">
              <a:solidFill>
                <a:schemeClr val="tx1"/>
              </a:solidFill>
              <a:cs typeface="Arial"/>
            </a:endParaRPr>
          </a:p>
          <a:p>
            <a:pPr marL="0" indent="0">
              <a:buFont typeface="Arial" pitchFamily="34" charset="0"/>
              <a:buNone/>
              <a:defRPr/>
            </a:pPr>
            <a:r>
              <a:rPr lang="en-US" sz="1400" dirty="0">
                <a:solidFill>
                  <a:schemeClr val="tx1"/>
                </a:solidFill>
                <a:cs typeface="Arial"/>
              </a:rPr>
              <a:t>Examples:</a:t>
            </a:r>
          </a:p>
          <a:p>
            <a:pPr>
              <a:defRPr/>
            </a:pPr>
            <a:r>
              <a:rPr lang="en-US" sz="1400" dirty="0" smtClean="0">
                <a:solidFill>
                  <a:schemeClr val="tx1"/>
                </a:solidFill>
                <a:cs typeface="Arial"/>
              </a:rPr>
              <a:t>Illustrating </a:t>
            </a:r>
            <a:r>
              <a:rPr lang="en-US" sz="1400" dirty="0">
                <a:solidFill>
                  <a:schemeClr val="tx1"/>
                </a:solidFill>
                <a:cs typeface="Arial"/>
              </a:rPr>
              <a:t>how beer can be part of a healthy lifestyle </a:t>
            </a:r>
            <a:endParaRPr lang="en-US" sz="1400" dirty="0" smtClean="0">
              <a:solidFill>
                <a:schemeClr val="tx1"/>
              </a:solidFill>
              <a:cs typeface="Arial"/>
            </a:endParaRPr>
          </a:p>
          <a:p>
            <a:pPr>
              <a:defRPr/>
            </a:pPr>
            <a:r>
              <a:rPr lang="en-US" sz="1400" dirty="0" smtClean="0">
                <a:solidFill>
                  <a:schemeClr val="tx1"/>
                </a:solidFill>
                <a:cs typeface="Arial"/>
              </a:rPr>
              <a:t>Shock advertising to make people think about health issues </a:t>
            </a:r>
            <a:endParaRPr lang="en-US" sz="1400" dirty="0">
              <a:solidFill>
                <a:schemeClr val="tx1"/>
              </a:solidFill>
              <a:cs typeface="Arial"/>
            </a:endParaRPr>
          </a:p>
        </p:txBody>
      </p:sp>
      <p:sp>
        <p:nvSpPr>
          <p:cNvPr id="26628" name="Rectangle 10"/>
          <p:cNvSpPr>
            <a:spLocks noChangeArrowheads="1"/>
          </p:cNvSpPr>
          <p:nvPr/>
        </p:nvSpPr>
        <p:spPr bwMode="auto">
          <a:xfrm>
            <a:off x="2352675" y="1134666"/>
            <a:ext cx="6934200" cy="3526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lIns="90488" tIns="44450" rIns="90488" bIns="44450"/>
          <a:lstStyle/>
          <a:p>
            <a:endParaRPr lang="en-US" altLang="en-US">
              <a:latin typeface="Helvetica Neue Light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53000" y="1352550"/>
            <a:ext cx="3810000" cy="3505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15838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smtClean="0"/>
              <a:t>“Really? I should think that”</a:t>
            </a:r>
          </a:p>
        </p:txBody>
      </p:sp>
      <p:pic>
        <p:nvPicPr>
          <p:cNvPr id="67587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32853" y="1200150"/>
            <a:ext cx="6405245" cy="3737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6457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0600" y="993140"/>
            <a:ext cx="7115176" cy="400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27651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smtClean="0"/>
              <a:t>“Really? I should think that”</a:t>
            </a:r>
          </a:p>
        </p:txBody>
      </p:sp>
    </p:spTree>
    <p:extLst>
      <p:ext uri="{BB962C8B-B14F-4D97-AF65-F5344CB8AC3E}">
        <p14:creationId xmlns:p14="http://schemas.microsoft.com/office/powerpoint/2010/main" val="691984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smtClean="0"/>
              <a:t>“Really? I should think that”</a:t>
            </a:r>
          </a:p>
        </p:txBody>
      </p:sp>
      <p:sp>
        <p:nvSpPr>
          <p:cNvPr id="3" name="Rectangle 2"/>
          <p:cNvSpPr/>
          <p:nvPr/>
        </p:nvSpPr>
        <p:spPr>
          <a:xfrm>
            <a:off x="1688135" y="4183618"/>
            <a:ext cx="6693865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latin typeface="Calibri Light" panose="020F0302020204030204" pitchFamily="34" charset="0"/>
              </a:rPr>
              <a:t>https://www.youtube.com/watch?v=HB3xM93rXbY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676400" y="1273001"/>
            <a:ext cx="4968335" cy="2905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5351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smtClean="0"/>
              <a:t>“I always knew it”</a:t>
            </a:r>
          </a:p>
        </p:txBody>
      </p:sp>
      <p:sp>
        <p:nvSpPr>
          <p:cNvPr id="30723" name="Content Placeholder 1"/>
          <p:cNvSpPr>
            <a:spLocks noGrp="1"/>
          </p:cNvSpPr>
          <p:nvPr>
            <p:ph idx="1"/>
          </p:nvPr>
        </p:nvSpPr>
        <p:spPr>
          <a:xfrm>
            <a:off x="381001" y="1289303"/>
            <a:ext cx="4343399" cy="3305556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80000"/>
              </a:lnSpc>
            </a:pPr>
            <a:r>
              <a:rPr lang="en-US" altLang="en-US" sz="1800" dirty="0" smtClean="0">
                <a:solidFill>
                  <a:schemeClr val="tx1"/>
                </a:solidFill>
                <a:cs typeface="Arial" pitchFamily="34" charset="0"/>
              </a:rPr>
              <a:t>Reinforces/evokes some intrinsic truth about the company, product/service or some other associations that come from within brand or the company.</a:t>
            </a:r>
          </a:p>
          <a:p>
            <a:pPr>
              <a:lnSpc>
                <a:spcPct val="80000"/>
              </a:lnSpc>
            </a:pPr>
            <a:endParaRPr lang="en-US" altLang="en-US" sz="1800" dirty="0" smtClean="0">
              <a:solidFill>
                <a:schemeClr val="tx1"/>
              </a:solidFill>
              <a:cs typeface="Arial" pitchFamily="34" charset="0"/>
            </a:endParaRPr>
          </a:p>
          <a:p>
            <a:pPr lvl="1">
              <a:lnSpc>
                <a:spcPct val="80000"/>
              </a:lnSpc>
            </a:pPr>
            <a:r>
              <a:rPr lang="en-US" altLang="en-US" sz="1600" dirty="0" smtClean="0">
                <a:solidFill>
                  <a:schemeClr val="tx1"/>
                </a:solidFill>
                <a:cs typeface="Arial" pitchFamily="34" charset="0"/>
              </a:rPr>
              <a:t>When  consumers have the brand’s proposition </a:t>
            </a:r>
            <a:r>
              <a:rPr lang="en-US" altLang="en-US" sz="1600" dirty="0" smtClean="0">
                <a:solidFill>
                  <a:schemeClr val="tx1"/>
                </a:solidFill>
                <a:cs typeface="Arial" pitchFamily="34" charset="0"/>
              </a:rPr>
              <a:t>in </a:t>
            </a:r>
            <a:r>
              <a:rPr lang="en-US" altLang="en-US" sz="1600" dirty="0" smtClean="0">
                <a:solidFill>
                  <a:schemeClr val="tx1"/>
                </a:solidFill>
                <a:cs typeface="Arial" pitchFamily="34" charset="0"/>
              </a:rPr>
              <a:t>their head but it is either fading, latent or under pressure.  </a:t>
            </a:r>
          </a:p>
          <a:p>
            <a:pPr lvl="1">
              <a:lnSpc>
                <a:spcPct val="80000"/>
              </a:lnSpc>
            </a:pPr>
            <a:r>
              <a:rPr lang="en-US" altLang="en-US" sz="1600" dirty="0">
                <a:solidFill>
                  <a:schemeClr val="tx1"/>
                </a:solidFill>
                <a:cs typeface="Arial" pitchFamily="34" charset="0"/>
              </a:rPr>
              <a:t>W</a:t>
            </a:r>
            <a:r>
              <a:rPr lang="en-US" altLang="en-US" sz="1800" dirty="0" smtClean="0">
                <a:solidFill>
                  <a:schemeClr val="tx1"/>
                </a:solidFill>
                <a:cs typeface="Arial" pitchFamily="34" charset="0"/>
              </a:rPr>
              <a:t>hen companies have products or services in categories where a competitive advantage must </a:t>
            </a:r>
            <a:br>
              <a:rPr lang="en-US" altLang="en-US" sz="1800" dirty="0" smtClean="0">
                <a:solidFill>
                  <a:schemeClr val="tx1"/>
                </a:solidFill>
                <a:cs typeface="Arial" pitchFamily="34" charset="0"/>
              </a:rPr>
            </a:br>
            <a:r>
              <a:rPr lang="en-US" altLang="en-US" sz="1800" dirty="0" smtClean="0">
                <a:solidFill>
                  <a:schemeClr val="tx1"/>
                </a:solidFill>
                <a:cs typeface="Arial" pitchFamily="34" charset="0"/>
              </a:rPr>
              <a:t>remain top of mind to keep the brand top of list </a:t>
            </a:r>
          </a:p>
          <a:p>
            <a:pPr>
              <a:lnSpc>
                <a:spcPct val="80000"/>
              </a:lnSpc>
            </a:pPr>
            <a:endParaRPr lang="en-US" altLang="en-US" sz="1100" dirty="0" smtClean="0">
              <a:solidFill>
                <a:schemeClr val="tx1"/>
              </a:solidFill>
              <a:cs typeface="Arial" pitchFamily="34" charset="0"/>
            </a:endParaRPr>
          </a:p>
          <a:p>
            <a:pPr>
              <a:lnSpc>
                <a:spcPct val="80000"/>
              </a:lnSpc>
              <a:buFont typeface="Arial" pitchFamily="34" charset="0"/>
              <a:buNone/>
            </a:pPr>
            <a:endParaRPr lang="en-US" altLang="en-US" sz="1800" dirty="0" smtClean="0">
              <a:solidFill>
                <a:schemeClr val="tx1"/>
              </a:solidFill>
              <a:cs typeface="Arial" pitchFamily="34" charset="0"/>
            </a:endParaRPr>
          </a:p>
          <a:p>
            <a:pPr>
              <a:lnSpc>
                <a:spcPct val="80000"/>
              </a:lnSpc>
              <a:buFont typeface="Arial" pitchFamily="34" charset="0"/>
              <a:buNone/>
            </a:pPr>
            <a:r>
              <a:rPr lang="en-US" altLang="en-US" sz="1800" dirty="0" smtClean="0">
                <a:solidFill>
                  <a:schemeClr val="tx1"/>
                </a:solidFill>
                <a:cs typeface="Arial" pitchFamily="34" charset="0"/>
              </a:rPr>
              <a:t>Examples:</a:t>
            </a:r>
          </a:p>
          <a:p>
            <a:pPr>
              <a:lnSpc>
                <a:spcPct val="80000"/>
              </a:lnSpc>
            </a:pPr>
            <a:r>
              <a:rPr lang="en-US" altLang="en-US" sz="1800" dirty="0" smtClean="0">
                <a:solidFill>
                  <a:schemeClr val="tx1"/>
                </a:solidFill>
                <a:cs typeface="Arial" pitchFamily="34" charset="0"/>
              </a:rPr>
              <a:t> Volvo re-expressing its safety credentials</a:t>
            </a:r>
          </a:p>
          <a:p>
            <a:pPr>
              <a:lnSpc>
                <a:spcPct val="80000"/>
              </a:lnSpc>
            </a:pPr>
            <a:r>
              <a:rPr lang="en-US" altLang="en-US" sz="1800" dirty="0" smtClean="0">
                <a:solidFill>
                  <a:schemeClr val="tx1"/>
                </a:solidFill>
                <a:cs typeface="Arial" pitchFamily="34" charset="0"/>
              </a:rPr>
              <a:t> Levi’s expressing its American roots</a:t>
            </a:r>
          </a:p>
          <a:p>
            <a:pPr>
              <a:lnSpc>
                <a:spcPct val="80000"/>
              </a:lnSpc>
            </a:pPr>
            <a:endParaRPr lang="en-US" altLang="en-US" sz="1800" dirty="0" smtClean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</a:pPr>
            <a:endParaRPr lang="en-US" altLang="en-US" sz="2000" dirty="0" smtClean="0">
              <a:solidFill>
                <a:schemeClr val="tx1"/>
              </a:solidFill>
            </a:endParaRPr>
          </a:p>
        </p:txBody>
      </p:sp>
      <p:sp>
        <p:nvSpPr>
          <p:cNvPr id="30724" name="Rectangle 10"/>
          <p:cNvSpPr>
            <a:spLocks noChangeArrowheads="1"/>
          </p:cNvSpPr>
          <p:nvPr/>
        </p:nvSpPr>
        <p:spPr bwMode="auto">
          <a:xfrm>
            <a:off x="2352675" y="800101"/>
            <a:ext cx="6934200" cy="3526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lIns="90488" tIns="44450" rIns="90488" bIns="44450"/>
          <a:lstStyle/>
          <a:p>
            <a:endParaRPr lang="en-US" altLang="en-US">
              <a:latin typeface="Helvetica Neue Light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00600" y="1352550"/>
            <a:ext cx="3928078" cy="3400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8931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1610868" y="4135219"/>
            <a:ext cx="6085332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https://www.youtube.com/watch?v=0ruHOaHrGnQ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0" t="15467" r="57800" b="42402"/>
          <a:stretch/>
        </p:blipFill>
        <p:spPr bwMode="auto">
          <a:xfrm>
            <a:off x="1003823" y="251042"/>
            <a:ext cx="6692377" cy="3877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73216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820" y="344805"/>
            <a:ext cx="8214360" cy="45891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8522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smtClean="0"/>
              <a:t>“That reminds me”</a:t>
            </a:r>
          </a:p>
        </p:txBody>
      </p:sp>
      <p:sp>
        <p:nvSpPr>
          <p:cNvPr id="33795" name="Content Placeholder 1"/>
          <p:cNvSpPr>
            <a:spLocks noGrp="1"/>
          </p:cNvSpPr>
          <p:nvPr>
            <p:ph idx="1"/>
          </p:nvPr>
        </p:nvSpPr>
        <p:spPr>
          <a:xfrm>
            <a:off x="381001" y="1289303"/>
            <a:ext cx="4191000" cy="3305556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altLang="en-US" sz="1400" dirty="0" smtClean="0">
                <a:solidFill>
                  <a:schemeClr val="tx1"/>
                </a:solidFill>
                <a:cs typeface="Arial" pitchFamily="34" charset="0"/>
              </a:rPr>
              <a:t>Conjures highly potent and common experiences that the audience universally recognizes.  </a:t>
            </a:r>
          </a:p>
          <a:p>
            <a:pPr>
              <a:lnSpc>
                <a:spcPct val="80000"/>
              </a:lnSpc>
              <a:defRPr/>
            </a:pPr>
            <a:endParaRPr lang="en-US" altLang="en-US" sz="1400" dirty="0" smtClean="0">
              <a:solidFill>
                <a:schemeClr val="tx1"/>
              </a:solidFill>
              <a:cs typeface="Arial" pitchFamily="34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US" altLang="en-US" sz="1400" dirty="0" smtClean="0">
                <a:solidFill>
                  <a:schemeClr val="tx1"/>
                </a:solidFill>
                <a:cs typeface="Arial" pitchFamily="34" charset="0"/>
              </a:rPr>
              <a:t>Cues universal </a:t>
            </a:r>
            <a:r>
              <a:rPr lang="en-US" altLang="en-US" sz="1400" b="1" dirty="0" smtClean="0">
                <a:solidFill>
                  <a:schemeClr val="tx1"/>
                </a:solidFill>
                <a:cs typeface="Arial" pitchFamily="34" charset="0"/>
              </a:rPr>
              <a:t>external</a:t>
            </a:r>
            <a:r>
              <a:rPr lang="en-US" altLang="en-US" sz="1400" dirty="0" smtClean="0">
                <a:solidFill>
                  <a:schemeClr val="tx1"/>
                </a:solidFill>
                <a:cs typeface="Arial" pitchFamily="34" charset="0"/>
              </a:rPr>
              <a:t> truths about the </a:t>
            </a:r>
            <a:r>
              <a:rPr lang="en-US" altLang="en-US" sz="1400" b="1" dirty="0" smtClean="0">
                <a:solidFill>
                  <a:schemeClr val="tx1"/>
                </a:solidFill>
                <a:cs typeface="Arial" pitchFamily="34" charset="0"/>
              </a:rPr>
              <a:t>consumer’s</a:t>
            </a:r>
            <a:r>
              <a:rPr lang="en-US" altLang="en-US" sz="1400" dirty="0" smtClean="0">
                <a:solidFill>
                  <a:schemeClr val="tx1"/>
                </a:solidFill>
                <a:cs typeface="Arial" pitchFamily="34" charset="0"/>
              </a:rPr>
              <a:t> world in which the product or service has resonance, fits particularly well or resolves uniquely</a:t>
            </a:r>
          </a:p>
          <a:p>
            <a:pPr>
              <a:lnSpc>
                <a:spcPct val="80000"/>
              </a:lnSpc>
              <a:defRPr/>
            </a:pPr>
            <a:endParaRPr lang="en-US" altLang="en-US" sz="1400" dirty="0" smtClean="0">
              <a:solidFill>
                <a:schemeClr val="tx1"/>
              </a:solidFill>
              <a:cs typeface="Arial" pitchFamily="34" charset="0"/>
            </a:endParaRPr>
          </a:p>
          <a:p>
            <a:pPr>
              <a:lnSpc>
                <a:spcPct val="80000"/>
              </a:lnSpc>
              <a:defRPr/>
            </a:pPr>
            <a:r>
              <a:rPr lang="en-US" altLang="en-US" sz="1400" dirty="0" smtClean="0">
                <a:solidFill>
                  <a:schemeClr val="tx1"/>
                </a:solidFill>
                <a:cs typeface="Arial" pitchFamily="34" charset="0"/>
              </a:rPr>
              <a:t>Presents the product as a way to resolve or </a:t>
            </a:r>
            <a:r>
              <a:rPr lang="en-US" altLang="en-US" sz="1400" dirty="0" smtClean="0">
                <a:solidFill>
                  <a:schemeClr val="tx1"/>
                </a:solidFill>
                <a:cs typeface="Arial" pitchFamily="34" charset="0"/>
              </a:rPr>
              <a:t>enhance </a:t>
            </a:r>
            <a:r>
              <a:rPr lang="en-US" altLang="en-US" sz="1400" dirty="0" smtClean="0">
                <a:solidFill>
                  <a:schemeClr val="tx1"/>
                </a:solidFill>
                <a:cs typeface="Arial" pitchFamily="34" charset="0"/>
              </a:rPr>
              <a:t>that situation.   </a:t>
            </a:r>
          </a:p>
          <a:p>
            <a:pPr>
              <a:lnSpc>
                <a:spcPct val="80000"/>
              </a:lnSpc>
              <a:defRPr/>
            </a:pPr>
            <a:endParaRPr lang="en-US" altLang="en-US" sz="1400" dirty="0" smtClean="0">
              <a:solidFill>
                <a:schemeClr val="tx1"/>
              </a:solidFill>
            </a:endParaRPr>
          </a:p>
          <a:p>
            <a:pPr>
              <a:lnSpc>
                <a:spcPct val="80000"/>
              </a:lnSpc>
              <a:buFont typeface="Arial" pitchFamily="34" charset="0"/>
              <a:buNone/>
              <a:defRPr/>
            </a:pPr>
            <a:r>
              <a:rPr lang="en-US" altLang="en-US" sz="1400" dirty="0" smtClean="0">
                <a:solidFill>
                  <a:schemeClr val="tx1"/>
                </a:solidFill>
                <a:cs typeface="Arial" pitchFamily="34" charset="0"/>
              </a:rPr>
              <a:t>Examples:</a:t>
            </a:r>
          </a:p>
          <a:p>
            <a:pPr>
              <a:lnSpc>
                <a:spcPct val="80000"/>
              </a:lnSpc>
              <a:defRPr/>
            </a:pPr>
            <a:r>
              <a:rPr lang="en-US" altLang="en-US" sz="1400" dirty="0" smtClean="0">
                <a:solidFill>
                  <a:schemeClr val="tx1"/>
                </a:solidFill>
                <a:cs typeface="Arial" pitchFamily="34" charset="0"/>
              </a:rPr>
              <a:t>Bing reminding us of search result overloads from Google</a:t>
            </a:r>
          </a:p>
          <a:p>
            <a:pPr>
              <a:lnSpc>
                <a:spcPct val="80000"/>
              </a:lnSpc>
              <a:defRPr/>
            </a:pPr>
            <a:endParaRPr lang="en-US" altLang="en-US" sz="1400" dirty="0" smtClean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2365376" y="787003"/>
            <a:ext cx="6589713" cy="35278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0488" tIns="44450" rIns="90488" bIns="44450"/>
          <a:lstStyle/>
          <a:p>
            <a:pPr>
              <a:defRPr/>
            </a:pPr>
            <a:endParaRPr lang="en-US" sz="130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57800" y="1313684"/>
            <a:ext cx="3620266" cy="3620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5218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smtClean="0"/>
              <a:t>“That reminds me”</a:t>
            </a:r>
          </a:p>
        </p:txBody>
      </p:sp>
      <p:pic>
        <p:nvPicPr>
          <p:cNvPr id="72707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06084" y="997756"/>
            <a:ext cx="6313916" cy="4088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99192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52600" y="1276350"/>
            <a:ext cx="5410200" cy="3640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35843" name="Title 3"/>
          <p:cNvSpPr>
            <a:spLocks noGrp="1"/>
          </p:cNvSpPr>
          <p:nvPr>
            <p:ph type="title"/>
          </p:nvPr>
        </p:nvSpPr>
        <p:spPr>
          <a:xfrm>
            <a:off x="3048000" y="57150"/>
            <a:ext cx="5638800" cy="857250"/>
          </a:xfrm>
        </p:spPr>
        <p:txBody>
          <a:bodyPr/>
          <a:lstStyle/>
          <a:p>
            <a:r>
              <a:rPr lang="en-US" altLang="en-US" sz="3600" smtClean="0"/>
              <a:t>“That reminds me”</a:t>
            </a:r>
          </a:p>
        </p:txBody>
      </p:sp>
    </p:spTree>
    <p:extLst>
      <p:ext uri="{BB962C8B-B14F-4D97-AF65-F5344CB8AC3E}">
        <p14:creationId xmlns:p14="http://schemas.microsoft.com/office/powerpoint/2010/main" val="3824042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Content Placeholder 1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US" altLang="en-US" sz="1400" dirty="0" smtClean="0">
                <a:solidFill>
                  <a:schemeClr val="tx1"/>
                </a:solidFill>
                <a:cs typeface="Arial" pitchFamily="34" charset="0"/>
              </a:rPr>
              <a:t>Communication drives an immediate action or response.</a:t>
            </a:r>
          </a:p>
          <a:p>
            <a:pPr>
              <a:lnSpc>
                <a:spcPct val="80000"/>
              </a:lnSpc>
            </a:pPr>
            <a:endParaRPr lang="en-US" altLang="en-US" sz="1400" dirty="0" smtClean="0">
              <a:solidFill>
                <a:schemeClr val="tx1"/>
              </a:solidFill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en-US" altLang="en-US" sz="1400" dirty="0" smtClean="0">
                <a:solidFill>
                  <a:schemeClr val="tx1"/>
                </a:solidFill>
                <a:cs typeface="Arial" pitchFamily="34" charset="0"/>
              </a:rPr>
              <a:t>For either direct selling (e.g., call now to order) or as a mechanism to encourage another stage in the buying process (e.g., test drive, check out website, etc.).</a:t>
            </a:r>
          </a:p>
          <a:p>
            <a:pPr>
              <a:lnSpc>
                <a:spcPct val="80000"/>
              </a:lnSpc>
            </a:pPr>
            <a:endParaRPr lang="en-US" altLang="en-US" sz="1400" dirty="0" smtClean="0">
              <a:solidFill>
                <a:schemeClr val="tx1"/>
              </a:solidFill>
              <a:cs typeface="Arial" pitchFamily="34" charset="0"/>
            </a:endParaRPr>
          </a:p>
          <a:p>
            <a:pPr>
              <a:lnSpc>
                <a:spcPct val="80000"/>
              </a:lnSpc>
            </a:pPr>
            <a:r>
              <a:rPr lang="en-US" altLang="en-US" sz="1400" dirty="0" smtClean="0">
                <a:solidFill>
                  <a:schemeClr val="tx1"/>
                </a:solidFill>
                <a:cs typeface="Arial" pitchFamily="34" charset="0"/>
              </a:rPr>
              <a:t>Examples: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en-US" altLang="en-US" sz="1400" dirty="0" smtClean="0">
                <a:solidFill>
                  <a:schemeClr val="tx1"/>
                </a:solidFill>
                <a:cs typeface="Arial" pitchFamily="34" charset="0"/>
              </a:rPr>
              <a:t> “Subscribe to xxx program and get a free xxx”</a:t>
            </a:r>
          </a:p>
          <a:p>
            <a:pPr>
              <a:lnSpc>
                <a:spcPct val="80000"/>
              </a:lnSpc>
              <a:buFontTx/>
              <a:buChar char="-"/>
            </a:pPr>
            <a:r>
              <a:rPr lang="en-US" altLang="en-US" sz="1400" dirty="0" smtClean="0">
                <a:solidFill>
                  <a:schemeClr val="tx1"/>
                </a:solidFill>
                <a:cs typeface="Arial" pitchFamily="34" charset="0"/>
              </a:rPr>
              <a:t> Prada store texting top customers with “1 Hour Sale” announcements</a:t>
            </a:r>
          </a:p>
          <a:p>
            <a:pPr>
              <a:lnSpc>
                <a:spcPct val="90000"/>
              </a:lnSpc>
            </a:pPr>
            <a:endParaRPr lang="en-US" altLang="en-US" sz="1400" dirty="0" smtClean="0">
              <a:solidFill>
                <a:schemeClr val="tx1"/>
              </a:solidFill>
            </a:endParaRPr>
          </a:p>
        </p:txBody>
      </p:sp>
      <p:sp>
        <p:nvSpPr>
          <p:cNvPr id="36866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dirty="0" smtClean="0"/>
              <a:t>“I should go do that right now”</a:t>
            </a:r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2352675" y="1134666"/>
            <a:ext cx="6934200" cy="35266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</p:spPr>
        <p:txBody>
          <a:bodyPr lIns="90488" tIns="44450" rIns="90488" bIns="44450"/>
          <a:lstStyle/>
          <a:p>
            <a:pPr>
              <a:lnSpc>
                <a:spcPct val="90000"/>
              </a:lnSpc>
              <a:defRPr/>
            </a:pPr>
            <a:endParaRPr lang="en-US" sz="1300" dirty="0">
              <a:solidFill>
                <a:schemeClr val="tx1">
                  <a:lumMod val="65000"/>
                  <a:lumOff val="35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943" b="5680"/>
          <a:stretch/>
        </p:blipFill>
        <p:spPr bwMode="auto">
          <a:xfrm>
            <a:off x="5410200" y="1276350"/>
            <a:ext cx="3486150" cy="35966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5042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9334" y="4059019"/>
            <a:ext cx="608533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https://www.youtube.com/watch?v=m3a-hOwPLxQ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02561" y="590550"/>
            <a:ext cx="6024479" cy="3412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26128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dirty="0" smtClean="0"/>
              <a:t>“I should go do that right now”</a:t>
            </a:r>
          </a:p>
        </p:txBody>
      </p:sp>
      <p:pic>
        <p:nvPicPr>
          <p:cNvPr id="38915" name="Picture 13" descr="qantas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76800" y="1305560"/>
            <a:ext cx="2895600" cy="3418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5401" y="1404977"/>
            <a:ext cx="2599338" cy="321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6739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dirty="0" smtClean="0"/>
              <a:t>“I should go do that right now”</a:t>
            </a:r>
          </a:p>
        </p:txBody>
      </p:sp>
      <p:pic>
        <p:nvPicPr>
          <p:cNvPr id="40963" name="Picture 3" descr="accidentbills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13738" y="1365938"/>
            <a:ext cx="5716524" cy="33581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4443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le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Autofit/>
          </a:bodyPr>
          <a:lstStyle/>
          <a:p>
            <a:r>
              <a:rPr lang="en-US" altLang="en-US" sz="3600" dirty="0"/>
              <a:t>Ok let’s try</a:t>
            </a:r>
          </a:p>
        </p:txBody>
      </p:sp>
      <p:sp>
        <p:nvSpPr>
          <p:cNvPr id="41987" name="Rectangle 3"/>
          <p:cNvSpPr>
            <a:spLocks noChangeArrowheads="1"/>
          </p:cNvSpPr>
          <p:nvPr/>
        </p:nvSpPr>
        <p:spPr bwMode="auto">
          <a:xfrm>
            <a:off x="1148334" y="1805152"/>
            <a:ext cx="608533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altLang="en-US" sz="2000" dirty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What category of products?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altLang="en-US" sz="2000" dirty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What is the key message?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altLang="en-US" sz="2000" dirty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What’s the role of the communication?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en-US" altLang="en-US" sz="2000" dirty="0">
                <a:solidFill>
                  <a:schemeClr val="bg2">
                    <a:lumMod val="10000"/>
                  </a:schemeClr>
                </a:solidFill>
                <a:latin typeface="Calibri Light" panose="020F0302020204030204" pitchFamily="34" charset="0"/>
              </a:rPr>
              <a:t>What is the response they’re looking for?</a:t>
            </a:r>
          </a:p>
        </p:txBody>
      </p:sp>
    </p:spTree>
    <p:extLst>
      <p:ext uri="{BB962C8B-B14F-4D97-AF65-F5344CB8AC3E}">
        <p14:creationId xmlns:p14="http://schemas.microsoft.com/office/powerpoint/2010/main" val="510457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279166" y="611257"/>
            <a:ext cx="6083979" cy="3408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1224534" y="4211419"/>
            <a:ext cx="608533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https://www.youtube.com/watch?v=XjJQBjWYDTs</a:t>
            </a:r>
          </a:p>
        </p:txBody>
      </p:sp>
    </p:spTree>
    <p:extLst>
      <p:ext uri="{BB962C8B-B14F-4D97-AF65-F5344CB8AC3E}">
        <p14:creationId xmlns:p14="http://schemas.microsoft.com/office/powerpoint/2010/main" val="222108264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en-US" sz="3600" dirty="0" smtClean="0"/>
              <a:t>“I should go do that right now”</a:t>
            </a:r>
          </a:p>
        </p:txBody>
      </p:sp>
      <p:pic>
        <p:nvPicPr>
          <p:cNvPr id="75779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1200" y="1348978"/>
            <a:ext cx="5638800" cy="36611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0026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201" y="971550"/>
            <a:ext cx="2854325" cy="302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80899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24201" y="971550"/>
            <a:ext cx="2854325" cy="302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pic>
        <p:nvPicPr>
          <p:cNvPr id="80900" name="Picture 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3476" y="971550"/>
            <a:ext cx="2854325" cy="302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03485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tle 3"/>
          <p:cNvSpPr>
            <a:spLocks noGrp="1"/>
          </p:cNvSpPr>
          <p:nvPr>
            <p:ph type="title" idx="4294967295"/>
          </p:nvPr>
        </p:nvSpPr>
        <p:spPr>
          <a:xfrm>
            <a:off x="3505200" y="205979"/>
            <a:ext cx="5638800" cy="857250"/>
          </a:xfrm>
        </p:spPr>
        <p:txBody>
          <a:bodyPr/>
          <a:lstStyle/>
          <a:p>
            <a:r>
              <a:rPr lang="en-US" altLang="en-US" sz="3600" smtClean="0"/>
              <a:t>“I always knew it”</a:t>
            </a:r>
          </a:p>
        </p:txBody>
      </p:sp>
      <p:pic>
        <p:nvPicPr>
          <p:cNvPr id="49155" name="Picture 4" descr="2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9601" y="532210"/>
            <a:ext cx="7718425" cy="40969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435256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2046" y="275000"/>
            <a:ext cx="8012354" cy="4735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49711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massimiliano.lafranc\Documents\Cannes 2015\Cannes 2015\Press\GOLD\Fiat500_Mercedes-benzSmart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7453" y="1047750"/>
            <a:ext cx="4198347" cy="2965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massimiliano.lafranc\Documents\Cannes 2015\Cannes 2015\Press\GOLD\MiniCooper_Mercedes-benzSmart.jp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40853" y="1047749"/>
            <a:ext cx="4198347" cy="2965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067645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1" y="971550"/>
            <a:ext cx="6296025" cy="290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1376934" y="3875138"/>
            <a:ext cx="6085332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https://www.youtube.com/watch?v=EYX5fFxcXWU</a:t>
            </a:r>
          </a:p>
        </p:txBody>
      </p:sp>
    </p:spTree>
    <p:extLst>
      <p:ext uri="{BB962C8B-B14F-4D97-AF65-F5344CB8AC3E}">
        <p14:creationId xmlns:p14="http://schemas.microsoft.com/office/powerpoint/2010/main" val="1089712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" y="179784"/>
            <a:ext cx="3962401" cy="4849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8935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" y="83343"/>
            <a:ext cx="3676650" cy="499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94813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" y="742950"/>
            <a:ext cx="8667750" cy="36552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852295" y="4431874"/>
            <a:ext cx="553212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https://www.youtube.com/watch?v=TCv3RnXIGT0</a:t>
            </a:r>
          </a:p>
        </p:txBody>
      </p:sp>
    </p:spTree>
    <p:extLst>
      <p:ext uri="{BB962C8B-B14F-4D97-AF65-F5344CB8AC3E}">
        <p14:creationId xmlns:p14="http://schemas.microsoft.com/office/powerpoint/2010/main" val="277826111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" y="253602"/>
            <a:ext cx="3693317" cy="4636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5740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1" y="1085850"/>
            <a:ext cx="6492875" cy="309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3856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1" y="742950"/>
            <a:ext cx="6265863" cy="33682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70113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38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2400" y="96441"/>
            <a:ext cx="3505200" cy="4932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1913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0600" y="796528"/>
            <a:ext cx="6400800" cy="2965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3215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8" descr="McDonalds-sundial-billboard-2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4401" y="800100"/>
            <a:ext cx="7331075" cy="35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2991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tle 1"/>
          <p:cNvSpPr>
            <a:spLocks noGrp="1"/>
          </p:cNvSpPr>
          <p:nvPr>
            <p:ph type="title" idx="4294967295"/>
          </p:nvPr>
        </p:nvSpPr>
        <p:spPr>
          <a:xfrm>
            <a:off x="3505200" y="4114800"/>
            <a:ext cx="5638800" cy="857250"/>
          </a:xfrm>
        </p:spPr>
        <p:txBody>
          <a:bodyPr/>
          <a:lstStyle/>
          <a:p>
            <a:r>
              <a:rPr lang="en-US" altLang="en-US" sz="1800" smtClean="0">
                <a:hlinkClick r:id="rId2"/>
              </a:rPr>
              <a:t>https://www.youtube.com/watch?v=o8RCOb3WQOs</a:t>
            </a:r>
            <a:r>
              <a:rPr lang="en-US" altLang="en-US" sz="1800" smtClean="0"/>
              <a:t/>
            </a:r>
            <a:br>
              <a:rPr lang="en-US" altLang="en-US" sz="1800" smtClean="0"/>
            </a:br>
            <a:endParaRPr lang="en-US" altLang="en-US" sz="1800" smtClean="0"/>
          </a:p>
        </p:txBody>
      </p:sp>
      <p:pic>
        <p:nvPicPr>
          <p:cNvPr id="95235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5401" y="339328"/>
            <a:ext cx="6589713" cy="38326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919215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Content Placeholder 3" descr="Ad.a4_Kiwi[Th] copy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7825" y="285750"/>
            <a:ext cx="3798888" cy="397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5" name="Picture 4" descr="awC_KIWI_Preaw_Cleo.jp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08526" y="365522"/>
            <a:ext cx="3922713" cy="1889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516" name="Picture 5" descr="awC_StrawB_Preaw_Cleo.jp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22814" y="2316957"/>
            <a:ext cx="3908425" cy="1889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451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1" y="742950"/>
            <a:ext cx="6646863" cy="3143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215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3" descr="mc13299.jpg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8600" y="217885"/>
            <a:ext cx="38862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623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Grid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Grid">
      <a:maj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ajorFont>
      <a:minorFont>
        <a:latin typeface="Franklin Gothic Medium"/>
        <a:ea typeface=""/>
        <a:cs typeface=""/>
        <a:font script="Jpan" typeface="HG創英角ｺﾞｼｯｸUB"/>
        <a:font script="Hang" typeface="HY견고딕"/>
        <a:font script="Hans" typeface="微软雅黑"/>
        <a:font script="Hant" typeface="微軟正黑體"/>
        <a:font script="Arab" typeface="Arial Bold"/>
        <a:font script="Hebr" typeface="Arial Bold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 Bold"/>
        <a:font script="Uigh" typeface="Microsoft Uighur"/>
        <a:font script="Geor" typeface="Sylfaen"/>
      </a:minorFont>
    </a:fontScheme>
    <a:fmtScheme name="Grid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175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3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3000"/>
                <a:satMod val="11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Grid</Template>
  <TotalTime>2289</TotalTime>
  <Words>1006</Words>
  <Application>Microsoft Office PowerPoint</Application>
  <PresentationFormat>On-screen Show (16:9)</PresentationFormat>
  <Paragraphs>183</Paragraphs>
  <Slides>50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1" baseType="lpstr">
      <vt:lpstr>Grid</vt:lpstr>
      <vt:lpstr>INTEGRATED BRAND COMMUNICATION</vt:lpstr>
      <vt:lpstr>Response models: implications</vt:lpstr>
      <vt:lpstr>How we use this in real life (1)?</vt:lpstr>
      <vt:lpstr>How we use this in real life (2)?</vt:lpstr>
      <vt:lpstr>How we use this in real life (3)?</vt:lpstr>
      <vt:lpstr>LET’S GET FAMILIAR WITH DIFFERENT TYPES OF RESPONSES</vt:lpstr>
      <vt:lpstr>How to get to your  desired response</vt:lpstr>
      <vt:lpstr>How to get to your  desired response</vt:lpstr>
      <vt:lpstr>“Now I’ve heard of you/it”</vt:lpstr>
      <vt:lpstr>“Now I’ve heard of you/it”</vt:lpstr>
      <vt:lpstr>“Now I’ve heard of you/it”</vt:lpstr>
      <vt:lpstr>“Now I’ve heard of you/it”</vt:lpstr>
      <vt:lpstr>“What a good idea”</vt:lpstr>
      <vt:lpstr>“What a good idea”</vt:lpstr>
      <vt:lpstr>“What a good idea”</vt:lpstr>
      <vt:lpstr>“Really? I should think that”</vt:lpstr>
      <vt:lpstr>“Really? I should think that”</vt:lpstr>
      <vt:lpstr>“Really? I should think that”</vt:lpstr>
      <vt:lpstr>“Really? I should think that”</vt:lpstr>
      <vt:lpstr>“I always knew it”</vt:lpstr>
      <vt:lpstr>PowerPoint Presentation</vt:lpstr>
      <vt:lpstr>PowerPoint Presentation</vt:lpstr>
      <vt:lpstr>“That reminds me”</vt:lpstr>
      <vt:lpstr>“That reminds me”</vt:lpstr>
      <vt:lpstr>“That reminds me”</vt:lpstr>
      <vt:lpstr>“I should go do that right now”</vt:lpstr>
      <vt:lpstr>PowerPoint Presentation</vt:lpstr>
      <vt:lpstr>“I should go do that right now”</vt:lpstr>
      <vt:lpstr>“I should go do that right now”</vt:lpstr>
      <vt:lpstr>Ok let’s try</vt:lpstr>
      <vt:lpstr>PowerPoint Presentation</vt:lpstr>
      <vt:lpstr>“I should go do that right now”</vt:lpstr>
      <vt:lpstr>PowerPoint Presentation</vt:lpstr>
      <vt:lpstr>“I always knew it”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https://www.youtube.com/watch?v=o8RCOb3WQOs </vt:lpstr>
      <vt:lpstr>PowerPoint Presentation</vt:lpstr>
      <vt:lpstr>PowerPoint Presentation</vt:lpstr>
      <vt:lpstr>PowerPoint Presentation</vt:lpstr>
    </vt:vector>
  </TitlesOfParts>
  <Company>Interpublic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LaFranca, Massimiliano (BKK-LAP)</dc:creator>
  <cp:lastModifiedBy>LaFranca, Massimiliano (BKK-LAP)</cp:lastModifiedBy>
  <cp:revision>71</cp:revision>
  <dcterms:created xsi:type="dcterms:W3CDTF">2015-08-03T08:39:20Z</dcterms:created>
  <dcterms:modified xsi:type="dcterms:W3CDTF">2015-09-20T16:38:32Z</dcterms:modified>
</cp:coreProperties>
</file>