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57" r:id="rId4"/>
    <p:sldId id="262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03BD"/>
    <a:srgbClr val="FF9900"/>
    <a:srgbClr val="B907A0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18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4958" cy="496808"/>
          </a:xfrm>
          <a:prstGeom prst="rect">
            <a:avLst/>
          </a:prstGeom>
        </p:spPr>
        <p:txBody>
          <a:bodyPr vert="horz" lIns="92134" tIns="46067" rIns="92134" bIns="4606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1098" y="1"/>
            <a:ext cx="2944958" cy="496808"/>
          </a:xfrm>
          <a:prstGeom prst="rect">
            <a:avLst/>
          </a:prstGeom>
        </p:spPr>
        <p:txBody>
          <a:bodyPr vert="horz" lIns="92134" tIns="46067" rIns="92134" bIns="46067" rtlCol="0"/>
          <a:lstStyle>
            <a:lvl1pPr algn="r">
              <a:defRPr sz="1200"/>
            </a:lvl1pPr>
          </a:lstStyle>
          <a:p>
            <a:fld id="{BDDE18B5-335F-4474-8D88-26427D17C93F}" type="datetimeFigureOut">
              <a:rPr lang="en-US" smtClean="0"/>
              <a:pPr/>
              <a:t>6/6/2013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244"/>
            <a:ext cx="2944958" cy="496808"/>
          </a:xfrm>
          <a:prstGeom prst="rect">
            <a:avLst/>
          </a:prstGeom>
        </p:spPr>
        <p:txBody>
          <a:bodyPr vert="horz" lIns="92134" tIns="46067" rIns="92134" bIns="4606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1098" y="9428244"/>
            <a:ext cx="2944958" cy="496808"/>
          </a:xfrm>
          <a:prstGeom prst="rect">
            <a:avLst/>
          </a:prstGeom>
        </p:spPr>
        <p:txBody>
          <a:bodyPr vert="horz" lIns="92134" tIns="46067" rIns="92134" bIns="46067" rtlCol="0" anchor="b"/>
          <a:lstStyle>
            <a:lvl1pPr algn="r">
              <a:defRPr sz="1200"/>
            </a:lvl1pPr>
          </a:lstStyle>
          <a:p>
            <a:fld id="{D4E30167-7E02-48E8-8FD3-7B9D7DD60A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22441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7245BC-96A9-42C5-BDB8-85591CA152DB}" type="datetimeFigureOut">
              <a:rPr lang="th-TH" smtClean="0"/>
              <a:pPr/>
              <a:t>06/06/56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92041-9D52-4285-B842-969B1EBC3A7F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675572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592041-9D52-4285-B842-969B1EBC3A7F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EB4-1687-4ED5-BCBE-22A766036220}" type="datetime1">
              <a:rPr lang="en-US" smtClean="0"/>
              <a:t>6/6/2013</a:t>
            </a:fld>
            <a:endParaRPr lang="en-US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917CB-79C1-4FB9-A2EF-D203E5138388}" type="datetime1">
              <a:rPr lang="en-US" smtClean="0"/>
              <a:t>6/6/2013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815F-8C97-404A-9547-0BDE6F8CD454}" type="datetime1">
              <a:rPr lang="en-US" smtClean="0"/>
              <a:t>6/6/2013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8C95E-E144-4CCB-A262-4B6A4492C5DE}" type="datetime1">
              <a:rPr lang="en-US" smtClean="0"/>
              <a:t>6/6/2013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8DBB2-293F-45FA-B2F6-CEE12766F600}" type="datetime1">
              <a:rPr lang="en-US" smtClean="0"/>
              <a:t>6/6/2013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F2FF-FE5E-43BC-98E6-4F6A57049BA1}" type="datetime1">
              <a:rPr lang="en-US" smtClean="0"/>
              <a:t>6/6/2013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6DF8A-1CA4-41C4-B61F-982C57830881}" type="datetime1">
              <a:rPr lang="en-US" smtClean="0"/>
              <a:t>6/6/2013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1AF36-F308-4773-87D5-659C75CA1A6E}" type="datetime1">
              <a:rPr lang="en-US" smtClean="0"/>
              <a:t>6/6/2013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ดและมนมุมสี่เหลี่ยมหนึ่งมุม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ามเหลี่ยมมุมฉาก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8467-8215-4706-8529-D412D9D65048}" type="datetime1">
              <a:rPr lang="en-US" smtClean="0"/>
              <a:t>6/6/2013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10" name="รูปแบบอิสระ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รูปแบบอิสระ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25A1-51D0-4816-B2B0-FB4394B507E0}" type="datetime1">
              <a:rPr lang="en-US" smtClean="0"/>
              <a:t>6/6/2013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4A34-9F79-4F50-BCBA-E0AD5287AA14}" type="datetime1">
              <a:rPr lang="en-US" smtClean="0"/>
              <a:t>6/6/2013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A22F775-537C-4325-A3DB-37C9BA666D59}" type="datetime1">
              <a:rPr lang="en-US" smtClean="0"/>
              <a:t>6/6/2013</a:t>
            </a:fld>
            <a:endParaRPr lang="en-US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60D60-BEB7-4525-ABEC-98B0F9D0EAB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กลุ่ม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รูปแบบอิสระ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รูปแบบอิสระ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dissolv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dirty="0" smtClean="0"/>
              <a:t>เทคนิคการสืบค้นฐานข้อมูลออนไลน์</a:t>
            </a:r>
            <a:endParaRPr lang="en-US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500034" y="3714752"/>
            <a:ext cx="7854696" cy="2286016"/>
          </a:xfrm>
        </p:spPr>
        <p:txBody>
          <a:bodyPr>
            <a:normAutofit fontScale="77500" lnSpcReduction="20000"/>
          </a:bodyPr>
          <a:lstStyle/>
          <a:p>
            <a:r>
              <a:rPr lang="th-TH" sz="3900" b="1" dirty="0" smtClean="0"/>
              <a:t>โดย</a:t>
            </a:r>
          </a:p>
          <a:p>
            <a:r>
              <a:rPr lang="th-TH" sz="3900" b="1" dirty="0" err="1" smtClean="0"/>
              <a:t>พูล</a:t>
            </a:r>
            <a:r>
              <a:rPr lang="th-TH" sz="3900" b="1" dirty="0" smtClean="0"/>
              <a:t>สุข ปริวัตร</a:t>
            </a:r>
            <a:r>
              <a:rPr lang="th-TH" sz="3900" b="1" dirty="0" err="1" smtClean="0"/>
              <a:t>วร</a:t>
            </a:r>
            <a:r>
              <a:rPr lang="th-TH" sz="3900" b="1" dirty="0" smtClean="0"/>
              <a:t>วุฒิ</a:t>
            </a:r>
          </a:p>
          <a:p>
            <a:r>
              <a:rPr lang="th-TH" sz="3800" b="1" dirty="0" smtClean="0"/>
              <a:t>วันจันทร์ที่ 10 มิถุนายน 2556</a:t>
            </a:r>
          </a:p>
          <a:p>
            <a:r>
              <a:rPr lang="th-TH" sz="3800" b="1" dirty="0" smtClean="0"/>
              <a:t>เวลา 13.30-16.30 น. </a:t>
            </a:r>
          </a:p>
          <a:p>
            <a:r>
              <a:rPr lang="th-TH" sz="3800" b="1" dirty="0" smtClean="0"/>
              <a:t>ณ ห้องนิเทศการศึกษา หอ</a:t>
            </a:r>
            <a:r>
              <a:rPr lang="th-TH" sz="3800" b="1" dirty="0" err="1" smtClean="0"/>
              <a:t>สมุดป๋วย</a:t>
            </a:r>
            <a:r>
              <a:rPr lang="th-TH" sz="3800" b="1" dirty="0" smtClean="0"/>
              <a:t> </a:t>
            </a:r>
            <a:r>
              <a:rPr lang="th-TH" sz="3800" b="1" dirty="0" err="1" smtClean="0"/>
              <a:t>อึ๊งภากรณ์</a:t>
            </a:r>
            <a:r>
              <a:rPr lang="th-TH" sz="3800" b="1" smtClean="0"/>
              <a:t> มธ</a:t>
            </a:r>
            <a:r>
              <a:rPr lang="th-TH" sz="3800" b="1" dirty="0" smtClean="0"/>
              <a:t>. ศูนย์รังสิต</a:t>
            </a:r>
            <a:endParaRPr lang="en-US" sz="3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z="2000" smtClean="0"/>
              <a:pPr/>
              <a:t>1</a:t>
            </a:fld>
            <a:endParaRPr lang="en-US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936104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2800" dirty="0" smtClean="0">
                <a:solidFill>
                  <a:srgbClr val="1D02BE"/>
                </a:solidFill>
              </a:rPr>
              <a:t> </a:t>
            </a:r>
            <a:r>
              <a:rPr lang="en-US" sz="2800" dirty="0" smtClean="0">
                <a:solidFill>
                  <a:srgbClr val="1D02BE"/>
                </a:solidFill>
              </a:rPr>
              <a:t/>
            </a:r>
            <a:br>
              <a:rPr lang="en-US" sz="2800" dirty="0" smtClean="0">
                <a:solidFill>
                  <a:srgbClr val="1D02BE"/>
                </a:solidFill>
              </a:rPr>
            </a:br>
            <a:r>
              <a:rPr lang="th-TH" sz="4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เทคนิคการสืบค้นฐานข้อมูลออนไลน์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2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5661248"/>
          </a:xfrm>
        </p:spPr>
        <p:txBody>
          <a:bodyPr>
            <a:noAutofit/>
          </a:bodyPr>
          <a:lstStyle/>
          <a:p>
            <a:pPr>
              <a:buFont typeface="Wingdings 2" pitchFamily="18" charset="2"/>
              <a:buNone/>
            </a:pPr>
            <a:r>
              <a:rPr lang="th-TH" sz="2000" b="1" dirty="0" smtClean="0">
                <a:solidFill>
                  <a:srgbClr val="1E03BD"/>
                </a:solidFill>
                <a:latin typeface="TH SarabunPSK" pitchFamily="34" charset="-34"/>
                <a:cs typeface="TH SarabunPSK" pitchFamily="34" charset="-34"/>
              </a:rPr>
              <a:t>การเตรียมตัวก่อนการค้นหา</a:t>
            </a:r>
          </a:p>
          <a:p>
            <a:pPr>
              <a:buFont typeface="Wingdings 2" pitchFamily="18" charset="2"/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1. ต้องการค้นหาข้อมูลเกี่ยวกับเรื่องใด เฉพาะเจาะจงมากเพียงไร ต้องวิเคราะห์เรื่องที่ต้องการสืบค้นก่อน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2. ทราบขอบเขตของฐานข้อมูลว่าครอบคลุมเนื้อหาสาขาวิชาใดบ้าง วิธีการใช้ฐานข้อมูล ข้อกำหนดหรือเงื่อนไขต่าง ๆ ในการใช้ฐานข้อมูล โดยเฉพาะฐานที่ต้องการใช้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th-TH" sz="2000" b="1" dirty="0" smtClean="0">
                <a:solidFill>
                  <a:srgbClr val="1E03BD"/>
                </a:solidFill>
                <a:latin typeface="TH SarabunPSK" pitchFamily="34" charset="-34"/>
                <a:cs typeface="TH SarabunPSK" pitchFamily="34" charset="-34"/>
              </a:rPr>
              <a:t>เทคนิคการสืบค้น</a:t>
            </a:r>
            <a:r>
              <a:rPr lang="en-US" sz="2000" b="1" dirty="0" smtClean="0">
                <a:solidFill>
                  <a:srgbClr val="1E03B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>
              <a:buFont typeface="Wingdings 2" pitchFamily="18" charset="2"/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1. คำสำคัญที่จะใช้ค้น 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เป็นคำ ๆ เดียว หลายคำ หรือเป็นวลี เช่น 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investment, economic policy, “world bank”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2. คำค้นภาษาอังกฤษ พิมพ์ตัวเล็กหรือตัวใหญ่ก็ได้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Korea-</a:t>
            </a:r>
            <a:r>
              <a:rPr lang="en-US" sz="1800" b="1" dirty="0" err="1" smtClean="0">
                <a:latin typeface="TH SarabunPSK" pitchFamily="34" charset="-34"/>
                <a:cs typeface="TH SarabunPSK" pitchFamily="34" charset="-34"/>
              </a:rPr>
              <a:t>korea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, world trade organization-World Trade Organization </a:t>
            </a:r>
          </a:p>
          <a:p>
            <a:pPr>
              <a:buFont typeface="Wingdings 2" pitchFamily="18" charset="2"/>
              <a:buNone/>
            </a:pP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3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. คำพ้องความหมาย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cell phone-mobile phone, physician-doctor, vacation-holiday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ต้น</a:t>
            </a:r>
          </a:p>
          <a:p>
            <a:pPr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>
              <a:buNone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	4. คำพ้องรูป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circulation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 เป็น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ต้น</a:t>
            </a:r>
          </a:p>
          <a:p>
            <a:pPr>
              <a:buNone/>
            </a:pP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5. คำที่มีความหมายเดียวกันแต่สะกดได้หลายแบบ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labor-</a:t>
            </a:r>
            <a:r>
              <a:rPr lang="en-US" sz="1800" b="1" dirty="0" err="1">
                <a:latin typeface="TH SarabunPSK" pitchFamily="34" charset="-34"/>
                <a:cs typeface="TH SarabunPSK" pitchFamily="34" charset="-34"/>
              </a:rPr>
              <a:t>labour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, honor-</a:t>
            </a:r>
            <a:r>
              <a:rPr lang="en-US" sz="1800" b="1" dirty="0" err="1">
                <a:latin typeface="TH SarabunPSK" pitchFamily="34" charset="-34"/>
                <a:cs typeface="TH SarabunPSK" pitchFamily="34" charset="-34"/>
              </a:rPr>
              <a:t>honour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None/>
            </a:pPr>
            <a:endParaRPr lang="en-US" sz="1600" dirty="0">
              <a:solidFill>
                <a:srgbClr val="003300"/>
              </a:solidFill>
            </a:endParaRPr>
          </a:p>
          <a:p>
            <a:pPr>
              <a:buNone/>
            </a:pPr>
            <a:endParaRPr lang="th-TH" sz="1600" dirty="0">
              <a:solidFill>
                <a:srgbClr val="003300"/>
              </a:solidFill>
            </a:endParaRPr>
          </a:p>
          <a:p>
            <a:pPr>
              <a:buNone/>
            </a:pPr>
            <a:r>
              <a:rPr lang="th-TH" sz="1600" dirty="0" smtClean="0">
                <a:solidFill>
                  <a:srgbClr val="003300"/>
                </a:solidFill>
              </a:rPr>
              <a:t>	</a:t>
            </a:r>
            <a:endParaRPr lang="en-US" sz="1600" dirty="0">
              <a:solidFill>
                <a:srgbClr val="003300"/>
              </a:solidFill>
            </a:endParaRPr>
          </a:p>
          <a:p>
            <a:pPr>
              <a:buFont typeface="Wingdings 2" pitchFamily="18" charset="2"/>
              <a:buNone/>
            </a:pPr>
            <a:endParaRPr lang="en-US" sz="1500" dirty="0" smtClean="0">
              <a:solidFill>
                <a:srgbClr val="0033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en-US" sz="1500" dirty="0" smtClean="0">
                <a:solidFill>
                  <a:srgbClr val="003300"/>
                </a:solidFill>
              </a:rPr>
              <a:t>	</a:t>
            </a:r>
            <a:r>
              <a:rPr lang="th-TH" sz="1500" dirty="0" smtClean="0">
                <a:solidFill>
                  <a:srgbClr val="003300"/>
                </a:solidFill>
              </a:rPr>
              <a:t>	</a:t>
            </a:r>
            <a:endParaRPr lang="en-US" sz="1500" dirty="0" smtClean="0">
              <a:solidFill>
                <a:srgbClr val="003300"/>
              </a:solidFill>
            </a:endParaRPr>
          </a:p>
          <a:p>
            <a:pPr>
              <a:buFont typeface="Wingdings" pitchFamily="2" charset="2"/>
              <a:buNone/>
            </a:pPr>
            <a:endParaRPr lang="th-TH" sz="1500" dirty="0" smtClean="0">
              <a:solidFill>
                <a:srgbClr val="003300"/>
              </a:solidFill>
            </a:endParaRPr>
          </a:p>
          <a:p>
            <a:endParaRPr lang="en-US" sz="15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z="2000" smtClean="0"/>
              <a:pPr/>
              <a:t>2</a:t>
            </a:fld>
            <a:endParaRPr lang="en-US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เทคนิคการสืบค้นฐานข้อมูลออนไลน์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2000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500066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ต้องใช้ทั้งคำที่เป็นเอกพจน์และพหูพจน์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child-children, </a:t>
            </a:r>
            <a:r>
              <a:rPr lang="en-US" sz="2900" b="1" dirty="0" err="1" smtClean="0">
                <a:latin typeface="TH SarabunPSK" pitchFamily="34" charset="-34"/>
                <a:cs typeface="TH SarabunPSK" pitchFamily="34" charset="-34"/>
              </a:rPr>
              <a:t>organisation-organisations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, policy-policies, service-services, woman-women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 เป็นต้น</a:t>
            </a:r>
            <a:endParaRPr lang="en-US" sz="29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endParaRPr lang="en-US" sz="29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7. คำสำคัญภาษาอังกฤษอยู่ได้หลายตำแหน่ง ต้องคำนึงถึงโครงสร้างของภาษาด้วย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finance-financial, structure-structural, Thai-Thailand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 เป็นต้น</a:t>
            </a:r>
            <a:endParaRPr lang="en-US" sz="29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endParaRPr lang="th-TH" sz="29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8. คำค้นที่เป็นวลี ต้องใส่เครื่องหมายคำพูดหน้าและหลังวลี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2900" b="1" dirty="0" smtClean="0">
                <a:latin typeface="TH SarabunPSK" pitchFamily="34" charset="-34"/>
                <a:cs typeface="TH SarabunPSK" pitchFamily="34" charset="-34"/>
              </a:rPr>
              <a:t>“developed countries”, “export promotion”, “trade barriers”</a:t>
            </a:r>
            <a:r>
              <a:rPr lang="th-TH" sz="2900" b="1" dirty="0" smtClean="0">
                <a:latin typeface="TH SarabunPSK" pitchFamily="34" charset="-34"/>
                <a:cs typeface="TH SarabunPSK" pitchFamily="34" charset="-34"/>
              </a:rPr>
              <a:t> เป็นต้น</a:t>
            </a:r>
          </a:p>
          <a:p>
            <a:pPr>
              <a:buFont typeface="Wingdings 2" pitchFamily="18" charset="2"/>
              <a:buNone/>
            </a:pPr>
            <a:endParaRPr lang="th-TH" sz="29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sz="2900" b="1" dirty="0">
                <a:latin typeface="TH SarabunPSK" pitchFamily="34" charset="-34"/>
                <a:cs typeface="TH SarabunPSK" pitchFamily="34" charset="-34"/>
              </a:rPr>
              <a:t>9. การใช้ 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truncation </a:t>
            </a:r>
            <a:r>
              <a:rPr lang="th-TH" sz="2900" b="1" dirty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 wild card </a:t>
            </a:r>
            <a:r>
              <a:rPr lang="th-TH" sz="2900" b="1" dirty="0">
                <a:latin typeface="TH SarabunPSK" pitchFamily="34" charset="-34"/>
                <a:cs typeface="TH SarabunPSK" pitchFamily="34" charset="-34"/>
              </a:rPr>
              <a:t>(การตัดปลายคำและการแทนคำ) เช่น </a:t>
            </a:r>
          </a:p>
          <a:p>
            <a:pPr>
              <a:buFont typeface="Wingdings" pitchFamily="2" charset="2"/>
              <a:buNone/>
            </a:pPr>
            <a:r>
              <a:rPr lang="th-TH" sz="29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economic*=economic, economical, economically, economics, global*=global, globalization, japan*=japan,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japanese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;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m?n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=man, men,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wom?n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=woman, women,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organi?ation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organisation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, organization;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hon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*r=honor,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honour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, lab*r?=labors, </a:t>
            </a:r>
            <a:r>
              <a:rPr lang="en-US" sz="2900" b="1" dirty="0" err="1">
                <a:latin typeface="TH SarabunPSK" pitchFamily="34" charset="-34"/>
                <a:cs typeface="TH SarabunPSK" pitchFamily="34" charset="-34"/>
              </a:rPr>
              <a:t>labours</a:t>
            </a:r>
            <a:r>
              <a:rPr lang="en-US" sz="29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900" b="1" dirty="0">
                <a:latin typeface="TH SarabunPSK" pitchFamily="34" charset="-34"/>
                <a:cs typeface="TH SarabunPSK" pitchFamily="34" charset="-34"/>
              </a:rPr>
              <a:t>เป็นต้น</a:t>
            </a:r>
          </a:p>
          <a:p>
            <a:pPr>
              <a:buFont typeface="Wingdings 2" pitchFamily="18" charset="2"/>
              <a:buNone/>
            </a:pPr>
            <a:endParaRPr lang="th-TH" sz="2900" dirty="0" smtClean="0">
              <a:solidFill>
                <a:srgbClr val="0033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endParaRPr lang="th-TH" sz="2900" dirty="0">
              <a:solidFill>
                <a:srgbClr val="0033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endParaRPr lang="en-US" sz="2900" dirty="0" smtClean="0">
              <a:solidFill>
                <a:srgbClr val="0033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z="2000" smtClean="0"/>
              <a:pPr/>
              <a:t>3</a:t>
            </a:fld>
            <a:endParaRPr lang="en-US" sz="200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521497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10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การใช้</a:t>
            </a:r>
            <a:r>
              <a:rPr lang="th-TH" sz="2800" b="1" dirty="0" err="1">
                <a:latin typeface="TH SarabunPSK" pitchFamily="34" charset="-34"/>
                <a:cs typeface="TH SarabunPSK" pitchFamily="34" charset="-34"/>
              </a:rPr>
              <a:t>ตรรกะบูลีน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Boolean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operators) and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, or, not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เช่น </a:t>
            </a:r>
          </a:p>
          <a:p>
            <a:pPr>
              <a:buFont typeface="Wingdings" pitchFamily="2" charset="2"/>
              <a:buNone/>
            </a:pP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japan and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korea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and china</a:t>
            </a:r>
          </a:p>
          <a:p>
            <a:pPr>
              <a:buFont typeface="Wingdings" pitchFamily="2" charset="2"/>
              <a:buNone/>
            </a:pP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malaysia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or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singapore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eq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not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iq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	(“economic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polic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*” or “economic development”) and (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asean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or “association of south east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asian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 nations”) and (agriculture not </a:t>
            </a:r>
            <a:r>
              <a:rPr lang="en-US" sz="2800" b="1" dirty="0" err="1">
                <a:latin typeface="TH SarabunPSK" pitchFamily="34" charset="-34"/>
                <a:cs typeface="TH SarabunPSK" pitchFamily="34" charset="-34"/>
              </a:rPr>
              <a:t>industr</a:t>
            </a:r>
            <a:r>
              <a:rPr lang="en-US" sz="2800" b="1" dirty="0">
                <a:latin typeface="TH SarabunPSK" pitchFamily="34" charset="-34"/>
                <a:cs typeface="TH SarabunPSK" pitchFamily="34" charset="-34"/>
              </a:rPr>
              <a:t>*)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ต้น</a:t>
            </a:r>
          </a:p>
          <a:p>
            <a:pPr>
              <a:buFont typeface="Wingdings" pitchFamily="2" charset="2"/>
              <a:buNone/>
            </a:pP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11.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การค้นแบบเจาะจงเขตข้อมูล เช่น 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ti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(marriage and happiness and economics) and au(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frey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endParaRPr lang="th-TH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12. การใช้วงเล็บช่วยในการสืบค้น เช่น (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indonesia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 or 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philippines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 or 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thailand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 or 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malaysia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 or </a:t>
            </a:r>
            <a:r>
              <a:rPr lang="en-US" sz="2800" b="1" dirty="0" err="1" smtClean="0">
                <a:latin typeface="TH SarabunPSK" pitchFamily="34" charset="-34"/>
                <a:cs typeface="TH SarabunPSK" pitchFamily="34" charset="-34"/>
              </a:rPr>
              <a:t>singapore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) and ((rice or rubber) not tobacco)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None/>
            </a:pPr>
            <a:endParaRPr lang="th-TH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 2" pitchFamily="18" charset="2"/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13. การสืบค้นโดยทั่วไปของฐานข้อมูลภาษาต่างประเทศมักมี 3 แบบ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: Browse, Basic, Advance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ให้เลือกใช้วิธีที่เหมาะสม ตรงกับความต้องการ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  <a:p>
            <a:endParaRPr lang="en-US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เทคนิคการสืบค้นฐานข้อมูลออนไลน์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0D60-BEB7-4525-ABEC-98B0F9D0EAB8}" type="slidenum">
              <a:rPr lang="en-US" sz="2000" smtClean="0"/>
              <a:pPr/>
              <a:t>4</a:t>
            </a:fld>
            <a:endParaRPr lang="en-US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ไหลเวียน">
  <a:themeElements>
    <a:clrScheme name="ไหลเวียน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ไหลเวียน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ไหลเวียน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203</TotalTime>
  <Words>163</Words>
  <Application>Microsoft Office PowerPoint</Application>
  <PresentationFormat>On-screen Show (4:3)</PresentationFormat>
  <Paragraphs>55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ไหลเวียน</vt:lpstr>
      <vt:lpstr>เทคนิคการสืบค้นฐานข้อมูลออนไลน์</vt:lpstr>
      <vt:lpstr>  เทคนิคการสืบค้นฐานข้อมูลออนไลน์ </vt:lpstr>
      <vt:lpstr>เทคนิคการสืบค้นฐานข้อมูลออนไลน์ </vt:lpstr>
      <vt:lpstr>เทคนิคการสืบค้นฐานข้อมูลออนไลน์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มธ</dc:creator>
  <cp:lastModifiedBy>HomeUser</cp:lastModifiedBy>
  <cp:revision>26</cp:revision>
  <cp:lastPrinted>2013-06-06T10:58:17Z</cp:lastPrinted>
  <dcterms:created xsi:type="dcterms:W3CDTF">2010-04-07T11:07:41Z</dcterms:created>
  <dcterms:modified xsi:type="dcterms:W3CDTF">2013-06-06T16:18:34Z</dcterms:modified>
</cp:coreProperties>
</file>