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4" r:id="rId1"/>
  </p:sldMasterIdLst>
  <p:notesMasterIdLst>
    <p:notesMasterId r:id="rId29"/>
  </p:notesMasterIdLst>
  <p:handoutMasterIdLst>
    <p:handoutMasterId r:id="rId30"/>
  </p:handoutMasterIdLst>
  <p:sldIdLst>
    <p:sldId id="28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3" r:id="rId14"/>
    <p:sldId id="267" r:id="rId15"/>
    <p:sldId id="268" r:id="rId16"/>
    <p:sldId id="269" r:id="rId17"/>
    <p:sldId id="270" r:id="rId18"/>
    <p:sldId id="271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2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9900"/>
    <a:srgbClr val="663300"/>
    <a:srgbClr val="894400"/>
    <a:srgbClr val="A45100"/>
    <a:srgbClr val="B75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endParaRPr lang="th-TH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/>
            </a:lvl1pPr>
          </a:lstStyle>
          <a:p>
            <a:endParaRPr lang="th-TH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endParaRPr lang="th-TH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/>
            </a:lvl1pPr>
          </a:lstStyle>
          <a:p>
            <a:fld id="{B44FD5A9-6D53-41D7-A2EE-148C56F53095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6004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8193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406280F-6364-49C2-BA80-088A12C2F7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4213D-789D-4A58-AFD8-5D1C5F4F0A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6650-77D3-4EA5-924D-AB877CF803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00380-4E3C-4740-87CC-7407E6C3D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2AE320-C0C9-484C-B8E5-A25BE3E561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091FCA6-F008-4A30-AC93-4918794E60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83AF0-CEC1-4D9D-94E6-2A44B4F8C9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30B0C-CD04-4E31-974F-C7780D474D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D7536-6347-4B0A-BC79-F4767B00EF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AA021-42DD-4677-83A8-7FA7D0C536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E84BF-DC91-4D4F-9F67-CC597734C2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9181FA1-01A1-4C04-AE23-642498B828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905000"/>
            <a:ext cx="7772400" cy="1462088"/>
          </a:xfrm>
        </p:spPr>
        <p:txBody>
          <a:bodyPr>
            <a:normAutofit fontScale="90000"/>
          </a:bodyPr>
          <a:lstStyle/>
          <a:p>
            <a:r>
              <a:rPr lang="en-US" sz="5400" dirty="0" smtClean="0">
                <a:latin typeface="Times New Roman" pitchFamily="18" charset="0"/>
              </a:rPr>
              <a:t>IS 216: End-User Application Development</a:t>
            </a:r>
            <a:endParaRPr lang="th-TH" b="1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4267200"/>
            <a:ext cx="6753225" cy="2214563"/>
          </a:xfrm>
        </p:spPr>
        <p:txBody>
          <a:bodyPr/>
          <a:lstStyle/>
          <a:p>
            <a:r>
              <a:rPr lang="en-US" sz="4000" b="1" dirty="0" smtClean="0">
                <a:latin typeface="Times New Roman" pitchFamily="18" charset="0"/>
              </a:rPr>
              <a:t>Excel</a:t>
            </a:r>
            <a:endParaRPr lang="th-TH" sz="4000" b="1" dirty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latin typeface="Times New Roman" pitchFamily="18" charset="0"/>
              </a:rPr>
              <a:t>What is Excel?</a:t>
            </a:r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Excel is an electronic spreadsheet program.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A workbook can contain chart sheets, macro modules or worksheets.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Spreadsheet and worksheet mean the same.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Worksheet refers to the row and column matrix.</a:t>
            </a:r>
            <a:r>
              <a:rPr lang="th-TH"/>
              <a:t>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The intersection of a row and column is a rectangular area called cell.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sz="3600">
                <a:latin typeface="Times New Roman" pitchFamily="18" charset="0"/>
              </a:rPr>
              <a:t>A cell can contain a value, a formula, or a text entry</a:t>
            </a:r>
            <a:r>
              <a:rPr lang="en-US" sz="3600">
                <a:latin typeface="Times New Roman" pitchFamily="18" charset="0"/>
              </a:rPr>
              <a:t>.</a:t>
            </a:r>
            <a:endParaRPr lang="th-TH" sz="36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dirty="0">
                <a:latin typeface="Times New Roman" pitchFamily="18" charset="0"/>
              </a:rPr>
              <a:t>The Excel worksheet contains </a:t>
            </a:r>
            <a:r>
              <a:rPr lang="th-TH" dirty="0" smtClean="0"/>
              <a:t>1,048,576</a:t>
            </a:r>
            <a:r>
              <a:rPr lang="th-TH" dirty="0" smtClean="0">
                <a:latin typeface="Times New Roman" pitchFamily="18" charset="0"/>
              </a:rPr>
              <a:t> </a:t>
            </a:r>
            <a:r>
              <a:rPr lang="th-TH" dirty="0">
                <a:latin typeface="Times New Roman" pitchFamily="18" charset="0"/>
              </a:rPr>
              <a:t>rows that extend down the worksheet, numbered 1 through </a:t>
            </a:r>
            <a:r>
              <a:rPr lang="th-TH" dirty="0" smtClean="0"/>
              <a:t>1,048,576</a:t>
            </a:r>
            <a:r>
              <a:rPr lang="th-TH" dirty="0" smtClean="0">
                <a:latin typeface="Times New Roman" pitchFamily="18" charset="0"/>
              </a:rPr>
              <a:t>. </a:t>
            </a:r>
            <a:endParaRPr lang="th-TH" dirty="0">
              <a:latin typeface="Times New Roman" pitchFamily="18" charset="0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th-TH" dirty="0">
                <a:latin typeface="Times New Roman" pitchFamily="18" charset="0"/>
              </a:rPr>
              <a:t>The Excel worksheet contains </a:t>
            </a:r>
            <a:r>
              <a:rPr lang="th-TH" dirty="0" smtClean="0"/>
              <a:t>16,384</a:t>
            </a:r>
            <a:r>
              <a:rPr lang="th-TH" dirty="0" smtClean="0">
                <a:latin typeface="Times New Roman" pitchFamily="18" charset="0"/>
              </a:rPr>
              <a:t> </a:t>
            </a:r>
            <a:r>
              <a:rPr lang="th-TH" dirty="0">
                <a:latin typeface="Times New Roman" pitchFamily="18" charset="0"/>
              </a:rPr>
              <a:t>columns that extend across the worksheet, lettered A through Z, </a:t>
            </a:r>
            <a:r>
              <a:rPr lang="th-TH" dirty="0" smtClean="0">
                <a:latin typeface="Times New Roman" pitchFamily="18" charset="0"/>
              </a:rPr>
              <a:t>continuing </a:t>
            </a:r>
            <a:r>
              <a:rPr lang="en-US" dirty="0" smtClean="0">
                <a:latin typeface="Times New Roman" pitchFamily="18" charset="0"/>
              </a:rPr>
              <a:t>from </a:t>
            </a:r>
            <a:r>
              <a:rPr lang="th-TH" dirty="0" smtClean="0">
                <a:latin typeface="Times New Roman" pitchFamily="18" charset="0"/>
              </a:rPr>
              <a:t>IV </a:t>
            </a:r>
            <a:r>
              <a:rPr lang="en-US" dirty="0" smtClean="0">
                <a:latin typeface="Times New Roman" pitchFamily="18" charset="0"/>
              </a:rPr>
              <a:t>through XFD</a:t>
            </a:r>
            <a:r>
              <a:rPr lang="th-TH" dirty="0" smtClean="0">
                <a:latin typeface="Times New Roman" pitchFamily="18" charset="0"/>
              </a:rPr>
              <a:t>.</a:t>
            </a:r>
            <a:r>
              <a:rPr lang="th-TH" sz="3600" dirty="0" smtClean="0">
                <a:latin typeface="Times New Roman" pitchFamily="18" charset="0"/>
              </a:rPr>
              <a:t>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5400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latin typeface="Times New Roman" pitchFamily="18" charset="0"/>
              </a:rPr>
              <a:t>The Excel </a:t>
            </a:r>
            <a:r>
              <a:rPr lang="th-TH" dirty="0" smtClean="0">
                <a:latin typeface="Times New Roman" pitchFamily="18" charset="0"/>
              </a:rPr>
              <a:t>work</a:t>
            </a:r>
            <a:r>
              <a:rPr lang="en-US" dirty="0" smtClean="0">
                <a:latin typeface="Times New Roman" pitchFamily="18" charset="0"/>
              </a:rPr>
              <a:t>book </a:t>
            </a:r>
            <a:r>
              <a:rPr lang="th-TH" dirty="0" smtClean="0">
                <a:latin typeface="Times New Roman" pitchFamily="18" charset="0"/>
              </a:rPr>
              <a:t>can </a:t>
            </a:r>
            <a:r>
              <a:rPr lang="th-TH" dirty="0">
                <a:latin typeface="Times New Roman" pitchFamily="18" charset="0"/>
              </a:rPr>
              <a:t>contain as many as 256 sheets, labeled Sheet1 through Sheet256. </a:t>
            </a:r>
          </a:p>
          <a:p>
            <a:r>
              <a:rPr lang="th-TH" dirty="0">
                <a:latin typeface="Times New Roman" pitchFamily="18" charset="0"/>
              </a:rPr>
              <a:t>Cell references are the combination of column letter and row number. For example, the upper-left cell of a worksheet is A1.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28800"/>
            <a:ext cx="7772400" cy="1143000"/>
          </a:xfrm>
        </p:spPr>
        <p:txBody>
          <a:bodyPr/>
          <a:lstStyle/>
          <a:p>
            <a:r>
              <a:rPr lang="en-US" sz="5400" dirty="0">
                <a:latin typeface="Times New Roman" pitchFamily="18" charset="0"/>
              </a:rPr>
              <a:t>Microsoft Excel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/>
          <a:p>
            <a:r>
              <a:rPr lang="en-US" sz="3600" dirty="0">
                <a:latin typeface="Times New Roman" pitchFamily="18" charset="0"/>
              </a:rPr>
              <a:t>IF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IF Function</a:t>
            </a: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The IF function enables the setting of conditions</a:t>
            </a:r>
          </a:p>
          <a:p>
            <a:r>
              <a:rPr lang="en-US" sz="2400">
                <a:latin typeface="Times New Roman" pitchFamily="18" charset="0"/>
              </a:rPr>
              <a:t>Syntax: =IF(logical_test,value_if_true,value_if_false</a:t>
            </a:r>
            <a:r>
              <a:rPr lang="en-US" sz="2000">
                <a:latin typeface="Times New Roman" pitchFamily="18" charset="0"/>
              </a:rPr>
              <a:t>)</a:t>
            </a:r>
          </a:p>
          <a:p>
            <a:r>
              <a:rPr lang="en-US" sz="3600">
                <a:latin typeface="Times New Roman" pitchFamily="18" charset="0"/>
              </a:rPr>
              <a:t>Returns value_if_true if test is true; returns value_if_false if logical value is 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>
                <a:latin typeface="Times New Roman" pitchFamily="18" charset="0"/>
              </a:rPr>
              <a:t>Microsoft Excel</a:t>
            </a: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th-TH" sz="4400">
                <a:latin typeface="Times New Roman" pitchFamily="18" charset="0"/>
              </a:rPr>
              <a:t>PMT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>
                <a:latin typeface="Times New Roman" pitchFamily="18" charset="0"/>
              </a:rPr>
              <a:t>PMT</a:t>
            </a:r>
            <a:endParaRPr lang="th-TH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>
                <a:latin typeface="Times New Roman" pitchFamily="18" charset="0"/>
              </a:rPr>
              <a:t>The PMT function returns a periodic payment (monthly payments) for an annuity (loan) that is based on constant payments and a constant interest rate.</a:t>
            </a:r>
          </a:p>
          <a:p>
            <a:r>
              <a:rPr lang="th-TH">
                <a:latin typeface="Times New Roman" pitchFamily="18" charset="0"/>
              </a:rPr>
              <a:t>Syntax: =PMT(Rate,Nper,Pv,Fv,Type)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>
                <a:latin typeface="Times New Roman" pitchFamily="18" charset="0"/>
              </a:rPr>
              <a:t>Rate - Is the interest rate per period. </a:t>
            </a:r>
          </a:p>
          <a:p>
            <a:r>
              <a:rPr lang="th-TH">
                <a:latin typeface="Times New Roman" pitchFamily="18" charset="0"/>
              </a:rPr>
              <a:t>Nper - Is the total number of payment periods in the annuity</a:t>
            </a:r>
          </a:p>
          <a:p>
            <a:r>
              <a:rPr lang="th-TH">
                <a:latin typeface="Times New Roman" pitchFamily="18" charset="0"/>
              </a:rPr>
              <a:t>Pv - Is the present value that the series of future payments are worth now</a:t>
            </a:r>
          </a:p>
          <a:p>
            <a:pPr>
              <a:buFont typeface="Monotype Sorts" pitchFamily="2" charset="2"/>
              <a:buNone/>
            </a:pPr>
            <a:r>
              <a:rPr lang="th-TH">
                <a:latin typeface="Times New Roman" pitchFamily="18" charset="0"/>
              </a:rPr>
              <a:t>		(These three fields are required)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>
                <a:latin typeface="Times New Roman" pitchFamily="18" charset="0"/>
              </a:rPr>
              <a:t>Fv - Is the future value of cash balance after the last payment is made.</a:t>
            </a:r>
          </a:p>
          <a:p>
            <a:r>
              <a:rPr lang="th-TH">
                <a:latin typeface="Times New Roman" pitchFamily="18" charset="0"/>
              </a:rPr>
              <a:t>Type - This specifies when payments are due. If 1 the payments are due  at the beginning of the period. If 0 or omitted, 0 is assumed. </a:t>
            </a:r>
          </a:p>
          <a:p>
            <a:pPr>
              <a:buFont typeface="Monotype Sorts" pitchFamily="2" charset="2"/>
              <a:buNone/>
            </a:pPr>
            <a:r>
              <a:rPr lang="th-TH">
                <a:latin typeface="Times New Roman" pitchFamily="18" charset="0"/>
              </a:rPr>
              <a:t>		(These two fields are optional)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Microsoft Excel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Goal Seek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Goal Seek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Goal Seek is an Excel tool which allows you to set the desired outcome of a formula by requesting that one of the independent variables be changed.</a:t>
            </a:r>
          </a:p>
          <a:p>
            <a:pPr>
              <a:buFont typeface="Monotype Sorts" pitchFamily="2" charset="2"/>
              <a:buNone/>
            </a:pPr>
            <a:endParaRPr lang="en-US" sz="3600">
              <a:latin typeface="Times New Roman" pitchFamily="18" charset="0"/>
            </a:endParaRPr>
          </a:p>
          <a:p>
            <a:endParaRPr lang="en-US" sz="36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Microsoft Excel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114800"/>
            <a:ext cx="6781800" cy="1752600"/>
          </a:xfrm>
        </p:spPr>
        <p:txBody>
          <a:bodyPr/>
          <a:lstStyle/>
          <a:p>
            <a:r>
              <a:rPr lang="en-US" sz="3600" dirty="0">
                <a:latin typeface="Times New Roman" pitchFamily="18" charset="0"/>
              </a:rPr>
              <a:t>HLOOKUP and VLOOKUP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HLOOKUP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>
                <a:latin typeface="Times New Roman" pitchFamily="18" charset="0"/>
              </a:rPr>
              <a:t>Searches the top row of a table for a value and returns the contents of a cell in that table that corresponds to the location of the search value.</a:t>
            </a:r>
          </a:p>
          <a:p>
            <a:r>
              <a:rPr lang="en-US" sz="2800" dirty="0">
                <a:latin typeface="Times New Roman" pitchFamily="18" charset="0"/>
              </a:rPr>
              <a:t>=</a:t>
            </a:r>
            <a:r>
              <a:rPr lang="en-US" sz="2800" dirty="0" smtClean="0">
                <a:latin typeface="Times New Roman" pitchFamily="18" charset="0"/>
              </a:rPr>
              <a:t>HLOOKUP(</a:t>
            </a:r>
            <a:r>
              <a:rPr lang="en-US" sz="2800" dirty="0" err="1" smtClean="0">
                <a:latin typeface="Times New Roman" pitchFamily="18" charset="0"/>
              </a:rPr>
              <a:t>lookup_value</a:t>
            </a:r>
            <a:r>
              <a:rPr lang="en-US" sz="2800" dirty="0" smtClean="0">
                <a:latin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</a:rPr>
              <a:t>table_array</a:t>
            </a:r>
            <a:r>
              <a:rPr lang="en-US" sz="2800" dirty="0" smtClean="0">
                <a:latin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</a:rPr>
              <a:t>row_index_num</a:t>
            </a:r>
            <a:r>
              <a:rPr lang="en-US" sz="2800" dirty="0" smtClean="0">
                <a:latin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</a:rPr>
              <a:t>range_lookup</a:t>
            </a:r>
            <a:r>
              <a:rPr lang="en-US" sz="2800" dirty="0">
                <a:latin typeface="Times New Roman" pitchFamily="18" charset="0"/>
              </a:rPr>
              <a:t>)</a:t>
            </a:r>
            <a:endParaRPr lang="en-US" sz="36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HLOOKUP Continued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i="1" dirty="0" err="1" smtClean="0">
                <a:latin typeface="Times New Roman" pitchFamily="18" charset="0"/>
              </a:rPr>
              <a:t>lookup_value</a:t>
            </a:r>
            <a:r>
              <a:rPr lang="en-US" sz="2800" dirty="0" smtClean="0">
                <a:latin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</a:rPr>
              <a:t>is a value, text string, or reference to a cell containing a value that is matched against data in the top row of </a:t>
            </a:r>
            <a:r>
              <a:rPr lang="en-US" sz="2800" i="1" dirty="0" err="1" smtClean="0">
                <a:latin typeface="Times New Roman" pitchFamily="18" charset="0"/>
              </a:rPr>
              <a:t>table_array</a:t>
            </a:r>
            <a:endParaRPr lang="en-US" sz="2800" i="1" dirty="0">
              <a:latin typeface="Times New Roman" pitchFamily="18" charset="0"/>
            </a:endParaRPr>
          </a:p>
          <a:p>
            <a:r>
              <a:rPr lang="en-US" i="1" dirty="0" err="1" smtClean="0">
                <a:latin typeface="Times New Roman" pitchFamily="18" charset="0"/>
              </a:rPr>
              <a:t>table_array</a:t>
            </a:r>
            <a:r>
              <a:rPr lang="en-US" sz="2800" i="1" dirty="0" smtClean="0">
                <a:latin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</a:rPr>
              <a:t>is  a reference to the range (table) to be searched. The cells in the first row of </a:t>
            </a:r>
            <a:r>
              <a:rPr lang="en-US" i="1" dirty="0" err="1" smtClean="0">
                <a:latin typeface="Times New Roman" pitchFamily="18" charset="0"/>
              </a:rPr>
              <a:t>table_array</a:t>
            </a:r>
            <a:endParaRPr lang="en-US" i="1" dirty="0" smtClean="0">
              <a:latin typeface="Times New Roman" pitchFamily="18" charset="0"/>
            </a:endParaRPr>
          </a:p>
          <a:p>
            <a:pPr marL="109728" indent="0">
              <a:buNone/>
            </a:pPr>
            <a:r>
              <a:rPr lang="en-US" sz="2800" i="1" dirty="0">
                <a:latin typeface="Times New Roman" pitchFamily="18" charset="0"/>
              </a:rPr>
              <a:t> </a:t>
            </a:r>
            <a:r>
              <a:rPr lang="en-US" sz="2800" i="1" dirty="0" smtClean="0">
                <a:latin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</a:rPr>
              <a:t>can contain numbers, text, or logical values. The </a:t>
            </a:r>
            <a:r>
              <a:rPr lang="en-US" sz="2800" dirty="0" smtClean="0">
                <a:latin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</a:rPr>
              <a:t>c</a:t>
            </a:r>
            <a:r>
              <a:rPr lang="en-US" sz="2800" dirty="0" smtClean="0">
                <a:latin typeface="Times New Roman" pitchFamily="18" charset="0"/>
              </a:rPr>
              <a:t>ontents </a:t>
            </a:r>
            <a:r>
              <a:rPr lang="en-US" sz="2800" dirty="0">
                <a:latin typeface="Times New Roman" pitchFamily="18" charset="0"/>
              </a:rPr>
              <a:t>of the first row must be in ascending order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HLOOKUP Continued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i="1" dirty="0" err="1" smtClean="0">
                <a:latin typeface="Times New Roman" pitchFamily="18" charset="0"/>
              </a:rPr>
              <a:t>row_index_num</a:t>
            </a:r>
            <a:r>
              <a:rPr lang="en-US" sz="2800" dirty="0" smtClean="0">
                <a:latin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</a:rPr>
              <a:t>is the row in the </a:t>
            </a:r>
            <a:r>
              <a:rPr lang="en-US" sz="2800" i="1" dirty="0" err="1">
                <a:latin typeface="Times New Roman" pitchFamily="18" charset="0"/>
              </a:rPr>
              <a:t>search_range</a:t>
            </a:r>
            <a:r>
              <a:rPr lang="en-US" sz="2800" dirty="0">
                <a:latin typeface="Times New Roman" pitchFamily="18" charset="0"/>
              </a:rPr>
              <a:t> from which the matching value is returned</a:t>
            </a:r>
          </a:p>
          <a:p>
            <a:r>
              <a:rPr lang="en-US" sz="2800" dirty="0" err="1" smtClean="0">
                <a:latin typeface="Times New Roman" pitchFamily="18" charset="0"/>
              </a:rPr>
              <a:t>row_index</a:t>
            </a:r>
            <a:r>
              <a:rPr lang="en-US" dirty="0" err="1" smtClean="0">
                <a:latin typeface="Times New Roman" pitchFamily="18" charset="0"/>
              </a:rPr>
              <a:t>_num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</a:rPr>
              <a:t>can </a:t>
            </a:r>
            <a:r>
              <a:rPr lang="en-US" sz="2800" dirty="0">
                <a:latin typeface="Times New Roman" pitchFamily="18" charset="0"/>
              </a:rPr>
              <a:t>be a number from 1 to the number of rows in </a:t>
            </a:r>
            <a:r>
              <a:rPr lang="en-US" sz="2800" dirty="0" err="1">
                <a:latin typeface="Times New Roman" pitchFamily="18" charset="0"/>
              </a:rPr>
              <a:t>search_range</a:t>
            </a:r>
            <a:endParaRPr lang="en-US" sz="2800" dirty="0">
              <a:latin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</a:rPr>
              <a:t>If </a:t>
            </a:r>
            <a:r>
              <a:rPr lang="en-US" sz="2800" dirty="0" err="1" smtClean="0">
                <a:latin typeface="Times New Roman" pitchFamily="18" charset="0"/>
              </a:rPr>
              <a:t>row_index_num</a:t>
            </a:r>
            <a:r>
              <a:rPr lang="en-US" sz="2800" dirty="0" smtClean="0">
                <a:latin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</a:rPr>
              <a:t>is less than 1, #VALUE! Is returned</a:t>
            </a:r>
          </a:p>
          <a:p>
            <a:r>
              <a:rPr lang="en-US" sz="2800" dirty="0">
                <a:latin typeface="Times New Roman" pitchFamily="18" charset="0"/>
              </a:rPr>
              <a:t>When </a:t>
            </a:r>
            <a:r>
              <a:rPr lang="en-US" sz="2800" smtClean="0">
                <a:latin typeface="Times New Roman" pitchFamily="18" charset="0"/>
              </a:rPr>
              <a:t>row_index_num </a:t>
            </a:r>
            <a:r>
              <a:rPr lang="en-US" sz="2800" dirty="0">
                <a:latin typeface="Times New Roman" pitchFamily="18" charset="0"/>
              </a:rPr>
              <a:t>is greater than the number of rows in the table, #REF! is returned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HLOOKUP Continued</a:t>
            </a:r>
            <a:endParaRPr lang="th-TH" sz="5400">
              <a:latin typeface="Times New Roman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If </a:t>
            </a:r>
            <a:r>
              <a:rPr lang="en-US" sz="3600" i="1">
                <a:latin typeface="Times New Roman" pitchFamily="18" charset="0"/>
              </a:rPr>
              <a:t>range_lookup</a:t>
            </a:r>
            <a:r>
              <a:rPr lang="en-US" sz="3600">
                <a:latin typeface="Times New Roman" pitchFamily="18" charset="0"/>
              </a:rPr>
              <a:t> is True the table (first row) has to be sorted in ascending order, if False, the table does not have to be sorted.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h-TH" sz="4800" b="1">
                <a:latin typeface="Times New Roman" pitchFamily="18" charset="0"/>
              </a:rPr>
              <a:t>Microsoft Excel</a:t>
            </a:r>
            <a:endParaRPr lang="th-TH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th-TH" sz="4000">
                <a:latin typeface="Times New Roman" pitchFamily="18" charset="0"/>
              </a:rPr>
              <a:t>Pivot 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4800" b="1">
                <a:latin typeface="Times New Roman" pitchFamily="18" charset="0"/>
              </a:rPr>
              <a:t>What is a Pivot Table?</a:t>
            </a:r>
            <a:endParaRPr lang="th-TH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>
                <a:latin typeface="Times New Roman" pitchFamily="18" charset="0"/>
              </a:rPr>
              <a:t>It is an interactive table in a spreadsheet that summarizes, or cross-tabulates, large amounts of data interactively.</a:t>
            </a:r>
          </a:p>
          <a:p>
            <a:r>
              <a:rPr lang="th-TH">
                <a:latin typeface="Times New Roman" pitchFamily="18" charset="0"/>
              </a:rPr>
              <a:t>By rotating rows and columns, you can see different summaries, filters and detailed drill-downs of the source data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4800" b="1">
                <a:latin typeface="Times New Roman" pitchFamily="18" charset="0"/>
              </a:rPr>
              <a:t>Continued</a:t>
            </a:r>
            <a:endParaRPr lang="th-TH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th-TH">
                <a:latin typeface="Times New Roman" pitchFamily="18" charset="0"/>
              </a:rPr>
              <a:t>No empty rows and columns</a:t>
            </a:r>
          </a:p>
          <a:p>
            <a:r>
              <a:rPr lang="th-TH">
                <a:latin typeface="Times New Roman" pitchFamily="18" charset="0"/>
              </a:rPr>
              <a:t>Blank cells are allowed</a:t>
            </a:r>
            <a:endParaRPr lang="th-TH"/>
          </a:p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b="1">
                <a:latin typeface="Times New Roman" pitchFamily="18" charset="0"/>
              </a:rPr>
              <a:t>Microsoft Excel</a:t>
            </a:r>
            <a:endParaRPr lang="en-US" sz="5400">
              <a:latin typeface="Times New Roman" pitchFamily="18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Consolidated reports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Consolidated reports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>
                <a:latin typeface="Times New Roman" pitchFamily="18" charset="0"/>
              </a:rPr>
              <a:t>A report in which data from multiple source areas (usually different worksheets) is gathered into one worksheet.</a:t>
            </a:r>
          </a:p>
          <a:p>
            <a:r>
              <a:rPr lang="en-US" sz="2800">
                <a:latin typeface="Times New Roman" pitchFamily="18" charset="0"/>
              </a:rPr>
              <a:t>Source area - The cell ranges from which the Consolidate command draws data.</a:t>
            </a:r>
          </a:p>
          <a:p>
            <a:r>
              <a:rPr lang="en-US" sz="2800">
                <a:latin typeface="Times New Roman" pitchFamily="18" charset="0"/>
              </a:rPr>
              <a:t>Destination area - The range of cells you select to hold data summarized by the Consolidate command.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</a:rPr>
              <a:t>Microsoft Excel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>
                <a:latin typeface="Times New Roman" pitchFamily="18" charset="0"/>
              </a:rPr>
              <a:t>Scenario manager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Times New Roman" pitchFamily="18" charset="0"/>
              </a:rPr>
              <a:t>Scenario manager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Times New Roman" pitchFamily="18" charset="0"/>
              </a:rPr>
              <a:t>An excel feature that creates and saves different sets of data as separate functions.</a:t>
            </a:r>
          </a:p>
          <a:p>
            <a:r>
              <a:rPr lang="en-US" sz="2800" dirty="0">
                <a:latin typeface="Times New Roman" pitchFamily="18" charset="0"/>
              </a:rPr>
              <a:t>Scenarios - Lists the names of any defined scenarios in the active worksheet; if there are no scenarios, the box is empty.</a:t>
            </a:r>
          </a:p>
          <a:p>
            <a:r>
              <a:rPr lang="en-US" sz="2800" dirty="0">
                <a:latin typeface="Times New Roman" pitchFamily="18" charset="0"/>
              </a:rPr>
              <a:t>Changing cells - Displays the cells containing the data that is to change in each named scenario.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dirty="0">
                <a:latin typeface="Times New Roman" pitchFamily="18" charset="0"/>
              </a:rPr>
              <a:t>Microsoft Excel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600" dirty="0" smtClean="0">
                <a:latin typeface="Times New Roman" pitchFamily="18" charset="0"/>
              </a:rPr>
              <a:t>Forms</a:t>
            </a:r>
            <a:endParaRPr lang="en-US" sz="36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Forms</a:t>
            </a:r>
            <a:endParaRPr lang="en-US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Objects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Combo Box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Check Box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Option Button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Functions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COUNTIF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INDEX</a:t>
            </a:r>
          </a:p>
          <a:p>
            <a:pPr lvl="1"/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838</TotalTime>
  <Words>754</Words>
  <Application>Microsoft Office PowerPoint</Application>
  <PresentationFormat>On-screen Show (4:3)</PresentationFormat>
  <Paragraphs>86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Urban</vt:lpstr>
      <vt:lpstr>IS 216: End-User Application Development</vt:lpstr>
      <vt:lpstr>What is Excel?</vt:lpstr>
      <vt:lpstr>Continued</vt:lpstr>
      <vt:lpstr>Continued</vt:lpstr>
      <vt:lpstr>Continued</vt:lpstr>
      <vt:lpstr>Microsoft Excel</vt:lpstr>
      <vt:lpstr>IF Function</vt:lpstr>
      <vt:lpstr>Microsoft Excel</vt:lpstr>
      <vt:lpstr>PMT</vt:lpstr>
      <vt:lpstr>Continued</vt:lpstr>
      <vt:lpstr>Continued</vt:lpstr>
      <vt:lpstr>Microsoft Excel</vt:lpstr>
      <vt:lpstr>Goal Seek</vt:lpstr>
      <vt:lpstr>Microsoft Excel</vt:lpstr>
      <vt:lpstr>HLOOKUP</vt:lpstr>
      <vt:lpstr>HLOOKUP Continued</vt:lpstr>
      <vt:lpstr>HLOOKUP Continued</vt:lpstr>
      <vt:lpstr>HLOOKUP Continued</vt:lpstr>
      <vt:lpstr>Microsoft Excel</vt:lpstr>
      <vt:lpstr>What is a Pivot Table?</vt:lpstr>
      <vt:lpstr>Continued</vt:lpstr>
      <vt:lpstr>Microsoft Excel</vt:lpstr>
      <vt:lpstr>Consolidated reports</vt:lpstr>
      <vt:lpstr>Microsoft Excel</vt:lpstr>
      <vt:lpstr>Scenario manager</vt:lpstr>
      <vt:lpstr>Microsoft Excel</vt:lpstr>
      <vt:lpstr>Forms</vt:lpstr>
    </vt:vector>
  </TitlesOfParts>
  <Company>Dell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Veera</dc:creator>
  <cp:lastModifiedBy>lecturer</cp:lastModifiedBy>
  <cp:revision>31</cp:revision>
  <cp:lastPrinted>2002-09-25T08:45:22Z</cp:lastPrinted>
  <dcterms:created xsi:type="dcterms:W3CDTF">1999-11-23T16:37:03Z</dcterms:created>
  <dcterms:modified xsi:type="dcterms:W3CDTF">2016-09-26T03:50:41Z</dcterms:modified>
</cp:coreProperties>
</file>