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comments+xml" PartName="/ppt/comments/comment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99" r:id="rId5"/>
    <p:sldMasterId id="2147483700" r:id="rId6"/>
    <p:sldMasterId id="2147483701" r:id="rId7"/>
    <p:sldMasterId id="2147483702"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Lst>
  <p:sldSz cy="6858000" cx="9144000"/>
  <p:notesSz cx="6858000" cy="9144000"/>
  <p:embeddedFontLst>
    <p:embeddedFont>
      <p:font typeface="Bitter"/>
      <p:regular r:id="rId36"/>
      <p:bold r:id="rId37"/>
      <p:italic r:id="rId38"/>
    </p:embeddedFont>
    <p:embeddedFont>
      <p:font typeface="Century Gothic"/>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mAuthor clrIdx="0" id="0" initials="" lastIdx="2" name="PHONGRAVEE SUCHARITPHONG"/>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bold.fntdata"/><Relationship Id="rId20" Type="http://schemas.openxmlformats.org/officeDocument/2006/relationships/slide" Target="slides/slide11.xml"/><Relationship Id="rId42" Type="http://schemas.openxmlformats.org/officeDocument/2006/relationships/font" Target="fonts/CenturyGothic-boldItalic.fntdata"/><Relationship Id="rId41" Type="http://schemas.openxmlformats.org/officeDocument/2006/relationships/font" Target="fonts/CenturyGothic-italic.fntdata"/><Relationship Id="rId22" Type="http://schemas.openxmlformats.org/officeDocument/2006/relationships/slide" Target="slides/slide13.xml"/><Relationship Id="rId21" Type="http://schemas.openxmlformats.org/officeDocument/2006/relationships/slide" Target="slides/slide12.xml"/><Relationship Id="rId24" Type="http://schemas.openxmlformats.org/officeDocument/2006/relationships/slide" Target="slides/slide15.xml"/><Relationship Id="rId23" Type="http://schemas.openxmlformats.org/officeDocument/2006/relationships/slide" Target="slides/slide14.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commentAuthors" Target="commentAuthors.xml"/><Relationship Id="rId9" Type="http://schemas.openxmlformats.org/officeDocument/2006/relationships/notesMaster" Target="notesMasters/notesMaster1.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0.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2.xml"/><Relationship Id="rId30" Type="http://schemas.openxmlformats.org/officeDocument/2006/relationships/slide" Target="slides/slide21.xml"/><Relationship Id="rId11" Type="http://schemas.openxmlformats.org/officeDocument/2006/relationships/slide" Target="slides/slide2.xml"/><Relationship Id="rId33" Type="http://schemas.openxmlformats.org/officeDocument/2006/relationships/slide" Target="slides/slide24.xml"/><Relationship Id="rId10" Type="http://schemas.openxmlformats.org/officeDocument/2006/relationships/slide" Target="slides/slide1.xml"/><Relationship Id="rId32" Type="http://schemas.openxmlformats.org/officeDocument/2006/relationships/slide" Target="slides/slide23.xml"/><Relationship Id="rId13" Type="http://schemas.openxmlformats.org/officeDocument/2006/relationships/slide" Target="slides/slide4.xml"/><Relationship Id="rId35" Type="http://schemas.openxmlformats.org/officeDocument/2006/relationships/slide" Target="slides/slide26.xml"/><Relationship Id="rId12" Type="http://schemas.openxmlformats.org/officeDocument/2006/relationships/slide" Target="slides/slide3.xml"/><Relationship Id="rId34" Type="http://schemas.openxmlformats.org/officeDocument/2006/relationships/slide" Target="slides/slide25.xml"/><Relationship Id="rId15" Type="http://schemas.openxmlformats.org/officeDocument/2006/relationships/slide" Target="slides/slide6.xml"/><Relationship Id="rId37" Type="http://schemas.openxmlformats.org/officeDocument/2006/relationships/font" Target="fonts/Bitter-bold.fntdata"/><Relationship Id="rId14" Type="http://schemas.openxmlformats.org/officeDocument/2006/relationships/slide" Target="slides/slide5.xml"/><Relationship Id="rId36" Type="http://schemas.openxmlformats.org/officeDocument/2006/relationships/font" Target="fonts/Bitter-regular.fntdata"/><Relationship Id="rId17" Type="http://schemas.openxmlformats.org/officeDocument/2006/relationships/slide" Target="slides/slide8.xml"/><Relationship Id="rId39" Type="http://schemas.openxmlformats.org/officeDocument/2006/relationships/font" Target="fonts/CenturyGothic-regular.fntdata"/><Relationship Id="rId16" Type="http://schemas.openxmlformats.org/officeDocument/2006/relationships/slide" Target="slides/slide7.xml"/><Relationship Id="rId38" Type="http://schemas.openxmlformats.org/officeDocument/2006/relationships/font" Target="fonts/Bitter-italic.fntdata"/><Relationship Id="rId19" Type="http://schemas.openxmlformats.org/officeDocument/2006/relationships/slide" Target="slides/slide10.xml"/><Relationship Id="rId18" Type="http://schemas.openxmlformats.org/officeDocument/2006/relationships/slide" Target="slides/slide9.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m authorId="0" idx="1" dt="2020-07-16T15:27:44.711">
    <p:pos x="6000" y="0"/>
    <p:text>https://www.nhb.gov.sg/nationalmuseum/-/media/nms2017/documents/school-programmes/teachers-hi-resource-unit-2-colonial-singapore.pdf?la=en</p:text>
  </p:cm>
</p:cmLst>
</file>

<file path=ppt/comments/comment2.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m authorId="0" idx="2" dt="2020-07-16T05:58:39.727">
    <p:pos x="6000" y="0"/>
    <p:text>http://www.tradechakra.com/economy/singapore/singapore-natural-resources-94.php</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angkokpost.com/business/1845489/international-education-in-thailand-%E2%80%93-30-years-on" TargetMode="External"/><Relationship Id="rId3" Type="http://schemas.openxmlformats.org/officeDocument/2006/relationships/hyperlink" Target="https://bangkok.unesco.org/content/20172018-global-education-monitoring-report-thailand-highlights" TargetMode="Externa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antandertrade.com/en/portal/establish-overseas/thailand/foreign-investment" TargetMode="Externa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Google Shape;297;g64d6ad9fb3_0_163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98" name="Google Shape;298;g64d6ad9fb3_0_16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4" name="Shape 304"/>
        <p:cNvGrpSpPr/>
        <p:nvPr/>
      </p:nvGrpSpPr>
      <p:grpSpPr>
        <a:xfrm>
          <a:off x="0" y="0"/>
          <a:ext cx="0" cy="0"/>
          <a:chOff x="0" y="0"/>
          <a:chExt cx="0" cy="0"/>
        </a:xfrm>
      </p:grpSpPr>
      <p:sp>
        <p:nvSpPr>
          <p:cNvPr id="305" name="Google Shape;305;g8b0bcd0dc2_1_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8b0bcd0dc2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7" name="Shape 327"/>
        <p:cNvGrpSpPr/>
        <p:nvPr/>
      </p:nvGrpSpPr>
      <p:grpSpPr>
        <a:xfrm>
          <a:off x="0" y="0"/>
          <a:ext cx="0" cy="0"/>
          <a:chOff x="0" y="0"/>
          <a:chExt cx="0" cy="0"/>
        </a:xfrm>
      </p:grpSpPr>
      <p:sp>
        <p:nvSpPr>
          <p:cNvPr id="328" name="Google Shape;328;g8a490aa8d8_4_107: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8a490aa8d8_4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2" name="Shape 342"/>
        <p:cNvGrpSpPr/>
        <p:nvPr/>
      </p:nvGrpSpPr>
      <p:grpSpPr>
        <a:xfrm>
          <a:off x="0" y="0"/>
          <a:ext cx="0" cy="0"/>
          <a:chOff x="0" y="0"/>
          <a:chExt cx="0" cy="0"/>
        </a:xfrm>
      </p:grpSpPr>
      <p:sp>
        <p:nvSpPr>
          <p:cNvPr id="343" name="Google Shape;343;g8d85ec9b45_0_1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44" name="Google Shape;344;g8d85ec9b45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5" name="Shape 365"/>
        <p:cNvGrpSpPr/>
        <p:nvPr/>
      </p:nvGrpSpPr>
      <p:grpSpPr>
        <a:xfrm>
          <a:off x="0" y="0"/>
          <a:ext cx="0" cy="0"/>
          <a:chOff x="0" y="0"/>
          <a:chExt cx="0" cy="0"/>
        </a:xfrm>
      </p:grpSpPr>
      <p:sp>
        <p:nvSpPr>
          <p:cNvPr id="366" name="Google Shape;366;g8660a617a3_0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8660a617a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7" name="Shape 387"/>
        <p:cNvGrpSpPr/>
        <p:nvPr/>
      </p:nvGrpSpPr>
      <p:grpSpPr>
        <a:xfrm>
          <a:off x="0" y="0"/>
          <a:ext cx="0" cy="0"/>
          <a:chOff x="0" y="0"/>
          <a:chExt cx="0" cy="0"/>
        </a:xfrm>
      </p:grpSpPr>
      <p:sp>
        <p:nvSpPr>
          <p:cNvPr id="388" name="Google Shape;388;g8d9b4b0248_0_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8d9b4b0248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0" name="Shape 410"/>
        <p:cNvGrpSpPr/>
        <p:nvPr/>
      </p:nvGrpSpPr>
      <p:grpSpPr>
        <a:xfrm>
          <a:off x="0" y="0"/>
          <a:ext cx="0" cy="0"/>
          <a:chOff x="0" y="0"/>
          <a:chExt cx="0" cy="0"/>
        </a:xfrm>
      </p:grpSpPr>
      <p:sp>
        <p:nvSpPr>
          <p:cNvPr id="411" name="Google Shape;411;g8c2570effd_0_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8c2570effd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3" name="Shape 433"/>
        <p:cNvGrpSpPr/>
        <p:nvPr/>
      </p:nvGrpSpPr>
      <p:grpSpPr>
        <a:xfrm>
          <a:off x="0" y="0"/>
          <a:ext cx="0" cy="0"/>
          <a:chOff x="0" y="0"/>
          <a:chExt cx="0" cy="0"/>
        </a:xfrm>
      </p:grpSpPr>
      <p:sp>
        <p:nvSpPr>
          <p:cNvPr id="434" name="Google Shape;434;g8a490aa8d8_4_121: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8a490aa8d8_4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8" name="Shape 448"/>
        <p:cNvGrpSpPr/>
        <p:nvPr/>
      </p:nvGrpSpPr>
      <p:grpSpPr>
        <a:xfrm>
          <a:off x="0" y="0"/>
          <a:ext cx="0" cy="0"/>
          <a:chOff x="0" y="0"/>
          <a:chExt cx="0" cy="0"/>
        </a:xfrm>
      </p:grpSpPr>
      <p:sp>
        <p:nvSpPr>
          <p:cNvPr id="449" name="Google Shape;449;g532a1e387328fd6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50" name="Google Shape;450;g532a1e387328fd6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3" name="Shape 453"/>
        <p:cNvGrpSpPr/>
        <p:nvPr/>
      </p:nvGrpSpPr>
      <p:grpSpPr>
        <a:xfrm>
          <a:off x="0" y="0"/>
          <a:ext cx="0" cy="0"/>
          <a:chOff x="0" y="0"/>
          <a:chExt cx="0" cy="0"/>
        </a:xfrm>
      </p:grpSpPr>
      <p:sp>
        <p:nvSpPr>
          <p:cNvPr id="454" name="Google Shape;454;g6606be5b5ca7f3d8_1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55" name="Google Shape;455;g6606be5b5ca7f3d8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0" name="Shape 480"/>
        <p:cNvGrpSpPr/>
        <p:nvPr/>
      </p:nvGrpSpPr>
      <p:grpSpPr>
        <a:xfrm>
          <a:off x="0" y="0"/>
          <a:ext cx="0" cy="0"/>
          <a:chOff x="0" y="0"/>
          <a:chExt cx="0" cy="0"/>
        </a:xfrm>
      </p:grpSpPr>
      <p:sp>
        <p:nvSpPr>
          <p:cNvPr id="481" name="Google Shape;481;g8b0bcd0dc2_17_223: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82" name="Google Shape;482;g8b0bcd0dc2_17_2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1" name="Shape 501"/>
        <p:cNvGrpSpPr/>
        <p:nvPr/>
      </p:nvGrpSpPr>
      <p:grpSpPr>
        <a:xfrm>
          <a:off x="0" y="0"/>
          <a:ext cx="0" cy="0"/>
          <a:chOff x="0" y="0"/>
          <a:chExt cx="0" cy="0"/>
        </a:xfrm>
      </p:grpSpPr>
      <p:sp>
        <p:nvSpPr>
          <p:cNvPr id="502" name="Google Shape;502;g8d9b4b0248_3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03" name="Google Shape;503;g8d9b4b0248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900" u="sng">
                <a:solidFill>
                  <a:schemeClr val="hlink"/>
                </a:solidFill>
                <a:hlinkClick r:id="rId2"/>
              </a:rPr>
              <a:t>https://www.bangkokpost.com/business/1845489/international-education-in-thailand-–-30-years-on</a:t>
            </a:r>
            <a:endParaRPr sz="900" u="sng">
              <a:solidFill>
                <a:schemeClr val="hlink"/>
              </a:solidFill>
            </a:endParaRPr>
          </a:p>
          <a:p>
            <a:pPr indent="0" lvl="0" marL="0" rtl="0" algn="l">
              <a:lnSpc>
                <a:spcPct val="115000"/>
              </a:lnSpc>
              <a:spcBef>
                <a:spcPts val="0"/>
              </a:spcBef>
              <a:spcAft>
                <a:spcPts val="0"/>
              </a:spcAft>
              <a:buNone/>
            </a:pPr>
            <a:r>
              <a:rPr lang="en-GB" sz="900" u="sng">
                <a:solidFill>
                  <a:schemeClr val="hlink"/>
                </a:solidFill>
                <a:hlinkClick r:id="rId3"/>
              </a:rPr>
              <a:t>https://bangkok.unesco.org/content/20172018-global-education-monitoring-report-thailand-highlights</a:t>
            </a:r>
            <a:endParaRPr sz="900" u="sng">
              <a:solidFill>
                <a:schemeClr val="hlink"/>
              </a:solidFill>
            </a:endParaRPr>
          </a:p>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3" name="Shape 523"/>
        <p:cNvGrpSpPr/>
        <p:nvPr/>
      </p:nvGrpSpPr>
      <p:grpSpPr>
        <a:xfrm>
          <a:off x="0" y="0"/>
          <a:ext cx="0" cy="0"/>
          <a:chOff x="0" y="0"/>
          <a:chExt cx="0" cy="0"/>
        </a:xfrm>
      </p:grpSpPr>
      <p:sp>
        <p:nvSpPr>
          <p:cNvPr id="524" name="Google Shape;524;g8a490aa8d8_4_1: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25" name="Google Shape;525;g8a490aa8d8_4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40" name="Shape 540"/>
        <p:cNvGrpSpPr/>
        <p:nvPr/>
      </p:nvGrpSpPr>
      <p:grpSpPr>
        <a:xfrm>
          <a:off x="0" y="0"/>
          <a:ext cx="0" cy="0"/>
          <a:chOff x="0" y="0"/>
          <a:chExt cx="0" cy="0"/>
        </a:xfrm>
      </p:grpSpPr>
      <p:sp>
        <p:nvSpPr>
          <p:cNvPr id="541" name="Google Shape;541;g8d9b4b0248_2_36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42" name="Google Shape;542;g8d9b4b0248_2_3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47" name="Shape 547"/>
        <p:cNvGrpSpPr/>
        <p:nvPr/>
      </p:nvGrpSpPr>
      <p:grpSpPr>
        <a:xfrm>
          <a:off x="0" y="0"/>
          <a:ext cx="0" cy="0"/>
          <a:chOff x="0" y="0"/>
          <a:chExt cx="0" cy="0"/>
        </a:xfrm>
      </p:grpSpPr>
      <p:sp>
        <p:nvSpPr>
          <p:cNvPr id="548" name="Google Shape;548;g8d9b4b0248_2_17: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49" name="Google Shape;549;g8d9b4b0248_2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80" name="Shape 580"/>
        <p:cNvGrpSpPr/>
        <p:nvPr/>
      </p:nvGrpSpPr>
      <p:grpSpPr>
        <a:xfrm>
          <a:off x="0" y="0"/>
          <a:ext cx="0" cy="0"/>
          <a:chOff x="0" y="0"/>
          <a:chExt cx="0" cy="0"/>
        </a:xfrm>
      </p:grpSpPr>
      <p:sp>
        <p:nvSpPr>
          <p:cNvPr id="581" name="Google Shape;581;g64d6ad9fb3_0_1141: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82" name="Google Shape;582;g64d6ad9fb3_0_1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95" name="Shape 595"/>
        <p:cNvGrpSpPr/>
        <p:nvPr/>
      </p:nvGrpSpPr>
      <p:grpSpPr>
        <a:xfrm>
          <a:off x="0" y="0"/>
          <a:ext cx="0" cy="0"/>
          <a:chOff x="0" y="0"/>
          <a:chExt cx="0" cy="0"/>
        </a:xfrm>
      </p:grpSpPr>
      <p:sp>
        <p:nvSpPr>
          <p:cNvPr id="596" name="Google Shape;596;g646dd04a4c2dd3c8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97" name="Google Shape;597;g646dd04a4c2dd3c8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17" name="Shape 617"/>
        <p:cNvGrpSpPr/>
        <p:nvPr/>
      </p:nvGrpSpPr>
      <p:grpSpPr>
        <a:xfrm>
          <a:off x="0" y="0"/>
          <a:ext cx="0" cy="0"/>
          <a:chOff x="0" y="0"/>
          <a:chExt cx="0" cy="0"/>
        </a:xfrm>
      </p:grpSpPr>
      <p:sp>
        <p:nvSpPr>
          <p:cNvPr id="618" name="Google Shape;618;g28105b811381dc40_9: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19" name="Google Shape;619;g28105b811381dc4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41" name="Shape 641"/>
        <p:cNvGrpSpPr/>
        <p:nvPr/>
      </p:nvGrpSpPr>
      <p:grpSpPr>
        <a:xfrm>
          <a:off x="0" y="0"/>
          <a:ext cx="0" cy="0"/>
          <a:chOff x="0" y="0"/>
          <a:chExt cx="0" cy="0"/>
        </a:xfrm>
      </p:grpSpPr>
      <p:sp>
        <p:nvSpPr>
          <p:cNvPr id="642" name="Google Shape;642;g8d9b4b0248_3_7: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43" name="Google Shape;643;g8d9b4b0248_3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sz="900" u="sng">
              <a:solidFill>
                <a:schemeClr val="hlink"/>
              </a:solidFill>
            </a:endParaRPr>
          </a:p>
          <a:p>
            <a:pPr indent="0" lvl="0" marL="0" rtl="0" algn="l">
              <a:lnSpc>
                <a:spcPct val="115000"/>
              </a:lnSpc>
              <a:spcBef>
                <a:spcPts val="0"/>
              </a:spcBef>
              <a:spcAft>
                <a:spcPts val="0"/>
              </a:spcAft>
              <a:buNone/>
            </a:pPr>
            <a:r>
              <a:rPr lang="en-GB" sz="900" u="sng">
                <a:solidFill>
                  <a:schemeClr val="hlink"/>
                </a:solidFill>
                <a:hlinkClick r:id="rId2"/>
              </a:rPr>
              <a:t>https://santandertrade.com/en/portal/establish-overseas/thailand/foreign-investment</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65" name="Shape 665"/>
        <p:cNvGrpSpPr/>
        <p:nvPr/>
      </p:nvGrpSpPr>
      <p:grpSpPr>
        <a:xfrm>
          <a:off x="0" y="0"/>
          <a:ext cx="0" cy="0"/>
          <a:chOff x="0" y="0"/>
          <a:chExt cx="0" cy="0"/>
        </a:xfrm>
      </p:grpSpPr>
      <p:sp>
        <p:nvSpPr>
          <p:cNvPr id="666" name="Google Shape;666;g8c2570effd_0_7: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67" name="Google Shape;667;g8c2570effd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87" name="Shape 687"/>
        <p:cNvGrpSpPr/>
        <p:nvPr/>
      </p:nvGrpSpPr>
      <p:grpSpPr>
        <a:xfrm>
          <a:off x="0" y="0"/>
          <a:ext cx="0" cy="0"/>
          <a:chOff x="0" y="0"/>
          <a:chExt cx="0" cy="0"/>
        </a:xfrm>
      </p:grpSpPr>
      <p:sp>
        <p:nvSpPr>
          <p:cNvPr id="688" name="Google Shape;688;g8d9b4b0248_0_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89" name="Google Shape;689;g8d9b4b0248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92" name="Shape 692"/>
        <p:cNvGrpSpPr/>
        <p:nvPr/>
      </p:nvGrpSpPr>
      <p:grpSpPr>
        <a:xfrm>
          <a:off x="0" y="0"/>
          <a:ext cx="0" cy="0"/>
          <a:chOff x="0" y="0"/>
          <a:chExt cx="0" cy="0"/>
        </a:xfrm>
      </p:grpSpPr>
      <p:sp>
        <p:nvSpPr>
          <p:cNvPr id="693" name="Google Shape;693;g8d85ec9b45_0_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94" name="Google Shape;694;g8d85ec9b45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9" name="Shape 719"/>
        <p:cNvGrpSpPr/>
        <p:nvPr/>
      </p:nvGrpSpPr>
      <p:grpSpPr>
        <a:xfrm>
          <a:off x="0" y="0"/>
          <a:ext cx="0" cy="0"/>
          <a:chOff x="0" y="0"/>
          <a:chExt cx="0" cy="0"/>
        </a:xfrm>
      </p:grpSpPr>
      <p:sp>
        <p:nvSpPr>
          <p:cNvPr id="720" name="Google Shape;720;g8d9b4b0248_2_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1" name="Google Shape;721;g8d9b4b0248_2_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73" name="Shape 773"/>
        <p:cNvGrpSpPr/>
        <p:nvPr/>
      </p:nvGrpSpPr>
      <p:grpSpPr>
        <a:xfrm>
          <a:off x="0" y="0"/>
          <a:ext cx="0" cy="0"/>
          <a:chOff x="0" y="0"/>
          <a:chExt cx="0" cy="0"/>
        </a:xfrm>
      </p:grpSpPr>
      <p:sp>
        <p:nvSpPr>
          <p:cNvPr id="774" name="Google Shape;774;g64eb37f408_0_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775" name="Google Shape;775;g64eb37f408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79" name="Shape 779"/>
        <p:cNvGrpSpPr/>
        <p:nvPr/>
      </p:nvGrpSpPr>
      <p:grpSpPr>
        <a:xfrm>
          <a:off x="0" y="0"/>
          <a:ext cx="0" cy="0"/>
          <a:chOff x="0" y="0"/>
          <a:chExt cx="0" cy="0"/>
        </a:xfrm>
      </p:grpSpPr>
      <p:sp>
        <p:nvSpPr>
          <p:cNvPr id="780" name="Google Shape;780;g8d85ec9b45_0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781" name="Google Shape;781;g8d85ec9b4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86" name="Shape 786"/>
        <p:cNvGrpSpPr/>
        <p:nvPr/>
      </p:nvGrpSpPr>
      <p:grpSpPr>
        <a:xfrm>
          <a:off x="0" y="0"/>
          <a:ext cx="0" cy="0"/>
          <a:chOff x="0" y="0"/>
          <a:chExt cx="0" cy="0"/>
        </a:xfrm>
      </p:grpSpPr>
      <p:sp>
        <p:nvSpPr>
          <p:cNvPr id="787" name="Google Shape;787;g8d85ec9b45_0_2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788" name="Google Shape;788;g8d85ec9b45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992767"/>
            <a:ext cx="8520600" cy="27369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3778833"/>
            <a:ext cx="8520600" cy="10569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867800"/>
            <a:ext cx="8520600" cy="11223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536633"/>
            <a:ext cx="3999900" cy="4555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536633"/>
            <a:ext cx="3999900" cy="4555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740800"/>
            <a:ext cx="2808000" cy="1007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852800"/>
            <a:ext cx="2808000" cy="42393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600200"/>
            <a:ext cx="6367800" cy="54543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644233"/>
            <a:ext cx="4045200" cy="19764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3737433"/>
            <a:ext cx="4045200" cy="16467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965433"/>
            <a:ext cx="3837000" cy="49269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5640767"/>
            <a:ext cx="5998800" cy="8067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4202967"/>
            <a:ext cx="8520600" cy="17343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54" name="Shape 54"/>
        <p:cNvGrpSpPr/>
        <p:nvPr/>
      </p:nvGrpSpPr>
      <p:grpSpPr>
        <a:xfrm>
          <a:off x="0" y="0"/>
          <a:ext cx="0" cy="0"/>
          <a:chOff x="0" y="0"/>
          <a:chExt cx="0" cy="0"/>
        </a:xfrm>
      </p:grpSpPr>
      <p:sp>
        <p:nvSpPr>
          <p:cNvPr id="55" name="Google Shape;55;p14"/>
          <p:cNvSpPr txBox="1"/>
          <p:nvPr>
            <p:ph type="ctrTitle"/>
          </p:nvPr>
        </p:nvSpPr>
        <p:spPr>
          <a:xfrm>
            <a:off x="311708" y="992767"/>
            <a:ext cx="8520600" cy="27369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6" name="Google Shape;56;p14"/>
          <p:cNvSpPr txBox="1"/>
          <p:nvPr>
            <p:ph idx="1" type="subTitle"/>
          </p:nvPr>
        </p:nvSpPr>
        <p:spPr>
          <a:xfrm>
            <a:off x="311700" y="3778833"/>
            <a:ext cx="8520600" cy="1056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7" name="Google Shape;57;p14"/>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58" name="Shape 58"/>
        <p:cNvGrpSpPr/>
        <p:nvPr/>
      </p:nvGrpSpPr>
      <p:grpSpPr>
        <a:xfrm>
          <a:off x="0" y="0"/>
          <a:ext cx="0" cy="0"/>
          <a:chOff x="0" y="0"/>
          <a:chExt cx="0" cy="0"/>
        </a:xfrm>
      </p:grpSpPr>
      <p:sp>
        <p:nvSpPr>
          <p:cNvPr id="59" name="Google Shape;59;p15"/>
          <p:cNvSpPr txBox="1"/>
          <p:nvPr>
            <p:ph type="title"/>
          </p:nvPr>
        </p:nvSpPr>
        <p:spPr>
          <a:xfrm>
            <a:off x="311700" y="2867800"/>
            <a:ext cx="8520600" cy="1122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0" name="Google Shape;60;p15"/>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1" name="Shape 61"/>
        <p:cNvGrpSpPr/>
        <p:nvPr/>
      </p:nvGrpSpPr>
      <p:grpSpPr>
        <a:xfrm>
          <a:off x="0" y="0"/>
          <a:ext cx="0" cy="0"/>
          <a:chOff x="0" y="0"/>
          <a:chExt cx="0" cy="0"/>
        </a:xfrm>
      </p:grpSpPr>
      <p:sp>
        <p:nvSpPr>
          <p:cNvPr id="62" name="Google Shape;62;p16"/>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3" name="Google Shape;63;p16"/>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64" name="Google Shape;64;p16"/>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65" name="Shape 65"/>
        <p:cNvGrpSpPr/>
        <p:nvPr/>
      </p:nvGrpSpPr>
      <p:grpSpPr>
        <a:xfrm>
          <a:off x="0" y="0"/>
          <a:ext cx="0" cy="0"/>
          <a:chOff x="0" y="0"/>
          <a:chExt cx="0" cy="0"/>
        </a:xfrm>
      </p:grpSpPr>
      <p:sp>
        <p:nvSpPr>
          <p:cNvPr id="66" name="Google Shape;66;p17"/>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7" name="Google Shape;67;p17"/>
          <p:cNvSpPr txBox="1"/>
          <p:nvPr>
            <p:ph idx="1" type="body"/>
          </p:nvPr>
        </p:nvSpPr>
        <p:spPr>
          <a:xfrm>
            <a:off x="311700" y="1536633"/>
            <a:ext cx="3999900" cy="4555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68" name="Google Shape;68;p17"/>
          <p:cNvSpPr txBox="1"/>
          <p:nvPr>
            <p:ph idx="2" type="body"/>
          </p:nvPr>
        </p:nvSpPr>
        <p:spPr>
          <a:xfrm>
            <a:off x="4832400" y="1536633"/>
            <a:ext cx="3999900" cy="4555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69" name="Google Shape;69;p17"/>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0" name="Shape 70"/>
        <p:cNvGrpSpPr/>
        <p:nvPr/>
      </p:nvGrpSpPr>
      <p:grpSpPr>
        <a:xfrm>
          <a:off x="0" y="0"/>
          <a:ext cx="0" cy="0"/>
          <a:chOff x="0" y="0"/>
          <a:chExt cx="0" cy="0"/>
        </a:xfrm>
      </p:grpSpPr>
      <p:sp>
        <p:nvSpPr>
          <p:cNvPr id="71" name="Google Shape;71;p18"/>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2" name="Google Shape;72;p18"/>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73" name="Shape 73"/>
        <p:cNvGrpSpPr/>
        <p:nvPr/>
      </p:nvGrpSpPr>
      <p:grpSpPr>
        <a:xfrm>
          <a:off x="0" y="0"/>
          <a:ext cx="0" cy="0"/>
          <a:chOff x="0" y="0"/>
          <a:chExt cx="0" cy="0"/>
        </a:xfrm>
      </p:grpSpPr>
      <p:sp>
        <p:nvSpPr>
          <p:cNvPr id="74" name="Google Shape;74;p19"/>
          <p:cNvSpPr txBox="1"/>
          <p:nvPr>
            <p:ph type="title"/>
          </p:nvPr>
        </p:nvSpPr>
        <p:spPr>
          <a:xfrm>
            <a:off x="311700" y="740800"/>
            <a:ext cx="2808000" cy="1007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5" name="Google Shape;75;p19"/>
          <p:cNvSpPr txBox="1"/>
          <p:nvPr>
            <p:ph idx="1" type="body"/>
          </p:nvPr>
        </p:nvSpPr>
        <p:spPr>
          <a:xfrm>
            <a:off x="311700" y="1852800"/>
            <a:ext cx="2808000" cy="42393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9"/>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77" name="Shape 77"/>
        <p:cNvGrpSpPr/>
        <p:nvPr/>
      </p:nvGrpSpPr>
      <p:grpSpPr>
        <a:xfrm>
          <a:off x="0" y="0"/>
          <a:ext cx="0" cy="0"/>
          <a:chOff x="0" y="0"/>
          <a:chExt cx="0" cy="0"/>
        </a:xfrm>
      </p:grpSpPr>
      <p:sp>
        <p:nvSpPr>
          <p:cNvPr id="78" name="Google Shape;78;p20"/>
          <p:cNvSpPr txBox="1"/>
          <p:nvPr>
            <p:ph type="title"/>
          </p:nvPr>
        </p:nvSpPr>
        <p:spPr>
          <a:xfrm>
            <a:off x="490250" y="600200"/>
            <a:ext cx="6367800" cy="54543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79" name="Google Shape;79;p20"/>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0" name="Shape 80"/>
        <p:cNvGrpSpPr/>
        <p:nvPr/>
      </p:nvGrpSpPr>
      <p:grpSpPr>
        <a:xfrm>
          <a:off x="0" y="0"/>
          <a:ext cx="0" cy="0"/>
          <a:chOff x="0" y="0"/>
          <a:chExt cx="0" cy="0"/>
        </a:xfrm>
      </p:grpSpPr>
      <p:sp>
        <p:nvSpPr>
          <p:cNvPr id="81" name="Google Shape;81;p21"/>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1"/>
          <p:cNvSpPr txBox="1"/>
          <p:nvPr>
            <p:ph type="title"/>
          </p:nvPr>
        </p:nvSpPr>
        <p:spPr>
          <a:xfrm>
            <a:off x="265500" y="1644233"/>
            <a:ext cx="4045200" cy="1976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83" name="Google Shape;83;p21"/>
          <p:cNvSpPr txBox="1"/>
          <p:nvPr>
            <p:ph idx="1" type="subTitle"/>
          </p:nvPr>
        </p:nvSpPr>
        <p:spPr>
          <a:xfrm>
            <a:off x="265500" y="3737433"/>
            <a:ext cx="4045200" cy="164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4" name="Google Shape;84;p21"/>
          <p:cNvSpPr txBox="1"/>
          <p:nvPr>
            <p:ph idx="2" type="body"/>
          </p:nvPr>
        </p:nvSpPr>
        <p:spPr>
          <a:xfrm>
            <a:off x="4939500" y="965433"/>
            <a:ext cx="3837000" cy="49269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85" name="Google Shape;85;p21"/>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86" name="Shape 86"/>
        <p:cNvGrpSpPr/>
        <p:nvPr/>
      </p:nvGrpSpPr>
      <p:grpSpPr>
        <a:xfrm>
          <a:off x="0" y="0"/>
          <a:ext cx="0" cy="0"/>
          <a:chOff x="0" y="0"/>
          <a:chExt cx="0" cy="0"/>
        </a:xfrm>
      </p:grpSpPr>
      <p:sp>
        <p:nvSpPr>
          <p:cNvPr id="87" name="Google Shape;87;p22"/>
          <p:cNvSpPr txBox="1"/>
          <p:nvPr>
            <p:ph idx="1" type="body"/>
          </p:nvPr>
        </p:nvSpPr>
        <p:spPr>
          <a:xfrm>
            <a:off x="311700" y="5640767"/>
            <a:ext cx="5998800" cy="8067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88" name="Google Shape;88;p2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89" name="Shape 89"/>
        <p:cNvGrpSpPr/>
        <p:nvPr/>
      </p:nvGrpSpPr>
      <p:grpSpPr>
        <a:xfrm>
          <a:off x="0" y="0"/>
          <a:ext cx="0" cy="0"/>
          <a:chOff x="0" y="0"/>
          <a:chExt cx="0" cy="0"/>
        </a:xfrm>
      </p:grpSpPr>
      <p:sp>
        <p:nvSpPr>
          <p:cNvPr id="90" name="Google Shape;90;p23"/>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91" name="Google Shape;91;p23"/>
          <p:cNvSpPr txBox="1"/>
          <p:nvPr>
            <p:ph idx="1" type="body"/>
          </p:nvPr>
        </p:nvSpPr>
        <p:spPr>
          <a:xfrm>
            <a:off x="311700" y="4202967"/>
            <a:ext cx="8520600" cy="17343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92" name="Google Shape;92;p23"/>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93" name="Shape 93"/>
        <p:cNvGrpSpPr/>
        <p:nvPr/>
      </p:nvGrpSpPr>
      <p:grpSpPr>
        <a:xfrm>
          <a:off x="0" y="0"/>
          <a:ext cx="0" cy="0"/>
          <a:chOff x="0" y="0"/>
          <a:chExt cx="0" cy="0"/>
        </a:xfrm>
      </p:grpSpPr>
      <p:sp>
        <p:nvSpPr>
          <p:cNvPr id="94" name="Google Shape;94;p24"/>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Contents slide layout">
  <p:cSld name="2_Contents slide layout">
    <p:spTree>
      <p:nvGrpSpPr>
        <p:cNvPr id="96" name="Shape 96"/>
        <p:cNvGrpSpPr/>
        <p:nvPr/>
      </p:nvGrpSpPr>
      <p:grpSpPr>
        <a:xfrm>
          <a:off x="0" y="0"/>
          <a:ext cx="0" cy="0"/>
          <a:chOff x="0" y="0"/>
          <a:chExt cx="0" cy="0"/>
        </a:xfrm>
      </p:grpSpPr>
      <p:sp>
        <p:nvSpPr>
          <p:cNvPr id="97" name="Google Shape;97;p26"/>
          <p:cNvSpPr txBox="1"/>
          <p:nvPr>
            <p:ph idx="1" type="body"/>
          </p:nvPr>
        </p:nvSpPr>
        <p:spPr>
          <a:xfrm>
            <a:off x="2356164" y="339509"/>
            <a:ext cx="6566380" cy="724247"/>
          </a:xfrm>
          <a:prstGeom prst="rect">
            <a:avLst/>
          </a:prstGeom>
          <a:noFill/>
          <a:ln>
            <a:noFill/>
          </a:ln>
        </p:spPr>
        <p:txBody>
          <a:bodyPr anchorCtr="0" anchor="ctr" bIns="45700" lIns="91425" spcFirstLastPara="1" rIns="91425" wrap="square" tIns="45700">
            <a:noAutofit/>
          </a:bodyPr>
          <a:lstStyle>
            <a:lvl1pPr indent="-228600" lvl="0" marL="457200" marR="0" rtl="0" algn="l">
              <a:lnSpc>
                <a:spcPct val="90000"/>
              </a:lnSpc>
              <a:spcBef>
                <a:spcPts val="1000"/>
              </a:spcBef>
              <a:spcAft>
                <a:spcPts val="0"/>
              </a:spcAft>
              <a:buClr>
                <a:srgbClr val="262626"/>
              </a:buClr>
              <a:buSzPts val="5400"/>
              <a:buFont typeface="Arial"/>
              <a:buNone/>
              <a:defRPr b="0" i="0" sz="5400" u="none" cap="none" strike="noStrike">
                <a:solidFill>
                  <a:srgbClr val="262626"/>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26"/>
          <p:cNvSpPr/>
          <p:nvPr/>
        </p:nvSpPr>
        <p:spPr>
          <a:xfrm>
            <a:off x="0" y="1"/>
            <a:ext cx="9144000" cy="6857999"/>
          </a:xfrm>
          <a:prstGeom prst="rect">
            <a:avLst/>
          </a:prstGeom>
          <a:gradFill>
            <a:gsLst>
              <a:gs pos="0">
                <a:srgbClr val="71C6CA"/>
              </a:gs>
              <a:gs pos="25000">
                <a:srgbClr val="B4E2E4"/>
              </a:gs>
              <a:gs pos="50000">
                <a:srgbClr val="BFE5E7"/>
              </a:gs>
              <a:gs pos="75000">
                <a:srgbClr val="9FD9DC"/>
              </a:gs>
              <a:gs pos="100000">
                <a:srgbClr val="71C6CA"/>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99" name="Google Shape;99;p26"/>
          <p:cNvGrpSpPr/>
          <p:nvPr/>
        </p:nvGrpSpPr>
        <p:grpSpPr>
          <a:xfrm>
            <a:off x="39401" y="5315741"/>
            <a:ext cx="1009125" cy="1533206"/>
            <a:chOff x="35636" y="1136215"/>
            <a:chExt cx="2624846" cy="2991029"/>
          </a:xfrm>
        </p:grpSpPr>
        <p:sp>
          <p:nvSpPr>
            <p:cNvPr id="100" name="Google Shape;100;p26"/>
            <p:cNvSpPr/>
            <p:nvPr/>
          </p:nvSpPr>
          <p:spPr>
            <a:xfrm>
              <a:off x="1134977" y="1170148"/>
              <a:ext cx="1525505" cy="2957096"/>
            </a:xfrm>
            <a:custGeom>
              <a:rect b="b" l="l" r="r" t="t"/>
              <a:pathLst>
                <a:path extrusionOk="0" h="2957097" w="1525504">
                  <a:moveTo>
                    <a:pt x="1104814" y="2757552"/>
                  </a:moveTo>
                  <a:cubicBezTo>
                    <a:pt x="1127404" y="2802729"/>
                    <a:pt x="1193843" y="2752237"/>
                    <a:pt x="1104814" y="2757552"/>
                  </a:cubicBezTo>
                  <a:close/>
                  <a:moveTo>
                    <a:pt x="1100829" y="2479842"/>
                  </a:moveTo>
                  <a:cubicBezTo>
                    <a:pt x="1059637" y="2497114"/>
                    <a:pt x="1173910" y="2478512"/>
                    <a:pt x="1100829" y="2479842"/>
                  </a:cubicBezTo>
                  <a:close/>
                  <a:moveTo>
                    <a:pt x="811160" y="2420047"/>
                  </a:moveTo>
                  <a:cubicBezTo>
                    <a:pt x="674297" y="2433334"/>
                    <a:pt x="945364" y="2434663"/>
                    <a:pt x="811160" y="2420047"/>
                  </a:cubicBezTo>
                  <a:close/>
                  <a:moveTo>
                    <a:pt x="789367" y="1820093"/>
                  </a:moveTo>
                  <a:lnTo>
                    <a:pt x="791353" y="1823414"/>
                  </a:lnTo>
                  <a:cubicBezTo>
                    <a:pt x="791269" y="1830183"/>
                    <a:pt x="774411" y="1832216"/>
                    <a:pt x="769677" y="1826029"/>
                  </a:cubicBezTo>
                  <a:lnTo>
                    <a:pt x="769537" y="1824965"/>
                  </a:lnTo>
                  <a:close/>
                  <a:moveTo>
                    <a:pt x="83001" y="1192274"/>
                  </a:moveTo>
                  <a:cubicBezTo>
                    <a:pt x="63068" y="1224164"/>
                    <a:pt x="105588" y="1250739"/>
                    <a:pt x="83001" y="1192274"/>
                  </a:cubicBezTo>
                  <a:close/>
                  <a:moveTo>
                    <a:pt x="77686" y="1019535"/>
                  </a:moveTo>
                  <a:lnTo>
                    <a:pt x="71041" y="1047440"/>
                  </a:lnTo>
                  <a:cubicBezTo>
                    <a:pt x="45796" y="1180315"/>
                    <a:pt x="128178" y="1093946"/>
                    <a:pt x="77686" y="1019535"/>
                  </a:cubicBezTo>
                  <a:close/>
                  <a:moveTo>
                    <a:pt x="381971" y="841481"/>
                  </a:moveTo>
                  <a:cubicBezTo>
                    <a:pt x="323505" y="854769"/>
                    <a:pt x="424491" y="869385"/>
                    <a:pt x="381971" y="841481"/>
                  </a:cubicBezTo>
                  <a:close/>
                  <a:moveTo>
                    <a:pt x="213512" y="797184"/>
                  </a:moveTo>
                  <a:cubicBezTo>
                    <a:pt x="207344" y="796636"/>
                    <a:pt x="198603" y="797467"/>
                    <a:pt x="186644" y="800290"/>
                  </a:cubicBezTo>
                  <a:cubicBezTo>
                    <a:pt x="173855" y="872376"/>
                    <a:pt x="256693" y="801017"/>
                    <a:pt x="213512" y="797184"/>
                  </a:cubicBezTo>
                  <a:close/>
                  <a:moveTo>
                    <a:pt x="44466" y="773716"/>
                  </a:moveTo>
                  <a:lnTo>
                    <a:pt x="72371" y="794975"/>
                  </a:lnTo>
                  <a:cubicBezTo>
                    <a:pt x="210562" y="829523"/>
                    <a:pt x="126849" y="783015"/>
                    <a:pt x="44466" y="773716"/>
                  </a:cubicBezTo>
                  <a:close/>
                  <a:moveTo>
                    <a:pt x="194617" y="614264"/>
                  </a:moveTo>
                  <a:cubicBezTo>
                    <a:pt x="166712" y="627551"/>
                    <a:pt x="153424" y="659442"/>
                    <a:pt x="124191" y="671400"/>
                  </a:cubicBezTo>
                  <a:cubicBezTo>
                    <a:pt x="-84424" y="715249"/>
                    <a:pt x="230491" y="711263"/>
                    <a:pt x="194617" y="614264"/>
                  </a:cubicBezTo>
                  <a:close/>
                  <a:moveTo>
                    <a:pt x="0" y="0"/>
                  </a:moveTo>
                  <a:lnTo>
                    <a:pt x="1780" y="2724"/>
                  </a:lnTo>
                  <a:cubicBezTo>
                    <a:pt x="17725" y="49375"/>
                    <a:pt x="-24629" y="121626"/>
                    <a:pt x="27192" y="114651"/>
                  </a:cubicBezTo>
                  <a:cubicBezTo>
                    <a:pt x="194617" y="5692"/>
                    <a:pt x="44466" y="150527"/>
                    <a:pt x="20549" y="226266"/>
                  </a:cubicBezTo>
                  <a:cubicBezTo>
                    <a:pt x="-11342" y="408306"/>
                    <a:pt x="73698" y="149198"/>
                    <a:pt x="121533" y="216964"/>
                  </a:cubicBezTo>
                  <a:cubicBezTo>
                    <a:pt x="190629" y="202349"/>
                    <a:pt x="298260" y="147869"/>
                    <a:pt x="189302" y="254170"/>
                  </a:cubicBezTo>
                  <a:cubicBezTo>
                    <a:pt x="340780" y="296690"/>
                    <a:pt x="158739" y="303335"/>
                    <a:pt x="105588" y="309977"/>
                  </a:cubicBezTo>
                  <a:cubicBezTo>
                    <a:pt x="207904" y="313965"/>
                    <a:pt x="245109" y="414951"/>
                    <a:pt x="113561" y="408306"/>
                  </a:cubicBezTo>
                  <a:cubicBezTo>
                    <a:pt x="-8684" y="295362"/>
                    <a:pt x="-23300" y="607620"/>
                    <a:pt x="81671" y="587689"/>
                  </a:cubicBezTo>
                  <a:cubicBezTo>
                    <a:pt x="172027" y="474744"/>
                    <a:pt x="241123" y="380402"/>
                    <a:pt x="383300" y="375087"/>
                  </a:cubicBezTo>
                  <a:cubicBezTo>
                    <a:pt x="306233" y="445510"/>
                    <a:pt x="481628" y="490689"/>
                    <a:pt x="350080" y="538524"/>
                  </a:cubicBezTo>
                  <a:cubicBezTo>
                    <a:pt x="529463" y="603634"/>
                    <a:pt x="267698" y="627551"/>
                    <a:pt x="283643" y="675387"/>
                  </a:cubicBezTo>
                  <a:cubicBezTo>
                    <a:pt x="413861" y="692660"/>
                    <a:pt x="352737" y="716578"/>
                    <a:pt x="275670" y="781688"/>
                  </a:cubicBezTo>
                  <a:cubicBezTo>
                    <a:pt x="291615" y="765743"/>
                    <a:pt x="500230" y="829523"/>
                    <a:pt x="574641" y="889316"/>
                  </a:cubicBezTo>
                  <a:cubicBezTo>
                    <a:pt x="537435" y="1002262"/>
                    <a:pt x="409875" y="893304"/>
                    <a:pt x="372670" y="973029"/>
                  </a:cubicBezTo>
                  <a:cubicBezTo>
                    <a:pt x="292944" y="850783"/>
                    <a:pt x="205247" y="1044782"/>
                    <a:pt x="154753" y="898619"/>
                  </a:cubicBezTo>
                  <a:cubicBezTo>
                    <a:pt x="160068" y="1008905"/>
                    <a:pt x="72371" y="933166"/>
                    <a:pt x="59083" y="873371"/>
                  </a:cubicBezTo>
                  <a:cubicBezTo>
                    <a:pt x="-28615" y="903934"/>
                    <a:pt x="174684" y="991631"/>
                    <a:pt x="214547" y="1012892"/>
                  </a:cubicBezTo>
                  <a:cubicBezTo>
                    <a:pt x="253081" y="1143111"/>
                    <a:pt x="464353" y="913234"/>
                    <a:pt x="538764" y="1072686"/>
                  </a:cubicBezTo>
                  <a:cubicBezTo>
                    <a:pt x="599886" y="1023522"/>
                    <a:pt x="904173" y="1095274"/>
                    <a:pt x="702202" y="1119193"/>
                  </a:cubicBezTo>
                  <a:cubicBezTo>
                    <a:pt x="715490" y="1173670"/>
                    <a:pt x="606531" y="1230808"/>
                    <a:pt x="522819" y="1169685"/>
                  </a:cubicBezTo>
                  <a:cubicBezTo>
                    <a:pt x="649051" y="1234794"/>
                    <a:pt x="517504" y="1253396"/>
                    <a:pt x="456381" y="1192274"/>
                  </a:cubicBezTo>
                  <a:cubicBezTo>
                    <a:pt x="457711" y="1307876"/>
                    <a:pt x="310217" y="1213534"/>
                    <a:pt x="247766" y="1218849"/>
                  </a:cubicBezTo>
                  <a:cubicBezTo>
                    <a:pt x="315532" y="1341095"/>
                    <a:pt x="509532" y="1370327"/>
                    <a:pt x="619819" y="1268014"/>
                  </a:cubicBezTo>
                  <a:cubicBezTo>
                    <a:pt x="627791" y="1365012"/>
                    <a:pt x="727447" y="1265356"/>
                    <a:pt x="773954" y="1310534"/>
                  </a:cubicBezTo>
                  <a:cubicBezTo>
                    <a:pt x="934734" y="1311862"/>
                    <a:pt x="769968" y="1345081"/>
                    <a:pt x="740736" y="1410189"/>
                  </a:cubicBezTo>
                  <a:cubicBezTo>
                    <a:pt x="623804" y="1331794"/>
                    <a:pt x="700872" y="1481943"/>
                    <a:pt x="598559" y="1485931"/>
                  </a:cubicBezTo>
                  <a:cubicBezTo>
                    <a:pt x="556039" y="1585586"/>
                    <a:pt x="451066" y="1463341"/>
                    <a:pt x="464353" y="1505860"/>
                  </a:cubicBezTo>
                  <a:cubicBezTo>
                    <a:pt x="362040" y="1481943"/>
                    <a:pt x="331477" y="1524463"/>
                    <a:pt x="209232" y="1485931"/>
                  </a:cubicBezTo>
                  <a:cubicBezTo>
                    <a:pt x="239794" y="1548382"/>
                    <a:pt x="517504" y="1666641"/>
                    <a:pt x="646394" y="1564326"/>
                  </a:cubicBezTo>
                  <a:cubicBezTo>
                    <a:pt x="598559" y="1722450"/>
                    <a:pt x="813818" y="1548382"/>
                    <a:pt x="860323" y="1645381"/>
                  </a:cubicBezTo>
                  <a:cubicBezTo>
                    <a:pt x="1072924" y="1667970"/>
                    <a:pt x="785913" y="1710490"/>
                    <a:pt x="824448" y="1811476"/>
                  </a:cubicBezTo>
                  <a:lnTo>
                    <a:pt x="789367" y="1820093"/>
                  </a:lnTo>
                  <a:lnTo>
                    <a:pt x="787818" y="1817505"/>
                  </a:lnTo>
                  <a:cubicBezTo>
                    <a:pt x="785290" y="1815275"/>
                    <a:pt x="781262" y="1812804"/>
                    <a:pt x="775283" y="1810147"/>
                  </a:cubicBezTo>
                  <a:cubicBezTo>
                    <a:pt x="771629" y="1813967"/>
                    <a:pt x="769636" y="1817165"/>
                    <a:pt x="768852" y="1819793"/>
                  </a:cubicBezTo>
                  <a:lnTo>
                    <a:pt x="769537" y="1824965"/>
                  </a:lnTo>
                  <a:lnTo>
                    <a:pt x="724977" y="1835912"/>
                  </a:lnTo>
                  <a:cubicBezTo>
                    <a:pt x="628621" y="1854411"/>
                    <a:pt x="538432" y="1856653"/>
                    <a:pt x="425819" y="1856653"/>
                  </a:cubicBezTo>
                  <a:cubicBezTo>
                    <a:pt x="363367" y="1900503"/>
                    <a:pt x="688913" y="2022749"/>
                    <a:pt x="758009" y="1895188"/>
                  </a:cubicBezTo>
                  <a:cubicBezTo>
                    <a:pt x="783256" y="1940365"/>
                    <a:pt x="873610" y="1903160"/>
                    <a:pt x="784584" y="1961626"/>
                  </a:cubicBezTo>
                  <a:cubicBezTo>
                    <a:pt x="855008" y="1974914"/>
                    <a:pt x="938720" y="1920434"/>
                    <a:pt x="1005159" y="1994844"/>
                  </a:cubicBezTo>
                  <a:cubicBezTo>
                    <a:pt x="1035720" y="2059953"/>
                    <a:pt x="847035" y="2162268"/>
                    <a:pt x="756681" y="2130377"/>
                  </a:cubicBezTo>
                  <a:cubicBezTo>
                    <a:pt x="885570" y="2200803"/>
                    <a:pt x="715490" y="2234020"/>
                    <a:pt x="642407" y="2208775"/>
                  </a:cubicBezTo>
                  <a:cubicBezTo>
                    <a:pt x="577299" y="2283185"/>
                    <a:pt x="857665" y="2277870"/>
                    <a:pt x="936062" y="2263254"/>
                  </a:cubicBezTo>
                  <a:cubicBezTo>
                    <a:pt x="1041035" y="2195487"/>
                    <a:pt x="1001172" y="2336336"/>
                    <a:pt x="924104" y="2320391"/>
                  </a:cubicBezTo>
                  <a:cubicBezTo>
                    <a:pt x="994529" y="2378856"/>
                    <a:pt x="901515" y="2400116"/>
                    <a:pt x="857665" y="2370883"/>
                  </a:cubicBezTo>
                  <a:cubicBezTo>
                    <a:pt x="922775" y="2489142"/>
                    <a:pt x="1079570" y="2396130"/>
                    <a:pt x="1180554" y="2382842"/>
                  </a:cubicBezTo>
                  <a:cubicBezTo>
                    <a:pt x="1175239" y="2570198"/>
                    <a:pt x="1015788" y="2594115"/>
                    <a:pt x="869625" y="2566210"/>
                  </a:cubicBezTo>
                  <a:cubicBezTo>
                    <a:pt x="876268" y="2696428"/>
                    <a:pt x="1152650" y="2598100"/>
                    <a:pt x="1253636" y="2657895"/>
                  </a:cubicBezTo>
                  <a:cubicBezTo>
                    <a:pt x="1452949" y="2584813"/>
                    <a:pt x="1294827" y="2741606"/>
                    <a:pt x="1199158" y="2749578"/>
                  </a:cubicBezTo>
                  <a:cubicBezTo>
                    <a:pt x="1308116" y="2770839"/>
                    <a:pt x="1211115" y="2794757"/>
                    <a:pt x="1159294" y="2786784"/>
                  </a:cubicBezTo>
                  <a:cubicBezTo>
                    <a:pt x="1250979" y="2882455"/>
                    <a:pt x="1038377" y="2764196"/>
                    <a:pt x="1007816" y="2834619"/>
                  </a:cubicBezTo>
                  <a:cubicBezTo>
                    <a:pt x="1128732" y="2902386"/>
                    <a:pt x="1301471" y="2918331"/>
                    <a:pt x="1446306" y="2922318"/>
                  </a:cubicBezTo>
                  <a:cubicBezTo>
                    <a:pt x="1559915" y="2908366"/>
                    <a:pt x="1533008" y="2917584"/>
                    <a:pt x="1478819" y="2941564"/>
                  </a:cubicBezTo>
                  <a:lnTo>
                    <a:pt x="1446714" y="2957097"/>
                  </a:lnTo>
                  <a:lnTo>
                    <a:pt x="0" y="2957097"/>
                  </a:lnTo>
                  <a:close/>
                </a:path>
              </a:pathLst>
            </a:custGeom>
            <a:solidFill>
              <a:srgbClr val="D8D8D8"/>
            </a:solidFill>
            <a:ln>
              <a:noFill/>
            </a:ln>
            <a:effectLst>
              <a:outerShdw blurRad="1270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01" name="Google Shape;101;p26"/>
            <p:cNvSpPr/>
            <p:nvPr/>
          </p:nvSpPr>
          <p:spPr>
            <a:xfrm>
              <a:off x="35636" y="1136215"/>
              <a:ext cx="1113712" cy="2991028"/>
            </a:xfrm>
            <a:custGeom>
              <a:rect b="b" l="l" r="r" t="t"/>
              <a:pathLst>
                <a:path extrusionOk="0" h="2991028" w="1113712">
                  <a:moveTo>
                    <a:pt x="807386" y="1975864"/>
                  </a:moveTo>
                  <a:cubicBezTo>
                    <a:pt x="657238" y="2001111"/>
                    <a:pt x="706400" y="2051604"/>
                    <a:pt x="807386" y="1975864"/>
                  </a:cubicBezTo>
                  <a:close/>
                  <a:moveTo>
                    <a:pt x="970824" y="1251690"/>
                  </a:moveTo>
                  <a:cubicBezTo>
                    <a:pt x="922989" y="1274279"/>
                    <a:pt x="1014672" y="1270294"/>
                    <a:pt x="970824" y="1251690"/>
                  </a:cubicBezTo>
                  <a:close/>
                  <a:moveTo>
                    <a:pt x="701085" y="1251690"/>
                  </a:moveTo>
                  <a:cubicBezTo>
                    <a:pt x="663880" y="1338060"/>
                    <a:pt x="790113" y="1319456"/>
                    <a:pt x="835291" y="1310157"/>
                  </a:cubicBezTo>
                  <a:cubicBezTo>
                    <a:pt x="1034605" y="1241060"/>
                    <a:pt x="752907" y="1312814"/>
                    <a:pt x="701085" y="1251690"/>
                  </a:cubicBezTo>
                  <a:close/>
                  <a:moveTo>
                    <a:pt x="1035932" y="1229102"/>
                  </a:moveTo>
                  <a:cubicBezTo>
                    <a:pt x="988097" y="1251690"/>
                    <a:pt x="1079782" y="1247704"/>
                    <a:pt x="1035932" y="1229102"/>
                  </a:cubicBezTo>
                  <a:close/>
                  <a:moveTo>
                    <a:pt x="1091741" y="1199868"/>
                  </a:moveTo>
                  <a:cubicBezTo>
                    <a:pt x="1033275" y="1219801"/>
                    <a:pt x="1130274" y="1225116"/>
                    <a:pt x="1091741" y="1199868"/>
                  </a:cubicBezTo>
                  <a:close/>
                  <a:moveTo>
                    <a:pt x="954879" y="554092"/>
                  </a:moveTo>
                  <a:cubicBezTo>
                    <a:pt x="925646" y="556749"/>
                    <a:pt x="974810" y="599269"/>
                    <a:pt x="973481" y="597942"/>
                  </a:cubicBezTo>
                  <a:cubicBezTo>
                    <a:pt x="1071810" y="693613"/>
                    <a:pt x="1050550" y="556749"/>
                    <a:pt x="954879" y="554092"/>
                  </a:cubicBezTo>
                  <a:close/>
                  <a:moveTo>
                    <a:pt x="986769" y="390655"/>
                  </a:moveTo>
                  <a:cubicBezTo>
                    <a:pt x="977467" y="415901"/>
                    <a:pt x="1012015" y="427861"/>
                    <a:pt x="1017330" y="446464"/>
                  </a:cubicBezTo>
                  <a:cubicBezTo>
                    <a:pt x="1057192" y="589969"/>
                    <a:pt x="1077125" y="399956"/>
                    <a:pt x="986769" y="390655"/>
                  </a:cubicBezTo>
                  <a:close/>
                  <a:moveTo>
                    <a:pt x="1074467" y="0"/>
                  </a:moveTo>
                  <a:cubicBezTo>
                    <a:pt x="1086426" y="2990"/>
                    <a:pt x="1095354" y="7661"/>
                    <a:pt x="1101955" y="13529"/>
                  </a:cubicBezTo>
                  <a:lnTo>
                    <a:pt x="1113712" y="31513"/>
                  </a:lnTo>
                  <a:lnTo>
                    <a:pt x="1113712" y="2991028"/>
                  </a:lnTo>
                  <a:lnTo>
                    <a:pt x="380617" y="2991028"/>
                  </a:lnTo>
                  <a:lnTo>
                    <a:pt x="384865" y="2982557"/>
                  </a:lnTo>
                  <a:cubicBezTo>
                    <a:pt x="387715" y="2975254"/>
                    <a:pt x="386090" y="2971491"/>
                    <a:pt x="370960" y="2976437"/>
                  </a:cubicBezTo>
                  <a:lnTo>
                    <a:pt x="337023" y="2991028"/>
                  </a:lnTo>
                  <a:lnTo>
                    <a:pt x="336998" y="2991028"/>
                  </a:lnTo>
                  <a:lnTo>
                    <a:pt x="312923" y="2971636"/>
                  </a:lnTo>
                  <a:cubicBezTo>
                    <a:pt x="249122" y="2938010"/>
                    <a:pt x="138524" y="2977250"/>
                    <a:pt x="116432" y="2908653"/>
                  </a:cubicBezTo>
                  <a:cubicBezTo>
                    <a:pt x="-47004" y="2875434"/>
                    <a:pt x="214761" y="2864804"/>
                    <a:pt x="80556" y="2848859"/>
                  </a:cubicBezTo>
                  <a:cubicBezTo>
                    <a:pt x="-85539" y="2806338"/>
                    <a:pt x="42022" y="2782421"/>
                    <a:pt x="135035" y="2814311"/>
                  </a:cubicBezTo>
                  <a:cubicBezTo>
                    <a:pt x="278540" y="2810325"/>
                    <a:pt x="432676" y="2826269"/>
                    <a:pt x="590799" y="2786407"/>
                  </a:cubicBezTo>
                  <a:cubicBezTo>
                    <a:pt x="739620" y="2754516"/>
                    <a:pt x="609402" y="2701366"/>
                    <a:pt x="523032" y="2714654"/>
                  </a:cubicBezTo>
                  <a:cubicBezTo>
                    <a:pt x="507087" y="2633600"/>
                    <a:pt x="404774" y="2755846"/>
                    <a:pt x="410089" y="2664161"/>
                  </a:cubicBezTo>
                  <a:cubicBezTo>
                    <a:pt x="343650" y="2681435"/>
                    <a:pt x="303788" y="2645558"/>
                    <a:pt x="218747" y="2660175"/>
                  </a:cubicBezTo>
                  <a:cubicBezTo>
                    <a:pt x="254623" y="2584435"/>
                    <a:pt x="-4485" y="2654860"/>
                    <a:pt x="49994" y="2588422"/>
                  </a:cubicBezTo>
                  <a:cubicBezTo>
                    <a:pt x="174897" y="2529957"/>
                    <a:pt x="-49662" y="2540587"/>
                    <a:pt x="53981" y="2494079"/>
                  </a:cubicBezTo>
                  <a:cubicBezTo>
                    <a:pt x="230706" y="2455546"/>
                    <a:pt x="419389" y="2494079"/>
                    <a:pt x="593457" y="2444916"/>
                  </a:cubicBezTo>
                  <a:cubicBezTo>
                    <a:pt x="382184" y="2365191"/>
                    <a:pt x="713045" y="2375821"/>
                    <a:pt x="775496" y="2309383"/>
                  </a:cubicBezTo>
                  <a:cubicBezTo>
                    <a:pt x="717031" y="2240288"/>
                    <a:pt x="677167" y="2342601"/>
                    <a:pt x="625346" y="2314698"/>
                  </a:cubicBezTo>
                  <a:cubicBezTo>
                    <a:pt x="562894" y="2297424"/>
                    <a:pt x="590799" y="2318684"/>
                    <a:pt x="519047" y="2345259"/>
                  </a:cubicBezTo>
                  <a:cubicBezTo>
                    <a:pt x="380855" y="2323999"/>
                    <a:pt x="259938" y="2312040"/>
                    <a:pt x="149652" y="2205739"/>
                  </a:cubicBezTo>
                  <a:cubicBezTo>
                    <a:pt x="225391" y="2135315"/>
                    <a:pt x="479183" y="2126015"/>
                    <a:pt x="612059" y="2064891"/>
                  </a:cubicBezTo>
                  <a:cubicBezTo>
                    <a:pt x="558909" y="1983836"/>
                    <a:pt x="685140" y="1994466"/>
                    <a:pt x="639963" y="1961248"/>
                  </a:cubicBezTo>
                  <a:cubicBezTo>
                    <a:pt x="505758" y="2070206"/>
                    <a:pt x="390156" y="1971878"/>
                    <a:pt x="261267" y="1894811"/>
                  </a:cubicBezTo>
                  <a:cubicBezTo>
                    <a:pt x="230706" y="1811098"/>
                    <a:pt x="701085" y="1910756"/>
                    <a:pt x="491142" y="1817742"/>
                  </a:cubicBezTo>
                  <a:cubicBezTo>
                    <a:pt x="472540" y="1809770"/>
                    <a:pt x="261267" y="1716756"/>
                    <a:pt x="321060" y="1670249"/>
                  </a:cubicBezTo>
                  <a:cubicBezTo>
                    <a:pt x="465896" y="1611784"/>
                    <a:pt x="638634" y="1711441"/>
                    <a:pt x="768853" y="1602483"/>
                  </a:cubicBezTo>
                  <a:cubicBezTo>
                    <a:pt x="718360" y="1648989"/>
                    <a:pt x="614717" y="1476251"/>
                    <a:pt x="513731" y="1478908"/>
                  </a:cubicBezTo>
                  <a:cubicBezTo>
                    <a:pt x="461910" y="1465621"/>
                    <a:pt x="234692" y="1368621"/>
                    <a:pt x="322390" y="1347361"/>
                  </a:cubicBezTo>
                  <a:cubicBezTo>
                    <a:pt x="419389" y="1395197"/>
                    <a:pt x="380855" y="1288897"/>
                    <a:pt x="451278" y="1327429"/>
                  </a:cubicBezTo>
                  <a:cubicBezTo>
                    <a:pt x="590799" y="1416457"/>
                    <a:pt x="459252" y="1262320"/>
                    <a:pt x="544292" y="1263649"/>
                  </a:cubicBezTo>
                  <a:cubicBezTo>
                    <a:pt x="739620" y="1294212"/>
                    <a:pt x="585484" y="1197211"/>
                    <a:pt x="491142" y="1170636"/>
                  </a:cubicBezTo>
                  <a:cubicBezTo>
                    <a:pt x="499115" y="1157348"/>
                    <a:pt x="403444" y="1090911"/>
                    <a:pt x="487156" y="1089582"/>
                  </a:cubicBezTo>
                  <a:cubicBezTo>
                    <a:pt x="546949" y="1021815"/>
                    <a:pt x="775496" y="1136088"/>
                    <a:pt x="691785" y="1048390"/>
                  </a:cubicBezTo>
                  <a:cubicBezTo>
                    <a:pt x="816688" y="1085595"/>
                    <a:pt x="984111" y="1084267"/>
                    <a:pt x="1071810" y="951392"/>
                  </a:cubicBezTo>
                  <a:cubicBezTo>
                    <a:pt x="1058522" y="910199"/>
                    <a:pt x="814031" y="1085595"/>
                    <a:pt x="747592" y="1005870"/>
                  </a:cubicBezTo>
                  <a:cubicBezTo>
                    <a:pt x="915016" y="857049"/>
                    <a:pt x="654580" y="1077622"/>
                    <a:pt x="628004" y="950062"/>
                  </a:cubicBezTo>
                  <a:cubicBezTo>
                    <a:pt x="784798" y="847748"/>
                    <a:pt x="430019" y="1019158"/>
                    <a:pt x="584155" y="895583"/>
                  </a:cubicBezTo>
                  <a:cubicBezTo>
                    <a:pt x="536319" y="904884"/>
                    <a:pt x="303788" y="843761"/>
                    <a:pt x="491142" y="829146"/>
                  </a:cubicBezTo>
                  <a:cubicBezTo>
                    <a:pt x="553594" y="722845"/>
                    <a:pt x="685140" y="857049"/>
                    <a:pt x="771511" y="853063"/>
                  </a:cubicBezTo>
                  <a:cubicBezTo>
                    <a:pt x="699757" y="736132"/>
                    <a:pt x="1114329" y="984610"/>
                    <a:pt x="1071810" y="795926"/>
                  </a:cubicBezTo>
                  <a:cubicBezTo>
                    <a:pt x="988097" y="850406"/>
                    <a:pt x="992084" y="782638"/>
                    <a:pt x="905714" y="790611"/>
                  </a:cubicBezTo>
                  <a:cubicBezTo>
                    <a:pt x="950891" y="712215"/>
                    <a:pt x="812701" y="765365"/>
                    <a:pt x="747592" y="742776"/>
                  </a:cubicBezTo>
                  <a:cubicBezTo>
                    <a:pt x="609402" y="694940"/>
                    <a:pt x="913686" y="682983"/>
                    <a:pt x="731647" y="619202"/>
                  </a:cubicBezTo>
                  <a:cubicBezTo>
                    <a:pt x="618703" y="563394"/>
                    <a:pt x="835291" y="578009"/>
                    <a:pt x="705072" y="522202"/>
                  </a:cubicBezTo>
                  <a:cubicBezTo>
                    <a:pt x="707730" y="475696"/>
                    <a:pt x="1014672" y="631160"/>
                    <a:pt x="880468" y="447791"/>
                  </a:cubicBezTo>
                  <a:cubicBezTo>
                    <a:pt x="964180" y="487655"/>
                    <a:pt x="1000056" y="410586"/>
                    <a:pt x="891098" y="410586"/>
                  </a:cubicBezTo>
                  <a:cubicBezTo>
                    <a:pt x="948234" y="387997"/>
                    <a:pt x="772838" y="205957"/>
                    <a:pt x="913686" y="260437"/>
                  </a:cubicBezTo>
                  <a:cubicBezTo>
                    <a:pt x="954879" y="233862"/>
                    <a:pt x="1004042" y="229874"/>
                    <a:pt x="1018659" y="322888"/>
                  </a:cubicBezTo>
                  <a:cubicBezTo>
                    <a:pt x="1135589" y="429189"/>
                    <a:pt x="965509" y="136862"/>
                    <a:pt x="982783" y="136862"/>
                  </a:cubicBezTo>
                  <a:cubicBezTo>
                    <a:pt x="1107686" y="269738"/>
                    <a:pt x="1059850" y="77069"/>
                    <a:pt x="1074467" y="0"/>
                  </a:cubicBezTo>
                  <a:close/>
                </a:path>
              </a:pathLst>
            </a:custGeom>
            <a:solidFill>
              <a:srgbClr val="F2F2F2"/>
            </a:solidFill>
            <a:ln>
              <a:noFill/>
            </a:ln>
            <a:effectLst>
              <a:outerShdw blurRad="1270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grpSp>
      <p:grpSp>
        <p:nvGrpSpPr>
          <p:cNvPr id="102" name="Google Shape;102;p26"/>
          <p:cNvGrpSpPr/>
          <p:nvPr/>
        </p:nvGrpSpPr>
        <p:grpSpPr>
          <a:xfrm>
            <a:off x="539823" y="5726143"/>
            <a:ext cx="730304" cy="1122804"/>
            <a:chOff x="276796" y="1136215"/>
            <a:chExt cx="2593938" cy="2991029"/>
          </a:xfrm>
        </p:grpSpPr>
        <p:sp>
          <p:nvSpPr>
            <p:cNvPr id="103" name="Google Shape;103;p26"/>
            <p:cNvSpPr/>
            <p:nvPr/>
          </p:nvSpPr>
          <p:spPr>
            <a:xfrm>
              <a:off x="1345231" y="1170148"/>
              <a:ext cx="1525503" cy="2957096"/>
            </a:xfrm>
            <a:custGeom>
              <a:rect b="b" l="l" r="r" t="t"/>
              <a:pathLst>
                <a:path extrusionOk="0" h="2957097" w="1525504">
                  <a:moveTo>
                    <a:pt x="1104814" y="2757552"/>
                  </a:moveTo>
                  <a:cubicBezTo>
                    <a:pt x="1127404" y="2802729"/>
                    <a:pt x="1193843" y="2752237"/>
                    <a:pt x="1104814" y="2757552"/>
                  </a:cubicBezTo>
                  <a:close/>
                  <a:moveTo>
                    <a:pt x="1100829" y="2479842"/>
                  </a:moveTo>
                  <a:cubicBezTo>
                    <a:pt x="1059637" y="2497114"/>
                    <a:pt x="1173910" y="2478512"/>
                    <a:pt x="1100829" y="2479842"/>
                  </a:cubicBezTo>
                  <a:close/>
                  <a:moveTo>
                    <a:pt x="811160" y="2420047"/>
                  </a:moveTo>
                  <a:cubicBezTo>
                    <a:pt x="674297" y="2433334"/>
                    <a:pt x="945364" y="2434663"/>
                    <a:pt x="811160" y="2420047"/>
                  </a:cubicBezTo>
                  <a:close/>
                  <a:moveTo>
                    <a:pt x="789367" y="1820093"/>
                  </a:moveTo>
                  <a:lnTo>
                    <a:pt x="791353" y="1823414"/>
                  </a:lnTo>
                  <a:cubicBezTo>
                    <a:pt x="791269" y="1830183"/>
                    <a:pt x="774411" y="1832216"/>
                    <a:pt x="769677" y="1826029"/>
                  </a:cubicBezTo>
                  <a:lnTo>
                    <a:pt x="769537" y="1824965"/>
                  </a:lnTo>
                  <a:close/>
                  <a:moveTo>
                    <a:pt x="83001" y="1192274"/>
                  </a:moveTo>
                  <a:cubicBezTo>
                    <a:pt x="63068" y="1224164"/>
                    <a:pt x="105588" y="1250739"/>
                    <a:pt x="83001" y="1192274"/>
                  </a:cubicBezTo>
                  <a:close/>
                  <a:moveTo>
                    <a:pt x="77686" y="1019535"/>
                  </a:moveTo>
                  <a:lnTo>
                    <a:pt x="71041" y="1047440"/>
                  </a:lnTo>
                  <a:cubicBezTo>
                    <a:pt x="45796" y="1180315"/>
                    <a:pt x="128178" y="1093946"/>
                    <a:pt x="77686" y="1019535"/>
                  </a:cubicBezTo>
                  <a:close/>
                  <a:moveTo>
                    <a:pt x="381971" y="841481"/>
                  </a:moveTo>
                  <a:cubicBezTo>
                    <a:pt x="323505" y="854769"/>
                    <a:pt x="424491" y="869385"/>
                    <a:pt x="381971" y="841481"/>
                  </a:cubicBezTo>
                  <a:close/>
                  <a:moveTo>
                    <a:pt x="213512" y="797184"/>
                  </a:moveTo>
                  <a:cubicBezTo>
                    <a:pt x="207344" y="796636"/>
                    <a:pt x="198603" y="797467"/>
                    <a:pt x="186644" y="800290"/>
                  </a:cubicBezTo>
                  <a:cubicBezTo>
                    <a:pt x="173855" y="872376"/>
                    <a:pt x="256693" y="801017"/>
                    <a:pt x="213512" y="797184"/>
                  </a:cubicBezTo>
                  <a:close/>
                  <a:moveTo>
                    <a:pt x="44466" y="773716"/>
                  </a:moveTo>
                  <a:lnTo>
                    <a:pt x="72371" y="794975"/>
                  </a:lnTo>
                  <a:cubicBezTo>
                    <a:pt x="210562" y="829523"/>
                    <a:pt x="126849" y="783015"/>
                    <a:pt x="44466" y="773716"/>
                  </a:cubicBezTo>
                  <a:close/>
                  <a:moveTo>
                    <a:pt x="194617" y="614264"/>
                  </a:moveTo>
                  <a:cubicBezTo>
                    <a:pt x="166712" y="627551"/>
                    <a:pt x="153424" y="659442"/>
                    <a:pt x="124191" y="671400"/>
                  </a:cubicBezTo>
                  <a:cubicBezTo>
                    <a:pt x="-84424" y="715249"/>
                    <a:pt x="230491" y="711263"/>
                    <a:pt x="194617" y="614264"/>
                  </a:cubicBezTo>
                  <a:close/>
                  <a:moveTo>
                    <a:pt x="0" y="0"/>
                  </a:moveTo>
                  <a:lnTo>
                    <a:pt x="1780" y="2724"/>
                  </a:lnTo>
                  <a:cubicBezTo>
                    <a:pt x="17725" y="49375"/>
                    <a:pt x="-24629" y="121626"/>
                    <a:pt x="27192" y="114651"/>
                  </a:cubicBezTo>
                  <a:cubicBezTo>
                    <a:pt x="194617" y="5692"/>
                    <a:pt x="44466" y="150527"/>
                    <a:pt x="20549" y="226266"/>
                  </a:cubicBezTo>
                  <a:cubicBezTo>
                    <a:pt x="-11342" y="408306"/>
                    <a:pt x="73698" y="149198"/>
                    <a:pt x="121533" y="216964"/>
                  </a:cubicBezTo>
                  <a:cubicBezTo>
                    <a:pt x="190629" y="202349"/>
                    <a:pt x="298260" y="147869"/>
                    <a:pt x="189302" y="254170"/>
                  </a:cubicBezTo>
                  <a:cubicBezTo>
                    <a:pt x="340780" y="296690"/>
                    <a:pt x="158739" y="303335"/>
                    <a:pt x="105588" y="309977"/>
                  </a:cubicBezTo>
                  <a:cubicBezTo>
                    <a:pt x="207904" y="313965"/>
                    <a:pt x="245109" y="414951"/>
                    <a:pt x="113561" y="408306"/>
                  </a:cubicBezTo>
                  <a:cubicBezTo>
                    <a:pt x="-8684" y="295362"/>
                    <a:pt x="-23300" y="607620"/>
                    <a:pt x="81671" y="587689"/>
                  </a:cubicBezTo>
                  <a:cubicBezTo>
                    <a:pt x="172027" y="474744"/>
                    <a:pt x="241123" y="380402"/>
                    <a:pt x="383300" y="375087"/>
                  </a:cubicBezTo>
                  <a:cubicBezTo>
                    <a:pt x="306233" y="445510"/>
                    <a:pt x="481628" y="490689"/>
                    <a:pt x="350080" y="538524"/>
                  </a:cubicBezTo>
                  <a:cubicBezTo>
                    <a:pt x="529463" y="603634"/>
                    <a:pt x="267698" y="627551"/>
                    <a:pt x="283643" y="675387"/>
                  </a:cubicBezTo>
                  <a:cubicBezTo>
                    <a:pt x="413861" y="692660"/>
                    <a:pt x="352737" y="716578"/>
                    <a:pt x="275670" y="781688"/>
                  </a:cubicBezTo>
                  <a:cubicBezTo>
                    <a:pt x="291615" y="765743"/>
                    <a:pt x="500230" y="829523"/>
                    <a:pt x="574641" y="889316"/>
                  </a:cubicBezTo>
                  <a:cubicBezTo>
                    <a:pt x="537435" y="1002262"/>
                    <a:pt x="409875" y="893304"/>
                    <a:pt x="372670" y="973029"/>
                  </a:cubicBezTo>
                  <a:cubicBezTo>
                    <a:pt x="292944" y="850783"/>
                    <a:pt x="205247" y="1044782"/>
                    <a:pt x="154753" y="898619"/>
                  </a:cubicBezTo>
                  <a:cubicBezTo>
                    <a:pt x="160068" y="1008905"/>
                    <a:pt x="72371" y="933166"/>
                    <a:pt x="59083" y="873371"/>
                  </a:cubicBezTo>
                  <a:cubicBezTo>
                    <a:pt x="-28615" y="903934"/>
                    <a:pt x="174684" y="991631"/>
                    <a:pt x="214547" y="1012892"/>
                  </a:cubicBezTo>
                  <a:cubicBezTo>
                    <a:pt x="253081" y="1143111"/>
                    <a:pt x="464353" y="913234"/>
                    <a:pt x="538764" y="1072686"/>
                  </a:cubicBezTo>
                  <a:cubicBezTo>
                    <a:pt x="599886" y="1023522"/>
                    <a:pt x="904173" y="1095274"/>
                    <a:pt x="702202" y="1119193"/>
                  </a:cubicBezTo>
                  <a:cubicBezTo>
                    <a:pt x="715490" y="1173670"/>
                    <a:pt x="606531" y="1230808"/>
                    <a:pt x="522819" y="1169685"/>
                  </a:cubicBezTo>
                  <a:cubicBezTo>
                    <a:pt x="649051" y="1234794"/>
                    <a:pt x="517504" y="1253396"/>
                    <a:pt x="456381" y="1192274"/>
                  </a:cubicBezTo>
                  <a:cubicBezTo>
                    <a:pt x="457711" y="1307876"/>
                    <a:pt x="310217" y="1213534"/>
                    <a:pt x="247766" y="1218849"/>
                  </a:cubicBezTo>
                  <a:cubicBezTo>
                    <a:pt x="315532" y="1341095"/>
                    <a:pt x="509532" y="1370327"/>
                    <a:pt x="619819" y="1268014"/>
                  </a:cubicBezTo>
                  <a:cubicBezTo>
                    <a:pt x="627791" y="1365012"/>
                    <a:pt x="727447" y="1265356"/>
                    <a:pt x="773954" y="1310534"/>
                  </a:cubicBezTo>
                  <a:cubicBezTo>
                    <a:pt x="934734" y="1311862"/>
                    <a:pt x="769968" y="1345081"/>
                    <a:pt x="740736" y="1410189"/>
                  </a:cubicBezTo>
                  <a:cubicBezTo>
                    <a:pt x="623804" y="1331794"/>
                    <a:pt x="700872" y="1481943"/>
                    <a:pt x="598559" y="1485931"/>
                  </a:cubicBezTo>
                  <a:cubicBezTo>
                    <a:pt x="556039" y="1585586"/>
                    <a:pt x="451066" y="1463341"/>
                    <a:pt x="464353" y="1505860"/>
                  </a:cubicBezTo>
                  <a:cubicBezTo>
                    <a:pt x="362040" y="1481943"/>
                    <a:pt x="331477" y="1524463"/>
                    <a:pt x="209232" y="1485931"/>
                  </a:cubicBezTo>
                  <a:cubicBezTo>
                    <a:pt x="239794" y="1548382"/>
                    <a:pt x="517504" y="1666641"/>
                    <a:pt x="646394" y="1564326"/>
                  </a:cubicBezTo>
                  <a:cubicBezTo>
                    <a:pt x="598559" y="1722450"/>
                    <a:pt x="813818" y="1548382"/>
                    <a:pt x="860323" y="1645381"/>
                  </a:cubicBezTo>
                  <a:cubicBezTo>
                    <a:pt x="1072924" y="1667970"/>
                    <a:pt x="785913" y="1710490"/>
                    <a:pt x="824448" y="1811476"/>
                  </a:cubicBezTo>
                  <a:lnTo>
                    <a:pt x="789367" y="1820093"/>
                  </a:lnTo>
                  <a:lnTo>
                    <a:pt x="787818" y="1817505"/>
                  </a:lnTo>
                  <a:cubicBezTo>
                    <a:pt x="785290" y="1815275"/>
                    <a:pt x="781262" y="1812804"/>
                    <a:pt x="775283" y="1810147"/>
                  </a:cubicBezTo>
                  <a:cubicBezTo>
                    <a:pt x="771629" y="1813967"/>
                    <a:pt x="769636" y="1817165"/>
                    <a:pt x="768852" y="1819793"/>
                  </a:cubicBezTo>
                  <a:lnTo>
                    <a:pt x="769537" y="1824965"/>
                  </a:lnTo>
                  <a:lnTo>
                    <a:pt x="724977" y="1835912"/>
                  </a:lnTo>
                  <a:cubicBezTo>
                    <a:pt x="628621" y="1854411"/>
                    <a:pt x="538432" y="1856653"/>
                    <a:pt x="425819" y="1856653"/>
                  </a:cubicBezTo>
                  <a:cubicBezTo>
                    <a:pt x="363367" y="1900503"/>
                    <a:pt x="688913" y="2022749"/>
                    <a:pt x="758009" y="1895188"/>
                  </a:cubicBezTo>
                  <a:cubicBezTo>
                    <a:pt x="783256" y="1940365"/>
                    <a:pt x="873610" y="1903160"/>
                    <a:pt x="784584" y="1961626"/>
                  </a:cubicBezTo>
                  <a:cubicBezTo>
                    <a:pt x="855008" y="1974914"/>
                    <a:pt x="938720" y="1920434"/>
                    <a:pt x="1005159" y="1994844"/>
                  </a:cubicBezTo>
                  <a:cubicBezTo>
                    <a:pt x="1035720" y="2059953"/>
                    <a:pt x="847035" y="2162268"/>
                    <a:pt x="756681" y="2130377"/>
                  </a:cubicBezTo>
                  <a:cubicBezTo>
                    <a:pt x="885570" y="2200803"/>
                    <a:pt x="715490" y="2234020"/>
                    <a:pt x="642407" y="2208775"/>
                  </a:cubicBezTo>
                  <a:cubicBezTo>
                    <a:pt x="577299" y="2283185"/>
                    <a:pt x="857665" y="2277870"/>
                    <a:pt x="936062" y="2263254"/>
                  </a:cubicBezTo>
                  <a:cubicBezTo>
                    <a:pt x="1041035" y="2195487"/>
                    <a:pt x="1001172" y="2336336"/>
                    <a:pt x="924104" y="2320391"/>
                  </a:cubicBezTo>
                  <a:cubicBezTo>
                    <a:pt x="994529" y="2378856"/>
                    <a:pt x="901515" y="2400116"/>
                    <a:pt x="857665" y="2370883"/>
                  </a:cubicBezTo>
                  <a:cubicBezTo>
                    <a:pt x="922775" y="2489142"/>
                    <a:pt x="1079570" y="2396130"/>
                    <a:pt x="1180554" y="2382842"/>
                  </a:cubicBezTo>
                  <a:cubicBezTo>
                    <a:pt x="1175239" y="2570198"/>
                    <a:pt x="1015788" y="2594115"/>
                    <a:pt x="869625" y="2566210"/>
                  </a:cubicBezTo>
                  <a:cubicBezTo>
                    <a:pt x="876268" y="2696428"/>
                    <a:pt x="1152650" y="2598100"/>
                    <a:pt x="1253636" y="2657895"/>
                  </a:cubicBezTo>
                  <a:cubicBezTo>
                    <a:pt x="1452949" y="2584813"/>
                    <a:pt x="1294827" y="2741606"/>
                    <a:pt x="1199158" y="2749578"/>
                  </a:cubicBezTo>
                  <a:cubicBezTo>
                    <a:pt x="1308116" y="2770839"/>
                    <a:pt x="1211115" y="2794757"/>
                    <a:pt x="1159294" y="2786784"/>
                  </a:cubicBezTo>
                  <a:cubicBezTo>
                    <a:pt x="1250979" y="2882455"/>
                    <a:pt x="1038377" y="2764196"/>
                    <a:pt x="1007816" y="2834619"/>
                  </a:cubicBezTo>
                  <a:cubicBezTo>
                    <a:pt x="1128732" y="2902386"/>
                    <a:pt x="1301471" y="2918331"/>
                    <a:pt x="1446306" y="2922318"/>
                  </a:cubicBezTo>
                  <a:cubicBezTo>
                    <a:pt x="1559915" y="2908366"/>
                    <a:pt x="1533008" y="2917584"/>
                    <a:pt x="1478819" y="2941564"/>
                  </a:cubicBezTo>
                  <a:lnTo>
                    <a:pt x="1446714" y="2957097"/>
                  </a:lnTo>
                  <a:lnTo>
                    <a:pt x="0" y="2957097"/>
                  </a:lnTo>
                  <a:close/>
                </a:path>
              </a:pathLst>
            </a:custGeom>
            <a:solidFill>
              <a:srgbClr val="D8D8D8"/>
            </a:solidFill>
            <a:ln>
              <a:noFill/>
            </a:ln>
            <a:effectLst>
              <a:outerShdw blurRad="1270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04" name="Google Shape;104;p26"/>
            <p:cNvSpPr/>
            <p:nvPr/>
          </p:nvSpPr>
          <p:spPr>
            <a:xfrm>
              <a:off x="276796" y="1136215"/>
              <a:ext cx="1113713" cy="2991029"/>
            </a:xfrm>
            <a:custGeom>
              <a:rect b="b" l="l" r="r" t="t"/>
              <a:pathLst>
                <a:path extrusionOk="0" h="2991028" w="1113712">
                  <a:moveTo>
                    <a:pt x="807386" y="1975864"/>
                  </a:moveTo>
                  <a:cubicBezTo>
                    <a:pt x="657238" y="2001111"/>
                    <a:pt x="706400" y="2051604"/>
                    <a:pt x="807386" y="1975864"/>
                  </a:cubicBezTo>
                  <a:close/>
                  <a:moveTo>
                    <a:pt x="970824" y="1251690"/>
                  </a:moveTo>
                  <a:cubicBezTo>
                    <a:pt x="922989" y="1274279"/>
                    <a:pt x="1014672" y="1270294"/>
                    <a:pt x="970824" y="1251690"/>
                  </a:cubicBezTo>
                  <a:close/>
                  <a:moveTo>
                    <a:pt x="701085" y="1251690"/>
                  </a:moveTo>
                  <a:cubicBezTo>
                    <a:pt x="663880" y="1338060"/>
                    <a:pt x="790113" y="1319456"/>
                    <a:pt x="835291" y="1310157"/>
                  </a:cubicBezTo>
                  <a:cubicBezTo>
                    <a:pt x="1034605" y="1241060"/>
                    <a:pt x="752907" y="1312814"/>
                    <a:pt x="701085" y="1251690"/>
                  </a:cubicBezTo>
                  <a:close/>
                  <a:moveTo>
                    <a:pt x="1035932" y="1229102"/>
                  </a:moveTo>
                  <a:cubicBezTo>
                    <a:pt x="988097" y="1251690"/>
                    <a:pt x="1079782" y="1247704"/>
                    <a:pt x="1035932" y="1229102"/>
                  </a:cubicBezTo>
                  <a:close/>
                  <a:moveTo>
                    <a:pt x="1091741" y="1199868"/>
                  </a:moveTo>
                  <a:cubicBezTo>
                    <a:pt x="1033275" y="1219801"/>
                    <a:pt x="1130274" y="1225116"/>
                    <a:pt x="1091741" y="1199868"/>
                  </a:cubicBezTo>
                  <a:close/>
                  <a:moveTo>
                    <a:pt x="954879" y="554092"/>
                  </a:moveTo>
                  <a:cubicBezTo>
                    <a:pt x="925646" y="556749"/>
                    <a:pt x="974810" y="599269"/>
                    <a:pt x="973481" y="597942"/>
                  </a:cubicBezTo>
                  <a:cubicBezTo>
                    <a:pt x="1071810" y="693613"/>
                    <a:pt x="1050550" y="556749"/>
                    <a:pt x="954879" y="554092"/>
                  </a:cubicBezTo>
                  <a:close/>
                  <a:moveTo>
                    <a:pt x="986769" y="390655"/>
                  </a:moveTo>
                  <a:cubicBezTo>
                    <a:pt x="977467" y="415901"/>
                    <a:pt x="1012015" y="427861"/>
                    <a:pt x="1017330" y="446464"/>
                  </a:cubicBezTo>
                  <a:cubicBezTo>
                    <a:pt x="1057192" y="589969"/>
                    <a:pt x="1077125" y="399956"/>
                    <a:pt x="986769" y="390655"/>
                  </a:cubicBezTo>
                  <a:close/>
                  <a:moveTo>
                    <a:pt x="1074467" y="0"/>
                  </a:moveTo>
                  <a:cubicBezTo>
                    <a:pt x="1086426" y="2990"/>
                    <a:pt x="1095354" y="7661"/>
                    <a:pt x="1101955" y="13529"/>
                  </a:cubicBezTo>
                  <a:lnTo>
                    <a:pt x="1113712" y="31513"/>
                  </a:lnTo>
                  <a:lnTo>
                    <a:pt x="1113712" y="2991028"/>
                  </a:lnTo>
                  <a:lnTo>
                    <a:pt x="380617" y="2991028"/>
                  </a:lnTo>
                  <a:lnTo>
                    <a:pt x="384865" y="2982557"/>
                  </a:lnTo>
                  <a:cubicBezTo>
                    <a:pt x="387715" y="2975254"/>
                    <a:pt x="386090" y="2971491"/>
                    <a:pt x="370960" y="2976437"/>
                  </a:cubicBezTo>
                  <a:lnTo>
                    <a:pt x="337023" y="2991028"/>
                  </a:lnTo>
                  <a:lnTo>
                    <a:pt x="336998" y="2991028"/>
                  </a:lnTo>
                  <a:lnTo>
                    <a:pt x="312923" y="2971636"/>
                  </a:lnTo>
                  <a:cubicBezTo>
                    <a:pt x="249122" y="2938010"/>
                    <a:pt x="138524" y="2977250"/>
                    <a:pt x="116432" y="2908653"/>
                  </a:cubicBezTo>
                  <a:cubicBezTo>
                    <a:pt x="-47004" y="2875434"/>
                    <a:pt x="214761" y="2864804"/>
                    <a:pt x="80556" y="2848859"/>
                  </a:cubicBezTo>
                  <a:cubicBezTo>
                    <a:pt x="-85539" y="2806338"/>
                    <a:pt x="42022" y="2782421"/>
                    <a:pt x="135035" y="2814311"/>
                  </a:cubicBezTo>
                  <a:cubicBezTo>
                    <a:pt x="278540" y="2810325"/>
                    <a:pt x="432676" y="2826269"/>
                    <a:pt x="590799" y="2786407"/>
                  </a:cubicBezTo>
                  <a:cubicBezTo>
                    <a:pt x="739620" y="2754516"/>
                    <a:pt x="609402" y="2701366"/>
                    <a:pt x="523032" y="2714654"/>
                  </a:cubicBezTo>
                  <a:cubicBezTo>
                    <a:pt x="507087" y="2633600"/>
                    <a:pt x="404774" y="2755846"/>
                    <a:pt x="410089" y="2664161"/>
                  </a:cubicBezTo>
                  <a:cubicBezTo>
                    <a:pt x="343650" y="2681435"/>
                    <a:pt x="303788" y="2645558"/>
                    <a:pt x="218747" y="2660175"/>
                  </a:cubicBezTo>
                  <a:cubicBezTo>
                    <a:pt x="254623" y="2584435"/>
                    <a:pt x="-4485" y="2654860"/>
                    <a:pt x="49994" y="2588422"/>
                  </a:cubicBezTo>
                  <a:cubicBezTo>
                    <a:pt x="174897" y="2529957"/>
                    <a:pt x="-49662" y="2540587"/>
                    <a:pt x="53981" y="2494079"/>
                  </a:cubicBezTo>
                  <a:cubicBezTo>
                    <a:pt x="230706" y="2455546"/>
                    <a:pt x="419389" y="2494079"/>
                    <a:pt x="593457" y="2444916"/>
                  </a:cubicBezTo>
                  <a:cubicBezTo>
                    <a:pt x="382184" y="2365191"/>
                    <a:pt x="713045" y="2375821"/>
                    <a:pt x="775496" y="2309383"/>
                  </a:cubicBezTo>
                  <a:cubicBezTo>
                    <a:pt x="717031" y="2240288"/>
                    <a:pt x="677167" y="2342601"/>
                    <a:pt x="625346" y="2314698"/>
                  </a:cubicBezTo>
                  <a:cubicBezTo>
                    <a:pt x="562894" y="2297424"/>
                    <a:pt x="590799" y="2318684"/>
                    <a:pt x="519047" y="2345259"/>
                  </a:cubicBezTo>
                  <a:cubicBezTo>
                    <a:pt x="380855" y="2323999"/>
                    <a:pt x="259938" y="2312040"/>
                    <a:pt x="149652" y="2205739"/>
                  </a:cubicBezTo>
                  <a:cubicBezTo>
                    <a:pt x="225391" y="2135315"/>
                    <a:pt x="479183" y="2126015"/>
                    <a:pt x="612059" y="2064891"/>
                  </a:cubicBezTo>
                  <a:cubicBezTo>
                    <a:pt x="558909" y="1983836"/>
                    <a:pt x="685140" y="1994466"/>
                    <a:pt x="639963" y="1961248"/>
                  </a:cubicBezTo>
                  <a:cubicBezTo>
                    <a:pt x="505758" y="2070206"/>
                    <a:pt x="390156" y="1971878"/>
                    <a:pt x="261267" y="1894811"/>
                  </a:cubicBezTo>
                  <a:cubicBezTo>
                    <a:pt x="230706" y="1811098"/>
                    <a:pt x="701085" y="1910756"/>
                    <a:pt x="491142" y="1817742"/>
                  </a:cubicBezTo>
                  <a:cubicBezTo>
                    <a:pt x="472540" y="1809770"/>
                    <a:pt x="261267" y="1716756"/>
                    <a:pt x="321060" y="1670249"/>
                  </a:cubicBezTo>
                  <a:cubicBezTo>
                    <a:pt x="465896" y="1611784"/>
                    <a:pt x="638634" y="1711441"/>
                    <a:pt x="768853" y="1602483"/>
                  </a:cubicBezTo>
                  <a:cubicBezTo>
                    <a:pt x="718360" y="1648989"/>
                    <a:pt x="614717" y="1476251"/>
                    <a:pt x="513731" y="1478908"/>
                  </a:cubicBezTo>
                  <a:cubicBezTo>
                    <a:pt x="461910" y="1465621"/>
                    <a:pt x="234692" y="1368621"/>
                    <a:pt x="322390" y="1347361"/>
                  </a:cubicBezTo>
                  <a:cubicBezTo>
                    <a:pt x="419389" y="1395197"/>
                    <a:pt x="380855" y="1288897"/>
                    <a:pt x="451278" y="1327429"/>
                  </a:cubicBezTo>
                  <a:cubicBezTo>
                    <a:pt x="590799" y="1416457"/>
                    <a:pt x="459252" y="1262320"/>
                    <a:pt x="544292" y="1263649"/>
                  </a:cubicBezTo>
                  <a:cubicBezTo>
                    <a:pt x="739620" y="1294212"/>
                    <a:pt x="585484" y="1197211"/>
                    <a:pt x="491142" y="1170636"/>
                  </a:cubicBezTo>
                  <a:cubicBezTo>
                    <a:pt x="499115" y="1157348"/>
                    <a:pt x="403444" y="1090911"/>
                    <a:pt x="487156" y="1089582"/>
                  </a:cubicBezTo>
                  <a:cubicBezTo>
                    <a:pt x="546949" y="1021815"/>
                    <a:pt x="775496" y="1136088"/>
                    <a:pt x="691785" y="1048390"/>
                  </a:cubicBezTo>
                  <a:cubicBezTo>
                    <a:pt x="816688" y="1085595"/>
                    <a:pt x="984111" y="1084267"/>
                    <a:pt x="1071810" y="951392"/>
                  </a:cubicBezTo>
                  <a:cubicBezTo>
                    <a:pt x="1058522" y="910199"/>
                    <a:pt x="814031" y="1085595"/>
                    <a:pt x="747592" y="1005870"/>
                  </a:cubicBezTo>
                  <a:cubicBezTo>
                    <a:pt x="915016" y="857049"/>
                    <a:pt x="654580" y="1077622"/>
                    <a:pt x="628004" y="950062"/>
                  </a:cubicBezTo>
                  <a:cubicBezTo>
                    <a:pt x="784798" y="847748"/>
                    <a:pt x="430019" y="1019158"/>
                    <a:pt x="584155" y="895583"/>
                  </a:cubicBezTo>
                  <a:cubicBezTo>
                    <a:pt x="536319" y="904884"/>
                    <a:pt x="303788" y="843761"/>
                    <a:pt x="491142" y="829146"/>
                  </a:cubicBezTo>
                  <a:cubicBezTo>
                    <a:pt x="553594" y="722845"/>
                    <a:pt x="685140" y="857049"/>
                    <a:pt x="771511" y="853063"/>
                  </a:cubicBezTo>
                  <a:cubicBezTo>
                    <a:pt x="699757" y="736132"/>
                    <a:pt x="1114329" y="984610"/>
                    <a:pt x="1071810" y="795926"/>
                  </a:cubicBezTo>
                  <a:cubicBezTo>
                    <a:pt x="988097" y="850406"/>
                    <a:pt x="992084" y="782638"/>
                    <a:pt x="905714" y="790611"/>
                  </a:cubicBezTo>
                  <a:cubicBezTo>
                    <a:pt x="950891" y="712215"/>
                    <a:pt x="812701" y="765365"/>
                    <a:pt x="747592" y="742776"/>
                  </a:cubicBezTo>
                  <a:cubicBezTo>
                    <a:pt x="609402" y="694940"/>
                    <a:pt x="913686" y="682983"/>
                    <a:pt x="731647" y="619202"/>
                  </a:cubicBezTo>
                  <a:cubicBezTo>
                    <a:pt x="618703" y="563394"/>
                    <a:pt x="835291" y="578009"/>
                    <a:pt x="705072" y="522202"/>
                  </a:cubicBezTo>
                  <a:cubicBezTo>
                    <a:pt x="707730" y="475696"/>
                    <a:pt x="1014672" y="631160"/>
                    <a:pt x="880468" y="447791"/>
                  </a:cubicBezTo>
                  <a:cubicBezTo>
                    <a:pt x="964180" y="487655"/>
                    <a:pt x="1000056" y="410586"/>
                    <a:pt x="891098" y="410586"/>
                  </a:cubicBezTo>
                  <a:cubicBezTo>
                    <a:pt x="948234" y="387997"/>
                    <a:pt x="772838" y="205957"/>
                    <a:pt x="913686" y="260437"/>
                  </a:cubicBezTo>
                  <a:cubicBezTo>
                    <a:pt x="954879" y="233862"/>
                    <a:pt x="1004042" y="229874"/>
                    <a:pt x="1018659" y="322888"/>
                  </a:cubicBezTo>
                  <a:cubicBezTo>
                    <a:pt x="1135589" y="429189"/>
                    <a:pt x="965509" y="136862"/>
                    <a:pt x="982783" y="136862"/>
                  </a:cubicBezTo>
                  <a:cubicBezTo>
                    <a:pt x="1107686" y="269738"/>
                    <a:pt x="1059850" y="77069"/>
                    <a:pt x="1074467" y="0"/>
                  </a:cubicBezTo>
                  <a:close/>
                </a:path>
              </a:pathLst>
            </a:custGeom>
            <a:solidFill>
              <a:srgbClr val="F2F2F2"/>
            </a:solidFill>
            <a:ln>
              <a:noFill/>
            </a:ln>
            <a:effectLst>
              <a:outerShdw blurRad="1270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grpSp>
      <p:sp>
        <p:nvSpPr>
          <p:cNvPr id="105" name="Google Shape;105;p26"/>
          <p:cNvSpPr/>
          <p:nvPr/>
        </p:nvSpPr>
        <p:spPr>
          <a:xfrm>
            <a:off x="2119044" y="0"/>
            <a:ext cx="7024955" cy="6858000"/>
          </a:xfrm>
          <a:prstGeom prst="rect">
            <a:avLst/>
          </a:prstGeom>
          <a:solidFill>
            <a:schemeClr val="lt1">
              <a:alpha val="4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106" name="Google Shape;106;p26"/>
          <p:cNvGrpSpPr/>
          <p:nvPr/>
        </p:nvGrpSpPr>
        <p:grpSpPr>
          <a:xfrm>
            <a:off x="477452" y="3138315"/>
            <a:ext cx="1357175" cy="2627709"/>
            <a:chOff x="11223977" y="1800969"/>
            <a:chExt cx="2998292" cy="4353884"/>
          </a:xfrm>
        </p:grpSpPr>
        <p:sp>
          <p:nvSpPr>
            <p:cNvPr id="107" name="Google Shape;107;p26"/>
            <p:cNvSpPr/>
            <p:nvPr/>
          </p:nvSpPr>
          <p:spPr>
            <a:xfrm flipH="1" rot="-1350543">
              <a:off x="12313664" y="1903133"/>
              <a:ext cx="877925" cy="1729673"/>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5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grpSp>
          <p:nvGrpSpPr>
            <p:cNvPr id="108" name="Google Shape;108;p26"/>
            <p:cNvGrpSpPr/>
            <p:nvPr/>
          </p:nvGrpSpPr>
          <p:grpSpPr>
            <a:xfrm>
              <a:off x="11223977" y="1934474"/>
              <a:ext cx="2998292" cy="4220379"/>
              <a:chOff x="11223977" y="1934474"/>
              <a:chExt cx="2998292" cy="4220379"/>
            </a:xfrm>
          </p:grpSpPr>
          <p:grpSp>
            <p:nvGrpSpPr>
              <p:cNvPr id="109" name="Google Shape;109;p26"/>
              <p:cNvGrpSpPr/>
              <p:nvPr/>
            </p:nvGrpSpPr>
            <p:grpSpPr>
              <a:xfrm>
                <a:off x="11223977" y="1934474"/>
                <a:ext cx="2998292" cy="2716808"/>
                <a:chOff x="11223977" y="1934474"/>
                <a:chExt cx="2998292" cy="2716808"/>
              </a:xfrm>
            </p:grpSpPr>
            <p:cxnSp>
              <p:nvCxnSpPr>
                <p:cNvPr id="110" name="Google Shape;110;p26"/>
                <p:cNvCxnSpPr/>
                <p:nvPr/>
              </p:nvCxnSpPr>
              <p:spPr>
                <a:xfrm rot="10800000">
                  <a:off x="12654231" y="3563301"/>
                  <a:ext cx="235200" cy="1087981"/>
                </a:xfrm>
                <a:prstGeom prst="straightConnector1">
                  <a:avLst/>
                </a:prstGeom>
                <a:noFill/>
                <a:ln cap="flat" cmpd="sng" w="12700">
                  <a:solidFill>
                    <a:srgbClr val="D8D8D8"/>
                  </a:solidFill>
                  <a:prstDash val="solid"/>
                  <a:miter lim="800000"/>
                  <a:headEnd len="sm" w="sm" type="none"/>
                  <a:tailEnd len="sm" w="sm" type="none"/>
                </a:ln>
                <a:effectLst>
                  <a:outerShdw blurRad="63500" rotWithShape="0" algn="ctr">
                    <a:srgbClr val="000000">
                      <a:alpha val="24705"/>
                    </a:srgbClr>
                  </a:outerShdw>
                </a:effectLst>
              </p:spPr>
            </p:cxnSp>
            <p:cxnSp>
              <p:nvCxnSpPr>
                <p:cNvPr id="111" name="Google Shape;111;p26"/>
                <p:cNvCxnSpPr/>
                <p:nvPr/>
              </p:nvCxnSpPr>
              <p:spPr>
                <a:xfrm flipH="1" rot="10800000">
                  <a:off x="12906700" y="3563297"/>
                  <a:ext cx="186689" cy="1076234"/>
                </a:xfrm>
                <a:prstGeom prst="straightConnector1">
                  <a:avLst/>
                </a:prstGeom>
                <a:noFill/>
                <a:ln cap="flat" cmpd="sng" w="12700">
                  <a:solidFill>
                    <a:srgbClr val="D8D8D8"/>
                  </a:solidFill>
                  <a:prstDash val="solid"/>
                  <a:miter lim="800000"/>
                  <a:headEnd len="sm" w="sm" type="none"/>
                  <a:tailEnd len="sm" w="sm" type="none"/>
                </a:ln>
                <a:effectLst>
                  <a:outerShdw blurRad="63500" rotWithShape="0" algn="ctr">
                    <a:srgbClr val="000000">
                      <a:alpha val="24705"/>
                    </a:srgbClr>
                  </a:outerShdw>
                </a:effectLst>
              </p:spPr>
            </p:cxnSp>
            <p:cxnSp>
              <p:nvCxnSpPr>
                <p:cNvPr id="112" name="Google Shape;112;p26"/>
                <p:cNvCxnSpPr/>
                <p:nvPr/>
              </p:nvCxnSpPr>
              <p:spPr>
                <a:xfrm rot="10800000">
                  <a:off x="12900880" y="3458988"/>
                  <a:ext cx="0" cy="1180545"/>
                </a:xfrm>
                <a:prstGeom prst="straightConnector1">
                  <a:avLst/>
                </a:prstGeom>
                <a:noFill/>
                <a:ln cap="flat" cmpd="sng" w="12700">
                  <a:solidFill>
                    <a:srgbClr val="D8D8D8"/>
                  </a:solidFill>
                  <a:prstDash val="solid"/>
                  <a:miter lim="800000"/>
                  <a:headEnd len="sm" w="sm" type="none"/>
                  <a:tailEnd len="sm" w="sm" type="none"/>
                </a:ln>
                <a:effectLst>
                  <a:outerShdw blurRad="63500" rotWithShape="0" algn="ctr">
                    <a:srgbClr val="000000">
                      <a:alpha val="24705"/>
                    </a:srgbClr>
                  </a:outerShdw>
                </a:effectLst>
              </p:spPr>
            </p:cxnSp>
            <p:sp>
              <p:nvSpPr>
                <p:cNvPr id="113" name="Google Shape;113;p26"/>
                <p:cNvSpPr/>
                <p:nvPr/>
              </p:nvSpPr>
              <p:spPr>
                <a:xfrm rot="-1350543">
                  <a:off x="11521621" y="2231355"/>
                  <a:ext cx="877925" cy="1729673"/>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25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14" name="Google Shape;114;p26"/>
                <p:cNvSpPr/>
                <p:nvPr/>
              </p:nvSpPr>
              <p:spPr>
                <a:xfrm flipH="1" rot="-1350543">
                  <a:off x="12330923" y="1969094"/>
                  <a:ext cx="525061" cy="1729673"/>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0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15" name="Google Shape;115;p26"/>
                <p:cNvSpPr/>
                <p:nvPr/>
              </p:nvSpPr>
              <p:spPr>
                <a:xfrm rot="-1350543">
                  <a:off x="11857226" y="2165394"/>
                  <a:ext cx="525061" cy="1729673"/>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30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16" name="Google Shape;116;p26"/>
                <p:cNvSpPr/>
                <p:nvPr/>
              </p:nvSpPr>
              <p:spPr>
                <a:xfrm rot="1067215">
                  <a:off x="12580333" y="2145489"/>
                  <a:ext cx="743996" cy="146580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25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17" name="Google Shape;117;p26"/>
                <p:cNvSpPr/>
                <p:nvPr/>
              </p:nvSpPr>
              <p:spPr>
                <a:xfrm flipH="1" rot="1067215">
                  <a:off x="13272169" y="2367439"/>
                  <a:ext cx="743996" cy="146580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5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18" name="Google Shape;118;p26"/>
                <p:cNvSpPr/>
                <p:nvPr/>
              </p:nvSpPr>
              <p:spPr>
                <a:xfrm flipH="1" rot="1067215">
                  <a:off x="13282651" y="2322835"/>
                  <a:ext cx="444962" cy="146580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0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19" name="Google Shape;119;p26"/>
                <p:cNvSpPr/>
                <p:nvPr/>
              </p:nvSpPr>
              <p:spPr>
                <a:xfrm rot="1067215">
                  <a:off x="12868885" y="2190093"/>
                  <a:ext cx="444962" cy="146580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30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20" name="Google Shape;120;p26"/>
                <p:cNvSpPr/>
                <p:nvPr/>
              </p:nvSpPr>
              <p:spPr>
                <a:xfrm>
                  <a:off x="12316258" y="2613898"/>
                  <a:ext cx="599207" cy="1180547"/>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25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21" name="Google Shape;121;p26"/>
                <p:cNvSpPr/>
                <p:nvPr/>
              </p:nvSpPr>
              <p:spPr>
                <a:xfrm flipH="1">
                  <a:off x="12901427" y="2613898"/>
                  <a:ext cx="599207" cy="1180547"/>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5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22" name="Google Shape;122;p26"/>
                <p:cNvSpPr/>
                <p:nvPr/>
              </p:nvSpPr>
              <p:spPr>
                <a:xfrm flipH="1">
                  <a:off x="12904248" y="2613898"/>
                  <a:ext cx="358368" cy="1180547"/>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0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23" name="Google Shape;123;p26"/>
                <p:cNvSpPr/>
                <p:nvPr/>
              </p:nvSpPr>
              <p:spPr>
                <a:xfrm>
                  <a:off x="12554276" y="2613898"/>
                  <a:ext cx="358368" cy="1180547"/>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30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grpSp>
          <p:grpSp>
            <p:nvGrpSpPr>
              <p:cNvPr id="124" name="Google Shape;124;p26"/>
              <p:cNvGrpSpPr/>
              <p:nvPr/>
            </p:nvGrpSpPr>
            <p:grpSpPr>
              <a:xfrm>
                <a:off x="12470968" y="4604322"/>
                <a:ext cx="839142" cy="1550531"/>
                <a:chOff x="12470968" y="4604322"/>
                <a:chExt cx="839142" cy="1550531"/>
              </a:xfrm>
            </p:grpSpPr>
            <p:grpSp>
              <p:nvGrpSpPr>
                <p:cNvPr id="125" name="Google Shape;125;p26"/>
                <p:cNvGrpSpPr/>
                <p:nvPr/>
              </p:nvGrpSpPr>
              <p:grpSpPr>
                <a:xfrm>
                  <a:off x="12710801" y="4604322"/>
                  <a:ext cx="471270" cy="1549314"/>
                  <a:chOff x="2541356" y="1774680"/>
                  <a:chExt cx="1106202" cy="3636668"/>
                </a:xfrm>
              </p:grpSpPr>
              <p:sp>
                <p:nvSpPr>
                  <p:cNvPr id="126" name="Google Shape;126;p26"/>
                  <p:cNvSpPr/>
                  <p:nvPr/>
                </p:nvSpPr>
                <p:spPr>
                  <a:xfrm>
                    <a:off x="2571096" y="4597937"/>
                    <a:ext cx="402336" cy="182880"/>
                  </a:xfrm>
                  <a:custGeom>
                    <a:rect b="b" l="l" r="r" t="t"/>
                    <a:pathLst>
                      <a:path extrusionOk="0" h="1560620" w="3480752">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27" name="Google Shape;127;p26"/>
                  <p:cNvSpPr/>
                  <p:nvPr/>
                </p:nvSpPr>
                <p:spPr>
                  <a:xfrm>
                    <a:off x="3023223" y="4576005"/>
                    <a:ext cx="257175" cy="133350"/>
                  </a:xfrm>
                  <a:custGeom>
                    <a:rect b="b" l="l" r="r" t="t"/>
                    <a:pathLst>
                      <a:path extrusionOk="0" h="133350" w="257175">
                        <a:moveTo>
                          <a:pt x="260032" y="141922"/>
                        </a:moveTo>
                        <a:lnTo>
                          <a:pt x="0" y="0"/>
                        </a:lnTo>
                        <a:cubicBezTo>
                          <a:pt x="0" y="0"/>
                          <a:pt x="952" y="0"/>
                          <a:pt x="952" y="0"/>
                        </a:cubicBezTo>
                        <a:lnTo>
                          <a:pt x="260032" y="141922"/>
                        </a:lnTo>
                        <a:cubicBezTo>
                          <a:pt x="260985" y="141922"/>
                          <a:pt x="260985" y="141922"/>
                          <a:pt x="260032" y="141922"/>
                        </a:cubicBezTo>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28" name="Google Shape;128;p26"/>
                  <p:cNvSpPr/>
                  <p:nvPr/>
                </p:nvSpPr>
                <p:spPr>
                  <a:xfrm>
                    <a:off x="2706138" y="4925573"/>
                    <a:ext cx="257175" cy="485775"/>
                  </a:xfrm>
                  <a:custGeom>
                    <a:rect b="b" l="l" r="r" t="t"/>
                    <a:pathLst>
                      <a:path extrusionOk="0" h="485775" w="257175">
                        <a:moveTo>
                          <a:pt x="260033" y="486727"/>
                        </a:moveTo>
                        <a:lnTo>
                          <a:pt x="0" y="344805"/>
                        </a:lnTo>
                        <a:lnTo>
                          <a:pt x="953" y="0"/>
                        </a:lnTo>
                        <a:lnTo>
                          <a:pt x="260985"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29" name="Google Shape;129;p26"/>
                  <p:cNvSpPr/>
                  <p:nvPr/>
                </p:nvSpPr>
                <p:spPr>
                  <a:xfrm>
                    <a:off x="2987522" y="3640652"/>
                    <a:ext cx="660036" cy="1102854"/>
                  </a:xfrm>
                  <a:custGeom>
                    <a:rect b="b" l="l" r="r" t="t"/>
                    <a:pathLst>
                      <a:path extrusionOk="0" h="1112468" w="661035">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0" name="Google Shape;130;p26"/>
                  <p:cNvSpPr/>
                  <p:nvPr/>
                </p:nvSpPr>
                <p:spPr>
                  <a:xfrm>
                    <a:off x="2967026" y="3229268"/>
                    <a:ext cx="673417" cy="247650"/>
                  </a:xfrm>
                  <a:custGeom>
                    <a:rect b="b" l="l" r="r" t="t"/>
                    <a:pathLst>
                      <a:path extrusionOk="0" h="247650" w="673417">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1" name="Google Shape;131;p26"/>
                  <p:cNvSpPr/>
                  <p:nvPr/>
                </p:nvSpPr>
                <p:spPr>
                  <a:xfrm>
                    <a:off x="2707091" y="3532163"/>
                    <a:ext cx="257175" cy="1238250"/>
                  </a:xfrm>
                  <a:custGeom>
                    <a:rect b="b" l="l" r="r" t="t"/>
                    <a:pathLst>
                      <a:path extrusionOk="0" h="1238250" w="257175">
                        <a:moveTo>
                          <a:pt x="260985" y="1244918"/>
                        </a:moveTo>
                        <a:lnTo>
                          <a:pt x="0" y="1102995"/>
                        </a:lnTo>
                        <a:lnTo>
                          <a:pt x="1905" y="0"/>
                        </a:lnTo>
                        <a:lnTo>
                          <a:pt x="262890"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2" name="Google Shape;132;p26"/>
                  <p:cNvSpPr/>
                  <p:nvPr/>
                </p:nvSpPr>
                <p:spPr>
                  <a:xfrm>
                    <a:off x="3110832" y="2270955"/>
                    <a:ext cx="457201" cy="495301"/>
                  </a:xfrm>
                  <a:custGeom>
                    <a:rect b="b" l="l" r="r" t="t"/>
                    <a:pathLst>
                      <a:path extrusionOk="0" h="495300" w="4572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3" name="Google Shape;133;p26"/>
                  <p:cNvSpPr/>
                  <p:nvPr/>
                </p:nvSpPr>
                <p:spPr>
                  <a:xfrm>
                    <a:off x="2541356" y="3138780"/>
                    <a:ext cx="428625" cy="200026"/>
                  </a:xfrm>
                  <a:custGeom>
                    <a:rect b="b" l="l" r="r" t="t"/>
                    <a:pathLst>
                      <a:path extrusionOk="0" h="200026" w="428625">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4" name="Google Shape;134;p26"/>
                  <p:cNvSpPr/>
                  <p:nvPr/>
                </p:nvSpPr>
                <p:spPr>
                  <a:xfrm>
                    <a:off x="2969883" y="1938632"/>
                    <a:ext cx="618767" cy="219303"/>
                  </a:xfrm>
                  <a:custGeom>
                    <a:rect b="b" l="l" r="r" t="t"/>
                    <a:pathLst>
                      <a:path extrusionOk="0" h="219303" w="618767">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5" name="Google Shape;135;p26"/>
                  <p:cNvSpPr/>
                  <p:nvPr/>
                </p:nvSpPr>
                <p:spPr>
                  <a:xfrm>
                    <a:off x="2709948" y="2277720"/>
                    <a:ext cx="257175" cy="1066800"/>
                  </a:xfrm>
                  <a:custGeom>
                    <a:rect b="b" l="l" r="r" t="t"/>
                    <a:pathLst>
                      <a:path extrusionOk="0" h="1066800" w="257175">
                        <a:moveTo>
                          <a:pt x="260033" y="1070610"/>
                        </a:moveTo>
                        <a:lnTo>
                          <a:pt x="0" y="929640"/>
                        </a:lnTo>
                        <a:lnTo>
                          <a:pt x="1905" y="0"/>
                        </a:lnTo>
                        <a:lnTo>
                          <a:pt x="261938"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6" name="Google Shape;136;p26"/>
                  <p:cNvSpPr/>
                  <p:nvPr/>
                </p:nvSpPr>
                <p:spPr>
                  <a:xfrm>
                    <a:off x="2708898" y="1774680"/>
                    <a:ext cx="521969" cy="178118"/>
                  </a:xfrm>
                  <a:custGeom>
                    <a:rect b="b" l="l" r="r" t="t"/>
                    <a:pathLst>
                      <a:path extrusionOk="0" h="178118" w="521970">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rgbClr val="F2F2F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137" name="Google Shape;137;p26"/>
                <p:cNvSpPr/>
                <p:nvPr/>
              </p:nvSpPr>
              <p:spPr>
                <a:xfrm>
                  <a:off x="12579689" y="4661548"/>
                  <a:ext cx="730421" cy="1493305"/>
                </a:xfrm>
                <a:custGeom>
                  <a:rect b="b" l="l" r="r" t="t"/>
                  <a:pathLst>
                    <a:path extrusionOk="0" h="3505200" w="17145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rgbClr val="F2F2F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38" name="Google Shape;138;p26"/>
                <p:cNvGrpSpPr/>
                <p:nvPr/>
              </p:nvGrpSpPr>
              <p:grpSpPr>
                <a:xfrm>
                  <a:off x="12470968" y="4620148"/>
                  <a:ext cx="435759" cy="1352099"/>
                  <a:chOff x="1968987" y="1811829"/>
                  <a:chExt cx="1022846" cy="3173751"/>
                </a:xfrm>
              </p:grpSpPr>
              <p:sp>
                <p:nvSpPr>
                  <p:cNvPr id="139" name="Google Shape;139;p26"/>
                  <p:cNvSpPr/>
                  <p:nvPr/>
                </p:nvSpPr>
                <p:spPr>
                  <a:xfrm>
                    <a:off x="1975571" y="4195005"/>
                    <a:ext cx="600075" cy="790575"/>
                  </a:xfrm>
                  <a:custGeom>
                    <a:rect b="b" l="l" r="r" t="t"/>
                    <a:pathLst>
                      <a:path extrusionOk="0" h="790575" w="6000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0" name="Google Shape;140;p26"/>
                  <p:cNvSpPr/>
                  <p:nvPr/>
                </p:nvSpPr>
                <p:spPr>
                  <a:xfrm>
                    <a:off x="1968987" y="4089376"/>
                    <a:ext cx="581026" cy="247649"/>
                  </a:xfrm>
                  <a:custGeom>
                    <a:rect b="b" l="l" r="r" t="t"/>
                    <a:pathLst>
                      <a:path extrusionOk="0" h="247650" w="581025">
                        <a:moveTo>
                          <a:pt x="260985" y="251460"/>
                        </a:moveTo>
                        <a:lnTo>
                          <a:pt x="0" y="109538"/>
                        </a:lnTo>
                        <a:lnTo>
                          <a:pt x="320993" y="0"/>
                        </a:lnTo>
                        <a:lnTo>
                          <a:pt x="581978" y="14097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1" name="Google Shape;141;p26"/>
                  <p:cNvSpPr/>
                  <p:nvPr/>
                </p:nvSpPr>
                <p:spPr>
                  <a:xfrm>
                    <a:off x="2051714" y="1973775"/>
                    <a:ext cx="940119" cy="1580196"/>
                  </a:xfrm>
                  <a:custGeom>
                    <a:rect b="b" l="l" r="r" t="t"/>
                    <a:pathLst>
                      <a:path extrusionOk="0" h="1580197" w="940118">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2" name="Google Shape;142;p26"/>
                  <p:cNvSpPr/>
                  <p:nvPr/>
                </p:nvSpPr>
                <p:spPr>
                  <a:xfrm>
                    <a:off x="2714531" y="1811829"/>
                    <a:ext cx="257174" cy="304801"/>
                  </a:xfrm>
                  <a:custGeom>
                    <a:rect b="b" l="l" r="r" t="t"/>
                    <a:pathLst>
                      <a:path extrusionOk="0" h="304800" w="257175">
                        <a:moveTo>
                          <a:pt x="260985" y="311468"/>
                        </a:moveTo>
                        <a:lnTo>
                          <a:pt x="0" y="170497"/>
                        </a:lnTo>
                        <a:lnTo>
                          <a:pt x="952" y="0"/>
                        </a:lnTo>
                        <a:lnTo>
                          <a:pt x="260985" y="14097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grpSp>
      </p:grpSp>
      <p:grpSp>
        <p:nvGrpSpPr>
          <p:cNvPr id="143" name="Google Shape;143;p26"/>
          <p:cNvGrpSpPr/>
          <p:nvPr/>
        </p:nvGrpSpPr>
        <p:grpSpPr>
          <a:xfrm>
            <a:off x="1537390" y="5455304"/>
            <a:ext cx="379366" cy="1063939"/>
            <a:chOff x="3554538" y="3240653"/>
            <a:chExt cx="1265482" cy="2661805"/>
          </a:xfrm>
        </p:grpSpPr>
        <p:cxnSp>
          <p:nvCxnSpPr>
            <p:cNvPr id="144" name="Google Shape;144;p26"/>
            <p:cNvCxnSpPr/>
            <p:nvPr/>
          </p:nvCxnSpPr>
          <p:spPr>
            <a:xfrm rot="10800000">
              <a:off x="4042982" y="4338372"/>
              <a:ext cx="141951" cy="656632"/>
            </a:xfrm>
            <a:prstGeom prst="straightConnector1">
              <a:avLst/>
            </a:prstGeom>
            <a:noFill/>
            <a:ln cap="flat" cmpd="sng" w="9525">
              <a:solidFill>
                <a:srgbClr val="D8D8D8"/>
              </a:solidFill>
              <a:prstDash val="solid"/>
              <a:miter lim="800000"/>
              <a:headEnd len="sm" w="sm" type="none"/>
              <a:tailEnd len="sm" w="sm" type="none"/>
            </a:ln>
            <a:effectLst>
              <a:outerShdw blurRad="63500" rotWithShape="0" algn="ctr">
                <a:srgbClr val="000000">
                  <a:alpha val="24705"/>
                </a:srgbClr>
              </a:outerShdw>
            </a:effectLst>
          </p:spPr>
        </p:cxnSp>
        <p:cxnSp>
          <p:nvCxnSpPr>
            <p:cNvPr id="145" name="Google Shape;145;p26"/>
            <p:cNvCxnSpPr/>
            <p:nvPr/>
          </p:nvCxnSpPr>
          <p:spPr>
            <a:xfrm flipH="1" rot="10800000">
              <a:off x="4195355" y="4338370"/>
              <a:ext cx="112673" cy="649542"/>
            </a:xfrm>
            <a:prstGeom prst="straightConnector1">
              <a:avLst/>
            </a:prstGeom>
            <a:noFill/>
            <a:ln cap="flat" cmpd="sng" w="9525">
              <a:solidFill>
                <a:srgbClr val="D8D8D8"/>
              </a:solidFill>
              <a:prstDash val="solid"/>
              <a:miter lim="800000"/>
              <a:headEnd len="sm" w="sm" type="none"/>
              <a:tailEnd len="sm" w="sm" type="none"/>
            </a:ln>
            <a:effectLst>
              <a:outerShdw blurRad="63500" rotWithShape="0" algn="ctr">
                <a:srgbClr val="000000">
                  <a:alpha val="24705"/>
                </a:srgbClr>
              </a:outerShdw>
            </a:effectLst>
          </p:spPr>
        </p:cxnSp>
        <p:cxnSp>
          <p:nvCxnSpPr>
            <p:cNvPr id="146" name="Google Shape;146;p26"/>
            <p:cNvCxnSpPr/>
            <p:nvPr/>
          </p:nvCxnSpPr>
          <p:spPr>
            <a:xfrm rot="10800000">
              <a:off x="4191842" y="4275416"/>
              <a:ext cx="0" cy="712497"/>
            </a:xfrm>
            <a:prstGeom prst="straightConnector1">
              <a:avLst/>
            </a:prstGeom>
            <a:noFill/>
            <a:ln cap="flat" cmpd="sng" w="9525">
              <a:solidFill>
                <a:srgbClr val="D8D8D8"/>
              </a:solidFill>
              <a:prstDash val="solid"/>
              <a:miter lim="800000"/>
              <a:headEnd len="sm" w="sm" type="none"/>
              <a:tailEnd len="sm" w="sm" type="none"/>
            </a:ln>
            <a:effectLst>
              <a:outerShdw blurRad="63500" rotWithShape="0" algn="ctr">
                <a:srgbClr val="000000">
                  <a:alpha val="24705"/>
                </a:srgbClr>
              </a:outerShdw>
            </a:effectLst>
          </p:spPr>
        </p:cxnSp>
        <p:grpSp>
          <p:nvGrpSpPr>
            <p:cNvPr id="147" name="Google Shape;147;p26"/>
            <p:cNvGrpSpPr/>
            <p:nvPr/>
          </p:nvGrpSpPr>
          <p:grpSpPr>
            <a:xfrm>
              <a:off x="3554538" y="3240653"/>
              <a:ext cx="1265482" cy="1261388"/>
              <a:chOff x="3839004" y="3765377"/>
              <a:chExt cx="714810" cy="712498"/>
            </a:xfrm>
          </p:grpSpPr>
          <p:sp>
            <p:nvSpPr>
              <p:cNvPr id="148" name="Google Shape;148;p26"/>
              <p:cNvSpPr/>
              <p:nvPr/>
            </p:nvSpPr>
            <p:spPr>
              <a:xfrm>
                <a:off x="3839004" y="3765377"/>
                <a:ext cx="361641"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25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49" name="Google Shape;149;p26"/>
              <p:cNvSpPr/>
              <p:nvPr/>
            </p:nvSpPr>
            <p:spPr>
              <a:xfrm flipH="1">
                <a:off x="4192173" y="3765377"/>
                <a:ext cx="361641"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5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50" name="Google Shape;150;p26"/>
              <p:cNvSpPr/>
              <p:nvPr/>
            </p:nvSpPr>
            <p:spPr>
              <a:xfrm flipH="1">
                <a:off x="4193875" y="3765377"/>
                <a:ext cx="216287"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0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51" name="Google Shape;151;p26"/>
              <p:cNvSpPr/>
              <p:nvPr/>
            </p:nvSpPr>
            <p:spPr>
              <a:xfrm>
                <a:off x="3982656" y="3765377"/>
                <a:ext cx="216287"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30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grpSp>
        <p:grpSp>
          <p:nvGrpSpPr>
            <p:cNvPr id="152" name="Google Shape;152;p26"/>
            <p:cNvGrpSpPr/>
            <p:nvPr/>
          </p:nvGrpSpPr>
          <p:grpSpPr>
            <a:xfrm>
              <a:off x="3932377" y="4966662"/>
              <a:ext cx="506449" cy="935795"/>
              <a:chOff x="12470968" y="4604322"/>
              <a:chExt cx="839142" cy="1550531"/>
            </a:xfrm>
          </p:grpSpPr>
          <p:grpSp>
            <p:nvGrpSpPr>
              <p:cNvPr id="153" name="Google Shape;153;p26"/>
              <p:cNvGrpSpPr/>
              <p:nvPr/>
            </p:nvGrpSpPr>
            <p:grpSpPr>
              <a:xfrm>
                <a:off x="12710801" y="4604322"/>
                <a:ext cx="471270" cy="1549314"/>
                <a:chOff x="2541356" y="1774680"/>
                <a:chExt cx="1106202" cy="3636668"/>
              </a:xfrm>
            </p:grpSpPr>
            <p:sp>
              <p:nvSpPr>
                <p:cNvPr id="154" name="Google Shape;154;p26"/>
                <p:cNvSpPr/>
                <p:nvPr/>
              </p:nvSpPr>
              <p:spPr>
                <a:xfrm>
                  <a:off x="2571096" y="4597937"/>
                  <a:ext cx="402336" cy="182880"/>
                </a:xfrm>
                <a:custGeom>
                  <a:rect b="b" l="l" r="r" t="t"/>
                  <a:pathLst>
                    <a:path extrusionOk="0" h="1560620" w="3480752">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5" name="Google Shape;155;p26"/>
                <p:cNvSpPr/>
                <p:nvPr/>
              </p:nvSpPr>
              <p:spPr>
                <a:xfrm>
                  <a:off x="3023223" y="4576005"/>
                  <a:ext cx="257175" cy="133350"/>
                </a:xfrm>
                <a:custGeom>
                  <a:rect b="b" l="l" r="r" t="t"/>
                  <a:pathLst>
                    <a:path extrusionOk="0" h="133350" w="257175">
                      <a:moveTo>
                        <a:pt x="260032" y="141922"/>
                      </a:moveTo>
                      <a:lnTo>
                        <a:pt x="0" y="0"/>
                      </a:lnTo>
                      <a:cubicBezTo>
                        <a:pt x="0" y="0"/>
                        <a:pt x="952" y="0"/>
                        <a:pt x="952" y="0"/>
                      </a:cubicBezTo>
                      <a:lnTo>
                        <a:pt x="260032" y="141922"/>
                      </a:lnTo>
                      <a:cubicBezTo>
                        <a:pt x="260985" y="141922"/>
                        <a:pt x="260985" y="141922"/>
                        <a:pt x="260032" y="141922"/>
                      </a:cubicBezTo>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6" name="Google Shape;156;p26"/>
                <p:cNvSpPr/>
                <p:nvPr/>
              </p:nvSpPr>
              <p:spPr>
                <a:xfrm>
                  <a:off x="2706138" y="4925573"/>
                  <a:ext cx="257175" cy="485775"/>
                </a:xfrm>
                <a:custGeom>
                  <a:rect b="b" l="l" r="r" t="t"/>
                  <a:pathLst>
                    <a:path extrusionOk="0" h="485775" w="257175">
                      <a:moveTo>
                        <a:pt x="260033" y="486727"/>
                      </a:moveTo>
                      <a:lnTo>
                        <a:pt x="0" y="344805"/>
                      </a:lnTo>
                      <a:lnTo>
                        <a:pt x="953" y="0"/>
                      </a:lnTo>
                      <a:lnTo>
                        <a:pt x="260985"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7" name="Google Shape;157;p26"/>
                <p:cNvSpPr/>
                <p:nvPr/>
              </p:nvSpPr>
              <p:spPr>
                <a:xfrm>
                  <a:off x="2987522" y="3640652"/>
                  <a:ext cx="660036" cy="1102854"/>
                </a:xfrm>
                <a:custGeom>
                  <a:rect b="b" l="l" r="r" t="t"/>
                  <a:pathLst>
                    <a:path extrusionOk="0" h="1112468" w="661035">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8" name="Google Shape;158;p26"/>
                <p:cNvSpPr/>
                <p:nvPr/>
              </p:nvSpPr>
              <p:spPr>
                <a:xfrm>
                  <a:off x="2967026" y="3229268"/>
                  <a:ext cx="673417" cy="247650"/>
                </a:xfrm>
                <a:custGeom>
                  <a:rect b="b" l="l" r="r" t="t"/>
                  <a:pathLst>
                    <a:path extrusionOk="0" h="247650" w="673417">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9" name="Google Shape;159;p26"/>
                <p:cNvSpPr/>
                <p:nvPr/>
              </p:nvSpPr>
              <p:spPr>
                <a:xfrm>
                  <a:off x="2707091" y="3532163"/>
                  <a:ext cx="257175" cy="1238250"/>
                </a:xfrm>
                <a:custGeom>
                  <a:rect b="b" l="l" r="r" t="t"/>
                  <a:pathLst>
                    <a:path extrusionOk="0" h="1238250" w="257175">
                      <a:moveTo>
                        <a:pt x="260985" y="1244918"/>
                      </a:moveTo>
                      <a:lnTo>
                        <a:pt x="0" y="1102995"/>
                      </a:lnTo>
                      <a:lnTo>
                        <a:pt x="1905" y="0"/>
                      </a:lnTo>
                      <a:lnTo>
                        <a:pt x="262890"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0" name="Google Shape;160;p26"/>
                <p:cNvSpPr/>
                <p:nvPr/>
              </p:nvSpPr>
              <p:spPr>
                <a:xfrm>
                  <a:off x="3110832" y="2270955"/>
                  <a:ext cx="457201" cy="495301"/>
                </a:xfrm>
                <a:custGeom>
                  <a:rect b="b" l="l" r="r" t="t"/>
                  <a:pathLst>
                    <a:path extrusionOk="0" h="495300" w="4572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1" name="Google Shape;161;p26"/>
                <p:cNvSpPr/>
                <p:nvPr/>
              </p:nvSpPr>
              <p:spPr>
                <a:xfrm>
                  <a:off x="2541356" y="3138780"/>
                  <a:ext cx="428625" cy="200026"/>
                </a:xfrm>
                <a:custGeom>
                  <a:rect b="b" l="l" r="r" t="t"/>
                  <a:pathLst>
                    <a:path extrusionOk="0" h="200026" w="428625">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2" name="Google Shape;162;p26"/>
                <p:cNvSpPr/>
                <p:nvPr/>
              </p:nvSpPr>
              <p:spPr>
                <a:xfrm>
                  <a:off x="2969883" y="1938632"/>
                  <a:ext cx="618767" cy="219303"/>
                </a:xfrm>
                <a:custGeom>
                  <a:rect b="b" l="l" r="r" t="t"/>
                  <a:pathLst>
                    <a:path extrusionOk="0" h="219303" w="618767">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3" name="Google Shape;163;p26"/>
                <p:cNvSpPr/>
                <p:nvPr/>
              </p:nvSpPr>
              <p:spPr>
                <a:xfrm>
                  <a:off x="2709948" y="2277720"/>
                  <a:ext cx="257175" cy="1066800"/>
                </a:xfrm>
                <a:custGeom>
                  <a:rect b="b" l="l" r="r" t="t"/>
                  <a:pathLst>
                    <a:path extrusionOk="0" h="1066800" w="257175">
                      <a:moveTo>
                        <a:pt x="260033" y="1070610"/>
                      </a:moveTo>
                      <a:lnTo>
                        <a:pt x="0" y="929640"/>
                      </a:lnTo>
                      <a:lnTo>
                        <a:pt x="1905" y="0"/>
                      </a:lnTo>
                      <a:lnTo>
                        <a:pt x="261938"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4" name="Google Shape;164;p26"/>
                <p:cNvSpPr/>
                <p:nvPr/>
              </p:nvSpPr>
              <p:spPr>
                <a:xfrm>
                  <a:off x="2708898" y="1774680"/>
                  <a:ext cx="521969" cy="178118"/>
                </a:xfrm>
                <a:custGeom>
                  <a:rect b="b" l="l" r="r" t="t"/>
                  <a:pathLst>
                    <a:path extrusionOk="0" h="178118" w="521970">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rgbClr val="F2F2F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165" name="Google Shape;165;p26"/>
              <p:cNvSpPr/>
              <p:nvPr/>
            </p:nvSpPr>
            <p:spPr>
              <a:xfrm>
                <a:off x="12579689" y="4661548"/>
                <a:ext cx="730421" cy="1493305"/>
              </a:xfrm>
              <a:custGeom>
                <a:rect b="b" l="l" r="r" t="t"/>
                <a:pathLst>
                  <a:path extrusionOk="0" h="3505200" w="17145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rgbClr val="F2F2F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66" name="Google Shape;166;p26"/>
              <p:cNvGrpSpPr/>
              <p:nvPr/>
            </p:nvGrpSpPr>
            <p:grpSpPr>
              <a:xfrm>
                <a:off x="12470968" y="4620148"/>
                <a:ext cx="435759" cy="1352099"/>
                <a:chOff x="1968987" y="1811829"/>
                <a:chExt cx="1022846" cy="3173751"/>
              </a:xfrm>
            </p:grpSpPr>
            <p:sp>
              <p:nvSpPr>
                <p:cNvPr id="167" name="Google Shape;167;p26"/>
                <p:cNvSpPr/>
                <p:nvPr/>
              </p:nvSpPr>
              <p:spPr>
                <a:xfrm>
                  <a:off x="1975571" y="4195005"/>
                  <a:ext cx="600075" cy="790575"/>
                </a:xfrm>
                <a:custGeom>
                  <a:rect b="b" l="l" r="r" t="t"/>
                  <a:pathLst>
                    <a:path extrusionOk="0" h="790575" w="6000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8" name="Google Shape;168;p26"/>
                <p:cNvSpPr/>
                <p:nvPr/>
              </p:nvSpPr>
              <p:spPr>
                <a:xfrm>
                  <a:off x="1968987" y="4089376"/>
                  <a:ext cx="581026" cy="247649"/>
                </a:xfrm>
                <a:custGeom>
                  <a:rect b="b" l="l" r="r" t="t"/>
                  <a:pathLst>
                    <a:path extrusionOk="0" h="247650" w="581025">
                      <a:moveTo>
                        <a:pt x="260985" y="251460"/>
                      </a:moveTo>
                      <a:lnTo>
                        <a:pt x="0" y="109538"/>
                      </a:lnTo>
                      <a:lnTo>
                        <a:pt x="320993" y="0"/>
                      </a:lnTo>
                      <a:lnTo>
                        <a:pt x="581978" y="14097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9" name="Google Shape;169;p26"/>
                <p:cNvSpPr/>
                <p:nvPr/>
              </p:nvSpPr>
              <p:spPr>
                <a:xfrm>
                  <a:off x="2051714" y="1973775"/>
                  <a:ext cx="940119" cy="1580196"/>
                </a:xfrm>
                <a:custGeom>
                  <a:rect b="b" l="l" r="r" t="t"/>
                  <a:pathLst>
                    <a:path extrusionOk="0" h="1580197" w="940118">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70" name="Google Shape;170;p26"/>
                <p:cNvSpPr/>
                <p:nvPr/>
              </p:nvSpPr>
              <p:spPr>
                <a:xfrm>
                  <a:off x="2714531" y="1811829"/>
                  <a:ext cx="257174" cy="304801"/>
                </a:xfrm>
                <a:custGeom>
                  <a:rect b="b" l="l" r="r" t="t"/>
                  <a:pathLst>
                    <a:path extrusionOk="0" h="304800" w="257175">
                      <a:moveTo>
                        <a:pt x="260985" y="311468"/>
                      </a:moveTo>
                      <a:lnTo>
                        <a:pt x="0" y="170497"/>
                      </a:lnTo>
                      <a:lnTo>
                        <a:pt x="952" y="0"/>
                      </a:lnTo>
                      <a:lnTo>
                        <a:pt x="260985" y="14097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grpSp>
      <p:grpSp>
        <p:nvGrpSpPr>
          <p:cNvPr id="171" name="Google Shape;171;p26"/>
          <p:cNvGrpSpPr/>
          <p:nvPr/>
        </p:nvGrpSpPr>
        <p:grpSpPr>
          <a:xfrm>
            <a:off x="626753" y="4613596"/>
            <a:ext cx="324360" cy="909674"/>
            <a:chOff x="3554538" y="3240653"/>
            <a:chExt cx="1265482" cy="2661805"/>
          </a:xfrm>
        </p:grpSpPr>
        <p:cxnSp>
          <p:nvCxnSpPr>
            <p:cNvPr id="172" name="Google Shape;172;p26"/>
            <p:cNvCxnSpPr/>
            <p:nvPr/>
          </p:nvCxnSpPr>
          <p:spPr>
            <a:xfrm rot="10800000">
              <a:off x="4030920" y="4338371"/>
              <a:ext cx="141951" cy="656633"/>
            </a:xfrm>
            <a:prstGeom prst="straightConnector1">
              <a:avLst/>
            </a:prstGeom>
            <a:noFill/>
            <a:ln cap="flat" cmpd="sng" w="9525">
              <a:solidFill>
                <a:srgbClr val="D8D8D8"/>
              </a:solidFill>
              <a:prstDash val="solid"/>
              <a:miter lim="800000"/>
              <a:headEnd len="sm" w="sm" type="none"/>
              <a:tailEnd len="sm" w="sm" type="none"/>
            </a:ln>
            <a:effectLst>
              <a:outerShdw blurRad="63500" rotWithShape="0" algn="ctr">
                <a:srgbClr val="000000">
                  <a:alpha val="24705"/>
                </a:srgbClr>
              </a:outerShdw>
            </a:effectLst>
          </p:spPr>
        </p:cxnSp>
        <p:cxnSp>
          <p:nvCxnSpPr>
            <p:cNvPr id="173" name="Google Shape;173;p26"/>
            <p:cNvCxnSpPr/>
            <p:nvPr/>
          </p:nvCxnSpPr>
          <p:spPr>
            <a:xfrm flipH="1" rot="10800000">
              <a:off x="4195355" y="4338370"/>
              <a:ext cx="112673" cy="649542"/>
            </a:xfrm>
            <a:prstGeom prst="straightConnector1">
              <a:avLst/>
            </a:prstGeom>
            <a:noFill/>
            <a:ln cap="flat" cmpd="sng" w="9525">
              <a:solidFill>
                <a:srgbClr val="D8D8D8"/>
              </a:solidFill>
              <a:prstDash val="solid"/>
              <a:miter lim="800000"/>
              <a:headEnd len="sm" w="sm" type="none"/>
              <a:tailEnd len="sm" w="sm" type="none"/>
            </a:ln>
            <a:effectLst>
              <a:outerShdw blurRad="63500" rotWithShape="0" algn="ctr">
                <a:srgbClr val="000000">
                  <a:alpha val="24705"/>
                </a:srgbClr>
              </a:outerShdw>
            </a:effectLst>
          </p:spPr>
        </p:cxnSp>
        <p:cxnSp>
          <p:nvCxnSpPr>
            <p:cNvPr id="174" name="Google Shape;174;p26"/>
            <p:cNvCxnSpPr/>
            <p:nvPr/>
          </p:nvCxnSpPr>
          <p:spPr>
            <a:xfrm rot="10800000">
              <a:off x="4179779" y="4275415"/>
              <a:ext cx="0" cy="712498"/>
            </a:xfrm>
            <a:prstGeom prst="straightConnector1">
              <a:avLst/>
            </a:prstGeom>
            <a:noFill/>
            <a:ln cap="flat" cmpd="sng" w="9525">
              <a:solidFill>
                <a:srgbClr val="D8D8D8"/>
              </a:solidFill>
              <a:prstDash val="solid"/>
              <a:miter lim="800000"/>
              <a:headEnd len="sm" w="sm" type="none"/>
              <a:tailEnd len="sm" w="sm" type="none"/>
            </a:ln>
            <a:effectLst>
              <a:outerShdw blurRad="63500" rotWithShape="0" algn="ctr">
                <a:srgbClr val="000000">
                  <a:alpha val="24705"/>
                </a:srgbClr>
              </a:outerShdw>
            </a:effectLst>
          </p:spPr>
        </p:cxnSp>
        <p:grpSp>
          <p:nvGrpSpPr>
            <p:cNvPr id="175" name="Google Shape;175;p26"/>
            <p:cNvGrpSpPr/>
            <p:nvPr/>
          </p:nvGrpSpPr>
          <p:grpSpPr>
            <a:xfrm>
              <a:off x="3554538" y="3240653"/>
              <a:ext cx="1265482" cy="1261388"/>
              <a:chOff x="3839004" y="3765377"/>
              <a:chExt cx="714810" cy="712498"/>
            </a:xfrm>
          </p:grpSpPr>
          <p:sp>
            <p:nvSpPr>
              <p:cNvPr id="176" name="Google Shape;176;p26"/>
              <p:cNvSpPr/>
              <p:nvPr/>
            </p:nvSpPr>
            <p:spPr>
              <a:xfrm>
                <a:off x="3839004" y="3765377"/>
                <a:ext cx="361641"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25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77" name="Google Shape;177;p26"/>
              <p:cNvSpPr/>
              <p:nvPr/>
            </p:nvSpPr>
            <p:spPr>
              <a:xfrm flipH="1">
                <a:off x="4192173" y="3765377"/>
                <a:ext cx="361641"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5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78" name="Google Shape;178;p26"/>
              <p:cNvSpPr/>
              <p:nvPr/>
            </p:nvSpPr>
            <p:spPr>
              <a:xfrm flipH="1">
                <a:off x="4193875" y="3765377"/>
                <a:ext cx="216287"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F2F2F2"/>
                  </a:gs>
                  <a:gs pos="70000">
                    <a:srgbClr val="D8D8D8"/>
                  </a:gs>
                  <a:gs pos="100000">
                    <a:srgbClr val="D8D8D8"/>
                  </a:gs>
                </a:gsLst>
                <a:lin ang="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sp>
            <p:nvSpPr>
              <p:cNvPr id="179" name="Google Shape;179;p26"/>
              <p:cNvSpPr/>
              <p:nvPr/>
            </p:nvSpPr>
            <p:spPr>
              <a:xfrm>
                <a:off x="3982656" y="3765377"/>
                <a:ext cx="216287" cy="712498"/>
              </a:xfrm>
              <a:custGeom>
                <a:rect b="b" l="l" r="r" t="t"/>
                <a:pathLst>
                  <a:path extrusionOk="0" h="1312853" w="666361">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a:gsLst>
                  <a:gs pos="0">
                    <a:srgbClr val="D8D8D8"/>
                  </a:gs>
                  <a:gs pos="30000">
                    <a:srgbClr val="D8D8D8"/>
                  </a:gs>
                  <a:gs pos="100000">
                    <a:srgbClr val="F2F2F2"/>
                  </a:gs>
                </a:gsLst>
                <a:lin ang="10800000" scaled="0"/>
              </a:gradFill>
              <a:ln>
                <a:noFill/>
              </a:ln>
              <a:effectLst>
                <a:outerShdw blurRad="317500" rotWithShape="0" dir="16200000" dist="12700">
                  <a:srgbClr val="000000">
                    <a:alpha val="1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701">
                  <a:solidFill>
                    <a:schemeClr val="dk1"/>
                  </a:solidFill>
                  <a:latin typeface="Arial"/>
                  <a:ea typeface="Arial"/>
                  <a:cs typeface="Arial"/>
                  <a:sym typeface="Arial"/>
                </a:endParaRPr>
              </a:p>
            </p:txBody>
          </p:sp>
        </p:grpSp>
        <p:grpSp>
          <p:nvGrpSpPr>
            <p:cNvPr id="180" name="Google Shape;180;p26"/>
            <p:cNvGrpSpPr/>
            <p:nvPr/>
          </p:nvGrpSpPr>
          <p:grpSpPr>
            <a:xfrm>
              <a:off x="3932377" y="4966662"/>
              <a:ext cx="506449" cy="935795"/>
              <a:chOff x="12470968" y="4604322"/>
              <a:chExt cx="839142" cy="1550531"/>
            </a:xfrm>
          </p:grpSpPr>
          <p:grpSp>
            <p:nvGrpSpPr>
              <p:cNvPr id="181" name="Google Shape;181;p26"/>
              <p:cNvGrpSpPr/>
              <p:nvPr/>
            </p:nvGrpSpPr>
            <p:grpSpPr>
              <a:xfrm>
                <a:off x="12710801" y="4604322"/>
                <a:ext cx="471270" cy="1549314"/>
                <a:chOff x="2541356" y="1774680"/>
                <a:chExt cx="1106202" cy="3636668"/>
              </a:xfrm>
            </p:grpSpPr>
            <p:sp>
              <p:nvSpPr>
                <p:cNvPr id="182" name="Google Shape;182;p26"/>
                <p:cNvSpPr/>
                <p:nvPr/>
              </p:nvSpPr>
              <p:spPr>
                <a:xfrm>
                  <a:off x="2571096" y="4597937"/>
                  <a:ext cx="402336" cy="182880"/>
                </a:xfrm>
                <a:custGeom>
                  <a:rect b="b" l="l" r="r" t="t"/>
                  <a:pathLst>
                    <a:path extrusionOk="0" h="1560620" w="3480752">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83" name="Google Shape;183;p26"/>
                <p:cNvSpPr/>
                <p:nvPr/>
              </p:nvSpPr>
              <p:spPr>
                <a:xfrm>
                  <a:off x="3023223" y="4576005"/>
                  <a:ext cx="257175" cy="133350"/>
                </a:xfrm>
                <a:custGeom>
                  <a:rect b="b" l="l" r="r" t="t"/>
                  <a:pathLst>
                    <a:path extrusionOk="0" h="133350" w="257175">
                      <a:moveTo>
                        <a:pt x="260032" y="141922"/>
                      </a:moveTo>
                      <a:lnTo>
                        <a:pt x="0" y="0"/>
                      </a:lnTo>
                      <a:cubicBezTo>
                        <a:pt x="0" y="0"/>
                        <a:pt x="952" y="0"/>
                        <a:pt x="952" y="0"/>
                      </a:cubicBezTo>
                      <a:lnTo>
                        <a:pt x="260032" y="141922"/>
                      </a:lnTo>
                      <a:cubicBezTo>
                        <a:pt x="260985" y="141922"/>
                        <a:pt x="260985" y="141922"/>
                        <a:pt x="260032" y="141922"/>
                      </a:cubicBezTo>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84" name="Google Shape;184;p26"/>
                <p:cNvSpPr/>
                <p:nvPr/>
              </p:nvSpPr>
              <p:spPr>
                <a:xfrm>
                  <a:off x="2706138" y="4925573"/>
                  <a:ext cx="257175" cy="485775"/>
                </a:xfrm>
                <a:custGeom>
                  <a:rect b="b" l="l" r="r" t="t"/>
                  <a:pathLst>
                    <a:path extrusionOk="0" h="485775" w="257175">
                      <a:moveTo>
                        <a:pt x="260033" y="486727"/>
                      </a:moveTo>
                      <a:lnTo>
                        <a:pt x="0" y="344805"/>
                      </a:lnTo>
                      <a:lnTo>
                        <a:pt x="953" y="0"/>
                      </a:lnTo>
                      <a:lnTo>
                        <a:pt x="260985"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85" name="Google Shape;185;p26"/>
                <p:cNvSpPr/>
                <p:nvPr/>
              </p:nvSpPr>
              <p:spPr>
                <a:xfrm>
                  <a:off x="2987522" y="3640652"/>
                  <a:ext cx="660036" cy="1102854"/>
                </a:xfrm>
                <a:custGeom>
                  <a:rect b="b" l="l" r="r" t="t"/>
                  <a:pathLst>
                    <a:path extrusionOk="0" h="1112468" w="661035">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86" name="Google Shape;186;p26"/>
                <p:cNvSpPr/>
                <p:nvPr/>
              </p:nvSpPr>
              <p:spPr>
                <a:xfrm>
                  <a:off x="2967026" y="3229268"/>
                  <a:ext cx="673417" cy="247650"/>
                </a:xfrm>
                <a:custGeom>
                  <a:rect b="b" l="l" r="r" t="t"/>
                  <a:pathLst>
                    <a:path extrusionOk="0" h="247650" w="673417">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87" name="Google Shape;187;p26"/>
                <p:cNvSpPr/>
                <p:nvPr/>
              </p:nvSpPr>
              <p:spPr>
                <a:xfrm>
                  <a:off x="2707091" y="3532163"/>
                  <a:ext cx="257175" cy="1238250"/>
                </a:xfrm>
                <a:custGeom>
                  <a:rect b="b" l="l" r="r" t="t"/>
                  <a:pathLst>
                    <a:path extrusionOk="0" h="1238250" w="257175">
                      <a:moveTo>
                        <a:pt x="260985" y="1244918"/>
                      </a:moveTo>
                      <a:lnTo>
                        <a:pt x="0" y="1102995"/>
                      </a:lnTo>
                      <a:lnTo>
                        <a:pt x="1905" y="0"/>
                      </a:lnTo>
                      <a:lnTo>
                        <a:pt x="262890"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88" name="Google Shape;188;p26"/>
                <p:cNvSpPr/>
                <p:nvPr/>
              </p:nvSpPr>
              <p:spPr>
                <a:xfrm>
                  <a:off x="3110832" y="2270955"/>
                  <a:ext cx="457201" cy="495301"/>
                </a:xfrm>
                <a:custGeom>
                  <a:rect b="b" l="l" r="r" t="t"/>
                  <a:pathLst>
                    <a:path extrusionOk="0" h="495300" w="4572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89" name="Google Shape;189;p26"/>
                <p:cNvSpPr/>
                <p:nvPr/>
              </p:nvSpPr>
              <p:spPr>
                <a:xfrm>
                  <a:off x="2541356" y="3138780"/>
                  <a:ext cx="428625" cy="200026"/>
                </a:xfrm>
                <a:custGeom>
                  <a:rect b="b" l="l" r="r" t="t"/>
                  <a:pathLst>
                    <a:path extrusionOk="0" h="200026" w="428625">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0" name="Google Shape;190;p26"/>
                <p:cNvSpPr/>
                <p:nvPr/>
              </p:nvSpPr>
              <p:spPr>
                <a:xfrm>
                  <a:off x="2969883" y="1938632"/>
                  <a:ext cx="618767" cy="219303"/>
                </a:xfrm>
                <a:custGeom>
                  <a:rect b="b" l="l" r="r" t="t"/>
                  <a:pathLst>
                    <a:path extrusionOk="0" h="219303" w="618767">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1" name="Google Shape;191;p26"/>
                <p:cNvSpPr/>
                <p:nvPr/>
              </p:nvSpPr>
              <p:spPr>
                <a:xfrm>
                  <a:off x="2709948" y="2277720"/>
                  <a:ext cx="257175" cy="1066800"/>
                </a:xfrm>
                <a:custGeom>
                  <a:rect b="b" l="l" r="r" t="t"/>
                  <a:pathLst>
                    <a:path extrusionOk="0" h="1066800" w="257175">
                      <a:moveTo>
                        <a:pt x="260033" y="1070610"/>
                      </a:moveTo>
                      <a:lnTo>
                        <a:pt x="0" y="929640"/>
                      </a:lnTo>
                      <a:lnTo>
                        <a:pt x="1905" y="0"/>
                      </a:lnTo>
                      <a:lnTo>
                        <a:pt x="261938" y="141922"/>
                      </a:lnTo>
                      <a:close/>
                    </a:path>
                  </a:pathLst>
                </a:custGeom>
                <a:solidFill>
                  <a:srgbClr val="BFBFB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2" name="Google Shape;192;p26"/>
                <p:cNvSpPr/>
                <p:nvPr/>
              </p:nvSpPr>
              <p:spPr>
                <a:xfrm>
                  <a:off x="2708898" y="1774680"/>
                  <a:ext cx="521969" cy="178118"/>
                </a:xfrm>
                <a:custGeom>
                  <a:rect b="b" l="l" r="r" t="t"/>
                  <a:pathLst>
                    <a:path extrusionOk="0" h="178118" w="521970">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rgbClr val="F2F2F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193" name="Google Shape;193;p26"/>
              <p:cNvSpPr/>
              <p:nvPr/>
            </p:nvSpPr>
            <p:spPr>
              <a:xfrm>
                <a:off x="12579689" y="4661548"/>
                <a:ext cx="730421" cy="1493305"/>
              </a:xfrm>
              <a:custGeom>
                <a:rect b="b" l="l" r="r" t="t"/>
                <a:pathLst>
                  <a:path extrusionOk="0" h="3505200" w="17145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rgbClr val="F2F2F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94" name="Google Shape;194;p26"/>
              <p:cNvGrpSpPr/>
              <p:nvPr/>
            </p:nvGrpSpPr>
            <p:grpSpPr>
              <a:xfrm>
                <a:off x="12470968" y="4620148"/>
                <a:ext cx="435759" cy="1352099"/>
                <a:chOff x="1968987" y="1811829"/>
                <a:chExt cx="1022846" cy="3173751"/>
              </a:xfrm>
            </p:grpSpPr>
            <p:sp>
              <p:nvSpPr>
                <p:cNvPr id="195" name="Google Shape;195;p26"/>
                <p:cNvSpPr/>
                <p:nvPr/>
              </p:nvSpPr>
              <p:spPr>
                <a:xfrm>
                  <a:off x="1975571" y="4195005"/>
                  <a:ext cx="600075" cy="790575"/>
                </a:xfrm>
                <a:custGeom>
                  <a:rect b="b" l="l" r="r" t="t"/>
                  <a:pathLst>
                    <a:path extrusionOk="0" h="790575" w="6000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6" name="Google Shape;196;p26"/>
                <p:cNvSpPr/>
                <p:nvPr/>
              </p:nvSpPr>
              <p:spPr>
                <a:xfrm>
                  <a:off x="1968987" y="4089376"/>
                  <a:ext cx="581026" cy="247649"/>
                </a:xfrm>
                <a:custGeom>
                  <a:rect b="b" l="l" r="r" t="t"/>
                  <a:pathLst>
                    <a:path extrusionOk="0" h="247650" w="581025">
                      <a:moveTo>
                        <a:pt x="260985" y="251460"/>
                      </a:moveTo>
                      <a:lnTo>
                        <a:pt x="0" y="109538"/>
                      </a:lnTo>
                      <a:lnTo>
                        <a:pt x="320993" y="0"/>
                      </a:lnTo>
                      <a:lnTo>
                        <a:pt x="581978" y="14097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7" name="Google Shape;197;p26"/>
                <p:cNvSpPr/>
                <p:nvPr/>
              </p:nvSpPr>
              <p:spPr>
                <a:xfrm>
                  <a:off x="2051714" y="1973775"/>
                  <a:ext cx="940119" cy="1580196"/>
                </a:xfrm>
                <a:custGeom>
                  <a:rect b="b" l="l" r="r" t="t"/>
                  <a:pathLst>
                    <a:path extrusionOk="0" h="1580197" w="940118">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8" name="Google Shape;198;p26"/>
                <p:cNvSpPr/>
                <p:nvPr/>
              </p:nvSpPr>
              <p:spPr>
                <a:xfrm>
                  <a:off x="2714531" y="1811829"/>
                  <a:ext cx="257174" cy="304801"/>
                </a:xfrm>
                <a:custGeom>
                  <a:rect b="b" l="l" r="r" t="t"/>
                  <a:pathLst>
                    <a:path extrusionOk="0" h="304800" w="257175">
                      <a:moveTo>
                        <a:pt x="260985" y="311468"/>
                      </a:moveTo>
                      <a:lnTo>
                        <a:pt x="0" y="170497"/>
                      </a:lnTo>
                      <a:lnTo>
                        <a:pt x="952" y="0"/>
                      </a:lnTo>
                      <a:lnTo>
                        <a:pt x="260985" y="14097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7_Contents slide layout">
  <p:cSld name="7_Contents slide layout">
    <p:spTree>
      <p:nvGrpSpPr>
        <p:cNvPr id="199" name="Shape 199"/>
        <p:cNvGrpSpPr/>
        <p:nvPr/>
      </p:nvGrpSpPr>
      <p:grpSpPr>
        <a:xfrm>
          <a:off x="0" y="0"/>
          <a:ext cx="0" cy="0"/>
          <a:chOff x="0" y="0"/>
          <a:chExt cx="0" cy="0"/>
        </a:xfrm>
      </p:grpSpPr>
      <p:sp>
        <p:nvSpPr>
          <p:cNvPr id="200" name="Google Shape;200;p27"/>
          <p:cNvSpPr/>
          <p:nvPr>
            <p:ph idx="2" type="pic"/>
          </p:nvPr>
        </p:nvSpPr>
        <p:spPr>
          <a:xfrm>
            <a:off x="4008423" y="130767"/>
            <a:ext cx="5068880" cy="6596468"/>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1_Images &amp; Contents Layout">
  <p:cSld name="11_Images &amp; Contents Layout">
    <p:spTree>
      <p:nvGrpSpPr>
        <p:cNvPr id="201" name="Shape 201"/>
        <p:cNvGrpSpPr/>
        <p:nvPr/>
      </p:nvGrpSpPr>
      <p:grpSpPr>
        <a:xfrm>
          <a:off x="0" y="0"/>
          <a:ext cx="0" cy="0"/>
          <a:chOff x="0" y="0"/>
          <a:chExt cx="0" cy="0"/>
        </a:xfrm>
      </p:grpSpPr>
      <p:sp>
        <p:nvSpPr>
          <p:cNvPr id="202" name="Google Shape;202;p28"/>
          <p:cNvSpPr/>
          <p:nvPr/>
        </p:nvSpPr>
        <p:spPr>
          <a:xfrm>
            <a:off x="3024000" y="0"/>
            <a:ext cx="3096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03" name="Google Shape;203;p28"/>
          <p:cNvSpPr/>
          <p:nvPr>
            <p:ph idx="2" type="pic"/>
          </p:nvPr>
        </p:nvSpPr>
        <p:spPr>
          <a:xfrm>
            <a:off x="0" y="0"/>
            <a:ext cx="3024000" cy="6858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04" name="Google Shape;204;p28"/>
          <p:cNvSpPr/>
          <p:nvPr>
            <p:ph idx="3" type="pic"/>
          </p:nvPr>
        </p:nvSpPr>
        <p:spPr>
          <a:xfrm>
            <a:off x="6120000" y="0"/>
            <a:ext cx="3024000" cy="6858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05" name="Google Shape;205;p28"/>
          <p:cNvSpPr/>
          <p:nvPr/>
        </p:nvSpPr>
        <p:spPr>
          <a:xfrm>
            <a:off x="4035177" y="0"/>
            <a:ext cx="1080120" cy="18864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06" name="Google Shape;206;p28"/>
          <p:cNvSpPr/>
          <p:nvPr/>
        </p:nvSpPr>
        <p:spPr>
          <a:xfrm>
            <a:off x="4035177" y="6619664"/>
            <a:ext cx="1080120" cy="238336"/>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extLst>
    <p:ext uri="{DCECCB84-F9BA-43D5-87BE-67443E8EF086}">
      <p15:sldGuideLst>
        <p15:guide id="1" orient="horz" pos="2160">
          <p15:clr>
            <a:srgbClr val="FBAE40"/>
          </p15:clr>
        </p15:guide>
        <p15:guide id="2" pos="28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_캡션 있는 콘텐츠">
  <p:cSld name="4_캡션 있는 콘텐츠">
    <p:spTree>
      <p:nvGrpSpPr>
        <p:cNvPr id="207" name="Shape 207"/>
        <p:cNvGrpSpPr/>
        <p:nvPr/>
      </p:nvGrpSpPr>
      <p:grpSpPr>
        <a:xfrm>
          <a:off x="0" y="0"/>
          <a:ext cx="0" cy="0"/>
          <a:chOff x="0" y="0"/>
          <a:chExt cx="0" cy="0"/>
        </a:xfrm>
      </p:grpSpPr>
      <p:sp>
        <p:nvSpPr>
          <p:cNvPr id="208" name="Google Shape;208;p29"/>
          <p:cNvSpPr/>
          <p:nvPr>
            <p:ph idx="2" type="pic"/>
          </p:nvPr>
        </p:nvSpPr>
        <p:spPr>
          <a:xfrm>
            <a:off x="0" y="0"/>
            <a:ext cx="9144000" cy="6858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_Contents slide layout">
  <p:cSld name="3_Contents slide layout">
    <p:bg>
      <p:bgPr>
        <a:gradFill>
          <a:gsLst>
            <a:gs pos="0">
              <a:srgbClr val="71C6CA"/>
            </a:gs>
            <a:gs pos="25000">
              <a:srgbClr val="B4E2E4"/>
            </a:gs>
            <a:gs pos="50000">
              <a:srgbClr val="BFE5E7"/>
            </a:gs>
            <a:gs pos="75000">
              <a:srgbClr val="9FD9DC"/>
            </a:gs>
            <a:gs pos="100000">
              <a:srgbClr val="71C6CA"/>
            </a:gs>
          </a:gsLst>
          <a:lin ang="5400000" scaled="0"/>
        </a:gradFill>
      </p:bgPr>
    </p:bg>
    <p:spTree>
      <p:nvGrpSpPr>
        <p:cNvPr id="209" name="Shape 209"/>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s slide layout">
  <p:cSld name="Contents slide layout">
    <p:spTree>
      <p:nvGrpSpPr>
        <p:cNvPr id="210" name="Shape 210"/>
        <p:cNvGrpSpPr/>
        <p:nvPr/>
      </p:nvGrpSpPr>
      <p:grpSpPr>
        <a:xfrm>
          <a:off x="0" y="0"/>
          <a:ext cx="0" cy="0"/>
          <a:chOff x="0" y="0"/>
          <a:chExt cx="0" cy="0"/>
        </a:xfrm>
      </p:grpSpPr>
      <p:sp>
        <p:nvSpPr>
          <p:cNvPr id="211" name="Google Shape;211;p31"/>
          <p:cNvSpPr txBox="1"/>
          <p:nvPr>
            <p:ph idx="1" type="body"/>
          </p:nvPr>
        </p:nvSpPr>
        <p:spPr>
          <a:xfrm>
            <a:off x="242647" y="339509"/>
            <a:ext cx="8679898" cy="724247"/>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90000"/>
              </a:lnSpc>
              <a:spcBef>
                <a:spcPts val="1000"/>
              </a:spcBef>
              <a:spcAft>
                <a:spcPts val="0"/>
              </a:spcAft>
              <a:buClr>
                <a:srgbClr val="262626"/>
              </a:buClr>
              <a:buSzPts val="5400"/>
              <a:buFont typeface="Arial"/>
              <a:buNone/>
              <a:defRPr b="0" i="0" sz="5400" u="none" cap="none" strike="noStrike">
                <a:solidFill>
                  <a:srgbClr val="262626"/>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212" name="Google Shape;212;p31"/>
          <p:cNvSpPr/>
          <p:nvPr/>
        </p:nvSpPr>
        <p:spPr>
          <a:xfrm>
            <a:off x="0" y="6147537"/>
            <a:ext cx="9144000" cy="722424"/>
          </a:xfrm>
          <a:custGeom>
            <a:rect b="b" l="l" r="r" t="t"/>
            <a:pathLst>
              <a:path extrusionOk="0" h="722424" w="12192000">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rgbClr val="DEF2F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213" name="Google Shape;213;p31"/>
          <p:cNvSpPr/>
          <p:nvPr/>
        </p:nvSpPr>
        <p:spPr>
          <a:xfrm flipH="1">
            <a:off x="0" y="6381796"/>
            <a:ext cx="9144000" cy="488165"/>
          </a:xfrm>
          <a:custGeom>
            <a:rect b="b" l="l" r="r" t="t"/>
            <a:pathLst>
              <a:path extrusionOk="0" h="488165" w="12192000">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Break Slide layout">
  <p:cSld name="Section Break Slide layout">
    <p:bg>
      <p:bgPr>
        <a:gradFill>
          <a:gsLst>
            <a:gs pos="0">
              <a:srgbClr val="71C6CA"/>
            </a:gs>
            <a:gs pos="25000">
              <a:srgbClr val="B4E2E4"/>
            </a:gs>
            <a:gs pos="50000">
              <a:srgbClr val="BFE5E7"/>
            </a:gs>
            <a:gs pos="75000">
              <a:srgbClr val="9FD9DC"/>
            </a:gs>
            <a:gs pos="100000">
              <a:srgbClr val="71C6CA"/>
            </a:gs>
          </a:gsLst>
          <a:lin ang="5400000" scaled="0"/>
        </a:gradFill>
      </p:bgPr>
    </p:bg>
    <p:spTree>
      <p:nvGrpSpPr>
        <p:cNvPr id="214" name="Shape 214"/>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8_Contents slide layout">
  <p:cSld name="8_Contents slide layout">
    <p:spTree>
      <p:nvGrpSpPr>
        <p:cNvPr id="215" name="Shape 215"/>
        <p:cNvGrpSpPr/>
        <p:nvPr/>
      </p:nvGrpSpPr>
      <p:grpSpPr>
        <a:xfrm>
          <a:off x="0" y="0"/>
          <a:ext cx="0" cy="0"/>
          <a:chOff x="0" y="0"/>
          <a:chExt cx="0" cy="0"/>
        </a:xfrm>
      </p:grpSpPr>
      <p:sp>
        <p:nvSpPr>
          <p:cNvPr id="216" name="Google Shape;216;p33"/>
          <p:cNvSpPr txBox="1"/>
          <p:nvPr>
            <p:ph idx="1" type="body"/>
          </p:nvPr>
        </p:nvSpPr>
        <p:spPr>
          <a:xfrm>
            <a:off x="242647" y="339509"/>
            <a:ext cx="8679898" cy="724247"/>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90000"/>
              </a:lnSpc>
              <a:spcBef>
                <a:spcPts val="1000"/>
              </a:spcBef>
              <a:spcAft>
                <a:spcPts val="0"/>
              </a:spcAft>
              <a:buClr>
                <a:srgbClr val="262626"/>
              </a:buClr>
              <a:buSzPts val="5400"/>
              <a:buFont typeface="Arial"/>
              <a:buNone/>
              <a:defRPr b="0" i="0" sz="5400" u="none" cap="none" strike="noStrike">
                <a:solidFill>
                  <a:srgbClr val="262626"/>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3_Contents slide layout">
  <p:cSld name="13_Contents slide layout">
    <p:spTree>
      <p:nvGrpSpPr>
        <p:cNvPr id="217" name="Shape 217"/>
        <p:cNvGrpSpPr/>
        <p:nvPr/>
      </p:nvGrpSpPr>
      <p:grpSpPr>
        <a:xfrm>
          <a:off x="0" y="0"/>
          <a:ext cx="0" cy="0"/>
          <a:chOff x="0" y="0"/>
          <a:chExt cx="0" cy="0"/>
        </a:xfrm>
      </p:grpSpPr>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2_Contents slide layout">
  <p:cSld name="12_Contents slide layout">
    <p:bg>
      <p:bgPr>
        <a:solidFill>
          <a:schemeClr val="accent2"/>
        </a:solidFill>
      </p:bgPr>
    </p:bg>
    <p:spTree>
      <p:nvGrpSpPr>
        <p:cNvPr id="218" name="Shape 218"/>
        <p:cNvGrpSpPr/>
        <p:nvPr/>
      </p:nvGrpSpPr>
      <p:grpSpPr>
        <a:xfrm>
          <a:off x="0" y="0"/>
          <a:ext cx="0" cy="0"/>
          <a:chOff x="0" y="0"/>
          <a:chExt cx="0" cy="0"/>
        </a:xfrm>
      </p:grpSpPr>
      <p:sp>
        <p:nvSpPr>
          <p:cNvPr id="219" name="Google Shape;219;p35"/>
          <p:cNvSpPr/>
          <p:nvPr/>
        </p:nvSpPr>
        <p:spPr>
          <a:xfrm>
            <a:off x="0" y="6147537"/>
            <a:ext cx="9144000" cy="722424"/>
          </a:xfrm>
          <a:custGeom>
            <a:rect b="b" l="l" r="r" t="t"/>
            <a:pathLst>
              <a:path extrusionOk="0" h="722424" w="12192000">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rgbClr val="DEF2F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220" name="Google Shape;220;p35"/>
          <p:cNvSpPr/>
          <p:nvPr/>
        </p:nvSpPr>
        <p:spPr>
          <a:xfrm flipH="1">
            <a:off x="0" y="6381796"/>
            <a:ext cx="9144000" cy="488165"/>
          </a:xfrm>
          <a:custGeom>
            <a:rect b="b" l="l" r="r" t="t"/>
            <a:pathLst>
              <a:path extrusionOk="0" h="488165" w="12192000">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Contents slide layout">
  <p:cSld name="1_Contents slide layout">
    <p:spTree>
      <p:nvGrpSpPr>
        <p:cNvPr id="221" name="Shape 221"/>
        <p:cNvGrpSpPr/>
        <p:nvPr/>
      </p:nvGrpSpPr>
      <p:grpSpPr>
        <a:xfrm>
          <a:off x="0" y="0"/>
          <a:ext cx="0" cy="0"/>
          <a:chOff x="0" y="0"/>
          <a:chExt cx="0" cy="0"/>
        </a:xfrm>
      </p:grpSpPr>
      <p:sp>
        <p:nvSpPr>
          <p:cNvPr id="222" name="Google Shape;222;p36"/>
          <p:cNvSpPr/>
          <p:nvPr/>
        </p:nvSpPr>
        <p:spPr>
          <a:xfrm>
            <a:off x="2565994" y="1483613"/>
            <a:ext cx="1923087" cy="2314228"/>
          </a:xfrm>
          <a:custGeom>
            <a:rect b="b" l="l" r="r" t="t"/>
            <a:pathLst>
              <a:path extrusionOk="0" h="2112645" w="2340768">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3" name="Google Shape;223;p36"/>
          <p:cNvSpPr/>
          <p:nvPr/>
        </p:nvSpPr>
        <p:spPr>
          <a:xfrm>
            <a:off x="4683754" y="1483613"/>
            <a:ext cx="1923087" cy="2314228"/>
          </a:xfrm>
          <a:custGeom>
            <a:rect b="b" l="l" r="r" t="t"/>
            <a:pathLst>
              <a:path extrusionOk="0" h="2112645" w="2340768">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4" name="Google Shape;224;p36"/>
          <p:cNvSpPr/>
          <p:nvPr/>
        </p:nvSpPr>
        <p:spPr>
          <a:xfrm>
            <a:off x="6801514" y="1483613"/>
            <a:ext cx="1923087" cy="2314228"/>
          </a:xfrm>
          <a:custGeom>
            <a:rect b="b" l="l" r="r" t="t"/>
            <a:pathLst>
              <a:path extrusionOk="0" h="2112645" w="2340768">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5" name="Google Shape;225;p36"/>
          <p:cNvSpPr/>
          <p:nvPr/>
        </p:nvSpPr>
        <p:spPr>
          <a:xfrm>
            <a:off x="448234" y="1483613"/>
            <a:ext cx="1923087" cy="2314228"/>
          </a:xfrm>
          <a:custGeom>
            <a:rect b="b" l="l" r="r" t="t"/>
            <a:pathLst>
              <a:path extrusionOk="0" h="2112645" w="2340768">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6" name="Google Shape;226;p36"/>
          <p:cNvSpPr/>
          <p:nvPr>
            <p:ph idx="2" type="pic"/>
          </p:nvPr>
        </p:nvSpPr>
        <p:spPr>
          <a:xfrm>
            <a:off x="531989" y="1584405"/>
            <a:ext cx="1755576" cy="2112645"/>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27" name="Google Shape;227;p36"/>
          <p:cNvSpPr txBox="1"/>
          <p:nvPr>
            <p:ph idx="1" type="body"/>
          </p:nvPr>
        </p:nvSpPr>
        <p:spPr>
          <a:xfrm>
            <a:off x="242647" y="339509"/>
            <a:ext cx="8679898" cy="724247"/>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90000"/>
              </a:lnSpc>
              <a:spcBef>
                <a:spcPts val="1000"/>
              </a:spcBef>
              <a:spcAft>
                <a:spcPts val="0"/>
              </a:spcAft>
              <a:buClr>
                <a:srgbClr val="262626"/>
              </a:buClr>
              <a:buSzPts val="5400"/>
              <a:buFont typeface="Arial"/>
              <a:buNone/>
              <a:defRPr b="0" i="0" sz="5400" u="none" cap="none" strike="noStrike">
                <a:solidFill>
                  <a:srgbClr val="262626"/>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228" name="Google Shape;228;p36"/>
          <p:cNvSpPr/>
          <p:nvPr>
            <p:ph idx="3" type="pic"/>
          </p:nvPr>
        </p:nvSpPr>
        <p:spPr>
          <a:xfrm>
            <a:off x="2649749" y="1584405"/>
            <a:ext cx="1755576" cy="2112645"/>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29" name="Google Shape;229;p36"/>
          <p:cNvSpPr/>
          <p:nvPr>
            <p:ph idx="4" type="pic"/>
          </p:nvPr>
        </p:nvSpPr>
        <p:spPr>
          <a:xfrm>
            <a:off x="4767509" y="1584405"/>
            <a:ext cx="1755576" cy="2112645"/>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30" name="Google Shape;230;p36"/>
          <p:cNvSpPr/>
          <p:nvPr>
            <p:ph idx="5" type="pic"/>
          </p:nvPr>
        </p:nvSpPr>
        <p:spPr>
          <a:xfrm>
            <a:off x="6885270" y="1584405"/>
            <a:ext cx="1755576" cy="2112645"/>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31" name="Google Shape;231;p36"/>
          <p:cNvSpPr/>
          <p:nvPr/>
        </p:nvSpPr>
        <p:spPr>
          <a:xfrm>
            <a:off x="0" y="6147537"/>
            <a:ext cx="9144000" cy="722424"/>
          </a:xfrm>
          <a:custGeom>
            <a:rect b="b" l="l" r="r" t="t"/>
            <a:pathLst>
              <a:path extrusionOk="0" h="722424" w="12192000">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rgbClr val="DEF2F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232" name="Google Shape;232;p36"/>
          <p:cNvSpPr/>
          <p:nvPr/>
        </p:nvSpPr>
        <p:spPr>
          <a:xfrm flipH="1">
            <a:off x="0" y="6381796"/>
            <a:ext cx="9144000" cy="488165"/>
          </a:xfrm>
          <a:custGeom>
            <a:rect b="b" l="l" r="r" t="t"/>
            <a:pathLst>
              <a:path extrusionOk="0" h="488165" w="12192000">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_Contents slide layout">
  <p:cSld name="4_Contents slide layout">
    <p:spTree>
      <p:nvGrpSpPr>
        <p:cNvPr id="233" name="Shape 233"/>
        <p:cNvGrpSpPr/>
        <p:nvPr/>
      </p:nvGrpSpPr>
      <p:grpSpPr>
        <a:xfrm>
          <a:off x="0" y="0"/>
          <a:ext cx="0" cy="0"/>
          <a:chOff x="0" y="0"/>
          <a:chExt cx="0" cy="0"/>
        </a:xfrm>
      </p:grpSpPr>
      <p:sp>
        <p:nvSpPr>
          <p:cNvPr id="234" name="Google Shape;234;p37"/>
          <p:cNvSpPr/>
          <p:nvPr/>
        </p:nvSpPr>
        <p:spPr>
          <a:xfrm>
            <a:off x="3574146" y="0"/>
            <a:ext cx="4753061" cy="6856506"/>
          </a:xfrm>
          <a:custGeom>
            <a:rect b="b" l="l" r="r" t="t"/>
            <a:pathLst>
              <a:path extrusionOk="0" h="6856506" w="6337415">
                <a:moveTo>
                  <a:pt x="2415079" y="0"/>
                </a:moveTo>
                <a:lnTo>
                  <a:pt x="5187972" y="0"/>
                </a:lnTo>
                <a:cubicBezTo>
                  <a:pt x="5555839" y="0"/>
                  <a:pt x="5892789" y="194754"/>
                  <a:pt x="6072084" y="513156"/>
                </a:cubicBezTo>
                <a:lnTo>
                  <a:pt x="6337415" y="972315"/>
                </a:lnTo>
                <a:lnTo>
                  <a:pt x="6337415" y="5884192"/>
                </a:lnTo>
                <a:lnTo>
                  <a:pt x="6072084" y="6343350"/>
                </a:lnTo>
                <a:cubicBezTo>
                  <a:pt x="5889699" y="6661756"/>
                  <a:pt x="5552745" y="6856506"/>
                  <a:pt x="5184883" y="6856506"/>
                </a:cubicBezTo>
                <a:lnTo>
                  <a:pt x="2411986" y="6856506"/>
                </a:lnTo>
                <a:cubicBezTo>
                  <a:pt x="2047213" y="6856506"/>
                  <a:pt x="1707170" y="6661756"/>
                  <a:pt x="1524785" y="6343350"/>
                </a:cubicBezTo>
                <a:lnTo>
                  <a:pt x="136790" y="3941411"/>
                </a:lnTo>
                <a:cubicBezTo>
                  <a:pt x="-45596" y="3623005"/>
                  <a:pt x="-45596" y="3233501"/>
                  <a:pt x="136790" y="2915099"/>
                </a:cubicBezTo>
                <a:lnTo>
                  <a:pt x="1524785" y="513156"/>
                </a:lnTo>
                <a:cubicBezTo>
                  <a:pt x="1707170" y="194754"/>
                  <a:pt x="2047213" y="0"/>
                  <a:pt x="2415079" y="0"/>
                </a:cubicBezTo>
                <a:close/>
              </a:path>
            </a:pathLst>
          </a:custGeom>
          <a:gradFill>
            <a:gsLst>
              <a:gs pos="0">
                <a:srgbClr val="D8D8D8"/>
              </a:gs>
              <a:gs pos="100000">
                <a:schemeClr val="lt1"/>
              </a:gs>
            </a:gsLst>
            <a:lin ang="8100000" scaled="0"/>
          </a:gradFill>
          <a:ln cap="flat" cmpd="sng" w="9525">
            <a:solidFill>
              <a:schemeClr val="lt1"/>
            </a:solidFill>
            <a:prstDash val="solid"/>
            <a:round/>
            <a:headEnd len="sm" w="sm" type="none"/>
            <a:tailEnd len="sm" w="sm" type="none"/>
          </a:ln>
          <a:effectLst>
            <a:outerShdw blurRad="127000" rotWithShape="0" algn="tr" dir="8100000" dist="38100">
              <a:srgbClr val="000000">
                <a:alpha val="32941"/>
              </a:srgbClr>
            </a:outerShdw>
          </a:effectLst>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2701">
              <a:solidFill>
                <a:schemeClr val="dk1"/>
              </a:solidFill>
              <a:latin typeface="Arial"/>
              <a:ea typeface="Arial"/>
              <a:cs typeface="Arial"/>
              <a:sym typeface="Arial"/>
            </a:endParaRPr>
          </a:p>
        </p:txBody>
      </p:sp>
      <p:sp>
        <p:nvSpPr>
          <p:cNvPr id="235" name="Google Shape;235;p37"/>
          <p:cNvSpPr/>
          <p:nvPr/>
        </p:nvSpPr>
        <p:spPr>
          <a:xfrm>
            <a:off x="3814305" y="0"/>
            <a:ext cx="4512902" cy="6856506"/>
          </a:xfrm>
          <a:custGeom>
            <a:rect b="b" l="l" r="r" t="t"/>
            <a:pathLst>
              <a:path extrusionOk="0" h="6856506" w="6017203">
                <a:moveTo>
                  <a:pt x="2415079" y="0"/>
                </a:moveTo>
                <a:lnTo>
                  <a:pt x="5187972" y="0"/>
                </a:lnTo>
                <a:cubicBezTo>
                  <a:pt x="5509856" y="0"/>
                  <a:pt x="5808068" y="149109"/>
                  <a:pt x="5997706" y="399690"/>
                </a:cubicBezTo>
                <a:lnTo>
                  <a:pt x="6017203" y="429434"/>
                </a:lnTo>
                <a:lnTo>
                  <a:pt x="6017203" y="6425941"/>
                </a:lnTo>
                <a:lnTo>
                  <a:pt x="5996686" y="6456817"/>
                </a:lnTo>
                <a:cubicBezTo>
                  <a:pt x="5804978" y="6707401"/>
                  <a:pt x="5506762" y="6856506"/>
                  <a:pt x="5184883" y="6856506"/>
                </a:cubicBezTo>
                <a:lnTo>
                  <a:pt x="2411986" y="6856506"/>
                </a:lnTo>
                <a:cubicBezTo>
                  <a:pt x="2047213" y="6856506"/>
                  <a:pt x="1707170" y="6661756"/>
                  <a:pt x="1524785" y="6343350"/>
                </a:cubicBezTo>
                <a:lnTo>
                  <a:pt x="136790" y="3941411"/>
                </a:lnTo>
                <a:cubicBezTo>
                  <a:pt x="-45596" y="3623005"/>
                  <a:pt x="-45596" y="3233501"/>
                  <a:pt x="136790" y="2915099"/>
                </a:cubicBezTo>
                <a:lnTo>
                  <a:pt x="1524785" y="513156"/>
                </a:lnTo>
                <a:cubicBezTo>
                  <a:pt x="1707170" y="194754"/>
                  <a:pt x="2047213" y="0"/>
                  <a:pt x="2415079" y="0"/>
                </a:cubicBezTo>
                <a:close/>
              </a:path>
            </a:pathLst>
          </a:custGeom>
          <a:solidFill>
            <a:schemeClr val="accent2"/>
          </a:solidFill>
          <a:ln cap="flat" cmpd="sng" w="9525">
            <a:solidFill>
              <a:schemeClr val="lt1"/>
            </a:solidFill>
            <a:prstDash val="solid"/>
            <a:round/>
            <a:headEnd len="sm" w="sm" type="none"/>
            <a:tailEnd len="sm" w="sm" type="none"/>
          </a:ln>
          <a:effectLst>
            <a:outerShdw blurRad="127000" rotWithShape="0" algn="tr" dir="8100000" dist="38100">
              <a:srgbClr val="000000">
                <a:alpha val="32941"/>
              </a:srgbClr>
            </a:outerShdw>
          </a:effectLst>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2701">
              <a:solidFill>
                <a:schemeClr val="dk1"/>
              </a:solidFill>
              <a:latin typeface="Arial"/>
              <a:ea typeface="Arial"/>
              <a:cs typeface="Arial"/>
              <a:sym typeface="Arial"/>
            </a:endParaRPr>
          </a:p>
        </p:txBody>
      </p:sp>
      <p:sp>
        <p:nvSpPr>
          <p:cNvPr id="236" name="Google Shape;236;p37"/>
          <p:cNvSpPr/>
          <p:nvPr>
            <p:ph idx="2" type="pic"/>
          </p:nvPr>
        </p:nvSpPr>
        <p:spPr>
          <a:xfrm>
            <a:off x="4508762" y="0"/>
            <a:ext cx="4635238" cy="6856499"/>
          </a:xfrm>
          <a:prstGeom prst="rect">
            <a:avLst/>
          </a:prstGeom>
          <a:gradFill>
            <a:gsLst>
              <a:gs pos="0">
                <a:srgbClr val="D8D8D8"/>
              </a:gs>
              <a:gs pos="100000">
                <a:schemeClr val="lt1"/>
              </a:gs>
            </a:gsLst>
            <a:lin ang="8100000" scaled="0"/>
          </a:gradFill>
          <a:ln cap="flat" cmpd="sng" w="9525">
            <a:solidFill>
              <a:schemeClr val="lt1"/>
            </a:solidFill>
            <a:prstDash val="solid"/>
            <a:round/>
            <a:headEnd len="sm" w="sm" type="none"/>
            <a:tailEnd len="sm" w="sm" type="none"/>
          </a:ln>
          <a:effectLst>
            <a:outerShdw blurRad="127000" rotWithShape="0" algn="tr" dir="8100000" dist="38100">
              <a:srgbClr val="000000">
                <a:alpha val="32941"/>
              </a:srgbClr>
            </a:outerShdw>
          </a:effectLst>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2701"/>
              <a:buFont typeface="Arial"/>
              <a:buNone/>
              <a:defRPr b="0" i="0" sz="2701"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extLst>
    <p:ext uri="{DCECCB84-F9BA-43D5-87BE-67443E8EF086}">
      <p15:sldGuideLst>
        <p15:guide id="1" orient="horz" pos="2160">
          <p15:clr>
            <a:srgbClr val="FBAE40"/>
          </p15:clr>
        </p15:guide>
        <p15:guide id="2" pos="288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5_Contents slide layout">
  <p:cSld name="5_Contents slide layout">
    <p:spTree>
      <p:nvGrpSpPr>
        <p:cNvPr id="237" name="Shape 237"/>
        <p:cNvGrpSpPr/>
        <p:nvPr/>
      </p:nvGrpSpPr>
      <p:grpSpPr>
        <a:xfrm>
          <a:off x="0" y="0"/>
          <a:ext cx="0" cy="0"/>
          <a:chOff x="0" y="0"/>
          <a:chExt cx="0" cy="0"/>
        </a:xfrm>
      </p:grpSpPr>
      <p:sp>
        <p:nvSpPr>
          <p:cNvPr id="238" name="Google Shape;238;p38"/>
          <p:cNvSpPr/>
          <p:nvPr>
            <p:ph idx="2" type="pic"/>
          </p:nvPr>
        </p:nvSpPr>
        <p:spPr>
          <a:xfrm>
            <a:off x="0" y="0"/>
            <a:ext cx="4585226" cy="6858000"/>
          </a:xfrm>
          <a:prstGeom prst="rect">
            <a:avLst/>
          </a:prstGeom>
          <a:solidFill>
            <a:srgbClr val="F2F2F2"/>
          </a:solidFill>
          <a:ln>
            <a:noFill/>
          </a:ln>
          <a:effectLst>
            <a:outerShdw blurRad="50800" rotWithShape="0" algn="l" dist="38100">
              <a:srgbClr val="000000">
                <a:alpha val="40000"/>
              </a:srgbClr>
            </a:outerShdw>
          </a:effectLst>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6_Contents slide layout">
  <p:cSld name="6_Contents slide layout">
    <p:spTree>
      <p:nvGrpSpPr>
        <p:cNvPr id="239" name="Shape 239"/>
        <p:cNvGrpSpPr/>
        <p:nvPr/>
      </p:nvGrpSpPr>
      <p:grpSpPr>
        <a:xfrm>
          <a:off x="0" y="0"/>
          <a:ext cx="0" cy="0"/>
          <a:chOff x="0" y="0"/>
          <a:chExt cx="0" cy="0"/>
        </a:xfrm>
      </p:grpSpPr>
      <p:sp>
        <p:nvSpPr>
          <p:cNvPr id="240" name="Google Shape;240;p39"/>
          <p:cNvSpPr/>
          <p:nvPr>
            <p:ph idx="2" type="pic"/>
          </p:nvPr>
        </p:nvSpPr>
        <p:spPr>
          <a:xfrm>
            <a:off x="-1" y="1"/>
            <a:ext cx="6943725" cy="5640313"/>
          </a:xfrm>
          <a:prstGeom prst="rect">
            <a:avLst/>
          </a:prstGeom>
          <a:solidFill>
            <a:srgbClr val="F2F2F2"/>
          </a:solidFill>
          <a:ln>
            <a:noFill/>
          </a:ln>
          <a:effectLst>
            <a:outerShdw blurRad="50800" rotWithShape="0" algn="l" dist="38100">
              <a:srgbClr val="000000">
                <a:alpha val="40000"/>
              </a:srgbClr>
            </a:outerShdw>
          </a:effectLst>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9_Contents slide layout">
  <p:cSld name="9_Contents slide layout">
    <p:spTree>
      <p:nvGrpSpPr>
        <p:cNvPr id="241" name="Shape 241"/>
        <p:cNvGrpSpPr/>
        <p:nvPr/>
      </p:nvGrpSpPr>
      <p:grpSpPr>
        <a:xfrm>
          <a:off x="0" y="0"/>
          <a:ext cx="0" cy="0"/>
          <a:chOff x="0" y="0"/>
          <a:chExt cx="0" cy="0"/>
        </a:xfrm>
      </p:grpSpPr>
      <p:sp>
        <p:nvSpPr>
          <p:cNvPr id="242" name="Google Shape;242;p40"/>
          <p:cNvSpPr/>
          <p:nvPr>
            <p:ph idx="2" type="pic"/>
          </p:nvPr>
        </p:nvSpPr>
        <p:spPr>
          <a:xfrm>
            <a:off x="0" y="0"/>
            <a:ext cx="5899211" cy="6858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43" name="Google Shape;243;p40"/>
          <p:cNvSpPr/>
          <p:nvPr>
            <p:ph idx="3" type="pic"/>
          </p:nvPr>
        </p:nvSpPr>
        <p:spPr>
          <a:xfrm>
            <a:off x="4940536" y="3577044"/>
            <a:ext cx="2325405" cy="310054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44" name="Google Shape;244;p40"/>
          <p:cNvSpPr/>
          <p:nvPr>
            <p:ph idx="4" type="pic"/>
          </p:nvPr>
        </p:nvSpPr>
        <p:spPr>
          <a:xfrm>
            <a:off x="4940536" y="204021"/>
            <a:ext cx="2325405" cy="310054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45" name="Google Shape;245;p40"/>
          <p:cNvSpPr/>
          <p:nvPr>
            <p:ph idx="5" type="pic"/>
          </p:nvPr>
        </p:nvSpPr>
        <p:spPr>
          <a:xfrm>
            <a:off x="6315561" y="1890533"/>
            <a:ext cx="2325406" cy="310054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extLst>
    <p:ext uri="{DCECCB84-F9BA-43D5-87BE-67443E8EF086}">
      <p15:sldGuideLst>
        <p15:guide id="1" orient="horz" pos="2160">
          <p15:clr>
            <a:srgbClr val="FBAE40"/>
          </p15:clr>
        </p15:guide>
        <p15:guide id="2" pos="288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0_Contents slide layout">
  <p:cSld name="10_Contents slide layout">
    <p:spTree>
      <p:nvGrpSpPr>
        <p:cNvPr id="246" name="Shape 246"/>
        <p:cNvGrpSpPr/>
        <p:nvPr/>
      </p:nvGrpSpPr>
      <p:grpSpPr>
        <a:xfrm>
          <a:off x="0" y="0"/>
          <a:ext cx="0" cy="0"/>
          <a:chOff x="0" y="0"/>
          <a:chExt cx="0" cy="0"/>
        </a:xfrm>
      </p:grpSpPr>
      <p:sp>
        <p:nvSpPr>
          <p:cNvPr id="247" name="Google Shape;247;p41"/>
          <p:cNvSpPr/>
          <p:nvPr>
            <p:ph idx="2" type="pic"/>
          </p:nvPr>
        </p:nvSpPr>
        <p:spPr>
          <a:xfrm>
            <a:off x="0" y="0"/>
            <a:ext cx="9144000" cy="6858000"/>
          </a:xfrm>
          <a:prstGeom prst="rect">
            <a:avLst/>
          </a:prstGeom>
          <a:solidFill>
            <a:srgbClr val="F2F2F2"/>
          </a:solidFill>
          <a:ln>
            <a:noFill/>
          </a:ln>
        </p:spPr>
        <p:txBody>
          <a:bodyPr anchorCtr="0" anchor="t" bIns="45700" lIns="1737350" spcFirstLastPara="1" rIns="91425" wrap="square" tIns="2194550">
            <a:noAutofit/>
          </a:bodyPr>
          <a:lstStyle>
            <a:lvl1pPr lvl="0" marR="0" rtl="0" algn="l">
              <a:lnSpc>
                <a:spcPct val="90000"/>
              </a:lnSpc>
              <a:spcBef>
                <a:spcPts val="10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1_Contents slide layout">
  <p:cSld name="11_Contents slide layout">
    <p:spTree>
      <p:nvGrpSpPr>
        <p:cNvPr id="248" name="Shape 248"/>
        <p:cNvGrpSpPr/>
        <p:nvPr/>
      </p:nvGrpSpPr>
      <p:grpSpPr>
        <a:xfrm>
          <a:off x="0" y="0"/>
          <a:ext cx="0" cy="0"/>
          <a:chOff x="0" y="0"/>
          <a:chExt cx="0" cy="0"/>
        </a:xfrm>
      </p:grpSpPr>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4_Contents slide layout">
  <p:cSld name="14_Contents slide layout">
    <p:spTree>
      <p:nvGrpSpPr>
        <p:cNvPr id="249" name="Shape 249"/>
        <p:cNvGrpSpPr/>
        <p:nvPr/>
      </p:nvGrpSpPr>
      <p:grpSpPr>
        <a:xfrm>
          <a:off x="0" y="0"/>
          <a:ext cx="0" cy="0"/>
          <a:chOff x="0" y="0"/>
          <a:chExt cx="0" cy="0"/>
        </a:xfrm>
      </p:grpSpPr>
      <p:sp>
        <p:nvSpPr>
          <p:cNvPr id="250" name="Google Shape;250;p43"/>
          <p:cNvSpPr/>
          <p:nvPr>
            <p:ph idx="2" type="pic"/>
          </p:nvPr>
        </p:nvSpPr>
        <p:spPr>
          <a:xfrm>
            <a:off x="4000500" y="77076"/>
            <a:ext cx="5143500" cy="6780924"/>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55" name="Shape 255"/>
        <p:cNvGrpSpPr/>
        <p:nvPr/>
      </p:nvGrpSpPr>
      <p:grpSpPr>
        <a:xfrm>
          <a:off x="0" y="0"/>
          <a:ext cx="0" cy="0"/>
          <a:chOff x="0" y="0"/>
          <a:chExt cx="0" cy="0"/>
        </a:xfrm>
      </p:grpSpPr>
      <p:sp>
        <p:nvSpPr>
          <p:cNvPr id="256" name="Google Shape;256;p4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57" name="Google Shape;257;p4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58" name="Google Shape;258;p45"/>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259" name="Shape 259"/>
        <p:cNvGrpSpPr/>
        <p:nvPr/>
      </p:nvGrpSpPr>
      <p:grpSpPr>
        <a:xfrm>
          <a:off x="0" y="0"/>
          <a:ext cx="0" cy="0"/>
          <a:chOff x="0" y="0"/>
          <a:chExt cx="0" cy="0"/>
        </a:xfrm>
      </p:grpSpPr>
      <p:sp>
        <p:nvSpPr>
          <p:cNvPr id="260" name="Google Shape;260;p46"/>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61" name="Google Shape;261;p46"/>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62" name="Google Shape;262;p46"/>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63" name="Shape 263"/>
        <p:cNvGrpSpPr/>
        <p:nvPr/>
      </p:nvGrpSpPr>
      <p:grpSpPr>
        <a:xfrm>
          <a:off x="0" y="0"/>
          <a:ext cx="0" cy="0"/>
          <a:chOff x="0" y="0"/>
          <a:chExt cx="0" cy="0"/>
        </a:xfrm>
      </p:grpSpPr>
      <p:sp>
        <p:nvSpPr>
          <p:cNvPr id="264" name="Google Shape;264;p47"/>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65" name="Google Shape;265;p47"/>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6" name="Shape 266"/>
        <p:cNvGrpSpPr/>
        <p:nvPr/>
      </p:nvGrpSpPr>
      <p:grpSpPr>
        <a:xfrm>
          <a:off x="0" y="0"/>
          <a:ext cx="0" cy="0"/>
          <a:chOff x="0" y="0"/>
          <a:chExt cx="0" cy="0"/>
        </a:xfrm>
      </p:grpSpPr>
      <p:sp>
        <p:nvSpPr>
          <p:cNvPr id="267" name="Google Shape;267;p48"/>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8" name="Google Shape;268;p48"/>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69" name="Google Shape;269;p48"/>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70" name="Google Shape;270;p48"/>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71" name="Shape 271"/>
        <p:cNvGrpSpPr/>
        <p:nvPr/>
      </p:nvGrpSpPr>
      <p:grpSpPr>
        <a:xfrm>
          <a:off x="0" y="0"/>
          <a:ext cx="0" cy="0"/>
          <a:chOff x="0" y="0"/>
          <a:chExt cx="0" cy="0"/>
        </a:xfrm>
      </p:grpSpPr>
      <p:sp>
        <p:nvSpPr>
          <p:cNvPr id="272" name="Google Shape;272;p4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3" name="Google Shape;273;p49"/>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74" name="Shape 274"/>
        <p:cNvGrpSpPr/>
        <p:nvPr/>
      </p:nvGrpSpPr>
      <p:grpSpPr>
        <a:xfrm>
          <a:off x="0" y="0"/>
          <a:ext cx="0" cy="0"/>
          <a:chOff x="0" y="0"/>
          <a:chExt cx="0" cy="0"/>
        </a:xfrm>
      </p:grpSpPr>
      <p:sp>
        <p:nvSpPr>
          <p:cNvPr id="275" name="Google Shape;275;p50"/>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276" name="Google Shape;276;p50"/>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77" name="Google Shape;277;p50"/>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278" name="Shape 278"/>
        <p:cNvGrpSpPr/>
        <p:nvPr/>
      </p:nvGrpSpPr>
      <p:grpSpPr>
        <a:xfrm>
          <a:off x="0" y="0"/>
          <a:ext cx="0" cy="0"/>
          <a:chOff x="0" y="0"/>
          <a:chExt cx="0" cy="0"/>
        </a:xfrm>
      </p:grpSpPr>
      <p:sp>
        <p:nvSpPr>
          <p:cNvPr id="279" name="Google Shape;279;p51"/>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80" name="Google Shape;280;p5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281" name="Shape 281"/>
        <p:cNvGrpSpPr/>
        <p:nvPr/>
      </p:nvGrpSpPr>
      <p:grpSpPr>
        <a:xfrm>
          <a:off x="0" y="0"/>
          <a:ext cx="0" cy="0"/>
          <a:chOff x="0" y="0"/>
          <a:chExt cx="0" cy="0"/>
        </a:xfrm>
      </p:grpSpPr>
      <p:sp>
        <p:nvSpPr>
          <p:cNvPr id="282" name="Google Shape;282;p52"/>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52"/>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284" name="Google Shape;284;p52"/>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85" name="Google Shape;285;p52"/>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86" name="Google Shape;286;p52"/>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287" name="Shape 287"/>
        <p:cNvGrpSpPr/>
        <p:nvPr/>
      </p:nvGrpSpPr>
      <p:grpSpPr>
        <a:xfrm>
          <a:off x="0" y="0"/>
          <a:ext cx="0" cy="0"/>
          <a:chOff x="0" y="0"/>
          <a:chExt cx="0" cy="0"/>
        </a:xfrm>
      </p:grpSpPr>
      <p:sp>
        <p:nvSpPr>
          <p:cNvPr id="288" name="Google Shape;288;p53"/>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289" name="Google Shape;289;p53"/>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290" name="Shape 290"/>
        <p:cNvGrpSpPr/>
        <p:nvPr/>
      </p:nvGrpSpPr>
      <p:grpSpPr>
        <a:xfrm>
          <a:off x="0" y="0"/>
          <a:ext cx="0" cy="0"/>
          <a:chOff x="0" y="0"/>
          <a:chExt cx="0" cy="0"/>
        </a:xfrm>
      </p:grpSpPr>
      <p:sp>
        <p:nvSpPr>
          <p:cNvPr id="291" name="Google Shape;291;p54"/>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292" name="Google Shape;292;p54"/>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293" name="Google Shape;293;p54"/>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294" name="Shape 294"/>
        <p:cNvGrpSpPr/>
        <p:nvPr/>
      </p:nvGrpSpPr>
      <p:grpSpPr>
        <a:xfrm>
          <a:off x="0" y="0"/>
          <a:ext cx="0" cy="0"/>
          <a:chOff x="0" y="0"/>
          <a:chExt cx="0" cy="0"/>
        </a:xfrm>
      </p:grpSpPr>
      <p:sp>
        <p:nvSpPr>
          <p:cNvPr id="295" name="Google Shape;295;p55"/>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0" Type="http://schemas.openxmlformats.org/officeDocument/2006/relationships/slideLayout" Target="../slideLayouts/slideLayout32.xml"/><Relationship Id="rId13" Type="http://schemas.openxmlformats.org/officeDocument/2006/relationships/slideLayout" Target="../slideLayouts/slideLayout35.xml"/><Relationship Id="rId12" Type="http://schemas.openxmlformats.org/officeDocument/2006/relationships/slideLayout" Target="../slideLayouts/slideLayout34.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5" Type="http://schemas.openxmlformats.org/officeDocument/2006/relationships/slideLayout" Target="../slideLayouts/slideLayout37.xml"/><Relationship Id="rId14" Type="http://schemas.openxmlformats.org/officeDocument/2006/relationships/slideLayout" Target="../slideLayouts/slideLayout36.xml"/><Relationship Id="rId17" Type="http://schemas.openxmlformats.org/officeDocument/2006/relationships/slideLayout" Target="../slideLayouts/slideLayout39.xml"/><Relationship Id="rId16" Type="http://schemas.openxmlformats.org/officeDocument/2006/relationships/slideLayout" Target="../slideLayouts/slideLayout38.xml"/><Relationship Id="rId5" Type="http://schemas.openxmlformats.org/officeDocument/2006/relationships/slideLayout" Target="../slideLayouts/slideLayout27.xml"/><Relationship Id="rId19" Type="http://schemas.openxmlformats.org/officeDocument/2006/relationships/theme" Target="../theme/theme4.xml"/><Relationship Id="rId6" Type="http://schemas.openxmlformats.org/officeDocument/2006/relationships/slideLayout" Target="../slideLayouts/slideLayout28.xml"/><Relationship Id="rId18" Type="http://schemas.openxmlformats.org/officeDocument/2006/relationships/slideLayout" Target="../slideLayouts/slideLayout40.xml"/><Relationship Id="rId7" Type="http://schemas.openxmlformats.org/officeDocument/2006/relationships/slideLayout" Target="../slideLayouts/slideLayout29.xml"/><Relationship Id="rId8"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1.xml"/><Relationship Id="rId10" Type="http://schemas.openxmlformats.org/officeDocument/2006/relationships/slideLayout" Target="../slideLayouts/slideLayout50.xml"/><Relationship Id="rId12" Type="http://schemas.openxmlformats.org/officeDocument/2006/relationships/theme" Target="../theme/theme5.xml"/><Relationship Id="rId1" Type="http://schemas.openxmlformats.org/officeDocument/2006/relationships/slideLayout" Target="../slideLayouts/slideLayout41.xml"/><Relationship Id="rId2" Type="http://schemas.openxmlformats.org/officeDocument/2006/relationships/slideLayout" Target="../slideLayouts/slideLayout42.xml"/><Relationship Id="rId3" Type="http://schemas.openxmlformats.org/officeDocument/2006/relationships/slideLayout" Target="../slideLayouts/slideLayout43.xml"/><Relationship Id="rId4" Type="http://schemas.openxmlformats.org/officeDocument/2006/relationships/slideLayout" Target="../slideLayouts/slideLayout44.xml"/><Relationship Id="rId9" Type="http://schemas.openxmlformats.org/officeDocument/2006/relationships/slideLayout" Target="../slideLayouts/slideLayout49.xml"/><Relationship Id="rId5" Type="http://schemas.openxmlformats.org/officeDocument/2006/relationships/slideLayout" Target="../slideLayouts/slideLayout45.xml"/><Relationship Id="rId6" Type="http://schemas.openxmlformats.org/officeDocument/2006/relationships/slideLayout" Target="../slideLayouts/slideLayout46.xml"/><Relationship Id="rId7" Type="http://schemas.openxmlformats.org/officeDocument/2006/relationships/slideLayout" Target="../slideLayouts/slideLayout47.xml"/><Relationship Id="rId8"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52" name="Google Shape;52;p13"/>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53" name="Google Shape;53;p13"/>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5" name="Shape 95"/>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251" name="Shape 251"/>
        <p:cNvGrpSpPr/>
        <p:nvPr/>
      </p:nvGrpSpPr>
      <p:grpSpPr>
        <a:xfrm>
          <a:off x="0" y="0"/>
          <a:ext cx="0" cy="0"/>
          <a:chOff x="0" y="0"/>
          <a:chExt cx="0" cy="0"/>
        </a:xfrm>
      </p:grpSpPr>
      <p:sp>
        <p:nvSpPr>
          <p:cNvPr id="252" name="Google Shape;252;p44"/>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253" name="Google Shape;253;p44"/>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254" name="Google Shape;254;p44"/>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xml"/><Relationship Id="rId3" Type="http://schemas.openxmlformats.org/officeDocument/2006/relationships/image" Target="../media/image2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comments" Target="../comments/comment1.xm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hyperlink" Target="https://uca.edu/politicalscience/dadm-project/asiapacific-region/burmamyanmar-1948-present/"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hyperlink" Target="http://factsanddetails.com/southeast-asia/Myanmar/sub5_5a/entry-3007.html" TargetMode="External"/><Relationship Id="rId5"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hyperlink" Target="http://factsanddetails.com/southeast-asia/Myanmar/sub5_5a/entry-3007.html" TargetMode="Externa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1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2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27.png"/><Relationship Id="rId4" Type="http://schemas.openxmlformats.org/officeDocument/2006/relationships/hyperlink" Target="https://bangkok.unesco.org/content/20172018-global-education-monitoring-report-thailand-highlight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21.png"/><Relationship Id="rId4" Type="http://schemas.openxmlformats.org/officeDocument/2006/relationships/image" Target="../media/image16.png"/><Relationship Id="rId5" Type="http://schemas.openxmlformats.org/officeDocument/2006/relationships/image" Target="../media/image20.png"/><Relationship Id="rId6"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hyperlink" Target="https://www.unicef.org/myanmar/education" TargetMode="External"/><Relationship Id="rId4" Type="http://schemas.openxmlformats.org/officeDocument/2006/relationships/image" Target="../media/image9.png"/><Relationship Id="rId5" Type="http://schemas.openxmlformats.org/officeDocument/2006/relationships/image" Target="../media/image23.png"/><Relationship Id="rId6" Type="http://schemas.openxmlformats.org/officeDocument/2006/relationships/image" Target="../media/image25.png"/><Relationship Id="rId7" Type="http://schemas.openxmlformats.org/officeDocument/2006/relationships/image" Target="../media/image26.png"/><Relationship Id="rId8"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1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19.png"/><Relationship Id="rId4" Type="http://schemas.openxmlformats.org/officeDocument/2006/relationships/image" Target="../media/image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 Id="rId3" Type="http://schemas.openxmlformats.org/officeDocument/2006/relationships/image" Target="../media/image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 Id="rId3" Type="http://schemas.openxmlformats.org/officeDocument/2006/relationships/image" Target="../media/image22.png"/><Relationship Id="rId4" Type="http://schemas.openxmlformats.org/officeDocument/2006/relationships/image" Target="../media/image17.png"/><Relationship Id="rId5" Type="http://schemas.openxmlformats.org/officeDocument/2006/relationships/image" Target="../media/image27.png"/><Relationship Id="rId6" Type="http://schemas.openxmlformats.org/officeDocument/2006/relationships/hyperlink" Target="https://santandertrade.com/en/portal/establish-overseas/thailand/foreign-investment"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 Id="rId3" Type="http://schemas.openxmlformats.org/officeDocument/2006/relationships/image" Target="../media/image9.png"/><Relationship Id="rId4" Type="http://schemas.openxmlformats.org/officeDocument/2006/relationships/hyperlink" Target="https://www.ide.go.jp/English/Publish/Download/Dp/149.html"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 Id="rId3"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 Id="rId3" Type="http://schemas.openxmlformats.org/officeDocument/2006/relationships/image" Target="../media/image11.png"/><Relationship Id="rId4" Type="http://schemas.openxmlformats.org/officeDocument/2006/relationships/hyperlink" Target="https://data.aseanstats.org/fdi-by-hosts-and-sources" TargetMode="External"/><Relationship Id="rId5" Type="http://schemas.openxmlformats.org/officeDocument/2006/relationships/image" Target="../media/image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23.xm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4.xml"/><Relationship Id="rId3"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 Id="rId3" Type="http://schemas.openxmlformats.org/officeDocument/2006/relationships/image" Target="../media/image1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 Id="rId3" Type="http://schemas.openxmlformats.org/officeDocument/2006/relationships/comments" Target="../comments/commen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9" name="Shape 299"/>
        <p:cNvGrpSpPr/>
        <p:nvPr/>
      </p:nvGrpSpPr>
      <p:grpSpPr>
        <a:xfrm>
          <a:off x="0" y="0"/>
          <a:ext cx="0" cy="0"/>
          <a:chOff x="0" y="0"/>
          <a:chExt cx="0" cy="0"/>
        </a:xfrm>
      </p:grpSpPr>
      <p:pic>
        <p:nvPicPr>
          <p:cNvPr id="300" name="Google Shape;300;p56"/>
          <p:cNvPicPr preferRelativeResize="0"/>
          <p:nvPr/>
        </p:nvPicPr>
        <p:blipFill>
          <a:blip r:embed="rId3">
            <a:alphaModFix/>
          </a:blip>
          <a:stretch>
            <a:fillRect/>
          </a:stretch>
        </p:blipFill>
        <p:spPr>
          <a:xfrm>
            <a:off x="0" y="0"/>
            <a:ext cx="9144001" cy="6857999"/>
          </a:xfrm>
          <a:prstGeom prst="rect">
            <a:avLst/>
          </a:prstGeom>
          <a:noFill/>
          <a:ln>
            <a:noFill/>
          </a:ln>
        </p:spPr>
      </p:pic>
      <p:sp>
        <p:nvSpPr>
          <p:cNvPr id="301" name="Google Shape;301;p56"/>
          <p:cNvSpPr/>
          <p:nvPr/>
        </p:nvSpPr>
        <p:spPr>
          <a:xfrm>
            <a:off x="4252519" y="0"/>
            <a:ext cx="4464300" cy="68580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sp>
        <p:nvSpPr>
          <p:cNvPr id="302" name="Google Shape;302;p56"/>
          <p:cNvSpPr txBox="1"/>
          <p:nvPr/>
        </p:nvSpPr>
        <p:spPr>
          <a:xfrm>
            <a:off x="4359775" y="1343475"/>
            <a:ext cx="4464300" cy="55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5000">
                <a:solidFill>
                  <a:srgbClr val="FFFFFF"/>
                </a:solidFill>
                <a:latin typeface="Century Gothic"/>
                <a:ea typeface="Century Gothic"/>
                <a:cs typeface="Century Gothic"/>
                <a:sym typeface="Century Gothic"/>
              </a:rPr>
              <a:t>Economic development in Singapore, Thailand and Myanmar</a:t>
            </a:r>
            <a:endParaRPr b="1" sz="50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b="1" sz="5000">
              <a:solidFill>
                <a:srgbClr val="FFFFFF"/>
              </a:solidFill>
              <a:latin typeface="Century Gothic"/>
              <a:ea typeface="Century Gothic"/>
              <a:cs typeface="Century Gothic"/>
              <a:sym typeface="Century Gothic"/>
            </a:endParaRPr>
          </a:p>
          <a:p>
            <a:pPr indent="0" lvl="0" marL="0" rtl="0" algn="ctr">
              <a:spcBef>
                <a:spcPts val="0"/>
              </a:spcBef>
              <a:spcAft>
                <a:spcPts val="0"/>
              </a:spcAft>
              <a:buNone/>
            </a:pPr>
            <a:r>
              <a:t/>
            </a:r>
            <a:endParaRPr b="1" sz="5000">
              <a:solidFill>
                <a:srgbClr val="FFFFFF"/>
              </a:solidFill>
              <a:latin typeface="Century Gothic"/>
              <a:ea typeface="Century Gothic"/>
              <a:cs typeface="Century Gothic"/>
              <a:sym typeface="Century Gothic"/>
            </a:endParaRPr>
          </a:p>
          <a:p>
            <a:pPr indent="0" lvl="0" marL="0" rtl="0" algn="ctr">
              <a:spcBef>
                <a:spcPts val="0"/>
              </a:spcBef>
              <a:spcAft>
                <a:spcPts val="0"/>
              </a:spcAft>
              <a:buNone/>
            </a:pPr>
            <a:r>
              <a:t/>
            </a:r>
            <a:endParaRPr b="1" sz="5000">
              <a:solidFill>
                <a:srgbClr val="FFFFFF"/>
              </a:solidFill>
              <a:latin typeface="Century Gothic"/>
              <a:ea typeface="Century Gothic"/>
              <a:cs typeface="Century Gothic"/>
              <a:sym typeface="Century Gothic"/>
            </a:endParaRPr>
          </a:p>
        </p:txBody>
      </p:sp>
      <p:sp>
        <p:nvSpPr>
          <p:cNvPr id="303" name="Google Shape;303;p56"/>
          <p:cNvSpPr txBox="1"/>
          <p:nvPr/>
        </p:nvSpPr>
        <p:spPr>
          <a:xfrm>
            <a:off x="4359775" y="5220950"/>
            <a:ext cx="4249800" cy="8559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i="1" sz="1800">
              <a:solidFill>
                <a:srgbClr val="FFFFFF"/>
              </a:solidFill>
              <a:latin typeface="Century Gothic"/>
              <a:ea typeface="Century Gothic"/>
              <a:cs typeface="Century Gothic"/>
              <a:sym typeface="Century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0"/>
                                        </p:tgtEl>
                                        <p:attrNameLst>
                                          <p:attrName>style.visibility</p:attrName>
                                        </p:attrNameLst>
                                      </p:cBhvr>
                                      <p:to>
                                        <p:strVal val="visible"/>
                                      </p:to>
                                    </p:set>
                                    <p:animEffect filter="fade" transition="in">
                                      <p:cBhvr>
                                        <p:cTn dur="1000"/>
                                        <p:tgtEl>
                                          <p:spTgt spid="3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7" name="Shape 307"/>
        <p:cNvGrpSpPr/>
        <p:nvPr/>
      </p:nvGrpSpPr>
      <p:grpSpPr>
        <a:xfrm>
          <a:off x="0" y="0"/>
          <a:ext cx="0" cy="0"/>
          <a:chOff x="0" y="0"/>
          <a:chExt cx="0" cy="0"/>
        </a:xfrm>
      </p:grpSpPr>
      <p:sp>
        <p:nvSpPr>
          <p:cNvPr id="308" name="Google Shape;308;p57"/>
          <p:cNvSpPr/>
          <p:nvPr/>
        </p:nvSpPr>
        <p:spPr>
          <a:xfrm>
            <a:off x="2424300" y="-14975"/>
            <a:ext cx="67197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57"/>
          <p:cNvSpPr txBox="1"/>
          <p:nvPr>
            <p:ph idx="1" type="body"/>
          </p:nvPr>
        </p:nvSpPr>
        <p:spPr>
          <a:xfrm>
            <a:off x="2748212" y="756849"/>
            <a:ext cx="6279600" cy="724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656565"/>
              </a:buClr>
              <a:buSzPts val="5400"/>
              <a:buNone/>
            </a:pPr>
            <a:r>
              <a:rPr b="1" lang="en-GB" sz="3200">
                <a:solidFill>
                  <a:srgbClr val="656565"/>
                </a:solidFill>
                <a:latin typeface="Century Gothic"/>
                <a:ea typeface="Century Gothic"/>
                <a:cs typeface="Century Gothic"/>
                <a:sym typeface="Century Gothic"/>
              </a:rPr>
              <a:t>Agenda</a:t>
            </a:r>
            <a:r>
              <a:rPr b="1" lang="en-GB" sz="3200">
                <a:latin typeface="Century Gothic"/>
                <a:ea typeface="Century Gothic"/>
                <a:cs typeface="Century Gothic"/>
                <a:sym typeface="Century Gothic"/>
              </a:rPr>
              <a:t> </a:t>
            </a:r>
            <a:endParaRPr sz="3200"/>
          </a:p>
        </p:txBody>
      </p:sp>
      <p:sp>
        <p:nvSpPr>
          <p:cNvPr id="310" name="Google Shape;310;p57"/>
          <p:cNvSpPr/>
          <p:nvPr/>
        </p:nvSpPr>
        <p:spPr>
          <a:xfrm>
            <a:off x="3307520" y="1676385"/>
            <a:ext cx="5160900" cy="504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1" name="Google Shape;311;p57"/>
          <p:cNvSpPr/>
          <p:nvPr/>
        </p:nvSpPr>
        <p:spPr>
          <a:xfrm>
            <a:off x="2776792" y="1676385"/>
            <a:ext cx="459000" cy="504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2" name="Google Shape;312;p57"/>
          <p:cNvSpPr txBox="1"/>
          <p:nvPr/>
        </p:nvSpPr>
        <p:spPr>
          <a:xfrm>
            <a:off x="2781831" y="1697554"/>
            <a:ext cx="453900" cy="4617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1800">
                <a:solidFill>
                  <a:schemeClr val="accent4"/>
                </a:solidFill>
                <a:latin typeface="Arial"/>
                <a:ea typeface="Arial"/>
                <a:cs typeface="Arial"/>
                <a:sym typeface="Arial"/>
              </a:rPr>
              <a:t>01</a:t>
            </a:r>
            <a:endParaRPr b="1" sz="1800">
              <a:solidFill>
                <a:schemeClr val="accent4"/>
              </a:solidFill>
              <a:latin typeface="Arial"/>
              <a:ea typeface="Arial"/>
              <a:cs typeface="Arial"/>
              <a:sym typeface="Arial"/>
            </a:endParaRPr>
          </a:p>
        </p:txBody>
      </p:sp>
      <p:sp>
        <p:nvSpPr>
          <p:cNvPr id="313" name="Google Shape;313;p57"/>
          <p:cNvSpPr txBox="1"/>
          <p:nvPr/>
        </p:nvSpPr>
        <p:spPr>
          <a:xfrm>
            <a:off x="3418096" y="1718720"/>
            <a:ext cx="4939800" cy="461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lt1"/>
                </a:solidFill>
                <a:latin typeface="Century Gothic"/>
                <a:ea typeface="Century Gothic"/>
                <a:cs typeface="Century Gothic"/>
                <a:sym typeface="Century Gothic"/>
              </a:rPr>
              <a:t>Colonization</a:t>
            </a:r>
            <a:endParaRPr sz="2400">
              <a:solidFill>
                <a:schemeClr val="lt1"/>
              </a:solidFill>
              <a:latin typeface="Century Gothic"/>
              <a:ea typeface="Century Gothic"/>
              <a:cs typeface="Century Gothic"/>
              <a:sym typeface="Century Gothic"/>
            </a:endParaRPr>
          </a:p>
        </p:txBody>
      </p:sp>
      <p:sp>
        <p:nvSpPr>
          <p:cNvPr id="314" name="Google Shape;314;p57"/>
          <p:cNvSpPr/>
          <p:nvPr/>
        </p:nvSpPr>
        <p:spPr>
          <a:xfrm>
            <a:off x="3307520" y="2506934"/>
            <a:ext cx="5160900" cy="504000"/>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A0C458"/>
              </a:solidFill>
              <a:latin typeface="Arial"/>
              <a:ea typeface="Arial"/>
              <a:cs typeface="Arial"/>
              <a:sym typeface="Arial"/>
            </a:endParaRPr>
          </a:p>
        </p:txBody>
      </p:sp>
      <p:sp>
        <p:nvSpPr>
          <p:cNvPr id="315" name="Google Shape;315;p57"/>
          <p:cNvSpPr/>
          <p:nvPr/>
        </p:nvSpPr>
        <p:spPr>
          <a:xfrm>
            <a:off x="2776792" y="2506934"/>
            <a:ext cx="459000" cy="504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6" name="Google Shape;316;p57"/>
          <p:cNvSpPr txBox="1"/>
          <p:nvPr/>
        </p:nvSpPr>
        <p:spPr>
          <a:xfrm>
            <a:off x="2781831" y="2528103"/>
            <a:ext cx="453900" cy="4617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1800">
                <a:solidFill>
                  <a:schemeClr val="accent3"/>
                </a:solidFill>
                <a:latin typeface="Arial"/>
                <a:ea typeface="Arial"/>
                <a:cs typeface="Arial"/>
                <a:sym typeface="Arial"/>
              </a:rPr>
              <a:t>02</a:t>
            </a:r>
            <a:endParaRPr b="1" sz="1800">
              <a:solidFill>
                <a:schemeClr val="accent3"/>
              </a:solidFill>
              <a:latin typeface="Arial"/>
              <a:ea typeface="Arial"/>
              <a:cs typeface="Arial"/>
              <a:sym typeface="Arial"/>
            </a:endParaRPr>
          </a:p>
        </p:txBody>
      </p:sp>
      <p:sp>
        <p:nvSpPr>
          <p:cNvPr id="317" name="Google Shape;317;p57"/>
          <p:cNvSpPr/>
          <p:nvPr/>
        </p:nvSpPr>
        <p:spPr>
          <a:xfrm>
            <a:off x="3307520" y="3337483"/>
            <a:ext cx="5160900" cy="504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8" name="Google Shape;318;p57"/>
          <p:cNvSpPr/>
          <p:nvPr/>
        </p:nvSpPr>
        <p:spPr>
          <a:xfrm>
            <a:off x="2776792" y="3337483"/>
            <a:ext cx="459000" cy="504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9" name="Google Shape;319;p57"/>
          <p:cNvSpPr txBox="1"/>
          <p:nvPr/>
        </p:nvSpPr>
        <p:spPr>
          <a:xfrm>
            <a:off x="2781831" y="3358652"/>
            <a:ext cx="453900" cy="4617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1800">
                <a:solidFill>
                  <a:schemeClr val="accent2"/>
                </a:solidFill>
                <a:latin typeface="Arial"/>
                <a:ea typeface="Arial"/>
                <a:cs typeface="Arial"/>
                <a:sym typeface="Arial"/>
              </a:rPr>
              <a:t>03</a:t>
            </a:r>
            <a:endParaRPr b="1" sz="1800">
              <a:solidFill>
                <a:schemeClr val="accent2"/>
              </a:solidFill>
              <a:latin typeface="Arial"/>
              <a:ea typeface="Arial"/>
              <a:cs typeface="Arial"/>
              <a:sym typeface="Arial"/>
            </a:endParaRPr>
          </a:p>
        </p:txBody>
      </p:sp>
      <p:sp>
        <p:nvSpPr>
          <p:cNvPr id="320" name="Google Shape;320;p57"/>
          <p:cNvSpPr/>
          <p:nvPr/>
        </p:nvSpPr>
        <p:spPr>
          <a:xfrm>
            <a:off x="3307520" y="4244231"/>
            <a:ext cx="5160900" cy="504000"/>
          </a:xfrm>
          <a:prstGeom prst="rect">
            <a:avLst/>
          </a:prstGeom>
          <a:solidFill>
            <a:srgbClr val="27686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1" name="Google Shape;321;p57"/>
          <p:cNvSpPr/>
          <p:nvPr/>
        </p:nvSpPr>
        <p:spPr>
          <a:xfrm>
            <a:off x="2776792" y="4244231"/>
            <a:ext cx="459000" cy="504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2" name="Google Shape;322;p57"/>
          <p:cNvSpPr txBox="1"/>
          <p:nvPr/>
        </p:nvSpPr>
        <p:spPr>
          <a:xfrm>
            <a:off x="2781831" y="4265400"/>
            <a:ext cx="453900" cy="4617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1800">
                <a:solidFill>
                  <a:srgbClr val="656565"/>
                </a:solidFill>
                <a:latin typeface="Arial"/>
                <a:ea typeface="Arial"/>
                <a:cs typeface="Arial"/>
                <a:sym typeface="Arial"/>
              </a:rPr>
              <a:t>04</a:t>
            </a:r>
            <a:endParaRPr b="1" sz="1800">
              <a:solidFill>
                <a:srgbClr val="656565"/>
              </a:solidFill>
              <a:latin typeface="Arial"/>
              <a:ea typeface="Arial"/>
              <a:cs typeface="Arial"/>
              <a:sym typeface="Arial"/>
            </a:endParaRPr>
          </a:p>
        </p:txBody>
      </p:sp>
      <p:sp>
        <p:nvSpPr>
          <p:cNvPr id="323" name="Google Shape;323;p57"/>
          <p:cNvSpPr txBox="1"/>
          <p:nvPr/>
        </p:nvSpPr>
        <p:spPr>
          <a:xfrm>
            <a:off x="3418096" y="2528101"/>
            <a:ext cx="4939800" cy="461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lt1"/>
                </a:solidFill>
                <a:latin typeface="Century Gothic"/>
                <a:ea typeface="Century Gothic"/>
                <a:cs typeface="Century Gothic"/>
                <a:sym typeface="Century Gothic"/>
              </a:rPr>
              <a:t>Education</a:t>
            </a:r>
            <a:endParaRPr sz="2400">
              <a:solidFill>
                <a:schemeClr val="lt1"/>
              </a:solidFill>
              <a:latin typeface="Century Gothic"/>
              <a:ea typeface="Century Gothic"/>
              <a:cs typeface="Century Gothic"/>
              <a:sym typeface="Century Gothic"/>
            </a:endParaRPr>
          </a:p>
        </p:txBody>
      </p:sp>
      <p:sp>
        <p:nvSpPr>
          <p:cNvPr id="324" name="Google Shape;324;p57"/>
          <p:cNvSpPr txBox="1"/>
          <p:nvPr/>
        </p:nvSpPr>
        <p:spPr>
          <a:xfrm>
            <a:off x="3418096" y="3379818"/>
            <a:ext cx="4939800" cy="461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lt1"/>
                </a:solidFill>
                <a:latin typeface="Century Gothic"/>
                <a:ea typeface="Century Gothic"/>
                <a:cs typeface="Century Gothic"/>
                <a:sym typeface="Century Gothic"/>
              </a:rPr>
              <a:t>FDI</a:t>
            </a:r>
            <a:endParaRPr sz="2400">
              <a:solidFill>
                <a:schemeClr val="lt1"/>
              </a:solidFill>
              <a:latin typeface="Century Gothic"/>
              <a:ea typeface="Century Gothic"/>
              <a:cs typeface="Century Gothic"/>
              <a:sym typeface="Century Gothic"/>
            </a:endParaRPr>
          </a:p>
        </p:txBody>
      </p:sp>
      <p:sp>
        <p:nvSpPr>
          <p:cNvPr id="325" name="Google Shape;325;p57"/>
          <p:cNvSpPr txBox="1"/>
          <p:nvPr/>
        </p:nvSpPr>
        <p:spPr>
          <a:xfrm>
            <a:off x="3418096" y="4244231"/>
            <a:ext cx="4939800" cy="461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100">
                <a:solidFill>
                  <a:schemeClr val="lt1"/>
                </a:solidFill>
                <a:latin typeface="Century Gothic"/>
                <a:ea typeface="Century Gothic"/>
                <a:cs typeface="Century Gothic"/>
                <a:sym typeface="Century Gothic"/>
              </a:rPr>
              <a:t>Framework</a:t>
            </a:r>
            <a:endParaRPr sz="2100">
              <a:solidFill>
                <a:schemeClr val="lt1"/>
              </a:solidFill>
              <a:latin typeface="Century Gothic"/>
              <a:ea typeface="Century Gothic"/>
              <a:cs typeface="Century Gothic"/>
              <a:sym typeface="Century Gothic"/>
            </a:endParaRPr>
          </a:p>
        </p:txBody>
      </p:sp>
      <p:sp>
        <p:nvSpPr>
          <p:cNvPr id="326" name="Google Shape;326;p57"/>
          <p:cNvSpPr/>
          <p:nvPr/>
        </p:nvSpPr>
        <p:spPr>
          <a:xfrm>
            <a:off x="0" y="-14975"/>
            <a:ext cx="2424300" cy="6858000"/>
          </a:xfrm>
          <a:prstGeom prst="rect">
            <a:avLst/>
          </a:pr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0" name="Shape 330"/>
        <p:cNvGrpSpPr/>
        <p:nvPr/>
      </p:nvGrpSpPr>
      <p:grpSpPr>
        <a:xfrm>
          <a:off x="0" y="0"/>
          <a:ext cx="0" cy="0"/>
          <a:chOff x="0" y="0"/>
          <a:chExt cx="0" cy="0"/>
        </a:xfrm>
      </p:grpSpPr>
      <p:pic>
        <p:nvPicPr>
          <p:cNvPr id="331" name="Google Shape;331;p58"/>
          <p:cNvPicPr preferRelativeResize="0"/>
          <p:nvPr/>
        </p:nvPicPr>
        <p:blipFill>
          <a:blip r:embed="rId3">
            <a:alphaModFix/>
          </a:blip>
          <a:stretch>
            <a:fillRect/>
          </a:stretch>
        </p:blipFill>
        <p:spPr>
          <a:xfrm>
            <a:off x="0" y="0"/>
            <a:ext cx="9144001" cy="6858000"/>
          </a:xfrm>
          <a:prstGeom prst="rect">
            <a:avLst/>
          </a:prstGeom>
          <a:noFill/>
          <a:ln>
            <a:noFill/>
          </a:ln>
        </p:spPr>
      </p:pic>
      <p:sp>
        <p:nvSpPr>
          <p:cNvPr id="332" name="Google Shape;332;p58"/>
          <p:cNvSpPr/>
          <p:nvPr/>
        </p:nvSpPr>
        <p:spPr>
          <a:xfrm>
            <a:off x="0" y="0"/>
            <a:ext cx="9461400" cy="69093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grpSp>
        <p:nvGrpSpPr>
          <p:cNvPr id="333" name="Google Shape;333;p58"/>
          <p:cNvGrpSpPr/>
          <p:nvPr/>
        </p:nvGrpSpPr>
        <p:grpSpPr>
          <a:xfrm>
            <a:off x="5260675" y="-384100"/>
            <a:ext cx="5883275" cy="8425400"/>
            <a:chOff x="5260675" y="-384100"/>
            <a:chExt cx="5883275" cy="8425400"/>
          </a:xfrm>
        </p:grpSpPr>
        <p:sp>
          <p:nvSpPr>
            <p:cNvPr id="334" name="Google Shape;334;p58"/>
            <p:cNvSpPr/>
            <p:nvPr/>
          </p:nvSpPr>
          <p:spPr>
            <a:xfrm flipH="1" rot="-4926194">
              <a:off x="4697727" y="2190657"/>
              <a:ext cx="7912771" cy="3396862"/>
            </a:xfrm>
            <a:prstGeom prst="flowChartManualInpu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35" name="Google Shape;335;p58"/>
            <p:cNvCxnSpPr/>
            <p:nvPr/>
          </p:nvCxnSpPr>
          <p:spPr>
            <a:xfrm flipH="1" rot="10800000">
              <a:off x="6203350" y="1149650"/>
              <a:ext cx="1264800" cy="5601000"/>
            </a:xfrm>
            <a:prstGeom prst="straightConnector1">
              <a:avLst/>
            </a:prstGeom>
            <a:noFill/>
            <a:ln cap="flat" cmpd="sng" w="76200">
              <a:solidFill>
                <a:schemeClr val="accent3"/>
              </a:solidFill>
              <a:prstDash val="solid"/>
              <a:round/>
              <a:headEnd len="med" w="med" type="none"/>
              <a:tailEnd len="med" w="med" type="none"/>
            </a:ln>
          </p:spPr>
        </p:cxnSp>
        <p:cxnSp>
          <p:nvCxnSpPr>
            <p:cNvPr id="336" name="Google Shape;336;p58"/>
            <p:cNvCxnSpPr/>
            <p:nvPr/>
          </p:nvCxnSpPr>
          <p:spPr>
            <a:xfrm flipH="1" rot="10800000">
              <a:off x="6104375" y="1520050"/>
              <a:ext cx="1128000" cy="5021100"/>
            </a:xfrm>
            <a:prstGeom prst="straightConnector1">
              <a:avLst/>
            </a:prstGeom>
            <a:noFill/>
            <a:ln cap="flat" cmpd="sng" w="28575">
              <a:solidFill>
                <a:schemeClr val="accent4"/>
              </a:solidFill>
              <a:prstDash val="solid"/>
              <a:round/>
              <a:headEnd len="med" w="med" type="none"/>
              <a:tailEnd len="med" w="med" type="none"/>
            </a:ln>
          </p:spPr>
        </p:cxnSp>
        <p:sp>
          <p:nvSpPr>
            <p:cNvPr id="337" name="Google Shape;337;p58"/>
            <p:cNvSpPr/>
            <p:nvPr/>
          </p:nvSpPr>
          <p:spPr>
            <a:xfrm rot="10800000">
              <a:off x="5260675" y="5449150"/>
              <a:ext cx="3833700" cy="10920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58"/>
            <p:cNvSpPr/>
            <p:nvPr/>
          </p:nvSpPr>
          <p:spPr>
            <a:xfrm flipH="1" rot="-4926194">
              <a:off x="4961677" y="2069682"/>
              <a:ext cx="7912771" cy="3396862"/>
            </a:xfrm>
            <a:prstGeom prst="flowChartManualInpu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58"/>
            <p:cNvSpPr txBox="1"/>
            <p:nvPr/>
          </p:nvSpPr>
          <p:spPr>
            <a:xfrm>
              <a:off x="6428225" y="3555850"/>
              <a:ext cx="3833700" cy="1893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58"/>
            <p:cNvSpPr/>
            <p:nvPr/>
          </p:nvSpPr>
          <p:spPr>
            <a:xfrm flipH="1" rot="-5400000">
              <a:off x="5382475" y="3438050"/>
              <a:ext cx="1885300" cy="2128900"/>
            </a:xfrm>
            <a:prstGeom prst="flowChartManualInpu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1" name="Google Shape;341;p58"/>
          <p:cNvSpPr txBox="1"/>
          <p:nvPr/>
        </p:nvSpPr>
        <p:spPr>
          <a:xfrm>
            <a:off x="5630800" y="3936650"/>
            <a:ext cx="4481700" cy="123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000">
                <a:latin typeface="Century Gothic"/>
                <a:ea typeface="Century Gothic"/>
                <a:cs typeface="Century Gothic"/>
                <a:sym typeface="Century Gothic"/>
              </a:rPr>
              <a:t>Colonization</a:t>
            </a:r>
            <a:endParaRPr b="1" sz="4000">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5" name="Shape 345"/>
        <p:cNvGrpSpPr/>
        <p:nvPr/>
      </p:nvGrpSpPr>
      <p:grpSpPr>
        <a:xfrm>
          <a:off x="0" y="0"/>
          <a:ext cx="0" cy="0"/>
          <a:chOff x="0" y="0"/>
          <a:chExt cx="0" cy="0"/>
        </a:xfrm>
      </p:grpSpPr>
      <p:sp>
        <p:nvSpPr>
          <p:cNvPr id="346" name="Google Shape;346;p59"/>
          <p:cNvSpPr txBox="1"/>
          <p:nvPr>
            <p:ph idx="1" type="body"/>
          </p:nvPr>
        </p:nvSpPr>
        <p:spPr>
          <a:xfrm>
            <a:off x="383400" y="1546400"/>
            <a:ext cx="8377200" cy="22005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Clr>
                <a:srgbClr val="1155CC"/>
              </a:buClr>
              <a:buSzPts val="2000"/>
              <a:buFont typeface="Century Gothic"/>
              <a:buChar char="●"/>
            </a:pPr>
            <a:r>
              <a:rPr lang="en-GB" sz="2000">
                <a:latin typeface="Century Gothic"/>
                <a:ea typeface="Century Gothic"/>
                <a:cs typeface="Century Gothic"/>
                <a:sym typeface="Century Gothic"/>
              </a:rPr>
              <a:t>EMPLOYMENT</a:t>
            </a:r>
            <a:endParaRPr sz="2000">
              <a:latin typeface="Century Gothic"/>
              <a:ea typeface="Century Gothic"/>
              <a:cs typeface="Century Gothic"/>
              <a:sym typeface="Century Gothic"/>
            </a:endParaRPr>
          </a:p>
          <a:p>
            <a:pPr indent="-355600" lvl="0" marL="457200" rtl="0" algn="l">
              <a:spcBef>
                <a:spcPts val="0"/>
              </a:spcBef>
              <a:spcAft>
                <a:spcPts val="0"/>
              </a:spcAft>
              <a:buClr>
                <a:srgbClr val="1155CC"/>
              </a:buClr>
              <a:buSzPts val="2000"/>
              <a:buFont typeface="Century Gothic"/>
              <a:buChar char="●"/>
            </a:pPr>
            <a:r>
              <a:rPr lang="en-GB" sz="2000">
                <a:latin typeface="Century Gothic"/>
                <a:ea typeface="Century Gothic"/>
                <a:cs typeface="Century Gothic"/>
                <a:sym typeface="Century Gothic"/>
              </a:rPr>
              <a:t>EDUCATION</a:t>
            </a:r>
            <a:endParaRPr sz="2000">
              <a:latin typeface="Century Gothic"/>
              <a:ea typeface="Century Gothic"/>
              <a:cs typeface="Century Gothic"/>
              <a:sym typeface="Century Gothic"/>
            </a:endParaRPr>
          </a:p>
          <a:p>
            <a:pPr indent="-355600" lvl="0" marL="457200" rtl="0" algn="l">
              <a:spcBef>
                <a:spcPts val="0"/>
              </a:spcBef>
              <a:spcAft>
                <a:spcPts val="0"/>
              </a:spcAft>
              <a:buClr>
                <a:srgbClr val="1155CC"/>
              </a:buClr>
              <a:buSzPts val="2000"/>
              <a:buFont typeface="Century Gothic"/>
              <a:buChar char="●"/>
            </a:pPr>
            <a:r>
              <a:rPr lang="en-GB" sz="2000">
                <a:latin typeface="Century Gothic"/>
                <a:ea typeface="Century Gothic"/>
                <a:cs typeface="Century Gothic"/>
                <a:sym typeface="Century Gothic"/>
              </a:rPr>
              <a:t>LIVING CONDITIONS</a:t>
            </a:r>
            <a:endParaRPr sz="2000">
              <a:latin typeface="Century Gothic"/>
              <a:ea typeface="Century Gothic"/>
              <a:cs typeface="Century Gothic"/>
              <a:sym typeface="Century Gothic"/>
            </a:endParaRPr>
          </a:p>
          <a:p>
            <a:pPr indent="-355600" lvl="0" marL="457200" rtl="0" algn="l">
              <a:spcBef>
                <a:spcPts val="0"/>
              </a:spcBef>
              <a:spcAft>
                <a:spcPts val="0"/>
              </a:spcAft>
              <a:buClr>
                <a:srgbClr val="1155CC"/>
              </a:buClr>
              <a:buSzPts val="2000"/>
              <a:buFont typeface="Century Gothic"/>
              <a:buChar char="●"/>
            </a:pPr>
            <a:r>
              <a:rPr lang="en-GB" sz="2000">
                <a:latin typeface="Century Gothic"/>
                <a:ea typeface="Century Gothic"/>
                <a:cs typeface="Century Gothic"/>
                <a:sym typeface="Century Gothic"/>
              </a:rPr>
              <a:t>LEISURE AND ENTERTAINMENT</a:t>
            </a:r>
            <a:endParaRPr sz="2000">
              <a:latin typeface="Century Gothic"/>
              <a:ea typeface="Century Gothic"/>
              <a:cs typeface="Century Gothic"/>
              <a:sym typeface="Century Gothic"/>
            </a:endParaRPr>
          </a:p>
          <a:p>
            <a:pPr indent="-355600" lvl="0" marL="457200" rtl="0" algn="l">
              <a:spcBef>
                <a:spcPts val="0"/>
              </a:spcBef>
              <a:spcAft>
                <a:spcPts val="0"/>
              </a:spcAft>
              <a:buClr>
                <a:srgbClr val="1155CC"/>
              </a:buClr>
              <a:buSzPts val="2000"/>
              <a:buFont typeface="Century Gothic"/>
              <a:buChar char="●"/>
            </a:pPr>
            <a:r>
              <a:rPr lang="en-GB" sz="2000">
                <a:latin typeface="Century Gothic"/>
                <a:ea typeface="Century Gothic"/>
                <a:cs typeface="Century Gothic"/>
                <a:sym typeface="Century Gothic"/>
              </a:rPr>
              <a:t>CONNECTIONS TO THE WORLD</a:t>
            </a:r>
            <a:endParaRPr sz="2000">
              <a:latin typeface="Century Gothic"/>
              <a:ea typeface="Century Gothic"/>
              <a:cs typeface="Century Gothic"/>
              <a:sym typeface="Century Gothic"/>
            </a:endParaRPr>
          </a:p>
        </p:txBody>
      </p:sp>
      <p:cxnSp>
        <p:nvCxnSpPr>
          <p:cNvPr id="347" name="Google Shape;347;p59"/>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348" name="Google Shape;348;p59"/>
          <p:cNvSpPr txBox="1"/>
          <p:nvPr/>
        </p:nvSpPr>
        <p:spPr>
          <a:xfrm>
            <a:off x="128225" y="6004275"/>
            <a:ext cx="53178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i="1" lang="en-GB" sz="1000">
                <a:latin typeface="Century Gothic"/>
                <a:ea typeface="Century Gothic"/>
                <a:cs typeface="Century Gothic"/>
                <a:sym typeface="Century Gothic"/>
              </a:rPr>
              <a:t>Colonial Singapore </a:t>
            </a:r>
            <a:r>
              <a:rPr lang="en-GB" sz="1100">
                <a:latin typeface="Century Gothic"/>
                <a:ea typeface="Century Gothic"/>
                <a:cs typeface="Century Gothic"/>
                <a:sym typeface="Century Gothic"/>
              </a:rPr>
              <a:t>(1819-1941)</a:t>
            </a:r>
            <a:r>
              <a:rPr i="1" lang="en-GB" sz="1000">
                <a:latin typeface="Century Gothic"/>
                <a:ea typeface="Century Gothic"/>
                <a:cs typeface="Century Gothic"/>
                <a:sym typeface="Century Gothic"/>
              </a:rPr>
              <a:t>  </a:t>
            </a:r>
            <a:endParaRPr i="1" sz="1000">
              <a:latin typeface="Century Gothic"/>
              <a:ea typeface="Century Gothic"/>
              <a:cs typeface="Century Gothic"/>
              <a:sym typeface="Century Gothic"/>
            </a:endParaRPr>
          </a:p>
        </p:txBody>
      </p:sp>
      <p:grpSp>
        <p:nvGrpSpPr>
          <p:cNvPr id="349" name="Google Shape;349;p59"/>
          <p:cNvGrpSpPr/>
          <p:nvPr/>
        </p:nvGrpSpPr>
        <p:grpSpPr>
          <a:xfrm>
            <a:off x="2607422" y="6375601"/>
            <a:ext cx="1731011" cy="363591"/>
            <a:chOff x="154425" y="4716550"/>
            <a:chExt cx="1678800" cy="272700"/>
          </a:xfrm>
        </p:grpSpPr>
        <p:sp>
          <p:nvSpPr>
            <p:cNvPr id="350" name="Google Shape;350;p59"/>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51" name="Google Shape;351;p59"/>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352" name="Google Shape;352;p59"/>
          <p:cNvGrpSpPr/>
          <p:nvPr/>
        </p:nvGrpSpPr>
        <p:grpSpPr>
          <a:xfrm>
            <a:off x="4849497" y="6375601"/>
            <a:ext cx="1731011" cy="363591"/>
            <a:chOff x="154425" y="4716550"/>
            <a:chExt cx="1678800" cy="272700"/>
          </a:xfrm>
        </p:grpSpPr>
        <p:sp>
          <p:nvSpPr>
            <p:cNvPr id="353" name="Google Shape;353;p59"/>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54" name="Google Shape;354;p59"/>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355" name="Google Shape;355;p59"/>
          <p:cNvGrpSpPr/>
          <p:nvPr/>
        </p:nvGrpSpPr>
        <p:grpSpPr>
          <a:xfrm>
            <a:off x="7015372" y="6375601"/>
            <a:ext cx="1731011" cy="363591"/>
            <a:chOff x="154425" y="4716550"/>
            <a:chExt cx="1678800" cy="272700"/>
          </a:xfrm>
        </p:grpSpPr>
        <p:sp>
          <p:nvSpPr>
            <p:cNvPr id="356" name="Google Shape;356;p59"/>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57" name="Google Shape;357;p59"/>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358" name="Google Shape;358;p59"/>
          <p:cNvGrpSpPr/>
          <p:nvPr/>
        </p:nvGrpSpPr>
        <p:grpSpPr>
          <a:xfrm>
            <a:off x="369003" y="6375601"/>
            <a:ext cx="1727485" cy="363591"/>
            <a:chOff x="154425" y="4716550"/>
            <a:chExt cx="1678800" cy="272700"/>
          </a:xfrm>
        </p:grpSpPr>
        <p:sp>
          <p:nvSpPr>
            <p:cNvPr id="359" name="Google Shape;359;p59"/>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60" name="Google Shape;360;p59"/>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pic>
        <p:nvPicPr>
          <p:cNvPr id="361" name="Google Shape;361;p59"/>
          <p:cNvPicPr preferRelativeResize="0"/>
          <p:nvPr/>
        </p:nvPicPr>
        <p:blipFill>
          <a:blip r:embed="rId4">
            <a:alphaModFix/>
          </a:blip>
          <a:stretch>
            <a:fillRect/>
          </a:stretch>
        </p:blipFill>
        <p:spPr>
          <a:xfrm>
            <a:off x="7777425" y="0"/>
            <a:ext cx="1366574" cy="910175"/>
          </a:xfrm>
          <a:prstGeom prst="rect">
            <a:avLst/>
          </a:prstGeom>
          <a:noFill/>
          <a:ln>
            <a:noFill/>
          </a:ln>
        </p:spPr>
      </p:pic>
      <p:cxnSp>
        <p:nvCxnSpPr>
          <p:cNvPr id="362" name="Google Shape;362;p59"/>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363" name="Google Shape;363;p59"/>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Colonization effect (Singapore)</a:t>
            </a:r>
            <a:endParaRPr b="1" sz="3500">
              <a:solidFill>
                <a:srgbClr val="1155CC"/>
              </a:solidFill>
              <a:latin typeface="Calibri"/>
              <a:ea typeface="Calibri"/>
              <a:cs typeface="Calibri"/>
              <a:sym typeface="Calibri"/>
            </a:endParaRPr>
          </a:p>
        </p:txBody>
      </p:sp>
      <p:sp>
        <p:nvSpPr>
          <p:cNvPr id="364" name="Google Shape;364;p59"/>
          <p:cNvSpPr txBox="1"/>
          <p:nvPr/>
        </p:nvSpPr>
        <p:spPr>
          <a:xfrm>
            <a:off x="8880900" y="6573295"/>
            <a:ext cx="263100" cy="208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000">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8" name="Shape 368"/>
        <p:cNvGrpSpPr/>
        <p:nvPr/>
      </p:nvGrpSpPr>
      <p:grpSpPr>
        <a:xfrm>
          <a:off x="0" y="0"/>
          <a:ext cx="0" cy="0"/>
          <a:chOff x="0" y="0"/>
          <a:chExt cx="0" cy="0"/>
        </a:xfrm>
      </p:grpSpPr>
      <p:sp>
        <p:nvSpPr>
          <p:cNvPr id="369" name="Google Shape;369;p60"/>
          <p:cNvSpPr txBox="1"/>
          <p:nvPr>
            <p:ph idx="1" type="body"/>
          </p:nvPr>
        </p:nvSpPr>
        <p:spPr>
          <a:xfrm>
            <a:off x="225725" y="1199896"/>
            <a:ext cx="8520600" cy="4555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entury Gothic"/>
                <a:ea typeface="Century Gothic"/>
                <a:cs typeface="Century Gothic"/>
                <a:sym typeface="Century Gothic"/>
              </a:rPr>
              <a:t>Although </a:t>
            </a:r>
            <a:r>
              <a:rPr lang="en-GB">
                <a:solidFill>
                  <a:srgbClr val="FF0000"/>
                </a:solidFill>
                <a:latin typeface="Century Gothic"/>
                <a:ea typeface="Century Gothic"/>
                <a:cs typeface="Century Gothic"/>
                <a:sym typeface="Century Gothic"/>
              </a:rPr>
              <a:t>Burma was the wealthiest country in Southeast Asia</a:t>
            </a:r>
            <a:r>
              <a:rPr lang="en-GB">
                <a:latin typeface="Century Gothic"/>
                <a:ea typeface="Century Gothic"/>
                <a:cs typeface="Century Gothic"/>
                <a:sym typeface="Century Gothic"/>
              </a:rPr>
              <a:t> under British rule. Among its exports, The British </a:t>
            </a:r>
            <a:r>
              <a:rPr lang="en-GB">
                <a:solidFill>
                  <a:srgbClr val="FF0000"/>
                </a:solidFill>
                <a:latin typeface="Century Gothic"/>
                <a:ea typeface="Century Gothic"/>
                <a:cs typeface="Century Gothic"/>
                <a:sym typeface="Century Gothic"/>
              </a:rPr>
              <a:t>made southern Burma into one of the world’s largest rice exporting regions</a:t>
            </a:r>
            <a:r>
              <a:rPr lang="en-GB">
                <a:latin typeface="Century Gothic"/>
                <a:ea typeface="Century Gothic"/>
                <a:cs typeface="Century Gothic"/>
                <a:sym typeface="Century Gothic"/>
              </a:rPr>
              <a:t> and </a:t>
            </a:r>
            <a:r>
              <a:rPr lang="en-GB">
                <a:solidFill>
                  <a:srgbClr val="FF0000"/>
                </a:solidFill>
                <a:latin typeface="Century Gothic"/>
                <a:ea typeface="Century Gothic"/>
                <a:cs typeface="Century Gothic"/>
                <a:sym typeface="Century Gothic"/>
              </a:rPr>
              <a:t>also exploited rubies</a:t>
            </a:r>
            <a:r>
              <a:rPr lang="en-GB">
                <a:latin typeface="Century Gothic"/>
                <a:ea typeface="Century Gothic"/>
                <a:cs typeface="Century Gothic"/>
                <a:sym typeface="Century Gothic"/>
              </a:rPr>
              <a:t> and other products that they sold on the world market. </a:t>
            </a:r>
            <a:endParaRPr>
              <a:latin typeface="Century Gothic"/>
              <a:ea typeface="Century Gothic"/>
              <a:cs typeface="Century Gothic"/>
              <a:sym typeface="Century Gothic"/>
            </a:endParaRPr>
          </a:p>
          <a:p>
            <a:pPr indent="0" lvl="0" marL="0" rtl="0" algn="l">
              <a:spcBef>
                <a:spcPts val="1600"/>
              </a:spcBef>
              <a:spcAft>
                <a:spcPts val="0"/>
              </a:spcAft>
              <a:buNone/>
            </a:pPr>
            <a:r>
              <a:rPr lang="en-GB">
                <a:solidFill>
                  <a:srgbClr val="333333"/>
                </a:solidFill>
                <a:highlight>
                  <a:srgbClr val="FCFFF5"/>
                </a:highlight>
                <a:latin typeface="Century Gothic"/>
                <a:ea typeface="Century Gothic"/>
                <a:cs typeface="Century Gothic"/>
                <a:sym typeface="Century Gothic"/>
              </a:rPr>
              <a:t>The British ruthlessly exploited the countries resources and left little in return. The country was very much shaken</a:t>
            </a:r>
            <a:r>
              <a:rPr lang="en-GB" sz="1050">
                <a:solidFill>
                  <a:srgbClr val="333333"/>
                </a:solidFill>
                <a:highlight>
                  <a:srgbClr val="FCFFF5"/>
                </a:highlight>
                <a:latin typeface="Century Gothic"/>
                <a:ea typeface="Century Gothic"/>
                <a:cs typeface="Century Gothic"/>
                <a:sym typeface="Century Gothic"/>
              </a:rPr>
              <a:t>.</a:t>
            </a:r>
            <a:endParaRPr sz="1050">
              <a:solidFill>
                <a:srgbClr val="333333"/>
              </a:solidFill>
              <a:highlight>
                <a:srgbClr val="FCFFF5"/>
              </a:highlight>
              <a:latin typeface="Century Gothic"/>
              <a:ea typeface="Century Gothic"/>
              <a:cs typeface="Century Gothic"/>
              <a:sym typeface="Century Gothic"/>
            </a:endParaRPr>
          </a:p>
          <a:p>
            <a:pPr indent="0" lvl="0" marL="0" rtl="0" algn="l">
              <a:spcBef>
                <a:spcPts val="1600"/>
              </a:spcBef>
              <a:spcAft>
                <a:spcPts val="1600"/>
              </a:spcAft>
              <a:buNone/>
            </a:pPr>
            <a:r>
              <a:rPr lang="en-GB">
                <a:solidFill>
                  <a:srgbClr val="333333"/>
                </a:solidFill>
                <a:highlight>
                  <a:srgbClr val="FCFFF5"/>
                </a:highlight>
                <a:latin typeface="Century Gothic"/>
                <a:ea typeface="Century Gothic"/>
                <a:cs typeface="Century Gothic"/>
                <a:sym typeface="Century Gothic"/>
              </a:rPr>
              <a:t>At the same time, </a:t>
            </a:r>
            <a:r>
              <a:rPr lang="en-GB">
                <a:solidFill>
                  <a:srgbClr val="FF0000"/>
                </a:solidFill>
                <a:highlight>
                  <a:srgbClr val="FCFFF5"/>
                </a:highlight>
                <a:latin typeface="Century Gothic"/>
                <a:ea typeface="Century Gothic"/>
                <a:cs typeface="Century Gothic"/>
                <a:sym typeface="Century Gothic"/>
              </a:rPr>
              <a:t>thousands of Indian labourers migrated to Burma</a:t>
            </a:r>
            <a:r>
              <a:rPr lang="en-GB">
                <a:solidFill>
                  <a:srgbClr val="333333"/>
                </a:solidFill>
                <a:highlight>
                  <a:srgbClr val="FCFFF5"/>
                </a:highlight>
                <a:latin typeface="Century Gothic"/>
                <a:ea typeface="Century Gothic"/>
                <a:cs typeface="Century Gothic"/>
                <a:sym typeface="Century Gothic"/>
              </a:rPr>
              <a:t> and, because of their willingness to work for less money, quickly displaced the Burmese farmers,</a:t>
            </a:r>
            <a:endParaRPr>
              <a:solidFill>
                <a:srgbClr val="333333"/>
              </a:solidFill>
              <a:highlight>
                <a:srgbClr val="FCFFF5"/>
              </a:highlight>
              <a:latin typeface="Century Gothic"/>
              <a:ea typeface="Century Gothic"/>
              <a:cs typeface="Century Gothic"/>
              <a:sym typeface="Century Gothic"/>
            </a:endParaRPr>
          </a:p>
        </p:txBody>
      </p:sp>
      <p:cxnSp>
        <p:nvCxnSpPr>
          <p:cNvPr id="370" name="Google Shape;370;p60"/>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371" name="Google Shape;371;p60"/>
          <p:cNvSpPr txBox="1"/>
          <p:nvPr/>
        </p:nvSpPr>
        <p:spPr>
          <a:xfrm>
            <a:off x="83225" y="339975"/>
            <a:ext cx="86631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Colonial economy crisis</a:t>
            </a:r>
            <a:r>
              <a:rPr b="1" lang="en-GB" sz="3500">
                <a:solidFill>
                  <a:srgbClr val="1155CC"/>
                </a:solidFill>
                <a:latin typeface="Calibri"/>
                <a:ea typeface="Calibri"/>
                <a:cs typeface="Calibri"/>
                <a:sym typeface="Calibri"/>
              </a:rPr>
              <a:t> (Myanmar)</a:t>
            </a:r>
            <a:endParaRPr b="1" sz="3500">
              <a:solidFill>
                <a:srgbClr val="1155CC"/>
              </a:solidFill>
              <a:latin typeface="Calibri"/>
              <a:ea typeface="Calibri"/>
              <a:cs typeface="Calibri"/>
              <a:sym typeface="Calibri"/>
            </a:endParaRPr>
          </a:p>
        </p:txBody>
      </p:sp>
      <p:pic>
        <p:nvPicPr>
          <p:cNvPr id="372" name="Google Shape;372;p60"/>
          <p:cNvPicPr preferRelativeResize="0"/>
          <p:nvPr/>
        </p:nvPicPr>
        <p:blipFill>
          <a:blip r:embed="rId3">
            <a:alphaModFix/>
          </a:blip>
          <a:stretch>
            <a:fillRect/>
          </a:stretch>
        </p:blipFill>
        <p:spPr>
          <a:xfrm>
            <a:off x="7719692" y="0"/>
            <a:ext cx="1424308" cy="950700"/>
          </a:xfrm>
          <a:prstGeom prst="rect">
            <a:avLst/>
          </a:prstGeom>
          <a:noFill/>
          <a:ln>
            <a:noFill/>
          </a:ln>
        </p:spPr>
      </p:pic>
      <p:cxnSp>
        <p:nvCxnSpPr>
          <p:cNvPr id="373" name="Google Shape;373;p60"/>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374" name="Google Shape;374;p60"/>
          <p:cNvSpPr txBox="1"/>
          <p:nvPr/>
        </p:nvSpPr>
        <p:spPr>
          <a:xfrm>
            <a:off x="128225" y="6004275"/>
            <a:ext cx="83901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4"/>
              </a:rPr>
              <a:t>https://uca.edu/politicalscience/dadm-project/asiapacific-region/burmamyanmar-1948-present/</a:t>
            </a:r>
            <a:r>
              <a:rPr i="1" lang="en-GB" sz="1000">
                <a:latin typeface="Century Gothic"/>
                <a:ea typeface="Century Gothic"/>
                <a:cs typeface="Century Gothic"/>
                <a:sym typeface="Century Gothic"/>
              </a:rPr>
              <a:t> </a:t>
            </a:r>
            <a:endParaRPr i="1" sz="1000">
              <a:latin typeface="Century Gothic"/>
              <a:ea typeface="Century Gothic"/>
              <a:cs typeface="Century Gothic"/>
              <a:sym typeface="Century Gothic"/>
            </a:endParaRPr>
          </a:p>
        </p:txBody>
      </p:sp>
      <p:grpSp>
        <p:nvGrpSpPr>
          <p:cNvPr id="375" name="Google Shape;375;p60"/>
          <p:cNvGrpSpPr/>
          <p:nvPr/>
        </p:nvGrpSpPr>
        <p:grpSpPr>
          <a:xfrm>
            <a:off x="2607422" y="6375601"/>
            <a:ext cx="1731011" cy="363591"/>
            <a:chOff x="154425" y="4716550"/>
            <a:chExt cx="1678800" cy="272700"/>
          </a:xfrm>
        </p:grpSpPr>
        <p:sp>
          <p:nvSpPr>
            <p:cNvPr id="376" name="Google Shape;376;p60"/>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77" name="Google Shape;377;p60"/>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378" name="Google Shape;378;p60"/>
          <p:cNvGrpSpPr/>
          <p:nvPr/>
        </p:nvGrpSpPr>
        <p:grpSpPr>
          <a:xfrm>
            <a:off x="4849497" y="6375601"/>
            <a:ext cx="1731011" cy="363591"/>
            <a:chOff x="154425" y="4716550"/>
            <a:chExt cx="1678800" cy="272700"/>
          </a:xfrm>
        </p:grpSpPr>
        <p:sp>
          <p:nvSpPr>
            <p:cNvPr id="379" name="Google Shape;379;p60"/>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80" name="Google Shape;380;p60"/>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381" name="Google Shape;381;p60"/>
          <p:cNvGrpSpPr/>
          <p:nvPr/>
        </p:nvGrpSpPr>
        <p:grpSpPr>
          <a:xfrm>
            <a:off x="7015372" y="6375601"/>
            <a:ext cx="1731011" cy="363591"/>
            <a:chOff x="154425" y="4716550"/>
            <a:chExt cx="1678800" cy="272700"/>
          </a:xfrm>
        </p:grpSpPr>
        <p:sp>
          <p:nvSpPr>
            <p:cNvPr id="382" name="Google Shape;382;p60"/>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83" name="Google Shape;383;p60"/>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384" name="Google Shape;384;p60"/>
          <p:cNvGrpSpPr/>
          <p:nvPr/>
        </p:nvGrpSpPr>
        <p:grpSpPr>
          <a:xfrm>
            <a:off x="369003" y="6375601"/>
            <a:ext cx="1727485" cy="363591"/>
            <a:chOff x="154425" y="4716550"/>
            <a:chExt cx="1678800" cy="272700"/>
          </a:xfrm>
        </p:grpSpPr>
        <p:sp>
          <p:nvSpPr>
            <p:cNvPr id="385" name="Google Shape;385;p60"/>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86" name="Google Shape;386;p60"/>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0" name="Shape 390"/>
        <p:cNvGrpSpPr/>
        <p:nvPr/>
      </p:nvGrpSpPr>
      <p:grpSpPr>
        <a:xfrm>
          <a:off x="0" y="0"/>
          <a:ext cx="0" cy="0"/>
          <a:chOff x="0" y="0"/>
          <a:chExt cx="0" cy="0"/>
        </a:xfrm>
      </p:grpSpPr>
      <p:sp>
        <p:nvSpPr>
          <p:cNvPr id="391" name="Google Shape;391;p61"/>
          <p:cNvSpPr txBox="1"/>
          <p:nvPr>
            <p:ph idx="1" type="body"/>
          </p:nvPr>
        </p:nvSpPr>
        <p:spPr>
          <a:xfrm>
            <a:off x="311700" y="1364683"/>
            <a:ext cx="8520600" cy="45552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latin typeface="Century Gothic"/>
                <a:ea typeface="Century Gothic"/>
                <a:cs typeface="Century Gothic"/>
                <a:sym typeface="Century Gothic"/>
              </a:rPr>
              <a:t>After Burma achieved its independence from Britain on January 4, 1948, there was a conflict within Myanmar’s government. </a:t>
            </a:r>
            <a:r>
              <a:rPr lang="en-GB">
                <a:solidFill>
                  <a:srgbClr val="FF0000"/>
                </a:solidFill>
                <a:latin typeface="Century Gothic"/>
                <a:ea typeface="Century Gothic"/>
                <a:cs typeface="Century Gothic"/>
                <a:sym typeface="Century Gothic"/>
              </a:rPr>
              <a:t>The Central Council of the Burmese Communist Party-White Flag (BCP-WF)</a:t>
            </a:r>
            <a:r>
              <a:rPr lang="en-GB">
                <a:latin typeface="Century Gothic"/>
                <a:ea typeface="Century Gothic"/>
                <a:cs typeface="Century Gothic"/>
                <a:sym typeface="Century Gothic"/>
              </a:rPr>
              <a:t> got arrested by government police and so on BCP-WF rebels launched a military offensive against government after the incident. The civil war went on until 1989 then everything was solved.</a:t>
            </a:r>
            <a:endParaRPr>
              <a:latin typeface="Century Gothic"/>
              <a:ea typeface="Century Gothic"/>
              <a:cs typeface="Century Gothic"/>
              <a:sym typeface="Century Gothic"/>
            </a:endParaRPr>
          </a:p>
        </p:txBody>
      </p:sp>
      <p:pic>
        <p:nvPicPr>
          <p:cNvPr id="392" name="Google Shape;392;p61"/>
          <p:cNvPicPr preferRelativeResize="0"/>
          <p:nvPr/>
        </p:nvPicPr>
        <p:blipFill>
          <a:blip r:embed="rId3">
            <a:alphaModFix/>
          </a:blip>
          <a:stretch>
            <a:fillRect/>
          </a:stretch>
        </p:blipFill>
        <p:spPr>
          <a:xfrm>
            <a:off x="3172725" y="3757503"/>
            <a:ext cx="2587050" cy="1728600"/>
          </a:xfrm>
          <a:prstGeom prst="rect">
            <a:avLst/>
          </a:prstGeom>
          <a:noFill/>
          <a:ln>
            <a:noFill/>
          </a:ln>
        </p:spPr>
      </p:pic>
      <p:cxnSp>
        <p:nvCxnSpPr>
          <p:cNvPr id="393" name="Google Shape;393;p61"/>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394" name="Google Shape;394;p61"/>
          <p:cNvSpPr txBox="1"/>
          <p:nvPr/>
        </p:nvSpPr>
        <p:spPr>
          <a:xfrm>
            <a:off x="128225" y="6004275"/>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4"/>
              </a:rPr>
              <a:t>http://factsanddetails.com/southeast-asia/Myanmar/sub5_5a/entry-3007.html</a:t>
            </a:r>
            <a:endParaRPr i="1" sz="1000">
              <a:latin typeface="Century Gothic"/>
              <a:ea typeface="Century Gothic"/>
              <a:cs typeface="Century Gothic"/>
              <a:sym typeface="Century Gothic"/>
            </a:endParaRPr>
          </a:p>
        </p:txBody>
      </p:sp>
      <p:grpSp>
        <p:nvGrpSpPr>
          <p:cNvPr id="395" name="Google Shape;395;p61"/>
          <p:cNvGrpSpPr/>
          <p:nvPr/>
        </p:nvGrpSpPr>
        <p:grpSpPr>
          <a:xfrm>
            <a:off x="2607422" y="6375601"/>
            <a:ext cx="1731011" cy="363591"/>
            <a:chOff x="154425" y="4716550"/>
            <a:chExt cx="1678800" cy="272700"/>
          </a:xfrm>
        </p:grpSpPr>
        <p:sp>
          <p:nvSpPr>
            <p:cNvPr id="396" name="Google Shape;396;p61"/>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397" name="Google Shape;397;p61"/>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398" name="Google Shape;398;p61"/>
          <p:cNvGrpSpPr/>
          <p:nvPr/>
        </p:nvGrpSpPr>
        <p:grpSpPr>
          <a:xfrm>
            <a:off x="4849497" y="6375601"/>
            <a:ext cx="1731011" cy="363591"/>
            <a:chOff x="154425" y="4716550"/>
            <a:chExt cx="1678800" cy="272700"/>
          </a:xfrm>
        </p:grpSpPr>
        <p:sp>
          <p:nvSpPr>
            <p:cNvPr id="399" name="Google Shape;399;p61"/>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00" name="Google Shape;400;p61"/>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401" name="Google Shape;401;p61"/>
          <p:cNvGrpSpPr/>
          <p:nvPr/>
        </p:nvGrpSpPr>
        <p:grpSpPr>
          <a:xfrm>
            <a:off x="7015372" y="6375601"/>
            <a:ext cx="1731011" cy="363591"/>
            <a:chOff x="154425" y="4716550"/>
            <a:chExt cx="1678800" cy="272700"/>
          </a:xfrm>
        </p:grpSpPr>
        <p:sp>
          <p:nvSpPr>
            <p:cNvPr id="402" name="Google Shape;402;p61"/>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03" name="Google Shape;403;p61"/>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404" name="Google Shape;404;p61"/>
          <p:cNvGrpSpPr/>
          <p:nvPr/>
        </p:nvGrpSpPr>
        <p:grpSpPr>
          <a:xfrm>
            <a:off x="369003" y="6375601"/>
            <a:ext cx="1727485" cy="363591"/>
            <a:chOff x="154425" y="4716550"/>
            <a:chExt cx="1678800" cy="272700"/>
          </a:xfrm>
        </p:grpSpPr>
        <p:sp>
          <p:nvSpPr>
            <p:cNvPr id="405" name="Google Shape;405;p61"/>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06" name="Google Shape;406;p61"/>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cxnSp>
        <p:nvCxnSpPr>
          <p:cNvPr id="407" name="Google Shape;407;p61"/>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408" name="Google Shape;408;p61"/>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Post-Independence Crisis </a:t>
            </a:r>
            <a:r>
              <a:rPr b="1" lang="en-GB" sz="3500">
                <a:solidFill>
                  <a:srgbClr val="1155CC"/>
                </a:solidFill>
                <a:latin typeface="Calibri"/>
                <a:ea typeface="Calibri"/>
                <a:cs typeface="Calibri"/>
                <a:sym typeface="Calibri"/>
              </a:rPr>
              <a:t>(Myanmar)</a:t>
            </a:r>
            <a:endParaRPr b="1" sz="3500">
              <a:solidFill>
                <a:srgbClr val="1155CC"/>
              </a:solidFill>
              <a:latin typeface="Calibri"/>
              <a:ea typeface="Calibri"/>
              <a:cs typeface="Calibri"/>
              <a:sym typeface="Calibri"/>
            </a:endParaRPr>
          </a:p>
        </p:txBody>
      </p:sp>
      <p:pic>
        <p:nvPicPr>
          <p:cNvPr id="409" name="Google Shape;409;p61"/>
          <p:cNvPicPr preferRelativeResize="0"/>
          <p:nvPr/>
        </p:nvPicPr>
        <p:blipFill>
          <a:blip r:embed="rId5">
            <a:alphaModFix/>
          </a:blip>
          <a:stretch>
            <a:fillRect/>
          </a:stretch>
        </p:blipFill>
        <p:spPr>
          <a:xfrm>
            <a:off x="7688126" y="0"/>
            <a:ext cx="1455874" cy="9717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3" name="Shape 413"/>
        <p:cNvGrpSpPr/>
        <p:nvPr/>
      </p:nvGrpSpPr>
      <p:grpSpPr>
        <a:xfrm>
          <a:off x="0" y="0"/>
          <a:ext cx="0" cy="0"/>
          <a:chOff x="0" y="0"/>
          <a:chExt cx="0" cy="0"/>
        </a:xfrm>
      </p:grpSpPr>
      <p:sp>
        <p:nvSpPr>
          <p:cNvPr id="414" name="Google Shape;414;p62"/>
          <p:cNvSpPr txBox="1"/>
          <p:nvPr>
            <p:ph idx="1" type="body"/>
          </p:nvPr>
        </p:nvSpPr>
        <p:spPr>
          <a:xfrm>
            <a:off x="157800" y="1211746"/>
            <a:ext cx="8520600" cy="4555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0000"/>
                </a:solidFill>
                <a:latin typeface="Century Gothic"/>
                <a:ea typeface="Century Gothic"/>
                <a:cs typeface="Century Gothic"/>
                <a:sym typeface="Century Gothic"/>
              </a:rPr>
              <a:t>British transformed the education system</a:t>
            </a:r>
            <a:r>
              <a:rPr lang="en-GB">
                <a:solidFill>
                  <a:srgbClr val="000000"/>
                </a:solidFill>
                <a:latin typeface="Century Gothic"/>
                <a:ea typeface="Century Gothic"/>
                <a:cs typeface="Century Gothic"/>
                <a:sym typeface="Century Gothic"/>
              </a:rPr>
              <a:t> </a:t>
            </a:r>
            <a:r>
              <a:rPr lang="en-GB">
                <a:solidFill>
                  <a:srgbClr val="000000"/>
                </a:solidFill>
                <a:highlight>
                  <a:srgbClr val="FFFFFF"/>
                </a:highlight>
                <a:latin typeface="Century Gothic"/>
                <a:ea typeface="Century Gothic"/>
                <a:cs typeface="Century Gothic"/>
                <a:sym typeface="Century Gothic"/>
              </a:rPr>
              <a:t>during the mid-19th to early 20th centuries(1824-1948). For the pre-colonial period, the education system was most likely based on religious Theravada Buddhist monastic order, or the Sangha. During the colonial period, the British attempted to reform the existing system, initially by working to incorporate more secular subjects into the monastic curriculum and later by </a:t>
            </a:r>
            <a:r>
              <a:rPr lang="en-GB">
                <a:solidFill>
                  <a:srgbClr val="FF0000"/>
                </a:solidFill>
                <a:highlight>
                  <a:srgbClr val="FFFFFF"/>
                </a:highlight>
                <a:latin typeface="Century Gothic"/>
                <a:ea typeface="Century Gothic"/>
                <a:cs typeface="Century Gothic"/>
                <a:sym typeface="Century Gothic"/>
              </a:rPr>
              <a:t>setting up a system of secular schools with the rise of the nationalistic spirit</a:t>
            </a:r>
            <a:r>
              <a:rPr lang="en-GB">
                <a:solidFill>
                  <a:srgbClr val="000000"/>
                </a:solidFill>
                <a:highlight>
                  <a:srgbClr val="FFFFFF"/>
                </a:highlight>
                <a:latin typeface="Century Gothic"/>
                <a:ea typeface="Century Gothic"/>
                <a:cs typeface="Century Gothic"/>
                <a:sym typeface="Century Gothic"/>
              </a:rPr>
              <a:t> in the 20th century, the educated Burmese demanded education reforms and created national schools.</a:t>
            </a:r>
            <a:endParaRPr>
              <a:solidFill>
                <a:srgbClr val="000000"/>
              </a:solidFill>
              <a:latin typeface="Century Gothic"/>
              <a:ea typeface="Century Gothic"/>
              <a:cs typeface="Century Gothic"/>
              <a:sym typeface="Century Gothic"/>
            </a:endParaRPr>
          </a:p>
        </p:txBody>
      </p:sp>
      <p:cxnSp>
        <p:nvCxnSpPr>
          <p:cNvPr id="415" name="Google Shape;415;p62"/>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416" name="Google Shape;416;p62"/>
          <p:cNvSpPr txBox="1"/>
          <p:nvPr/>
        </p:nvSpPr>
        <p:spPr>
          <a:xfrm>
            <a:off x="128225" y="6004275"/>
            <a:ext cx="65883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3"/>
              </a:rPr>
              <a:t>http://factsanddetails.com/southeast-asia/Myanmar/sub5_5a/entry-3007.html</a:t>
            </a:r>
            <a:endParaRPr i="1" sz="1000">
              <a:latin typeface="Century Gothic"/>
              <a:ea typeface="Century Gothic"/>
              <a:cs typeface="Century Gothic"/>
              <a:sym typeface="Century Gothic"/>
            </a:endParaRPr>
          </a:p>
        </p:txBody>
      </p:sp>
      <p:grpSp>
        <p:nvGrpSpPr>
          <p:cNvPr id="417" name="Google Shape;417;p62"/>
          <p:cNvGrpSpPr/>
          <p:nvPr/>
        </p:nvGrpSpPr>
        <p:grpSpPr>
          <a:xfrm>
            <a:off x="2607422" y="6375601"/>
            <a:ext cx="1731011" cy="363591"/>
            <a:chOff x="154425" y="4716550"/>
            <a:chExt cx="1678800" cy="272700"/>
          </a:xfrm>
        </p:grpSpPr>
        <p:sp>
          <p:nvSpPr>
            <p:cNvPr id="418" name="Google Shape;418;p62"/>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19" name="Google Shape;419;p62"/>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420" name="Google Shape;420;p62"/>
          <p:cNvGrpSpPr/>
          <p:nvPr/>
        </p:nvGrpSpPr>
        <p:grpSpPr>
          <a:xfrm>
            <a:off x="4849497" y="6375601"/>
            <a:ext cx="1731011" cy="363591"/>
            <a:chOff x="154425" y="4716550"/>
            <a:chExt cx="1678800" cy="272700"/>
          </a:xfrm>
        </p:grpSpPr>
        <p:sp>
          <p:nvSpPr>
            <p:cNvPr id="421" name="Google Shape;421;p62"/>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22" name="Google Shape;422;p62"/>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423" name="Google Shape;423;p62"/>
          <p:cNvGrpSpPr/>
          <p:nvPr/>
        </p:nvGrpSpPr>
        <p:grpSpPr>
          <a:xfrm>
            <a:off x="7015372" y="6375601"/>
            <a:ext cx="1731011" cy="363591"/>
            <a:chOff x="154425" y="4716550"/>
            <a:chExt cx="1678800" cy="272700"/>
          </a:xfrm>
        </p:grpSpPr>
        <p:sp>
          <p:nvSpPr>
            <p:cNvPr id="424" name="Google Shape;424;p62"/>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25" name="Google Shape;425;p62"/>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426" name="Google Shape;426;p62"/>
          <p:cNvGrpSpPr/>
          <p:nvPr/>
        </p:nvGrpSpPr>
        <p:grpSpPr>
          <a:xfrm>
            <a:off x="369003" y="6375601"/>
            <a:ext cx="1727485" cy="363591"/>
            <a:chOff x="154425" y="4716550"/>
            <a:chExt cx="1678800" cy="272700"/>
          </a:xfrm>
        </p:grpSpPr>
        <p:sp>
          <p:nvSpPr>
            <p:cNvPr id="427" name="Google Shape;427;p62"/>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28" name="Google Shape;428;p62"/>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cxnSp>
        <p:nvCxnSpPr>
          <p:cNvPr id="429" name="Google Shape;429;p62"/>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430" name="Google Shape;430;p62"/>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Colonization affect education (Myanmar)</a:t>
            </a:r>
            <a:endParaRPr b="1" sz="3500">
              <a:solidFill>
                <a:srgbClr val="1155CC"/>
              </a:solidFill>
              <a:latin typeface="Calibri"/>
              <a:ea typeface="Calibri"/>
              <a:cs typeface="Calibri"/>
              <a:sym typeface="Calibri"/>
            </a:endParaRPr>
          </a:p>
        </p:txBody>
      </p:sp>
      <p:pic>
        <p:nvPicPr>
          <p:cNvPr id="431" name="Google Shape;431;p62"/>
          <p:cNvPicPr preferRelativeResize="0"/>
          <p:nvPr/>
        </p:nvPicPr>
        <p:blipFill>
          <a:blip r:embed="rId4">
            <a:alphaModFix/>
          </a:blip>
          <a:stretch>
            <a:fillRect/>
          </a:stretch>
        </p:blipFill>
        <p:spPr>
          <a:xfrm>
            <a:off x="7688126" y="0"/>
            <a:ext cx="1455874" cy="971775"/>
          </a:xfrm>
          <a:prstGeom prst="rect">
            <a:avLst/>
          </a:prstGeom>
          <a:noFill/>
          <a:ln>
            <a:noFill/>
          </a:ln>
        </p:spPr>
      </p:pic>
      <p:sp>
        <p:nvSpPr>
          <p:cNvPr id="432" name="Google Shape;432;p62"/>
          <p:cNvSpPr txBox="1"/>
          <p:nvPr/>
        </p:nvSpPr>
        <p:spPr>
          <a:xfrm>
            <a:off x="8880900" y="6573295"/>
            <a:ext cx="263100" cy="208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000">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6" name="Shape 436"/>
        <p:cNvGrpSpPr/>
        <p:nvPr/>
      </p:nvGrpSpPr>
      <p:grpSpPr>
        <a:xfrm>
          <a:off x="0" y="0"/>
          <a:ext cx="0" cy="0"/>
          <a:chOff x="0" y="0"/>
          <a:chExt cx="0" cy="0"/>
        </a:xfrm>
      </p:grpSpPr>
      <p:pic>
        <p:nvPicPr>
          <p:cNvPr id="437" name="Google Shape;437;p63"/>
          <p:cNvPicPr preferRelativeResize="0"/>
          <p:nvPr/>
        </p:nvPicPr>
        <p:blipFill>
          <a:blip r:embed="rId3">
            <a:alphaModFix/>
          </a:blip>
          <a:stretch>
            <a:fillRect/>
          </a:stretch>
        </p:blipFill>
        <p:spPr>
          <a:xfrm>
            <a:off x="0" y="0"/>
            <a:ext cx="9144000" cy="6857999"/>
          </a:xfrm>
          <a:prstGeom prst="rect">
            <a:avLst/>
          </a:prstGeom>
          <a:noFill/>
          <a:ln>
            <a:noFill/>
          </a:ln>
        </p:spPr>
      </p:pic>
      <p:sp>
        <p:nvSpPr>
          <p:cNvPr id="438" name="Google Shape;438;p63"/>
          <p:cNvSpPr/>
          <p:nvPr/>
        </p:nvSpPr>
        <p:spPr>
          <a:xfrm>
            <a:off x="0" y="0"/>
            <a:ext cx="9461400" cy="69093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grpSp>
        <p:nvGrpSpPr>
          <p:cNvPr id="439" name="Google Shape;439;p63"/>
          <p:cNvGrpSpPr/>
          <p:nvPr/>
        </p:nvGrpSpPr>
        <p:grpSpPr>
          <a:xfrm>
            <a:off x="5260675" y="-384100"/>
            <a:ext cx="5883275" cy="8425400"/>
            <a:chOff x="5260675" y="-384100"/>
            <a:chExt cx="5883275" cy="8425400"/>
          </a:xfrm>
        </p:grpSpPr>
        <p:sp>
          <p:nvSpPr>
            <p:cNvPr id="440" name="Google Shape;440;p63"/>
            <p:cNvSpPr/>
            <p:nvPr/>
          </p:nvSpPr>
          <p:spPr>
            <a:xfrm flipH="1" rot="-4926194">
              <a:off x="4697727" y="2190657"/>
              <a:ext cx="7912771" cy="3396862"/>
            </a:xfrm>
            <a:prstGeom prst="flowChartManualInpu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41" name="Google Shape;441;p63"/>
            <p:cNvCxnSpPr/>
            <p:nvPr/>
          </p:nvCxnSpPr>
          <p:spPr>
            <a:xfrm flipH="1" rot="10800000">
              <a:off x="6203350" y="1149650"/>
              <a:ext cx="1264800" cy="5601000"/>
            </a:xfrm>
            <a:prstGeom prst="straightConnector1">
              <a:avLst/>
            </a:prstGeom>
            <a:noFill/>
            <a:ln cap="flat" cmpd="sng" w="76200">
              <a:solidFill>
                <a:schemeClr val="accent3"/>
              </a:solidFill>
              <a:prstDash val="solid"/>
              <a:round/>
              <a:headEnd len="med" w="med" type="none"/>
              <a:tailEnd len="med" w="med" type="none"/>
            </a:ln>
          </p:spPr>
        </p:cxnSp>
        <p:cxnSp>
          <p:nvCxnSpPr>
            <p:cNvPr id="442" name="Google Shape;442;p63"/>
            <p:cNvCxnSpPr/>
            <p:nvPr/>
          </p:nvCxnSpPr>
          <p:spPr>
            <a:xfrm flipH="1" rot="10800000">
              <a:off x="6104375" y="1520050"/>
              <a:ext cx="1128000" cy="5021100"/>
            </a:xfrm>
            <a:prstGeom prst="straightConnector1">
              <a:avLst/>
            </a:prstGeom>
            <a:noFill/>
            <a:ln cap="flat" cmpd="sng" w="28575">
              <a:solidFill>
                <a:schemeClr val="accent4"/>
              </a:solidFill>
              <a:prstDash val="solid"/>
              <a:round/>
              <a:headEnd len="med" w="med" type="none"/>
              <a:tailEnd len="med" w="med" type="none"/>
            </a:ln>
          </p:spPr>
        </p:cxnSp>
        <p:sp>
          <p:nvSpPr>
            <p:cNvPr id="443" name="Google Shape;443;p63"/>
            <p:cNvSpPr/>
            <p:nvPr/>
          </p:nvSpPr>
          <p:spPr>
            <a:xfrm rot="10800000">
              <a:off x="5260675" y="5449150"/>
              <a:ext cx="3833700" cy="10920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63"/>
            <p:cNvSpPr/>
            <p:nvPr/>
          </p:nvSpPr>
          <p:spPr>
            <a:xfrm flipH="1" rot="-4926194">
              <a:off x="4961677" y="2069682"/>
              <a:ext cx="7912771" cy="3396862"/>
            </a:xfrm>
            <a:prstGeom prst="flowChartManualInpu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63"/>
            <p:cNvSpPr txBox="1"/>
            <p:nvPr/>
          </p:nvSpPr>
          <p:spPr>
            <a:xfrm>
              <a:off x="6428225" y="3555850"/>
              <a:ext cx="3833700" cy="1893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63"/>
            <p:cNvSpPr/>
            <p:nvPr/>
          </p:nvSpPr>
          <p:spPr>
            <a:xfrm flipH="1" rot="-5400000">
              <a:off x="5382475" y="3438050"/>
              <a:ext cx="1885300" cy="2128900"/>
            </a:xfrm>
            <a:prstGeom prst="flowChartManualInpu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7" name="Google Shape;447;p63"/>
          <p:cNvSpPr txBox="1"/>
          <p:nvPr/>
        </p:nvSpPr>
        <p:spPr>
          <a:xfrm>
            <a:off x="5611923" y="4087575"/>
            <a:ext cx="3935400" cy="123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000">
                <a:latin typeface="Century Gothic"/>
                <a:ea typeface="Century Gothic"/>
                <a:cs typeface="Century Gothic"/>
                <a:sym typeface="Century Gothic"/>
              </a:rPr>
              <a:t>Education</a:t>
            </a:r>
            <a:endParaRPr b="1" sz="4000">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1" name="Shape 451"/>
        <p:cNvGrpSpPr/>
        <p:nvPr/>
      </p:nvGrpSpPr>
      <p:grpSpPr>
        <a:xfrm>
          <a:off x="0" y="0"/>
          <a:ext cx="0" cy="0"/>
          <a:chOff x="0" y="0"/>
          <a:chExt cx="0" cy="0"/>
        </a:xfrm>
      </p:grpSpPr>
      <p:pic>
        <p:nvPicPr>
          <p:cNvPr id="452" name="Google Shape;452;p64"/>
          <p:cNvPicPr preferRelativeResize="0"/>
          <p:nvPr/>
        </p:nvPicPr>
        <p:blipFill>
          <a:blip r:embed="rId3">
            <a:alphaModFix/>
          </a:blip>
          <a:stretch>
            <a:fillRect/>
          </a:stretch>
        </p:blipFill>
        <p:spPr>
          <a:xfrm>
            <a:off x="0" y="0"/>
            <a:ext cx="9194925" cy="689817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6" name="Shape 456"/>
        <p:cNvGrpSpPr/>
        <p:nvPr/>
      </p:nvGrpSpPr>
      <p:grpSpPr>
        <a:xfrm>
          <a:off x="0" y="0"/>
          <a:ext cx="0" cy="0"/>
          <a:chOff x="0" y="0"/>
          <a:chExt cx="0" cy="0"/>
        </a:xfrm>
      </p:grpSpPr>
      <p:cxnSp>
        <p:nvCxnSpPr>
          <p:cNvPr id="457" name="Google Shape;457;p65"/>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458" name="Google Shape;458;p65"/>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Education (Singapore)</a:t>
            </a:r>
            <a:endParaRPr b="1" sz="3500">
              <a:solidFill>
                <a:srgbClr val="1155CC"/>
              </a:solidFill>
              <a:latin typeface="Calibri"/>
              <a:ea typeface="Calibri"/>
              <a:cs typeface="Calibri"/>
              <a:sym typeface="Calibri"/>
            </a:endParaRPr>
          </a:p>
        </p:txBody>
      </p:sp>
      <p:cxnSp>
        <p:nvCxnSpPr>
          <p:cNvPr id="459" name="Google Shape;459;p65"/>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460" name="Google Shape;460;p65"/>
          <p:cNvSpPr txBox="1"/>
          <p:nvPr/>
        </p:nvSpPr>
        <p:spPr>
          <a:xfrm>
            <a:off x="136375" y="6024413"/>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i="1" lang="en-GB" sz="1000">
                <a:latin typeface="Century Gothic"/>
                <a:ea typeface="Century Gothic"/>
                <a:cs typeface="Century Gothic"/>
                <a:sym typeface="Century Gothic"/>
              </a:rPr>
              <a:t>UNCTAD, 2016</a:t>
            </a:r>
            <a:endParaRPr>
              <a:latin typeface="Century Gothic"/>
              <a:ea typeface="Century Gothic"/>
              <a:cs typeface="Century Gothic"/>
              <a:sym typeface="Century Gothic"/>
            </a:endParaRPr>
          </a:p>
          <a:p>
            <a:pPr indent="0" lvl="0" marL="0" rtl="0" algn="l">
              <a:spcBef>
                <a:spcPts val="0"/>
              </a:spcBef>
              <a:spcAft>
                <a:spcPts val="0"/>
              </a:spcAft>
              <a:buNone/>
            </a:pPr>
            <a:r>
              <a:t/>
            </a:r>
            <a:endParaRPr i="1" sz="1000">
              <a:latin typeface="Century Gothic"/>
              <a:ea typeface="Century Gothic"/>
              <a:cs typeface="Century Gothic"/>
              <a:sym typeface="Century Gothic"/>
            </a:endParaRPr>
          </a:p>
        </p:txBody>
      </p:sp>
      <p:grpSp>
        <p:nvGrpSpPr>
          <p:cNvPr id="461" name="Google Shape;461;p65"/>
          <p:cNvGrpSpPr/>
          <p:nvPr/>
        </p:nvGrpSpPr>
        <p:grpSpPr>
          <a:xfrm>
            <a:off x="2607422" y="6375601"/>
            <a:ext cx="1731011" cy="363591"/>
            <a:chOff x="154425" y="4716550"/>
            <a:chExt cx="1678800" cy="272700"/>
          </a:xfrm>
        </p:grpSpPr>
        <p:sp>
          <p:nvSpPr>
            <p:cNvPr id="462" name="Google Shape;462;p65"/>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63" name="Google Shape;463;p65"/>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464" name="Google Shape;464;p65"/>
          <p:cNvGrpSpPr/>
          <p:nvPr/>
        </p:nvGrpSpPr>
        <p:grpSpPr>
          <a:xfrm>
            <a:off x="4849497" y="6375601"/>
            <a:ext cx="1731011" cy="363591"/>
            <a:chOff x="154425" y="4716550"/>
            <a:chExt cx="1678800" cy="272700"/>
          </a:xfrm>
        </p:grpSpPr>
        <p:sp>
          <p:nvSpPr>
            <p:cNvPr id="465" name="Google Shape;465;p65"/>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66" name="Google Shape;466;p65"/>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467" name="Google Shape;467;p65"/>
          <p:cNvGrpSpPr/>
          <p:nvPr/>
        </p:nvGrpSpPr>
        <p:grpSpPr>
          <a:xfrm>
            <a:off x="7015372" y="6375601"/>
            <a:ext cx="1731011" cy="363591"/>
            <a:chOff x="154425" y="4716550"/>
            <a:chExt cx="1678800" cy="272700"/>
          </a:xfrm>
        </p:grpSpPr>
        <p:sp>
          <p:nvSpPr>
            <p:cNvPr id="468" name="Google Shape;468;p65"/>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69" name="Google Shape;469;p65"/>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470" name="Google Shape;470;p65"/>
          <p:cNvGrpSpPr/>
          <p:nvPr/>
        </p:nvGrpSpPr>
        <p:grpSpPr>
          <a:xfrm>
            <a:off x="369003" y="6375601"/>
            <a:ext cx="1727485" cy="363591"/>
            <a:chOff x="154425" y="4716550"/>
            <a:chExt cx="1678800" cy="272700"/>
          </a:xfrm>
        </p:grpSpPr>
        <p:sp>
          <p:nvSpPr>
            <p:cNvPr id="471" name="Google Shape;471;p65"/>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72" name="Google Shape;472;p65"/>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sp>
        <p:nvSpPr>
          <p:cNvPr id="473" name="Google Shape;473;p65"/>
          <p:cNvSpPr txBox="1"/>
          <p:nvPr/>
        </p:nvSpPr>
        <p:spPr>
          <a:xfrm>
            <a:off x="341150" y="1701100"/>
            <a:ext cx="1783200" cy="5646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a:solidFill>
                  <a:srgbClr val="FFFFFF"/>
                </a:solidFill>
                <a:latin typeface="Century Gothic"/>
                <a:ea typeface="Century Gothic"/>
                <a:cs typeface="Century Gothic"/>
                <a:sym typeface="Century Gothic"/>
              </a:rPr>
              <a:t>System</a:t>
            </a:r>
            <a:endParaRPr b="1" sz="1600">
              <a:solidFill>
                <a:srgbClr val="FFFFFF"/>
              </a:solidFill>
              <a:latin typeface="Century Gothic"/>
              <a:ea typeface="Century Gothic"/>
              <a:cs typeface="Century Gothic"/>
              <a:sym typeface="Century Gothic"/>
            </a:endParaRPr>
          </a:p>
        </p:txBody>
      </p:sp>
      <p:sp>
        <p:nvSpPr>
          <p:cNvPr id="474" name="Google Shape;474;p65"/>
          <p:cNvSpPr txBox="1"/>
          <p:nvPr/>
        </p:nvSpPr>
        <p:spPr>
          <a:xfrm>
            <a:off x="2250425" y="1472500"/>
            <a:ext cx="6390300" cy="1191900"/>
          </a:xfrm>
          <a:prstGeom prst="rect">
            <a:avLst/>
          </a:prstGeom>
          <a:solidFill>
            <a:srgbClr val="FFFFFF"/>
          </a:solidFill>
          <a:ln cap="flat" cmpd="sng" w="9525">
            <a:solidFill>
              <a:srgbClr val="1155CC"/>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1600">
              <a:solidFill>
                <a:srgbClr val="FFFFFF"/>
              </a:solidFill>
              <a:latin typeface="Century Gothic"/>
              <a:ea typeface="Century Gothic"/>
              <a:cs typeface="Century Gothic"/>
              <a:sym typeface="Century Gothic"/>
            </a:endParaRPr>
          </a:p>
        </p:txBody>
      </p:sp>
      <p:sp>
        <p:nvSpPr>
          <p:cNvPr id="475" name="Google Shape;475;p65"/>
          <p:cNvSpPr txBox="1"/>
          <p:nvPr/>
        </p:nvSpPr>
        <p:spPr>
          <a:xfrm>
            <a:off x="2269475" y="1481800"/>
            <a:ext cx="6352200" cy="546000"/>
          </a:xfrm>
          <a:prstGeom prst="rect">
            <a:avLst/>
          </a:prstGeom>
          <a:solidFill>
            <a:srgbClr val="FFFFFF"/>
          </a:solidFill>
          <a:ln cap="flat" cmpd="sng" w="9525">
            <a:solidFill>
              <a:srgbClr val="FFFFFF"/>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29411"/>
              </a:lnSpc>
              <a:spcBef>
                <a:spcPts val="0"/>
              </a:spcBef>
              <a:spcAft>
                <a:spcPts val="0"/>
              </a:spcAft>
              <a:buNone/>
            </a:pPr>
            <a:r>
              <a:rPr b="1" lang="en-GB" sz="1300">
                <a:solidFill>
                  <a:srgbClr val="1155CC"/>
                </a:solidFill>
                <a:latin typeface="Century Gothic"/>
                <a:ea typeface="Century Gothic"/>
                <a:cs typeface="Century Gothic"/>
                <a:sym typeface="Century Gothic"/>
              </a:rPr>
              <a:t>Singapore's compulsory education system consists of six years of primary school, four years of secondary, and between one and three years of post-secondary school. Students undergo two major exams before even leaving primary school.</a:t>
            </a:r>
            <a:endParaRPr b="1" sz="1300">
              <a:solidFill>
                <a:srgbClr val="1155CC"/>
              </a:solidFill>
              <a:latin typeface="Century Gothic"/>
              <a:ea typeface="Century Gothic"/>
              <a:cs typeface="Century Gothic"/>
              <a:sym typeface="Century Gothic"/>
            </a:endParaRPr>
          </a:p>
          <a:p>
            <a:pPr indent="0" lvl="0" marL="0" rtl="0" algn="l">
              <a:spcBef>
                <a:spcPts val="800"/>
              </a:spcBef>
              <a:spcAft>
                <a:spcPts val="0"/>
              </a:spcAft>
              <a:buNone/>
            </a:pPr>
            <a:r>
              <a:t/>
            </a:r>
            <a:endParaRPr sz="1300">
              <a:solidFill>
                <a:srgbClr val="1155CC"/>
              </a:solidFill>
              <a:latin typeface="Century Gothic"/>
              <a:ea typeface="Century Gothic"/>
              <a:cs typeface="Century Gothic"/>
              <a:sym typeface="Century Gothic"/>
            </a:endParaRPr>
          </a:p>
        </p:txBody>
      </p:sp>
      <p:pic>
        <p:nvPicPr>
          <p:cNvPr id="476" name="Google Shape;476;p65"/>
          <p:cNvPicPr preferRelativeResize="0"/>
          <p:nvPr/>
        </p:nvPicPr>
        <p:blipFill>
          <a:blip r:embed="rId3">
            <a:alphaModFix/>
          </a:blip>
          <a:stretch>
            <a:fillRect/>
          </a:stretch>
        </p:blipFill>
        <p:spPr>
          <a:xfrm>
            <a:off x="7777425" y="0"/>
            <a:ext cx="1366574" cy="910175"/>
          </a:xfrm>
          <a:prstGeom prst="rect">
            <a:avLst/>
          </a:prstGeom>
          <a:noFill/>
          <a:ln>
            <a:noFill/>
          </a:ln>
        </p:spPr>
      </p:pic>
      <p:sp>
        <p:nvSpPr>
          <p:cNvPr id="477" name="Google Shape;477;p65"/>
          <p:cNvSpPr txBox="1"/>
          <p:nvPr/>
        </p:nvSpPr>
        <p:spPr>
          <a:xfrm>
            <a:off x="264950" y="2932450"/>
            <a:ext cx="4114800" cy="9822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1600">
              <a:solidFill>
                <a:srgbClr val="FFFFFF"/>
              </a:solidFill>
              <a:latin typeface="Century Gothic"/>
              <a:ea typeface="Century Gothic"/>
              <a:cs typeface="Century Gothic"/>
              <a:sym typeface="Century Gothic"/>
            </a:endParaRPr>
          </a:p>
        </p:txBody>
      </p:sp>
      <p:sp>
        <p:nvSpPr>
          <p:cNvPr id="478" name="Google Shape;478;p65"/>
          <p:cNvSpPr txBox="1"/>
          <p:nvPr/>
        </p:nvSpPr>
        <p:spPr>
          <a:xfrm>
            <a:off x="264950" y="2942625"/>
            <a:ext cx="4114800" cy="982200"/>
          </a:xfrm>
          <a:prstGeom prst="rect">
            <a:avLst/>
          </a:prstGeom>
          <a:noFill/>
          <a:ln>
            <a:noFill/>
          </a:ln>
        </p:spPr>
        <p:txBody>
          <a:bodyPr anchorCtr="0" anchor="t" bIns="91425" lIns="91425" spcFirstLastPara="1" rIns="91425" wrap="square" tIns="91425">
            <a:noAutofit/>
          </a:bodyPr>
          <a:lstStyle/>
          <a:p>
            <a:pPr indent="0" lvl="0" marL="0" rtl="0" algn="l">
              <a:lnSpc>
                <a:spcPct val="129411"/>
              </a:lnSpc>
              <a:spcBef>
                <a:spcPts val="0"/>
              </a:spcBef>
              <a:spcAft>
                <a:spcPts val="0"/>
              </a:spcAft>
              <a:buNone/>
            </a:pPr>
            <a:r>
              <a:rPr b="1" lang="en-GB" sz="1600">
                <a:solidFill>
                  <a:srgbClr val="FFFFFF"/>
                </a:solidFill>
                <a:latin typeface="Century Gothic"/>
                <a:ea typeface="Century Gothic"/>
                <a:cs typeface="Century Gothic"/>
                <a:sym typeface="Century Gothic"/>
              </a:rPr>
              <a:t>Why is Singapore's education system so successful?</a:t>
            </a:r>
            <a:endParaRPr b="1" sz="1600">
              <a:solidFill>
                <a:srgbClr val="FFFFFF"/>
              </a:solidFill>
              <a:latin typeface="Century Gothic"/>
              <a:ea typeface="Century Gothic"/>
              <a:cs typeface="Century Gothic"/>
              <a:sym typeface="Century Gothic"/>
            </a:endParaRPr>
          </a:p>
          <a:p>
            <a:pPr indent="0" lvl="0" marL="0" rtl="0" algn="ctr">
              <a:spcBef>
                <a:spcPts val="800"/>
              </a:spcBef>
              <a:spcAft>
                <a:spcPts val="0"/>
              </a:spcAft>
              <a:buNone/>
            </a:pPr>
            <a:r>
              <a:t/>
            </a:r>
            <a:endParaRPr b="1"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a:solidFill>
                <a:srgbClr val="FFFFFF"/>
              </a:solidFill>
            </a:endParaRPr>
          </a:p>
        </p:txBody>
      </p:sp>
      <p:sp>
        <p:nvSpPr>
          <p:cNvPr id="479" name="Google Shape;479;p65"/>
          <p:cNvSpPr/>
          <p:nvPr/>
        </p:nvSpPr>
        <p:spPr>
          <a:xfrm>
            <a:off x="313575" y="4126275"/>
            <a:ext cx="8432700" cy="1476900"/>
          </a:xfrm>
          <a:prstGeom prst="rect">
            <a:avLst/>
          </a:prstGeom>
          <a:solidFill>
            <a:srgbClr val="FFFFFF"/>
          </a:solidFill>
          <a:ln cap="flat" cmpd="sng" w="9525">
            <a:solidFill>
              <a:srgbClr val="1155CC"/>
            </a:solidFill>
            <a:prstDash val="solid"/>
            <a:round/>
            <a:headEnd len="sm" w="sm" type="none"/>
            <a:tailEnd len="sm" w="sm" type="none"/>
          </a:ln>
        </p:spPr>
        <p:txBody>
          <a:bodyPr anchorCtr="0" anchor="ctr" bIns="91425" lIns="91425" spcFirstLastPara="1" rIns="91425" wrap="square" tIns="91425">
            <a:noAutofit/>
          </a:bodyPr>
          <a:lstStyle/>
          <a:p>
            <a:pPr indent="-311150" lvl="0" marL="457200" rtl="0" algn="l">
              <a:lnSpc>
                <a:spcPct val="129411"/>
              </a:lnSpc>
              <a:spcBef>
                <a:spcPts val="0"/>
              </a:spcBef>
              <a:spcAft>
                <a:spcPts val="0"/>
              </a:spcAft>
              <a:buClr>
                <a:srgbClr val="1155CC"/>
              </a:buClr>
              <a:buSzPts val="1300"/>
              <a:buFont typeface="Century Gothic"/>
              <a:buChar char="●"/>
            </a:pPr>
            <a:r>
              <a:rPr b="1" lang="en-GB" sz="1300">
                <a:solidFill>
                  <a:srgbClr val="1155CC"/>
                </a:solidFill>
                <a:latin typeface="Century Gothic"/>
                <a:ea typeface="Century Gothic"/>
                <a:cs typeface="Century Gothic"/>
                <a:sym typeface="Century Gothic"/>
              </a:rPr>
              <a:t>Singaporean students also score among the best in the world on international exams. Education in Singapore is superior because the classes are focused on teaching the students specific problem solving skills and subjects.</a:t>
            </a:r>
            <a:endParaRPr b="1" sz="1300">
              <a:solidFill>
                <a:srgbClr val="1155CC"/>
              </a:solidFill>
              <a:latin typeface="Century Gothic"/>
              <a:ea typeface="Century Gothic"/>
              <a:cs typeface="Century Gothic"/>
              <a:sym typeface="Century Gothic"/>
            </a:endParaRPr>
          </a:p>
          <a:p>
            <a:pPr indent="-311150" lvl="0" marL="914400" rtl="0" algn="l">
              <a:lnSpc>
                <a:spcPct val="129411"/>
              </a:lnSpc>
              <a:spcBef>
                <a:spcPts val="0"/>
              </a:spcBef>
              <a:spcAft>
                <a:spcPts val="0"/>
              </a:spcAft>
              <a:buClr>
                <a:srgbClr val="1155CC"/>
              </a:buClr>
              <a:buSzPts val="1300"/>
              <a:buFont typeface="Century Gothic"/>
              <a:buChar char="●"/>
            </a:pPr>
            <a:r>
              <a:rPr b="1" lang="en-GB" sz="1300">
                <a:solidFill>
                  <a:srgbClr val="1155CC"/>
                </a:solidFill>
                <a:latin typeface="Century Gothic"/>
                <a:ea typeface="Century Gothic"/>
                <a:cs typeface="Century Gothic"/>
                <a:sym typeface="Century Gothic"/>
              </a:rPr>
              <a:t>Parents play a crucial role in their child's education.</a:t>
            </a:r>
            <a:endParaRPr b="1" sz="1300">
              <a:solidFill>
                <a:srgbClr val="1155CC"/>
              </a:solidFill>
              <a:latin typeface="Century Gothic"/>
              <a:ea typeface="Century Gothic"/>
              <a:cs typeface="Century Gothic"/>
              <a:sym typeface="Century Gothic"/>
            </a:endParaRPr>
          </a:p>
          <a:p>
            <a:pPr indent="0" lvl="0" marL="0" rtl="0" algn="l">
              <a:spcBef>
                <a:spcPts val="800"/>
              </a:spcBef>
              <a:spcAft>
                <a:spcPts val="0"/>
              </a:spcAft>
              <a:buNone/>
            </a:pPr>
            <a:r>
              <a:t/>
            </a:r>
            <a:endParaRPr sz="1300">
              <a:solidFill>
                <a:srgbClr val="1155CC"/>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3" name="Shape 483"/>
        <p:cNvGrpSpPr/>
        <p:nvPr/>
      </p:nvGrpSpPr>
      <p:grpSpPr>
        <a:xfrm>
          <a:off x="0" y="0"/>
          <a:ext cx="0" cy="0"/>
          <a:chOff x="0" y="0"/>
          <a:chExt cx="0" cy="0"/>
        </a:xfrm>
      </p:grpSpPr>
      <p:sp>
        <p:nvSpPr>
          <p:cNvPr id="484" name="Google Shape;484;p66"/>
          <p:cNvSpPr txBox="1"/>
          <p:nvPr/>
        </p:nvSpPr>
        <p:spPr>
          <a:xfrm>
            <a:off x="65375" y="6017525"/>
            <a:ext cx="53178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endParaRPr i="1" sz="1000">
              <a:latin typeface="Century Gothic"/>
              <a:ea typeface="Century Gothic"/>
              <a:cs typeface="Century Gothic"/>
              <a:sym typeface="Century Gothic"/>
            </a:endParaRPr>
          </a:p>
        </p:txBody>
      </p:sp>
      <p:cxnSp>
        <p:nvCxnSpPr>
          <p:cNvPr id="485" name="Google Shape;485;p66"/>
          <p:cNvCxnSpPr/>
          <p:nvPr/>
        </p:nvCxnSpPr>
        <p:spPr>
          <a:xfrm>
            <a:off x="244473" y="1570343"/>
            <a:ext cx="2106600" cy="0"/>
          </a:xfrm>
          <a:prstGeom prst="straightConnector1">
            <a:avLst/>
          </a:prstGeom>
          <a:noFill/>
          <a:ln cap="flat" cmpd="sng" w="12700">
            <a:solidFill>
              <a:srgbClr val="1155CC"/>
            </a:solidFill>
            <a:prstDash val="solid"/>
            <a:miter lim="800000"/>
            <a:headEnd len="sm" w="sm" type="none"/>
            <a:tailEnd len="sm" w="sm" type="none"/>
          </a:ln>
        </p:spPr>
      </p:cxnSp>
      <p:sp>
        <p:nvSpPr>
          <p:cNvPr id="486" name="Google Shape;486;p66"/>
          <p:cNvSpPr txBox="1"/>
          <p:nvPr/>
        </p:nvSpPr>
        <p:spPr>
          <a:xfrm>
            <a:off x="244475" y="996388"/>
            <a:ext cx="2601000" cy="50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latin typeface="Century Gothic"/>
                <a:ea typeface="Century Gothic"/>
                <a:cs typeface="Century Gothic"/>
                <a:sym typeface="Century Gothic"/>
              </a:rPr>
              <a:t>How education link to middle income trap</a:t>
            </a:r>
            <a:endParaRPr b="1">
              <a:latin typeface="Century Gothic"/>
              <a:ea typeface="Century Gothic"/>
              <a:cs typeface="Century Gothic"/>
              <a:sym typeface="Century Gothic"/>
            </a:endParaRPr>
          </a:p>
        </p:txBody>
      </p:sp>
      <p:pic>
        <p:nvPicPr>
          <p:cNvPr id="487" name="Google Shape;487;p66"/>
          <p:cNvPicPr preferRelativeResize="0"/>
          <p:nvPr/>
        </p:nvPicPr>
        <p:blipFill>
          <a:blip r:embed="rId3">
            <a:alphaModFix/>
          </a:blip>
          <a:stretch>
            <a:fillRect/>
          </a:stretch>
        </p:blipFill>
        <p:spPr>
          <a:xfrm>
            <a:off x="3517675" y="1434311"/>
            <a:ext cx="5090001" cy="2303338"/>
          </a:xfrm>
          <a:prstGeom prst="rect">
            <a:avLst/>
          </a:prstGeom>
          <a:noFill/>
          <a:ln>
            <a:noFill/>
          </a:ln>
        </p:spPr>
      </p:pic>
      <p:pic>
        <p:nvPicPr>
          <p:cNvPr id="488" name="Google Shape;488;p66"/>
          <p:cNvPicPr preferRelativeResize="0"/>
          <p:nvPr/>
        </p:nvPicPr>
        <p:blipFill>
          <a:blip r:embed="rId4">
            <a:alphaModFix/>
          </a:blip>
          <a:stretch>
            <a:fillRect/>
          </a:stretch>
        </p:blipFill>
        <p:spPr>
          <a:xfrm>
            <a:off x="3517675" y="3638900"/>
            <a:ext cx="5089999" cy="2378625"/>
          </a:xfrm>
          <a:prstGeom prst="rect">
            <a:avLst/>
          </a:prstGeom>
          <a:noFill/>
          <a:ln>
            <a:noFill/>
          </a:ln>
        </p:spPr>
      </p:pic>
      <p:sp>
        <p:nvSpPr>
          <p:cNvPr id="489" name="Google Shape;489;p66"/>
          <p:cNvSpPr/>
          <p:nvPr/>
        </p:nvSpPr>
        <p:spPr>
          <a:xfrm>
            <a:off x="157750" y="1712988"/>
            <a:ext cx="1124400" cy="768900"/>
          </a:xfrm>
          <a:prstGeom prst="rect">
            <a:avLst/>
          </a:prstGeom>
          <a:solidFill>
            <a:srgbClr val="6D9EEB"/>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R&amp;D </a:t>
            </a:r>
            <a:endParaRPr b="1">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Innovation</a:t>
            </a:r>
            <a:endParaRPr b="1">
              <a:solidFill>
                <a:srgbClr val="FFFFFF"/>
              </a:solidFill>
              <a:latin typeface="Century Gothic"/>
              <a:ea typeface="Century Gothic"/>
              <a:cs typeface="Century Gothic"/>
              <a:sym typeface="Century Gothic"/>
            </a:endParaRPr>
          </a:p>
        </p:txBody>
      </p:sp>
      <p:sp>
        <p:nvSpPr>
          <p:cNvPr id="490" name="Google Shape;490;p66"/>
          <p:cNvSpPr/>
          <p:nvPr/>
        </p:nvSpPr>
        <p:spPr>
          <a:xfrm>
            <a:off x="1471800" y="1712988"/>
            <a:ext cx="1124400" cy="768900"/>
          </a:xfrm>
          <a:prstGeom prst="rect">
            <a:avLst/>
          </a:prstGeom>
          <a:solidFill>
            <a:srgbClr val="6D9EEB"/>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Skilled worker</a:t>
            </a:r>
            <a:endParaRPr b="1">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b="1">
              <a:solidFill>
                <a:srgbClr val="FFFFFF"/>
              </a:solidFill>
              <a:latin typeface="Century Gothic"/>
              <a:ea typeface="Century Gothic"/>
              <a:cs typeface="Century Gothic"/>
              <a:sym typeface="Century Gothic"/>
            </a:endParaRPr>
          </a:p>
        </p:txBody>
      </p:sp>
      <p:sp>
        <p:nvSpPr>
          <p:cNvPr id="491" name="Google Shape;491;p66"/>
          <p:cNvSpPr/>
          <p:nvPr/>
        </p:nvSpPr>
        <p:spPr>
          <a:xfrm>
            <a:off x="422275" y="2624547"/>
            <a:ext cx="1928825" cy="195338"/>
          </a:xfrm>
          <a:prstGeom prst="flowChartMerge">
            <a:avLst/>
          </a:prstGeom>
          <a:solidFill>
            <a:srgbClr val="1155CC"/>
          </a:solidFill>
          <a:ln cap="flat" cmpd="sng" w="9525">
            <a:solidFill>
              <a:srgbClr val="1155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66"/>
          <p:cNvSpPr/>
          <p:nvPr/>
        </p:nvSpPr>
        <p:spPr>
          <a:xfrm>
            <a:off x="384875" y="2962525"/>
            <a:ext cx="2106600" cy="363600"/>
          </a:xfrm>
          <a:prstGeom prst="rect">
            <a:avLst/>
          </a:prstGeom>
          <a:solidFill>
            <a:srgbClr val="6D9EEB"/>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Developed country</a:t>
            </a:r>
            <a:endParaRPr b="1">
              <a:solidFill>
                <a:srgbClr val="FFFFFF"/>
              </a:solidFill>
              <a:latin typeface="Century Gothic"/>
              <a:ea typeface="Century Gothic"/>
              <a:cs typeface="Century Gothic"/>
              <a:sym typeface="Century Gothic"/>
            </a:endParaRPr>
          </a:p>
        </p:txBody>
      </p:sp>
      <p:cxnSp>
        <p:nvCxnSpPr>
          <p:cNvPr id="493" name="Google Shape;493;p66"/>
          <p:cNvCxnSpPr/>
          <p:nvPr/>
        </p:nvCxnSpPr>
        <p:spPr>
          <a:xfrm>
            <a:off x="244473" y="3935943"/>
            <a:ext cx="2106600" cy="0"/>
          </a:xfrm>
          <a:prstGeom prst="straightConnector1">
            <a:avLst/>
          </a:prstGeom>
          <a:noFill/>
          <a:ln cap="flat" cmpd="sng" w="12700">
            <a:solidFill>
              <a:srgbClr val="1155CC"/>
            </a:solidFill>
            <a:prstDash val="solid"/>
            <a:miter lim="800000"/>
            <a:headEnd len="sm" w="sm" type="none"/>
            <a:tailEnd len="sm" w="sm" type="none"/>
          </a:ln>
        </p:spPr>
      </p:cxnSp>
      <p:sp>
        <p:nvSpPr>
          <p:cNvPr id="494" name="Google Shape;494;p66"/>
          <p:cNvSpPr txBox="1"/>
          <p:nvPr/>
        </p:nvSpPr>
        <p:spPr>
          <a:xfrm>
            <a:off x="244475" y="3612134"/>
            <a:ext cx="2601000" cy="363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latin typeface="Century Gothic"/>
                <a:ea typeface="Century Gothic"/>
                <a:cs typeface="Century Gothic"/>
                <a:sym typeface="Century Gothic"/>
              </a:rPr>
              <a:t>Average O-net score</a:t>
            </a:r>
            <a:endParaRPr b="1">
              <a:latin typeface="Century Gothic"/>
              <a:ea typeface="Century Gothic"/>
              <a:cs typeface="Century Gothic"/>
              <a:sym typeface="Century Gothic"/>
            </a:endParaRPr>
          </a:p>
        </p:txBody>
      </p:sp>
      <p:pic>
        <p:nvPicPr>
          <p:cNvPr id="495" name="Google Shape;495;p66"/>
          <p:cNvPicPr preferRelativeResize="0"/>
          <p:nvPr/>
        </p:nvPicPr>
        <p:blipFill rotWithShape="1">
          <a:blip r:embed="rId5">
            <a:alphaModFix/>
          </a:blip>
          <a:srcRect b="8175" l="49774" r="2300" t="30213"/>
          <a:stretch/>
        </p:blipFill>
        <p:spPr>
          <a:xfrm>
            <a:off x="142600" y="3981700"/>
            <a:ext cx="2310350" cy="2274091"/>
          </a:xfrm>
          <a:prstGeom prst="rect">
            <a:avLst/>
          </a:prstGeom>
          <a:noFill/>
          <a:ln>
            <a:noFill/>
          </a:ln>
        </p:spPr>
      </p:pic>
      <p:cxnSp>
        <p:nvCxnSpPr>
          <p:cNvPr id="496" name="Google Shape;496;p66"/>
          <p:cNvCxnSpPr/>
          <p:nvPr/>
        </p:nvCxnSpPr>
        <p:spPr>
          <a:xfrm>
            <a:off x="143539" y="935667"/>
            <a:ext cx="9000600" cy="0"/>
          </a:xfrm>
          <a:prstGeom prst="straightConnector1">
            <a:avLst/>
          </a:prstGeom>
          <a:noFill/>
          <a:ln cap="flat" cmpd="sng" w="38100">
            <a:solidFill>
              <a:srgbClr val="1155CC"/>
            </a:solidFill>
            <a:prstDash val="solid"/>
            <a:miter lim="800000"/>
            <a:headEnd len="sm" w="sm" type="none"/>
            <a:tailEnd len="sm" w="sm" type="none"/>
          </a:ln>
        </p:spPr>
      </p:cxnSp>
      <p:sp>
        <p:nvSpPr>
          <p:cNvPr id="497" name="Google Shape;497;p66"/>
          <p:cNvSpPr txBox="1"/>
          <p:nvPr/>
        </p:nvSpPr>
        <p:spPr>
          <a:xfrm>
            <a:off x="14175" y="225050"/>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Education (Thailand)</a:t>
            </a:r>
            <a:endParaRPr b="1" sz="3500">
              <a:solidFill>
                <a:srgbClr val="1155CC"/>
              </a:solidFill>
              <a:latin typeface="Calibri"/>
              <a:ea typeface="Calibri"/>
              <a:cs typeface="Calibri"/>
              <a:sym typeface="Calibri"/>
            </a:endParaRPr>
          </a:p>
        </p:txBody>
      </p:sp>
      <p:sp>
        <p:nvSpPr>
          <p:cNvPr id="498" name="Google Shape;498;p66"/>
          <p:cNvSpPr txBox="1"/>
          <p:nvPr/>
        </p:nvSpPr>
        <p:spPr>
          <a:xfrm>
            <a:off x="384875" y="6301550"/>
            <a:ext cx="4484700" cy="82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latin typeface="Century Gothic"/>
                <a:ea typeface="Century Gothic"/>
                <a:cs typeface="Century Gothic"/>
                <a:sym typeface="Century Gothic"/>
              </a:rPr>
              <a:t>รายงานการวิจัย เรื่อง ความเหลื่อมล้ำในสังคมไทย:แนวโน้ม นโยบาย และแนวทางขับเคลื่อนนโยบาย, สมชัย จิตสุชน,2015</a:t>
            </a:r>
            <a:endParaRPr sz="1000">
              <a:latin typeface="Century Gothic"/>
              <a:ea typeface="Century Gothic"/>
              <a:cs typeface="Century Gothic"/>
              <a:sym typeface="Century Gothic"/>
            </a:endParaRPr>
          </a:p>
        </p:txBody>
      </p:sp>
      <p:sp>
        <p:nvSpPr>
          <p:cNvPr id="499" name="Google Shape;499;p66"/>
          <p:cNvSpPr txBox="1"/>
          <p:nvPr/>
        </p:nvSpPr>
        <p:spPr>
          <a:xfrm>
            <a:off x="896700" y="3326113"/>
            <a:ext cx="2824800" cy="363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a:latin typeface="Century Gothic"/>
                <a:ea typeface="Century Gothic"/>
                <a:cs typeface="Century Gothic"/>
                <a:sym typeface="Century Gothic"/>
              </a:rPr>
              <a:t>S</a:t>
            </a:r>
            <a:r>
              <a:rPr lang="en-GB" sz="1100">
                <a:latin typeface="Century Gothic"/>
                <a:ea typeface="Century Gothic"/>
                <a:cs typeface="Century Gothic"/>
                <a:sym typeface="Century Gothic"/>
              </a:rPr>
              <a:t>omkiat Tangkijvanit,2016</a:t>
            </a:r>
            <a:endParaRPr sz="1100">
              <a:latin typeface="Century Gothic"/>
              <a:ea typeface="Century Gothic"/>
              <a:cs typeface="Century Gothic"/>
              <a:sym typeface="Century Gothic"/>
            </a:endParaRPr>
          </a:p>
        </p:txBody>
      </p:sp>
      <p:pic>
        <p:nvPicPr>
          <p:cNvPr id="500" name="Google Shape;500;p66"/>
          <p:cNvPicPr preferRelativeResize="0"/>
          <p:nvPr/>
        </p:nvPicPr>
        <p:blipFill>
          <a:blip r:embed="rId6">
            <a:alphaModFix/>
          </a:blip>
          <a:stretch>
            <a:fillRect/>
          </a:stretch>
        </p:blipFill>
        <p:spPr>
          <a:xfrm>
            <a:off x="7744425" y="0"/>
            <a:ext cx="1399575" cy="9330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04" name="Shape 504"/>
        <p:cNvGrpSpPr/>
        <p:nvPr/>
      </p:nvGrpSpPr>
      <p:grpSpPr>
        <a:xfrm>
          <a:off x="0" y="0"/>
          <a:ext cx="0" cy="0"/>
          <a:chOff x="0" y="0"/>
          <a:chExt cx="0" cy="0"/>
        </a:xfrm>
      </p:grpSpPr>
      <p:sp>
        <p:nvSpPr>
          <p:cNvPr id="505" name="Google Shape;505;p67"/>
          <p:cNvSpPr txBox="1"/>
          <p:nvPr/>
        </p:nvSpPr>
        <p:spPr>
          <a:xfrm>
            <a:off x="181475" y="1124175"/>
            <a:ext cx="8361000" cy="5999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300">
                <a:solidFill>
                  <a:srgbClr val="333333"/>
                </a:solidFill>
                <a:latin typeface="Century Gothic"/>
                <a:ea typeface="Century Gothic"/>
                <a:cs typeface="Century Gothic"/>
                <a:sym typeface="Century Gothic"/>
              </a:rPr>
              <a:t>The accountability of education needs to be improved: </a:t>
            </a:r>
            <a:endParaRPr b="1" sz="1300">
              <a:solidFill>
                <a:srgbClr val="333333"/>
              </a:solidFill>
              <a:latin typeface="Century Gothic"/>
              <a:ea typeface="Century Gothic"/>
              <a:cs typeface="Century Gothic"/>
              <a:sym typeface="Century Gothic"/>
            </a:endParaRPr>
          </a:p>
          <a:p>
            <a:pPr indent="0" lvl="0" marL="0" rtl="0" algn="l">
              <a:lnSpc>
                <a:spcPct val="115000"/>
              </a:lnSpc>
              <a:spcBef>
                <a:spcPts val="800"/>
              </a:spcBef>
              <a:spcAft>
                <a:spcPts val="0"/>
              </a:spcAft>
              <a:buNone/>
            </a:pPr>
            <a:r>
              <a:rPr lang="en-GB" sz="1300">
                <a:solidFill>
                  <a:srgbClr val="333333"/>
                </a:solidFill>
                <a:latin typeface="Century Gothic"/>
                <a:ea typeface="Century Gothic"/>
                <a:cs typeface="Century Gothic"/>
                <a:sym typeface="Century Gothic"/>
              </a:rPr>
              <a:t>Thailand has an accountability system based on test scores, yet learning outcomes have not improved from 2003-2015.</a:t>
            </a:r>
            <a:endParaRPr sz="1300">
              <a:solidFill>
                <a:srgbClr val="333333"/>
              </a:solidFill>
              <a:latin typeface="Century Gothic"/>
              <a:ea typeface="Century Gothic"/>
              <a:cs typeface="Century Gothic"/>
              <a:sym typeface="Century Gothic"/>
            </a:endParaRPr>
          </a:p>
          <a:p>
            <a:pPr indent="0" lvl="0" marL="0" rtl="0" algn="l">
              <a:lnSpc>
                <a:spcPct val="115000"/>
              </a:lnSpc>
              <a:spcBef>
                <a:spcPts val="800"/>
              </a:spcBef>
              <a:spcAft>
                <a:spcPts val="0"/>
              </a:spcAft>
              <a:buNone/>
            </a:pPr>
            <a:r>
              <a:rPr b="1" lang="en-GB" sz="1300">
                <a:solidFill>
                  <a:srgbClr val="333333"/>
                </a:solidFill>
                <a:latin typeface="Century Gothic"/>
                <a:ea typeface="Century Gothic"/>
                <a:cs typeface="Century Gothic"/>
                <a:sym typeface="Century Gothic"/>
              </a:rPr>
              <a:t>The government would also benefit from developing credible and efficient regulations as well as monitoring mechanisms and adhering to follow-up sanctions when standards are not met.</a:t>
            </a:r>
            <a:r>
              <a:rPr lang="en-GB" sz="1300">
                <a:solidFill>
                  <a:srgbClr val="333333"/>
                </a:solidFill>
                <a:latin typeface="Century Gothic"/>
                <a:ea typeface="Century Gothic"/>
                <a:cs typeface="Century Gothic"/>
                <a:sym typeface="Century Gothic"/>
              </a:rPr>
              <a:t> There are no regulations on the maximum number of pupils per teacher in either primary or secondary education.</a:t>
            </a:r>
            <a:endParaRPr sz="1300">
              <a:solidFill>
                <a:srgbClr val="333333"/>
              </a:solidFill>
              <a:latin typeface="Century Gothic"/>
              <a:ea typeface="Century Gothic"/>
              <a:cs typeface="Century Gothic"/>
              <a:sym typeface="Century Gothic"/>
            </a:endParaRPr>
          </a:p>
          <a:p>
            <a:pPr indent="0" lvl="0" marL="0" rtl="0" algn="l">
              <a:lnSpc>
                <a:spcPct val="115000"/>
              </a:lnSpc>
              <a:spcBef>
                <a:spcPts val="800"/>
              </a:spcBef>
              <a:spcAft>
                <a:spcPts val="0"/>
              </a:spcAft>
              <a:buNone/>
            </a:pPr>
            <a:r>
              <a:rPr b="1" lang="en-GB" sz="1300">
                <a:solidFill>
                  <a:srgbClr val="333333"/>
                </a:solidFill>
                <a:latin typeface="Century Gothic"/>
                <a:ea typeface="Century Gothic"/>
                <a:cs typeface="Century Gothic"/>
                <a:sym typeface="Century Gothic"/>
              </a:rPr>
              <a:t>Thailand uses student evaluations to feed into evaluations of teachers, which are subject to bias</a:t>
            </a:r>
            <a:r>
              <a:rPr lang="en-GB" sz="1300">
                <a:solidFill>
                  <a:srgbClr val="333333"/>
                </a:solidFill>
                <a:latin typeface="Century Gothic"/>
                <a:ea typeface="Century Gothic"/>
                <a:cs typeface="Century Gothic"/>
                <a:sym typeface="Century Gothic"/>
              </a:rPr>
              <a:t>. The validity of student evaluations rests on the assumption that students understand, observe and recognize good teaching, and report it truthfully. </a:t>
            </a:r>
            <a:endParaRPr sz="1300">
              <a:solidFill>
                <a:srgbClr val="333333"/>
              </a:solidFill>
              <a:latin typeface="Century Gothic"/>
              <a:ea typeface="Century Gothic"/>
              <a:cs typeface="Century Gothic"/>
              <a:sym typeface="Century Gothic"/>
            </a:endParaRPr>
          </a:p>
          <a:p>
            <a:pPr indent="0" lvl="0" marL="0" rtl="0" algn="l">
              <a:lnSpc>
                <a:spcPct val="115000"/>
              </a:lnSpc>
              <a:spcBef>
                <a:spcPts val="800"/>
              </a:spcBef>
              <a:spcAft>
                <a:spcPts val="0"/>
              </a:spcAft>
              <a:buNone/>
            </a:pPr>
            <a:r>
              <a:rPr b="1" lang="en-GB" sz="1300">
                <a:solidFill>
                  <a:srgbClr val="333333"/>
                </a:solidFill>
                <a:latin typeface="Century Gothic"/>
                <a:ea typeface="Century Gothic"/>
                <a:cs typeface="Century Gothic"/>
                <a:sym typeface="Century Gothic"/>
              </a:rPr>
              <a:t> </a:t>
            </a:r>
            <a:endParaRPr b="1" sz="1300">
              <a:solidFill>
                <a:srgbClr val="333333"/>
              </a:solidFill>
              <a:latin typeface="Century Gothic"/>
              <a:ea typeface="Century Gothic"/>
              <a:cs typeface="Century Gothic"/>
              <a:sym typeface="Century Gothic"/>
            </a:endParaRPr>
          </a:p>
          <a:p>
            <a:pPr indent="0" lvl="0" marL="0" rtl="0" algn="l">
              <a:lnSpc>
                <a:spcPct val="115000"/>
              </a:lnSpc>
              <a:spcBef>
                <a:spcPts val="0"/>
              </a:spcBef>
              <a:spcAft>
                <a:spcPts val="0"/>
              </a:spcAft>
              <a:buNone/>
            </a:pPr>
            <a:r>
              <a:rPr b="1" lang="en-GB" sz="1300">
                <a:solidFill>
                  <a:srgbClr val="333333"/>
                </a:solidFill>
                <a:latin typeface="Century Gothic"/>
                <a:ea typeface="Century Gothic"/>
                <a:cs typeface="Century Gothic"/>
                <a:sym typeface="Century Gothic"/>
              </a:rPr>
              <a:t>There are data challenges in Thailand:</a:t>
            </a:r>
            <a:r>
              <a:rPr lang="en-GB" sz="1300">
                <a:solidFill>
                  <a:srgbClr val="333333"/>
                </a:solidFill>
                <a:latin typeface="Century Gothic"/>
                <a:ea typeface="Century Gothic"/>
                <a:cs typeface="Century Gothic"/>
                <a:sym typeface="Century Gothic"/>
              </a:rPr>
              <a:t> In Thailand, the National Institute of Educational Testing Service (NIETS) has administered the Ordinary National Educational Test (O-NET). The data is used by local education authorities to compare individual schools against district or national averages. There are no common student performance standards, and the main role of O-NET is to certify education level completion. O-NET scores fluctuate between years.</a:t>
            </a:r>
            <a:endParaRPr sz="1300">
              <a:solidFill>
                <a:srgbClr val="333333"/>
              </a:solidFill>
              <a:latin typeface="Century Gothic"/>
              <a:ea typeface="Century Gothic"/>
              <a:cs typeface="Century Gothic"/>
              <a:sym typeface="Century Gothic"/>
            </a:endParaRPr>
          </a:p>
          <a:p>
            <a:pPr indent="0" lvl="0" marL="0" rtl="0" algn="l">
              <a:spcBef>
                <a:spcPts val="0"/>
              </a:spcBef>
              <a:spcAft>
                <a:spcPts val="0"/>
              </a:spcAft>
              <a:buNone/>
            </a:pPr>
            <a:r>
              <a:t/>
            </a:r>
            <a:endParaRPr sz="1300">
              <a:latin typeface="Century Gothic"/>
              <a:ea typeface="Century Gothic"/>
              <a:cs typeface="Century Gothic"/>
              <a:sym typeface="Century Gothic"/>
            </a:endParaRPr>
          </a:p>
        </p:txBody>
      </p:sp>
      <p:cxnSp>
        <p:nvCxnSpPr>
          <p:cNvPr id="506" name="Google Shape;506;p67"/>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507" name="Google Shape;507;p67"/>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Education</a:t>
            </a:r>
            <a:r>
              <a:rPr b="1" lang="en-GB" sz="3500">
                <a:solidFill>
                  <a:srgbClr val="1155CC"/>
                </a:solidFill>
                <a:latin typeface="Calibri"/>
                <a:ea typeface="Calibri"/>
                <a:cs typeface="Calibri"/>
                <a:sym typeface="Calibri"/>
              </a:rPr>
              <a:t> (Thailand)</a:t>
            </a:r>
            <a:endParaRPr b="1" sz="3500">
              <a:solidFill>
                <a:srgbClr val="1155CC"/>
              </a:solidFill>
              <a:latin typeface="Calibri"/>
              <a:ea typeface="Calibri"/>
              <a:cs typeface="Calibri"/>
              <a:sym typeface="Calibri"/>
            </a:endParaRPr>
          </a:p>
        </p:txBody>
      </p:sp>
      <p:pic>
        <p:nvPicPr>
          <p:cNvPr id="508" name="Google Shape;508;p67"/>
          <p:cNvPicPr preferRelativeResize="0"/>
          <p:nvPr/>
        </p:nvPicPr>
        <p:blipFill>
          <a:blip r:embed="rId3">
            <a:alphaModFix/>
          </a:blip>
          <a:stretch>
            <a:fillRect/>
          </a:stretch>
        </p:blipFill>
        <p:spPr>
          <a:xfrm>
            <a:off x="7744425" y="0"/>
            <a:ext cx="1399575" cy="933050"/>
          </a:xfrm>
          <a:prstGeom prst="rect">
            <a:avLst/>
          </a:prstGeom>
          <a:noFill/>
          <a:ln>
            <a:noFill/>
          </a:ln>
        </p:spPr>
      </p:pic>
      <p:cxnSp>
        <p:nvCxnSpPr>
          <p:cNvPr id="509" name="Google Shape;509;p67"/>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510" name="Google Shape;510;p67"/>
          <p:cNvSpPr txBox="1"/>
          <p:nvPr/>
        </p:nvSpPr>
        <p:spPr>
          <a:xfrm>
            <a:off x="136375" y="6024413"/>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900" u="sng">
                <a:solidFill>
                  <a:schemeClr val="hlink"/>
                </a:solidFill>
                <a:latin typeface="Century Gothic"/>
                <a:ea typeface="Century Gothic"/>
                <a:cs typeface="Century Gothic"/>
                <a:sym typeface="Century Gothic"/>
                <a:hlinkClick r:id="rId4"/>
              </a:rPr>
              <a:t>https://bangkok.unesco.org/content/20172018-global-education-monitoring-report-thailand-highlights</a:t>
            </a:r>
            <a:endParaRPr i="1" sz="1000">
              <a:latin typeface="Century Gothic"/>
              <a:ea typeface="Century Gothic"/>
              <a:cs typeface="Century Gothic"/>
              <a:sym typeface="Century Gothic"/>
            </a:endParaRPr>
          </a:p>
        </p:txBody>
      </p:sp>
      <p:grpSp>
        <p:nvGrpSpPr>
          <p:cNvPr id="511" name="Google Shape;511;p67"/>
          <p:cNvGrpSpPr/>
          <p:nvPr/>
        </p:nvGrpSpPr>
        <p:grpSpPr>
          <a:xfrm>
            <a:off x="2607422" y="6375601"/>
            <a:ext cx="1731011" cy="363591"/>
            <a:chOff x="154425" y="4716550"/>
            <a:chExt cx="1678800" cy="272700"/>
          </a:xfrm>
        </p:grpSpPr>
        <p:sp>
          <p:nvSpPr>
            <p:cNvPr id="512" name="Google Shape;512;p67"/>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13" name="Google Shape;513;p67"/>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514" name="Google Shape;514;p67"/>
          <p:cNvGrpSpPr/>
          <p:nvPr/>
        </p:nvGrpSpPr>
        <p:grpSpPr>
          <a:xfrm>
            <a:off x="4849497" y="6375601"/>
            <a:ext cx="1731011" cy="363591"/>
            <a:chOff x="154425" y="4716550"/>
            <a:chExt cx="1678800" cy="272700"/>
          </a:xfrm>
        </p:grpSpPr>
        <p:sp>
          <p:nvSpPr>
            <p:cNvPr id="515" name="Google Shape;515;p67"/>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16" name="Google Shape;516;p67"/>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517" name="Google Shape;517;p67"/>
          <p:cNvGrpSpPr/>
          <p:nvPr/>
        </p:nvGrpSpPr>
        <p:grpSpPr>
          <a:xfrm>
            <a:off x="7015372" y="6375601"/>
            <a:ext cx="1731011" cy="363591"/>
            <a:chOff x="154425" y="4716550"/>
            <a:chExt cx="1678800" cy="272700"/>
          </a:xfrm>
        </p:grpSpPr>
        <p:sp>
          <p:nvSpPr>
            <p:cNvPr id="518" name="Google Shape;518;p67"/>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19" name="Google Shape;519;p67"/>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520" name="Google Shape;520;p67"/>
          <p:cNvGrpSpPr/>
          <p:nvPr/>
        </p:nvGrpSpPr>
        <p:grpSpPr>
          <a:xfrm>
            <a:off x="369003" y="6375601"/>
            <a:ext cx="1727485" cy="363591"/>
            <a:chOff x="154425" y="4716550"/>
            <a:chExt cx="1678800" cy="272700"/>
          </a:xfrm>
        </p:grpSpPr>
        <p:sp>
          <p:nvSpPr>
            <p:cNvPr id="521" name="Google Shape;521;p67"/>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22" name="Google Shape;522;p67"/>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26" name="Shape 526"/>
        <p:cNvGrpSpPr/>
        <p:nvPr/>
      </p:nvGrpSpPr>
      <p:grpSpPr>
        <a:xfrm>
          <a:off x="0" y="0"/>
          <a:ext cx="0" cy="0"/>
          <a:chOff x="0" y="0"/>
          <a:chExt cx="0" cy="0"/>
        </a:xfrm>
      </p:grpSpPr>
      <p:sp>
        <p:nvSpPr>
          <p:cNvPr id="527" name="Google Shape;527;p68"/>
          <p:cNvSpPr txBox="1"/>
          <p:nvPr/>
        </p:nvSpPr>
        <p:spPr>
          <a:xfrm>
            <a:off x="0" y="6550925"/>
            <a:ext cx="114651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a:t>Education in Burma (1945-2000) (Thein Lwin, 2000)</a:t>
            </a:r>
            <a:endParaRPr i="1" sz="1000">
              <a:latin typeface="Century Gothic"/>
              <a:ea typeface="Century Gothic"/>
              <a:cs typeface="Century Gothic"/>
              <a:sym typeface="Century Gothic"/>
            </a:endParaRPr>
          </a:p>
        </p:txBody>
      </p:sp>
      <p:cxnSp>
        <p:nvCxnSpPr>
          <p:cNvPr id="528" name="Google Shape;528;p68"/>
          <p:cNvCxnSpPr/>
          <p:nvPr/>
        </p:nvCxnSpPr>
        <p:spPr>
          <a:xfrm>
            <a:off x="143539" y="935667"/>
            <a:ext cx="9000600" cy="0"/>
          </a:xfrm>
          <a:prstGeom prst="straightConnector1">
            <a:avLst/>
          </a:prstGeom>
          <a:noFill/>
          <a:ln cap="flat" cmpd="sng" w="38100">
            <a:solidFill>
              <a:srgbClr val="1155CC"/>
            </a:solidFill>
            <a:prstDash val="solid"/>
            <a:miter lim="800000"/>
            <a:headEnd len="sm" w="sm" type="none"/>
            <a:tailEnd len="sm" w="sm" type="none"/>
          </a:ln>
        </p:spPr>
      </p:cxnSp>
      <p:sp>
        <p:nvSpPr>
          <p:cNvPr id="529" name="Google Shape;529;p68"/>
          <p:cNvSpPr txBox="1"/>
          <p:nvPr/>
        </p:nvSpPr>
        <p:spPr>
          <a:xfrm>
            <a:off x="14175" y="225050"/>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Education (Myanmar)</a:t>
            </a:r>
            <a:endParaRPr b="1" sz="3500">
              <a:solidFill>
                <a:srgbClr val="1155CC"/>
              </a:solidFill>
              <a:latin typeface="Calibri"/>
              <a:ea typeface="Calibri"/>
              <a:cs typeface="Calibri"/>
              <a:sym typeface="Calibri"/>
            </a:endParaRPr>
          </a:p>
        </p:txBody>
      </p:sp>
      <p:sp>
        <p:nvSpPr>
          <p:cNvPr id="530" name="Google Shape;530;p68"/>
          <p:cNvSpPr txBox="1"/>
          <p:nvPr/>
        </p:nvSpPr>
        <p:spPr>
          <a:xfrm>
            <a:off x="574925" y="1761800"/>
            <a:ext cx="2051400" cy="624300"/>
          </a:xfrm>
          <a:prstGeom prst="rect">
            <a:avLst/>
          </a:prstGeom>
          <a:solidFill>
            <a:srgbClr val="1155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alibri"/>
                <a:ea typeface="Calibri"/>
                <a:cs typeface="Calibri"/>
                <a:sym typeface="Calibri"/>
              </a:rPr>
              <a:t>Before Independence</a:t>
            </a:r>
            <a:endParaRPr b="1" sz="1600">
              <a:solidFill>
                <a:srgbClr val="FFFFFF"/>
              </a:solidFill>
              <a:latin typeface="Calibri"/>
              <a:ea typeface="Calibri"/>
              <a:cs typeface="Calibri"/>
              <a:sym typeface="Calibri"/>
            </a:endParaRPr>
          </a:p>
          <a:p>
            <a:pPr indent="0" lvl="0" marL="0" rtl="0" algn="l">
              <a:spcBef>
                <a:spcPts val="0"/>
              </a:spcBef>
              <a:spcAft>
                <a:spcPts val="0"/>
              </a:spcAft>
              <a:buNone/>
            </a:pPr>
            <a:r>
              <a:rPr b="1" lang="en-GB" sz="1600">
                <a:solidFill>
                  <a:srgbClr val="FFFFFF"/>
                </a:solidFill>
                <a:latin typeface="Calibri"/>
                <a:ea typeface="Calibri"/>
                <a:cs typeface="Calibri"/>
                <a:sym typeface="Calibri"/>
              </a:rPr>
              <a:t>(1945-1948)</a:t>
            </a:r>
            <a:endParaRPr b="1" sz="1600">
              <a:solidFill>
                <a:srgbClr val="FFFFFF"/>
              </a:solidFill>
              <a:latin typeface="Calibri"/>
              <a:ea typeface="Calibri"/>
              <a:cs typeface="Calibri"/>
              <a:sym typeface="Calibri"/>
            </a:endParaRPr>
          </a:p>
        </p:txBody>
      </p:sp>
      <p:sp>
        <p:nvSpPr>
          <p:cNvPr id="531" name="Google Shape;531;p68"/>
          <p:cNvSpPr/>
          <p:nvPr/>
        </p:nvSpPr>
        <p:spPr>
          <a:xfrm>
            <a:off x="3354900" y="1197450"/>
            <a:ext cx="4755300" cy="1655700"/>
          </a:xfrm>
          <a:prstGeom prst="rect">
            <a:avLst/>
          </a:prstGeom>
          <a:solidFill>
            <a:srgbClr val="FFFFFF"/>
          </a:solidFill>
          <a:ln cap="flat" cmpd="sng" w="28575">
            <a:solidFill>
              <a:srgbClr val="1155CC"/>
            </a:solidFill>
            <a:prstDash val="dashDot"/>
            <a:round/>
            <a:headEnd len="sm" w="sm" type="none"/>
            <a:tailEnd len="sm" w="sm" type="none"/>
          </a:ln>
        </p:spPr>
        <p:txBody>
          <a:bodyPr anchorCtr="0" anchor="ctr" bIns="91425" lIns="91425" spcFirstLastPara="1" rIns="91425" wrap="square" tIns="91425">
            <a:noAutofit/>
          </a:bodyPr>
          <a:lstStyle/>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Reconstruction with the concept of homogenous system of schools in 1947.</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Encourage Bilingual instruction in Primary and Post school.</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They need to have a good knowledge of English language, and then they are able to enter government service and profession.</a:t>
            </a:r>
            <a:endParaRPr>
              <a:latin typeface="Century Gothic"/>
              <a:ea typeface="Century Gothic"/>
              <a:cs typeface="Century Gothic"/>
              <a:sym typeface="Century Gothic"/>
            </a:endParaRPr>
          </a:p>
        </p:txBody>
      </p:sp>
      <p:sp>
        <p:nvSpPr>
          <p:cNvPr id="532" name="Google Shape;532;p68"/>
          <p:cNvSpPr txBox="1"/>
          <p:nvPr/>
        </p:nvSpPr>
        <p:spPr>
          <a:xfrm>
            <a:off x="574925" y="3616075"/>
            <a:ext cx="2051400" cy="624300"/>
          </a:xfrm>
          <a:prstGeom prst="rect">
            <a:avLst/>
          </a:prstGeom>
          <a:solidFill>
            <a:srgbClr val="1155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alibri"/>
                <a:ea typeface="Calibri"/>
                <a:cs typeface="Calibri"/>
                <a:sym typeface="Calibri"/>
              </a:rPr>
              <a:t>After Independence</a:t>
            </a:r>
            <a:endParaRPr b="1" sz="1600">
              <a:solidFill>
                <a:srgbClr val="FFFFFF"/>
              </a:solidFill>
              <a:latin typeface="Calibri"/>
              <a:ea typeface="Calibri"/>
              <a:cs typeface="Calibri"/>
              <a:sym typeface="Calibri"/>
            </a:endParaRPr>
          </a:p>
          <a:p>
            <a:pPr indent="0" lvl="0" marL="0" rtl="0" algn="l">
              <a:spcBef>
                <a:spcPts val="0"/>
              </a:spcBef>
              <a:spcAft>
                <a:spcPts val="0"/>
              </a:spcAft>
              <a:buNone/>
            </a:pPr>
            <a:r>
              <a:rPr b="1" lang="en-GB" sz="1600">
                <a:solidFill>
                  <a:srgbClr val="FFFFFF"/>
                </a:solidFill>
                <a:latin typeface="Calibri"/>
                <a:ea typeface="Calibri"/>
                <a:cs typeface="Calibri"/>
                <a:sym typeface="Calibri"/>
              </a:rPr>
              <a:t>(1948-1962)</a:t>
            </a:r>
            <a:endParaRPr b="1" sz="1600">
              <a:solidFill>
                <a:srgbClr val="FFFFFF"/>
              </a:solidFill>
              <a:latin typeface="Calibri"/>
              <a:ea typeface="Calibri"/>
              <a:cs typeface="Calibri"/>
              <a:sym typeface="Calibri"/>
            </a:endParaRPr>
          </a:p>
        </p:txBody>
      </p:sp>
      <p:sp>
        <p:nvSpPr>
          <p:cNvPr id="533" name="Google Shape;533;p68"/>
          <p:cNvSpPr txBox="1"/>
          <p:nvPr/>
        </p:nvSpPr>
        <p:spPr>
          <a:xfrm>
            <a:off x="574925" y="5442800"/>
            <a:ext cx="2051400" cy="624300"/>
          </a:xfrm>
          <a:prstGeom prst="rect">
            <a:avLst/>
          </a:prstGeom>
          <a:solidFill>
            <a:srgbClr val="1155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alibri"/>
                <a:ea typeface="Calibri"/>
                <a:cs typeface="Calibri"/>
                <a:sym typeface="Calibri"/>
              </a:rPr>
              <a:t>Under Military Rule</a:t>
            </a:r>
            <a:endParaRPr b="1" sz="1600">
              <a:solidFill>
                <a:srgbClr val="FFFFFF"/>
              </a:solidFill>
              <a:latin typeface="Calibri"/>
              <a:ea typeface="Calibri"/>
              <a:cs typeface="Calibri"/>
              <a:sym typeface="Calibri"/>
            </a:endParaRPr>
          </a:p>
          <a:p>
            <a:pPr indent="0" lvl="0" marL="0" rtl="0" algn="l">
              <a:spcBef>
                <a:spcPts val="0"/>
              </a:spcBef>
              <a:spcAft>
                <a:spcPts val="0"/>
              </a:spcAft>
              <a:buNone/>
            </a:pPr>
            <a:r>
              <a:rPr b="1" lang="en-GB" sz="1600">
                <a:solidFill>
                  <a:srgbClr val="FFFFFF"/>
                </a:solidFill>
                <a:latin typeface="Calibri"/>
                <a:ea typeface="Calibri"/>
                <a:cs typeface="Calibri"/>
                <a:sym typeface="Calibri"/>
              </a:rPr>
              <a:t>(1962-1988)</a:t>
            </a:r>
            <a:endParaRPr b="1" sz="1600">
              <a:solidFill>
                <a:srgbClr val="FFFFFF"/>
              </a:solidFill>
              <a:latin typeface="Calibri"/>
              <a:ea typeface="Calibri"/>
              <a:cs typeface="Calibri"/>
              <a:sym typeface="Calibri"/>
            </a:endParaRPr>
          </a:p>
        </p:txBody>
      </p:sp>
      <p:sp>
        <p:nvSpPr>
          <p:cNvPr id="534" name="Google Shape;534;p68"/>
          <p:cNvSpPr/>
          <p:nvPr/>
        </p:nvSpPr>
        <p:spPr>
          <a:xfrm>
            <a:off x="3354900" y="3024175"/>
            <a:ext cx="4755300" cy="1655700"/>
          </a:xfrm>
          <a:prstGeom prst="rect">
            <a:avLst/>
          </a:prstGeom>
          <a:solidFill>
            <a:srgbClr val="FFFFFF"/>
          </a:solidFill>
          <a:ln cap="flat" cmpd="sng" w="28575">
            <a:solidFill>
              <a:srgbClr val="1155CC"/>
            </a:solidFill>
            <a:prstDash val="dashDot"/>
            <a:round/>
            <a:headEnd len="sm" w="sm" type="none"/>
            <a:tailEnd len="sm" w="sm" type="none"/>
          </a:ln>
        </p:spPr>
        <p:txBody>
          <a:bodyPr anchorCtr="0" anchor="ctr" bIns="91425" lIns="91425" spcFirstLastPara="1" rIns="91425" wrap="square" tIns="91425">
            <a:noAutofit/>
          </a:bodyPr>
          <a:lstStyle/>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The curriculum that prioritize practical and prevocational subjects and activity programmes ( Gardening, Art)</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New education plan (PEET)</a:t>
            </a:r>
            <a:endParaRPr>
              <a:latin typeface="Century Gothic"/>
              <a:ea typeface="Century Gothic"/>
              <a:cs typeface="Century Gothic"/>
              <a:sym typeface="Century Gothic"/>
            </a:endParaRPr>
          </a:p>
        </p:txBody>
      </p:sp>
      <p:sp>
        <p:nvSpPr>
          <p:cNvPr id="535" name="Google Shape;535;p68"/>
          <p:cNvSpPr/>
          <p:nvPr/>
        </p:nvSpPr>
        <p:spPr>
          <a:xfrm>
            <a:off x="3354900" y="4850900"/>
            <a:ext cx="4755300" cy="1655700"/>
          </a:xfrm>
          <a:prstGeom prst="rect">
            <a:avLst/>
          </a:prstGeom>
          <a:solidFill>
            <a:srgbClr val="FFFFFF"/>
          </a:solidFill>
          <a:ln cap="flat" cmpd="sng" w="28575">
            <a:solidFill>
              <a:srgbClr val="1155CC"/>
            </a:solidFill>
            <a:prstDash val="dashDot"/>
            <a:round/>
            <a:headEnd len="sm" w="sm" type="none"/>
            <a:tailEnd len="sm" w="sm" type="none"/>
          </a:ln>
        </p:spPr>
        <p:txBody>
          <a:bodyPr anchorCtr="0" anchor="ctr" bIns="91425" lIns="91425" spcFirstLastPara="1" rIns="91425" wrap="square" tIns="91425">
            <a:noAutofit/>
          </a:bodyPr>
          <a:lstStyle/>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Discrimination</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Children’s examination results at an early age determined the shape of their adult life ( A-list student, B-list student)</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More focus on Science, but less focus on Art.</a:t>
            </a:r>
            <a:endParaRPr>
              <a:latin typeface="Century Gothic"/>
              <a:ea typeface="Century Gothic"/>
              <a:cs typeface="Century Gothic"/>
              <a:sym typeface="Century Gothic"/>
            </a:endParaRPr>
          </a:p>
        </p:txBody>
      </p:sp>
      <p:pic>
        <p:nvPicPr>
          <p:cNvPr id="536" name="Google Shape;536;p68"/>
          <p:cNvPicPr preferRelativeResize="0"/>
          <p:nvPr/>
        </p:nvPicPr>
        <p:blipFill>
          <a:blip r:embed="rId3">
            <a:alphaModFix/>
          </a:blip>
          <a:stretch>
            <a:fillRect/>
          </a:stretch>
        </p:blipFill>
        <p:spPr>
          <a:xfrm>
            <a:off x="1082571" y="2795450"/>
            <a:ext cx="784950" cy="784950"/>
          </a:xfrm>
          <a:prstGeom prst="rect">
            <a:avLst/>
          </a:prstGeom>
          <a:noFill/>
          <a:ln>
            <a:noFill/>
          </a:ln>
        </p:spPr>
      </p:pic>
      <p:pic>
        <p:nvPicPr>
          <p:cNvPr id="537" name="Google Shape;537;p68"/>
          <p:cNvPicPr preferRelativeResize="0"/>
          <p:nvPr/>
        </p:nvPicPr>
        <p:blipFill>
          <a:blip r:embed="rId4">
            <a:alphaModFix/>
          </a:blip>
          <a:stretch>
            <a:fillRect/>
          </a:stretch>
        </p:blipFill>
        <p:spPr>
          <a:xfrm>
            <a:off x="1046588" y="4507950"/>
            <a:ext cx="856925" cy="856925"/>
          </a:xfrm>
          <a:prstGeom prst="rect">
            <a:avLst/>
          </a:prstGeom>
          <a:noFill/>
          <a:ln>
            <a:noFill/>
          </a:ln>
        </p:spPr>
      </p:pic>
      <p:pic>
        <p:nvPicPr>
          <p:cNvPr id="538" name="Google Shape;538;p68"/>
          <p:cNvPicPr preferRelativeResize="0"/>
          <p:nvPr/>
        </p:nvPicPr>
        <p:blipFill>
          <a:blip r:embed="rId5">
            <a:alphaModFix/>
          </a:blip>
          <a:stretch>
            <a:fillRect/>
          </a:stretch>
        </p:blipFill>
        <p:spPr>
          <a:xfrm>
            <a:off x="1082588" y="938300"/>
            <a:ext cx="784950" cy="784950"/>
          </a:xfrm>
          <a:prstGeom prst="rect">
            <a:avLst/>
          </a:prstGeom>
          <a:noFill/>
          <a:ln>
            <a:noFill/>
          </a:ln>
        </p:spPr>
      </p:pic>
      <p:pic>
        <p:nvPicPr>
          <p:cNvPr id="539" name="Google Shape;539;p68"/>
          <p:cNvPicPr preferRelativeResize="0"/>
          <p:nvPr/>
        </p:nvPicPr>
        <p:blipFill>
          <a:blip r:embed="rId6">
            <a:alphaModFix/>
          </a:blip>
          <a:stretch>
            <a:fillRect/>
          </a:stretch>
        </p:blipFill>
        <p:spPr>
          <a:xfrm>
            <a:off x="7688126" y="0"/>
            <a:ext cx="1455874" cy="9717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43" name="Shape 543"/>
        <p:cNvGrpSpPr/>
        <p:nvPr/>
      </p:nvGrpSpPr>
      <p:grpSpPr>
        <a:xfrm>
          <a:off x="0" y="0"/>
          <a:ext cx="0" cy="0"/>
          <a:chOff x="0" y="0"/>
          <a:chExt cx="0" cy="0"/>
        </a:xfrm>
      </p:grpSpPr>
      <p:pic>
        <p:nvPicPr>
          <p:cNvPr id="544" name="Google Shape;544;p69"/>
          <p:cNvPicPr preferRelativeResize="0"/>
          <p:nvPr/>
        </p:nvPicPr>
        <p:blipFill>
          <a:blip r:embed="rId3">
            <a:alphaModFix/>
          </a:blip>
          <a:stretch>
            <a:fillRect/>
          </a:stretch>
        </p:blipFill>
        <p:spPr>
          <a:xfrm>
            <a:off x="1266175" y="433225"/>
            <a:ext cx="6286500" cy="3629025"/>
          </a:xfrm>
          <a:prstGeom prst="rect">
            <a:avLst/>
          </a:prstGeom>
          <a:noFill/>
          <a:ln>
            <a:noFill/>
          </a:ln>
        </p:spPr>
      </p:pic>
      <p:pic>
        <p:nvPicPr>
          <p:cNvPr id="545" name="Google Shape;545;p69"/>
          <p:cNvPicPr preferRelativeResize="0"/>
          <p:nvPr/>
        </p:nvPicPr>
        <p:blipFill>
          <a:blip r:embed="rId4">
            <a:alphaModFix/>
          </a:blip>
          <a:stretch>
            <a:fillRect/>
          </a:stretch>
        </p:blipFill>
        <p:spPr>
          <a:xfrm>
            <a:off x="808325" y="4377225"/>
            <a:ext cx="7124700" cy="2133600"/>
          </a:xfrm>
          <a:prstGeom prst="rect">
            <a:avLst/>
          </a:prstGeom>
          <a:noFill/>
          <a:ln>
            <a:noFill/>
          </a:ln>
        </p:spPr>
      </p:pic>
      <p:sp>
        <p:nvSpPr>
          <p:cNvPr id="546" name="Google Shape;546;p69"/>
          <p:cNvSpPr txBox="1"/>
          <p:nvPr/>
        </p:nvSpPr>
        <p:spPr>
          <a:xfrm>
            <a:off x="0" y="6550925"/>
            <a:ext cx="114651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a:t>Education in Burma (1945-2000) (Thein Lwin, 2000)</a:t>
            </a:r>
            <a:endParaRPr i="1" sz="1000">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50" name="Shape 550"/>
        <p:cNvGrpSpPr/>
        <p:nvPr/>
      </p:nvGrpSpPr>
      <p:grpSpPr>
        <a:xfrm>
          <a:off x="0" y="0"/>
          <a:ext cx="0" cy="0"/>
          <a:chOff x="0" y="0"/>
          <a:chExt cx="0" cy="0"/>
        </a:xfrm>
      </p:grpSpPr>
      <p:sp>
        <p:nvSpPr>
          <p:cNvPr id="551" name="Google Shape;551;p70"/>
          <p:cNvSpPr txBox="1"/>
          <p:nvPr/>
        </p:nvSpPr>
        <p:spPr>
          <a:xfrm>
            <a:off x="569750" y="1164100"/>
            <a:ext cx="1783200" cy="5646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a:solidFill>
                  <a:srgbClr val="FFFFFF"/>
                </a:solidFill>
                <a:latin typeface="Century Gothic"/>
                <a:ea typeface="Century Gothic"/>
                <a:cs typeface="Century Gothic"/>
                <a:sym typeface="Century Gothic"/>
              </a:rPr>
              <a:t> </a:t>
            </a:r>
            <a:endParaRPr b="1" sz="1600">
              <a:solidFill>
                <a:srgbClr val="FFFFFF"/>
              </a:solidFill>
              <a:latin typeface="Century Gothic"/>
              <a:ea typeface="Century Gothic"/>
              <a:cs typeface="Century Gothic"/>
              <a:sym typeface="Century Gothic"/>
            </a:endParaRPr>
          </a:p>
        </p:txBody>
      </p:sp>
      <p:cxnSp>
        <p:nvCxnSpPr>
          <p:cNvPr id="552" name="Google Shape;552;p70"/>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553" name="Google Shape;553;p70"/>
          <p:cNvSpPr txBox="1"/>
          <p:nvPr/>
        </p:nvSpPr>
        <p:spPr>
          <a:xfrm>
            <a:off x="136375" y="6024413"/>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3"/>
              </a:rPr>
              <a:t>https://www.unicef.org/myanmar/education</a:t>
            </a:r>
            <a:endParaRPr>
              <a:latin typeface="Century Gothic"/>
              <a:ea typeface="Century Gothic"/>
              <a:cs typeface="Century Gothic"/>
              <a:sym typeface="Century Gothic"/>
            </a:endParaRPr>
          </a:p>
          <a:p>
            <a:pPr indent="0" lvl="0" marL="0" rtl="0" algn="l">
              <a:spcBef>
                <a:spcPts val="0"/>
              </a:spcBef>
              <a:spcAft>
                <a:spcPts val="0"/>
              </a:spcAft>
              <a:buNone/>
            </a:pPr>
            <a:r>
              <a:t/>
            </a:r>
            <a:endParaRPr i="1" sz="1000">
              <a:latin typeface="Century Gothic"/>
              <a:ea typeface="Century Gothic"/>
              <a:cs typeface="Century Gothic"/>
              <a:sym typeface="Century Gothic"/>
            </a:endParaRPr>
          </a:p>
        </p:txBody>
      </p:sp>
      <p:grpSp>
        <p:nvGrpSpPr>
          <p:cNvPr id="554" name="Google Shape;554;p70"/>
          <p:cNvGrpSpPr/>
          <p:nvPr/>
        </p:nvGrpSpPr>
        <p:grpSpPr>
          <a:xfrm>
            <a:off x="2607422" y="6375601"/>
            <a:ext cx="1731011" cy="363591"/>
            <a:chOff x="154425" y="4716550"/>
            <a:chExt cx="1678800" cy="272700"/>
          </a:xfrm>
        </p:grpSpPr>
        <p:sp>
          <p:nvSpPr>
            <p:cNvPr id="555" name="Google Shape;555;p70"/>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56" name="Google Shape;556;p70"/>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557" name="Google Shape;557;p70"/>
          <p:cNvGrpSpPr/>
          <p:nvPr/>
        </p:nvGrpSpPr>
        <p:grpSpPr>
          <a:xfrm>
            <a:off x="4849497" y="6375601"/>
            <a:ext cx="1731011" cy="363591"/>
            <a:chOff x="154425" y="4716550"/>
            <a:chExt cx="1678800" cy="272700"/>
          </a:xfrm>
        </p:grpSpPr>
        <p:sp>
          <p:nvSpPr>
            <p:cNvPr id="558" name="Google Shape;558;p70"/>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59" name="Google Shape;559;p70"/>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560" name="Google Shape;560;p70"/>
          <p:cNvGrpSpPr/>
          <p:nvPr/>
        </p:nvGrpSpPr>
        <p:grpSpPr>
          <a:xfrm>
            <a:off x="7015372" y="6375601"/>
            <a:ext cx="1731011" cy="363591"/>
            <a:chOff x="154425" y="4716550"/>
            <a:chExt cx="1678800" cy="272700"/>
          </a:xfrm>
        </p:grpSpPr>
        <p:sp>
          <p:nvSpPr>
            <p:cNvPr id="561" name="Google Shape;561;p70"/>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62" name="Google Shape;562;p70"/>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563" name="Google Shape;563;p70"/>
          <p:cNvGrpSpPr/>
          <p:nvPr/>
        </p:nvGrpSpPr>
        <p:grpSpPr>
          <a:xfrm>
            <a:off x="369003" y="6375601"/>
            <a:ext cx="1727485" cy="363591"/>
            <a:chOff x="154425" y="4716550"/>
            <a:chExt cx="1678800" cy="272700"/>
          </a:xfrm>
        </p:grpSpPr>
        <p:sp>
          <p:nvSpPr>
            <p:cNvPr id="564" name="Google Shape;564;p70"/>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65" name="Google Shape;565;p70"/>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cxnSp>
        <p:nvCxnSpPr>
          <p:cNvPr id="566" name="Google Shape;566;p70"/>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567" name="Google Shape;567;p70"/>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Current Education Problem</a:t>
            </a:r>
            <a:r>
              <a:rPr b="1" lang="en-GB" sz="3500">
                <a:solidFill>
                  <a:srgbClr val="1155CC"/>
                </a:solidFill>
                <a:latin typeface="Calibri"/>
                <a:ea typeface="Calibri"/>
                <a:cs typeface="Calibri"/>
                <a:sym typeface="Calibri"/>
              </a:rPr>
              <a:t> (Myanmar)</a:t>
            </a:r>
            <a:endParaRPr b="1" sz="3500">
              <a:solidFill>
                <a:srgbClr val="1155CC"/>
              </a:solidFill>
              <a:latin typeface="Calibri"/>
              <a:ea typeface="Calibri"/>
              <a:cs typeface="Calibri"/>
              <a:sym typeface="Calibri"/>
            </a:endParaRPr>
          </a:p>
        </p:txBody>
      </p:sp>
      <p:pic>
        <p:nvPicPr>
          <p:cNvPr id="568" name="Google Shape;568;p70"/>
          <p:cNvPicPr preferRelativeResize="0"/>
          <p:nvPr/>
        </p:nvPicPr>
        <p:blipFill>
          <a:blip r:embed="rId4">
            <a:alphaModFix/>
          </a:blip>
          <a:stretch>
            <a:fillRect/>
          </a:stretch>
        </p:blipFill>
        <p:spPr>
          <a:xfrm>
            <a:off x="7688126" y="0"/>
            <a:ext cx="1455874" cy="971775"/>
          </a:xfrm>
          <a:prstGeom prst="rect">
            <a:avLst/>
          </a:prstGeom>
          <a:noFill/>
          <a:ln>
            <a:noFill/>
          </a:ln>
        </p:spPr>
      </p:pic>
      <p:cxnSp>
        <p:nvCxnSpPr>
          <p:cNvPr id="569" name="Google Shape;569;p70"/>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570" name="Google Shape;570;p70"/>
          <p:cNvSpPr/>
          <p:nvPr/>
        </p:nvSpPr>
        <p:spPr>
          <a:xfrm>
            <a:off x="369975" y="1870175"/>
            <a:ext cx="8616300" cy="4154400"/>
          </a:xfrm>
          <a:prstGeom prst="roundRect">
            <a:avLst>
              <a:gd fmla="val 16667" name="adj"/>
            </a:avLst>
          </a:prstGeom>
          <a:solidFill>
            <a:srgbClr val="FFFFFF"/>
          </a:solidFill>
          <a:ln cap="flat" cmpd="sng" w="9525">
            <a:solidFill>
              <a:srgbClr val="1155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71" name="Google Shape;571;p70"/>
          <p:cNvPicPr preferRelativeResize="0"/>
          <p:nvPr/>
        </p:nvPicPr>
        <p:blipFill>
          <a:blip r:embed="rId5">
            <a:alphaModFix/>
          </a:blip>
          <a:stretch>
            <a:fillRect/>
          </a:stretch>
        </p:blipFill>
        <p:spPr>
          <a:xfrm>
            <a:off x="747150" y="3127112"/>
            <a:ext cx="707974" cy="707997"/>
          </a:xfrm>
          <a:prstGeom prst="rect">
            <a:avLst/>
          </a:prstGeom>
          <a:noFill/>
          <a:ln>
            <a:noFill/>
          </a:ln>
        </p:spPr>
      </p:pic>
      <p:pic>
        <p:nvPicPr>
          <p:cNvPr id="572" name="Google Shape;572;p70"/>
          <p:cNvPicPr preferRelativeResize="0"/>
          <p:nvPr/>
        </p:nvPicPr>
        <p:blipFill>
          <a:blip r:embed="rId6">
            <a:alphaModFix/>
          </a:blip>
          <a:stretch>
            <a:fillRect/>
          </a:stretch>
        </p:blipFill>
        <p:spPr>
          <a:xfrm>
            <a:off x="747150" y="4041725"/>
            <a:ext cx="707974" cy="707974"/>
          </a:xfrm>
          <a:prstGeom prst="rect">
            <a:avLst/>
          </a:prstGeom>
          <a:noFill/>
          <a:ln>
            <a:noFill/>
          </a:ln>
        </p:spPr>
      </p:pic>
      <p:pic>
        <p:nvPicPr>
          <p:cNvPr id="573" name="Google Shape;573;p70"/>
          <p:cNvPicPr preferRelativeResize="0"/>
          <p:nvPr/>
        </p:nvPicPr>
        <p:blipFill>
          <a:blip r:embed="rId7">
            <a:alphaModFix/>
          </a:blip>
          <a:stretch>
            <a:fillRect/>
          </a:stretch>
        </p:blipFill>
        <p:spPr>
          <a:xfrm>
            <a:off x="747150" y="5033085"/>
            <a:ext cx="707974" cy="707953"/>
          </a:xfrm>
          <a:prstGeom prst="rect">
            <a:avLst/>
          </a:prstGeom>
          <a:noFill/>
          <a:ln>
            <a:noFill/>
          </a:ln>
        </p:spPr>
      </p:pic>
      <p:pic>
        <p:nvPicPr>
          <p:cNvPr id="574" name="Google Shape;574;p70"/>
          <p:cNvPicPr preferRelativeResize="0"/>
          <p:nvPr/>
        </p:nvPicPr>
        <p:blipFill>
          <a:blip r:embed="rId8">
            <a:alphaModFix/>
          </a:blip>
          <a:stretch>
            <a:fillRect/>
          </a:stretch>
        </p:blipFill>
        <p:spPr>
          <a:xfrm>
            <a:off x="747150" y="2190873"/>
            <a:ext cx="707974" cy="707954"/>
          </a:xfrm>
          <a:prstGeom prst="rect">
            <a:avLst/>
          </a:prstGeom>
          <a:noFill/>
          <a:ln>
            <a:noFill/>
          </a:ln>
        </p:spPr>
      </p:pic>
      <p:sp>
        <p:nvSpPr>
          <p:cNvPr id="575" name="Google Shape;575;p70"/>
          <p:cNvSpPr txBox="1"/>
          <p:nvPr/>
        </p:nvSpPr>
        <p:spPr>
          <a:xfrm>
            <a:off x="1758850" y="2248875"/>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entury Gothic"/>
                <a:ea typeface="Century Gothic"/>
                <a:cs typeface="Century Gothic"/>
                <a:sym typeface="Century Gothic"/>
              </a:rPr>
              <a:t>Restriction in the quality of education services, bad school infrastructure, outdated teaching method, and lack of qualified teachers.</a:t>
            </a:r>
            <a:endParaRPr sz="1300">
              <a:latin typeface="Century Gothic"/>
              <a:ea typeface="Century Gothic"/>
              <a:cs typeface="Century Gothic"/>
              <a:sym typeface="Century Gothic"/>
            </a:endParaRPr>
          </a:p>
        </p:txBody>
      </p:sp>
      <p:sp>
        <p:nvSpPr>
          <p:cNvPr id="576" name="Google Shape;576;p70"/>
          <p:cNvSpPr txBox="1"/>
          <p:nvPr/>
        </p:nvSpPr>
        <p:spPr>
          <a:xfrm>
            <a:off x="1758850" y="3151200"/>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entury Gothic"/>
                <a:ea typeface="Century Gothic"/>
                <a:cs typeface="Century Gothic"/>
                <a:sym typeface="Century Gothic"/>
              </a:rPr>
              <a:t>Mostly, children affected from the conflict-affected area including Kachin, Rakhine, and northern shan states.</a:t>
            </a:r>
            <a:endParaRPr sz="1300">
              <a:latin typeface="Century Gothic"/>
              <a:ea typeface="Century Gothic"/>
              <a:cs typeface="Century Gothic"/>
              <a:sym typeface="Century Gothic"/>
            </a:endParaRPr>
          </a:p>
        </p:txBody>
      </p:sp>
      <p:sp>
        <p:nvSpPr>
          <p:cNvPr id="577" name="Google Shape;577;p70"/>
          <p:cNvSpPr txBox="1"/>
          <p:nvPr/>
        </p:nvSpPr>
        <p:spPr>
          <a:xfrm>
            <a:off x="1758850" y="4136650"/>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entury Gothic"/>
                <a:ea typeface="Century Gothic"/>
                <a:cs typeface="Century Gothic"/>
                <a:sym typeface="Century Gothic"/>
              </a:rPr>
              <a:t>Fees is one of the major issues for several children to give up on schooling.</a:t>
            </a:r>
            <a:endParaRPr sz="1300">
              <a:latin typeface="Century Gothic"/>
              <a:ea typeface="Century Gothic"/>
              <a:cs typeface="Century Gothic"/>
              <a:sym typeface="Century Gothic"/>
            </a:endParaRPr>
          </a:p>
        </p:txBody>
      </p:sp>
      <p:sp>
        <p:nvSpPr>
          <p:cNvPr id="578" name="Google Shape;578;p70"/>
          <p:cNvSpPr txBox="1"/>
          <p:nvPr/>
        </p:nvSpPr>
        <p:spPr>
          <a:xfrm>
            <a:off x="1758850" y="5214638"/>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entury Gothic"/>
                <a:ea typeface="Century Gothic"/>
                <a:cs typeface="Century Gothic"/>
                <a:sym typeface="Century Gothic"/>
              </a:rPr>
              <a:t>Natural disasters </a:t>
            </a:r>
            <a:endParaRPr sz="1300">
              <a:latin typeface="Century Gothic"/>
              <a:ea typeface="Century Gothic"/>
              <a:cs typeface="Century Gothic"/>
              <a:sym typeface="Century Gothic"/>
            </a:endParaRPr>
          </a:p>
        </p:txBody>
      </p:sp>
      <p:sp>
        <p:nvSpPr>
          <p:cNvPr id="579" name="Google Shape;579;p70"/>
          <p:cNvSpPr txBox="1"/>
          <p:nvPr/>
        </p:nvSpPr>
        <p:spPr>
          <a:xfrm>
            <a:off x="569750" y="1176775"/>
            <a:ext cx="1783200" cy="564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000">
                <a:solidFill>
                  <a:srgbClr val="FFFFFF"/>
                </a:solidFill>
                <a:latin typeface="Century Gothic"/>
                <a:ea typeface="Century Gothic"/>
                <a:cs typeface="Century Gothic"/>
                <a:sym typeface="Century Gothic"/>
              </a:rPr>
              <a:t>Problem</a:t>
            </a:r>
            <a:endParaRPr b="1" sz="2000">
              <a:solidFill>
                <a:srgbClr val="FFFFFF"/>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3" name="Shape 583"/>
        <p:cNvGrpSpPr/>
        <p:nvPr/>
      </p:nvGrpSpPr>
      <p:grpSpPr>
        <a:xfrm>
          <a:off x="0" y="0"/>
          <a:ext cx="0" cy="0"/>
          <a:chOff x="0" y="0"/>
          <a:chExt cx="0" cy="0"/>
        </a:xfrm>
      </p:grpSpPr>
      <p:pic>
        <p:nvPicPr>
          <p:cNvPr id="584" name="Google Shape;584;p71"/>
          <p:cNvPicPr preferRelativeResize="0"/>
          <p:nvPr/>
        </p:nvPicPr>
        <p:blipFill>
          <a:blip r:embed="rId3">
            <a:alphaModFix/>
          </a:blip>
          <a:stretch>
            <a:fillRect/>
          </a:stretch>
        </p:blipFill>
        <p:spPr>
          <a:xfrm>
            <a:off x="0" y="0"/>
            <a:ext cx="9144001" cy="6858001"/>
          </a:xfrm>
          <a:prstGeom prst="rect">
            <a:avLst/>
          </a:prstGeom>
          <a:noFill/>
          <a:ln>
            <a:noFill/>
          </a:ln>
        </p:spPr>
      </p:pic>
      <p:sp>
        <p:nvSpPr>
          <p:cNvPr id="585" name="Google Shape;585;p71"/>
          <p:cNvSpPr/>
          <p:nvPr/>
        </p:nvSpPr>
        <p:spPr>
          <a:xfrm>
            <a:off x="0" y="0"/>
            <a:ext cx="9461400" cy="69093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grpSp>
        <p:nvGrpSpPr>
          <p:cNvPr id="586" name="Google Shape;586;p71"/>
          <p:cNvGrpSpPr/>
          <p:nvPr/>
        </p:nvGrpSpPr>
        <p:grpSpPr>
          <a:xfrm>
            <a:off x="5260675" y="-384100"/>
            <a:ext cx="5883275" cy="8425400"/>
            <a:chOff x="5260675" y="-384100"/>
            <a:chExt cx="5883275" cy="8425400"/>
          </a:xfrm>
        </p:grpSpPr>
        <p:sp>
          <p:nvSpPr>
            <p:cNvPr id="587" name="Google Shape;587;p71"/>
            <p:cNvSpPr/>
            <p:nvPr/>
          </p:nvSpPr>
          <p:spPr>
            <a:xfrm flipH="1" rot="-4926194">
              <a:off x="4697727" y="2190657"/>
              <a:ext cx="7912771" cy="3396862"/>
            </a:xfrm>
            <a:prstGeom prst="flowChartManualInpu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88" name="Google Shape;588;p71"/>
            <p:cNvCxnSpPr/>
            <p:nvPr/>
          </p:nvCxnSpPr>
          <p:spPr>
            <a:xfrm flipH="1" rot="10800000">
              <a:off x="6203350" y="1149650"/>
              <a:ext cx="1264800" cy="5601000"/>
            </a:xfrm>
            <a:prstGeom prst="straightConnector1">
              <a:avLst/>
            </a:prstGeom>
            <a:noFill/>
            <a:ln cap="flat" cmpd="sng" w="76200">
              <a:solidFill>
                <a:schemeClr val="accent3"/>
              </a:solidFill>
              <a:prstDash val="solid"/>
              <a:round/>
              <a:headEnd len="med" w="med" type="none"/>
              <a:tailEnd len="med" w="med" type="none"/>
            </a:ln>
          </p:spPr>
        </p:cxnSp>
        <p:cxnSp>
          <p:nvCxnSpPr>
            <p:cNvPr id="589" name="Google Shape;589;p71"/>
            <p:cNvCxnSpPr/>
            <p:nvPr/>
          </p:nvCxnSpPr>
          <p:spPr>
            <a:xfrm flipH="1" rot="10800000">
              <a:off x="6104375" y="1520050"/>
              <a:ext cx="1128000" cy="5021100"/>
            </a:xfrm>
            <a:prstGeom prst="straightConnector1">
              <a:avLst/>
            </a:prstGeom>
            <a:noFill/>
            <a:ln cap="flat" cmpd="sng" w="28575">
              <a:solidFill>
                <a:schemeClr val="accent4"/>
              </a:solidFill>
              <a:prstDash val="solid"/>
              <a:round/>
              <a:headEnd len="med" w="med" type="none"/>
              <a:tailEnd len="med" w="med" type="none"/>
            </a:ln>
          </p:spPr>
        </p:cxnSp>
        <p:sp>
          <p:nvSpPr>
            <p:cNvPr id="590" name="Google Shape;590;p71"/>
            <p:cNvSpPr/>
            <p:nvPr/>
          </p:nvSpPr>
          <p:spPr>
            <a:xfrm rot="10800000">
              <a:off x="5260675" y="5449150"/>
              <a:ext cx="3833700" cy="10920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71"/>
            <p:cNvSpPr/>
            <p:nvPr/>
          </p:nvSpPr>
          <p:spPr>
            <a:xfrm flipH="1" rot="-4926194">
              <a:off x="4961677" y="2069682"/>
              <a:ext cx="7912771" cy="3396862"/>
            </a:xfrm>
            <a:prstGeom prst="flowChartManualInpu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71"/>
            <p:cNvSpPr txBox="1"/>
            <p:nvPr/>
          </p:nvSpPr>
          <p:spPr>
            <a:xfrm>
              <a:off x="6428225" y="3555850"/>
              <a:ext cx="3833700" cy="1893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71"/>
            <p:cNvSpPr/>
            <p:nvPr/>
          </p:nvSpPr>
          <p:spPr>
            <a:xfrm flipH="1" rot="-5400000">
              <a:off x="5382475" y="3438050"/>
              <a:ext cx="1885300" cy="2128900"/>
            </a:xfrm>
            <a:prstGeom prst="flowChartManualInpu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4" name="Google Shape;594;p71"/>
          <p:cNvSpPr txBox="1"/>
          <p:nvPr/>
        </p:nvSpPr>
        <p:spPr>
          <a:xfrm>
            <a:off x="5611923" y="3935175"/>
            <a:ext cx="3935400" cy="123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000">
                <a:latin typeface="Century Gothic"/>
                <a:ea typeface="Century Gothic"/>
                <a:cs typeface="Century Gothic"/>
                <a:sym typeface="Century Gothic"/>
              </a:rPr>
              <a:t>Foreign Direct Investment</a:t>
            </a:r>
            <a:endParaRPr b="1" sz="4000">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98" name="Shape 598"/>
        <p:cNvGrpSpPr/>
        <p:nvPr/>
      </p:nvGrpSpPr>
      <p:grpSpPr>
        <a:xfrm>
          <a:off x="0" y="0"/>
          <a:ext cx="0" cy="0"/>
          <a:chOff x="0" y="0"/>
          <a:chExt cx="0" cy="0"/>
        </a:xfrm>
      </p:grpSpPr>
      <p:pic>
        <p:nvPicPr>
          <p:cNvPr id="599" name="Google Shape;599;p72"/>
          <p:cNvPicPr preferRelativeResize="0"/>
          <p:nvPr/>
        </p:nvPicPr>
        <p:blipFill>
          <a:blip r:embed="rId3">
            <a:alphaModFix/>
          </a:blip>
          <a:stretch>
            <a:fillRect/>
          </a:stretch>
        </p:blipFill>
        <p:spPr>
          <a:xfrm>
            <a:off x="0" y="1985375"/>
            <a:ext cx="9144001" cy="2794850"/>
          </a:xfrm>
          <a:prstGeom prst="rect">
            <a:avLst/>
          </a:prstGeom>
          <a:noFill/>
          <a:ln>
            <a:noFill/>
          </a:ln>
        </p:spPr>
      </p:pic>
      <p:cxnSp>
        <p:nvCxnSpPr>
          <p:cNvPr id="600" name="Google Shape;600;p72"/>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601" name="Google Shape;601;p72"/>
          <p:cNvSpPr txBox="1"/>
          <p:nvPr/>
        </p:nvSpPr>
        <p:spPr>
          <a:xfrm>
            <a:off x="136375" y="6024413"/>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UNCTAD, 2016</a:t>
            </a:r>
            <a:endParaRPr i="1" sz="1000">
              <a:latin typeface="Century Gothic"/>
              <a:ea typeface="Century Gothic"/>
              <a:cs typeface="Century Gothic"/>
              <a:sym typeface="Century Gothic"/>
            </a:endParaRPr>
          </a:p>
        </p:txBody>
      </p:sp>
      <p:grpSp>
        <p:nvGrpSpPr>
          <p:cNvPr id="602" name="Google Shape;602;p72"/>
          <p:cNvGrpSpPr/>
          <p:nvPr/>
        </p:nvGrpSpPr>
        <p:grpSpPr>
          <a:xfrm>
            <a:off x="2607422" y="6375601"/>
            <a:ext cx="1731011" cy="363591"/>
            <a:chOff x="154425" y="4716550"/>
            <a:chExt cx="1678800" cy="272700"/>
          </a:xfrm>
        </p:grpSpPr>
        <p:sp>
          <p:nvSpPr>
            <p:cNvPr id="603" name="Google Shape;603;p72"/>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04" name="Google Shape;604;p72"/>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605" name="Google Shape;605;p72"/>
          <p:cNvGrpSpPr/>
          <p:nvPr/>
        </p:nvGrpSpPr>
        <p:grpSpPr>
          <a:xfrm>
            <a:off x="4849497" y="6375601"/>
            <a:ext cx="1731011" cy="363591"/>
            <a:chOff x="154425" y="4716550"/>
            <a:chExt cx="1678800" cy="272700"/>
          </a:xfrm>
        </p:grpSpPr>
        <p:sp>
          <p:nvSpPr>
            <p:cNvPr id="606" name="Google Shape;606;p72"/>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07" name="Google Shape;607;p72"/>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608" name="Google Shape;608;p72"/>
          <p:cNvGrpSpPr/>
          <p:nvPr/>
        </p:nvGrpSpPr>
        <p:grpSpPr>
          <a:xfrm>
            <a:off x="7015372" y="6375601"/>
            <a:ext cx="1731011" cy="363591"/>
            <a:chOff x="154425" y="4716550"/>
            <a:chExt cx="1678800" cy="272700"/>
          </a:xfrm>
        </p:grpSpPr>
        <p:sp>
          <p:nvSpPr>
            <p:cNvPr id="609" name="Google Shape;609;p72"/>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10" name="Google Shape;610;p72"/>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611" name="Google Shape;611;p72"/>
          <p:cNvGrpSpPr/>
          <p:nvPr/>
        </p:nvGrpSpPr>
        <p:grpSpPr>
          <a:xfrm>
            <a:off x="369003" y="6375601"/>
            <a:ext cx="1727485" cy="363591"/>
            <a:chOff x="154425" y="4716550"/>
            <a:chExt cx="1678800" cy="272700"/>
          </a:xfrm>
        </p:grpSpPr>
        <p:sp>
          <p:nvSpPr>
            <p:cNvPr id="612" name="Google Shape;612;p72"/>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13" name="Google Shape;613;p72"/>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cxnSp>
        <p:nvCxnSpPr>
          <p:cNvPr id="614" name="Google Shape;614;p72"/>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615" name="Google Shape;615;p72"/>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FDI (Singapore)</a:t>
            </a:r>
            <a:endParaRPr b="1" sz="3500">
              <a:solidFill>
                <a:srgbClr val="1155CC"/>
              </a:solidFill>
              <a:latin typeface="Calibri"/>
              <a:ea typeface="Calibri"/>
              <a:cs typeface="Calibri"/>
              <a:sym typeface="Calibri"/>
            </a:endParaRPr>
          </a:p>
        </p:txBody>
      </p:sp>
      <p:pic>
        <p:nvPicPr>
          <p:cNvPr id="616" name="Google Shape;616;p72"/>
          <p:cNvPicPr preferRelativeResize="0"/>
          <p:nvPr/>
        </p:nvPicPr>
        <p:blipFill>
          <a:blip r:embed="rId4">
            <a:alphaModFix/>
          </a:blip>
          <a:stretch>
            <a:fillRect/>
          </a:stretch>
        </p:blipFill>
        <p:spPr>
          <a:xfrm>
            <a:off x="7777425" y="0"/>
            <a:ext cx="1366574" cy="9101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20" name="Shape 620"/>
        <p:cNvGrpSpPr/>
        <p:nvPr/>
      </p:nvGrpSpPr>
      <p:grpSpPr>
        <a:xfrm>
          <a:off x="0" y="0"/>
          <a:ext cx="0" cy="0"/>
          <a:chOff x="0" y="0"/>
          <a:chExt cx="0" cy="0"/>
        </a:xfrm>
      </p:grpSpPr>
      <p:sp>
        <p:nvSpPr>
          <p:cNvPr id="621" name="Google Shape;621;p73"/>
          <p:cNvSpPr txBox="1"/>
          <p:nvPr/>
        </p:nvSpPr>
        <p:spPr>
          <a:xfrm>
            <a:off x="83225" y="1521850"/>
            <a:ext cx="4428000" cy="4028700"/>
          </a:xfrm>
          <a:prstGeom prst="rect">
            <a:avLst/>
          </a:prstGeom>
          <a:noFill/>
          <a:ln>
            <a:noFill/>
          </a:ln>
        </p:spPr>
        <p:txBody>
          <a:bodyPr anchorCtr="0" anchor="t" bIns="91425" lIns="91425" spcFirstLastPara="1" rIns="91425" wrap="square" tIns="91425">
            <a:noAutofit/>
          </a:bodyPr>
          <a:lstStyle/>
          <a:p>
            <a:pPr indent="0" lvl="0" marL="0" rtl="0" algn="ctr">
              <a:lnSpc>
                <a:spcPct val="142857"/>
              </a:lnSpc>
              <a:spcBef>
                <a:spcPts val="1100"/>
              </a:spcBef>
              <a:spcAft>
                <a:spcPts val="0"/>
              </a:spcAft>
              <a:buNone/>
            </a:pPr>
            <a:r>
              <a:rPr b="1" lang="en-GB" sz="1700" u="sng">
                <a:solidFill>
                  <a:srgbClr val="1155CC"/>
                </a:solidFill>
                <a:latin typeface="Century Gothic"/>
                <a:ea typeface="Century Gothic"/>
                <a:cs typeface="Century Gothic"/>
                <a:sym typeface="Century Gothic"/>
              </a:rPr>
              <a:t>Strong Points</a:t>
            </a:r>
            <a:endParaRPr sz="1700">
              <a:solidFill>
                <a:srgbClr val="1155CC"/>
              </a:solidFill>
              <a:highlight>
                <a:schemeClr val="lt1"/>
              </a:highlight>
              <a:latin typeface="Century Gothic"/>
              <a:ea typeface="Century Gothic"/>
              <a:cs typeface="Century Gothic"/>
              <a:sym typeface="Century Gothic"/>
            </a:endParaRPr>
          </a:p>
          <a:p>
            <a:pPr indent="-317500" lvl="0" marL="457200" rtl="0" algn="l">
              <a:lnSpc>
                <a:spcPct val="115000"/>
              </a:lnSpc>
              <a:spcBef>
                <a:spcPts val="800"/>
              </a:spcBef>
              <a:spcAft>
                <a:spcPts val="0"/>
              </a:spcAft>
              <a:buClr>
                <a:srgbClr val="1155CC"/>
              </a:buClr>
              <a:buSzPts val="1400"/>
              <a:buFont typeface="Century Gothic"/>
              <a:buChar char="●"/>
            </a:pPr>
            <a:r>
              <a:rPr lang="en-GB">
                <a:solidFill>
                  <a:srgbClr val="333333"/>
                </a:solidFill>
                <a:highlight>
                  <a:schemeClr val="lt1"/>
                </a:highlight>
                <a:latin typeface="Century Gothic"/>
                <a:ea typeface="Century Gothic"/>
                <a:cs typeface="Century Gothic"/>
                <a:sym typeface="Century Gothic"/>
              </a:rPr>
              <a:t>Its workforce is one of the most qualified in the world</a:t>
            </a:r>
            <a:endParaRPr>
              <a:solidFill>
                <a:srgbClr val="333333"/>
              </a:solidFill>
              <a:highlight>
                <a:schemeClr val="lt1"/>
              </a:highlight>
              <a:latin typeface="Century Gothic"/>
              <a:ea typeface="Century Gothic"/>
              <a:cs typeface="Century Gothic"/>
              <a:sym typeface="Century Gothic"/>
            </a:endParaRPr>
          </a:p>
          <a:p>
            <a:pPr indent="-317500" lvl="0" marL="457200" rtl="0" algn="l">
              <a:lnSpc>
                <a:spcPct val="115000"/>
              </a:lnSpc>
              <a:spcBef>
                <a:spcPts val="0"/>
              </a:spcBef>
              <a:spcAft>
                <a:spcPts val="0"/>
              </a:spcAft>
              <a:buClr>
                <a:srgbClr val="1155CC"/>
              </a:buClr>
              <a:buSzPts val="1400"/>
              <a:buFont typeface="Century Gothic"/>
              <a:buChar char="●"/>
            </a:pPr>
            <a:r>
              <a:rPr lang="en-GB">
                <a:solidFill>
                  <a:srgbClr val="333333"/>
                </a:solidFill>
                <a:highlight>
                  <a:schemeClr val="lt1"/>
                </a:highlight>
                <a:latin typeface="Century Gothic"/>
                <a:ea typeface="Century Gothic"/>
                <a:cs typeface="Century Gothic"/>
                <a:sym typeface="Century Gothic"/>
              </a:rPr>
              <a:t>High value-added sectors are very well developed. </a:t>
            </a:r>
            <a:endParaRPr>
              <a:solidFill>
                <a:srgbClr val="333333"/>
              </a:solidFill>
              <a:highlight>
                <a:schemeClr val="lt1"/>
              </a:highlight>
              <a:latin typeface="Century Gothic"/>
              <a:ea typeface="Century Gothic"/>
              <a:cs typeface="Century Gothic"/>
              <a:sym typeface="Century Gothic"/>
            </a:endParaRPr>
          </a:p>
          <a:p>
            <a:pPr indent="-317500" lvl="0" marL="457200" rtl="0" algn="l">
              <a:lnSpc>
                <a:spcPct val="115000"/>
              </a:lnSpc>
              <a:spcBef>
                <a:spcPts val="0"/>
              </a:spcBef>
              <a:spcAft>
                <a:spcPts val="0"/>
              </a:spcAft>
              <a:buClr>
                <a:srgbClr val="1155CC"/>
              </a:buClr>
              <a:buSzPts val="1400"/>
              <a:buFont typeface="Century Gothic"/>
              <a:buChar char="●"/>
            </a:pPr>
            <a:r>
              <a:rPr lang="en-GB">
                <a:solidFill>
                  <a:srgbClr val="333333"/>
                </a:solidFill>
                <a:highlight>
                  <a:schemeClr val="lt1"/>
                </a:highlight>
                <a:latin typeface="Century Gothic"/>
                <a:ea typeface="Century Gothic"/>
                <a:cs typeface="Century Gothic"/>
                <a:sym typeface="Century Gothic"/>
              </a:rPr>
              <a:t>Important hub for regional and international trade. </a:t>
            </a:r>
            <a:endParaRPr>
              <a:solidFill>
                <a:srgbClr val="333333"/>
              </a:solidFill>
              <a:highlight>
                <a:schemeClr val="lt1"/>
              </a:highlight>
              <a:latin typeface="Century Gothic"/>
              <a:ea typeface="Century Gothic"/>
              <a:cs typeface="Century Gothic"/>
              <a:sym typeface="Century Gothic"/>
            </a:endParaRPr>
          </a:p>
          <a:p>
            <a:pPr indent="-317500" lvl="0" marL="457200" rtl="0" algn="l">
              <a:lnSpc>
                <a:spcPct val="115000"/>
              </a:lnSpc>
              <a:spcBef>
                <a:spcPts val="0"/>
              </a:spcBef>
              <a:spcAft>
                <a:spcPts val="0"/>
              </a:spcAft>
              <a:buClr>
                <a:srgbClr val="1155CC"/>
              </a:buClr>
              <a:buSzPts val="1400"/>
              <a:buFont typeface="Century Gothic"/>
              <a:buChar char="●"/>
            </a:pPr>
            <a:r>
              <a:rPr lang="en-GB">
                <a:solidFill>
                  <a:srgbClr val="333333"/>
                </a:solidFill>
                <a:highlight>
                  <a:schemeClr val="lt1"/>
                </a:highlight>
                <a:latin typeface="Century Gothic"/>
                <a:ea typeface="Century Gothic"/>
                <a:cs typeface="Century Gothic"/>
                <a:sym typeface="Century Gothic"/>
              </a:rPr>
              <a:t>In order to attract more and more FDI, the country is working to maintain an attractive tax regime.</a:t>
            </a:r>
            <a:endParaRPr>
              <a:solidFill>
                <a:srgbClr val="333333"/>
              </a:solidFill>
              <a:highlight>
                <a:schemeClr val="lt1"/>
              </a:highlight>
              <a:latin typeface="Century Gothic"/>
              <a:ea typeface="Century Gothic"/>
              <a:cs typeface="Century Gothic"/>
              <a:sym typeface="Century Gothic"/>
            </a:endParaRPr>
          </a:p>
        </p:txBody>
      </p:sp>
      <p:cxnSp>
        <p:nvCxnSpPr>
          <p:cNvPr id="622" name="Google Shape;622;p73"/>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623" name="Google Shape;623;p73"/>
          <p:cNvSpPr txBox="1"/>
          <p:nvPr/>
        </p:nvSpPr>
        <p:spPr>
          <a:xfrm>
            <a:off x="136375" y="6024413"/>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i="1" lang="en-GB" sz="1000">
                <a:latin typeface="Century Gothic"/>
                <a:ea typeface="Century Gothic"/>
                <a:cs typeface="Century Gothic"/>
                <a:sym typeface="Century Gothic"/>
              </a:rPr>
              <a:t>UNCTAD, 2016</a:t>
            </a:r>
            <a:endParaRPr i="1" sz="1000">
              <a:latin typeface="Century Gothic"/>
              <a:ea typeface="Century Gothic"/>
              <a:cs typeface="Century Gothic"/>
              <a:sym typeface="Century Gothic"/>
            </a:endParaRPr>
          </a:p>
        </p:txBody>
      </p:sp>
      <p:grpSp>
        <p:nvGrpSpPr>
          <p:cNvPr id="624" name="Google Shape;624;p73"/>
          <p:cNvGrpSpPr/>
          <p:nvPr/>
        </p:nvGrpSpPr>
        <p:grpSpPr>
          <a:xfrm>
            <a:off x="2607422" y="6375601"/>
            <a:ext cx="1731011" cy="363591"/>
            <a:chOff x="154425" y="4716550"/>
            <a:chExt cx="1678800" cy="272700"/>
          </a:xfrm>
        </p:grpSpPr>
        <p:sp>
          <p:nvSpPr>
            <p:cNvPr id="625" name="Google Shape;625;p73"/>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26" name="Google Shape;626;p73"/>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627" name="Google Shape;627;p73"/>
          <p:cNvGrpSpPr/>
          <p:nvPr/>
        </p:nvGrpSpPr>
        <p:grpSpPr>
          <a:xfrm>
            <a:off x="4849497" y="6375601"/>
            <a:ext cx="1731011" cy="363591"/>
            <a:chOff x="154425" y="4716550"/>
            <a:chExt cx="1678800" cy="272700"/>
          </a:xfrm>
        </p:grpSpPr>
        <p:sp>
          <p:nvSpPr>
            <p:cNvPr id="628" name="Google Shape;628;p73"/>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29" name="Google Shape;629;p73"/>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630" name="Google Shape;630;p73"/>
          <p:cNvGrpSpPr/>
          <p:nvPr/>
        </p:nvGrpSpPr>
        <p:grpSpPr>
          <a:xfrm>
            <a:off x="7015372" y="6375601"/>
            <a:ext cx="1731011" cy="363591"/>
            <a:chOff x="154425" y="4716550"/>
            <a:chExt cx="1678800" cy="272700"/>
          </a:xfrm>
        </p:grpSpPr>
        <p:sp>
          <p:nvSpPr>
            <p:cNvPr id="631" name="Google Shape;631;p73"/>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32" name="Google Shape;632;p73"/>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633" name="Google Shape;633;p73"/>
          <p:cNvGrpSpPr/>
          <p:nvPr/>
        </p:nvGrpSpPr>
        <p:grpSpPr>
          <a:xfrm>
            <a:off x="369003" y="6375601"/>
            <a:ext cx="1727485" cy="363591"/>
            <a:chOff x="154425" y="4716550"/>
            <a:chExt cx="1678800" cy="272700"/>
          </a:xfrm>
        </p:grpSpPr>
        <p:sp>
          <p:nvSpPr>
            <p:cNvPr id="634" name="Google Shape;634;p73"/>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35" name="Google Shape;635;p73"/>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cxnSp>
        <p:nvCxnSpPr>
          <p:cNvPr id="636" name="Google Shape;636;p73"/>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637" name="Google Shape;637;p73"/>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FDI (Singapore)</a:t>
            </a:r>
            <a:endParaRPr b="1" sz="3500">
              <a:solidFill>
                <a:srgbClr val="1155CC"/>
              </a:solidFill>
              <a:latin typeface="Calibri"/>
              <a:ea typeface="Calibri"/>
              <a:cs typeface="Calibri"/>
              <a:sym typeface="Calibri"/>
            </a:endParaRPr>
          </a:p>
        </p:txBody>
      </p:sp>
      <p:pic>
        <p:nvPicPr>
          <p:cNvPr id="638" name="Google Shape;638;p73"/>
          <p:cNvPicPr preferRelativeResize="0"/>
          <p:nvPr/>
        </p:nvPicPr>
        <p:blipFill>
          <a:blip r:embed="rId3">
            <a:alphaModFix/>
          </a:blip>
          <a:stretch>
            <a:fillRect/>
          </a:stretch>
        </p:blipFill>
        <p:spPr>
          <a:xfrm>
            <a:off x="7777425" y="0"/>
            <a:ext cx="1366574" cy="910175"/>
          </a:xfrm>
          <a:prstGeom prst="rect">
            <a:avLst/>
          </a:prstGeom>
          <a:noFill/>
          <a:ln>
            <a:noFill/>
          </a:ln>
        </p:spPr>
      </p:pic>
      <p:sp>
        <p:nvSpPr>
          <p:cNvPr id="639" name="Google Shape;639;p73"/>
          <p:cNvSpPr/>
          <p:nvPr/>
        </p:nvSpPr>
        <p:spPr>
          <a:xfrm>
            <a:off x="4566625" y="1399438"/>
            <a:ext cx="10200" cy="4541700"/>
          </a:xfrm>
          <a:prstGeom prst="rect">
            <a:avLst/>
          </a:prstGeom>
          <a:solidFill>
            <a:srgbClr val="FFFFFF"/>
          </a:solidFill>
          <a:ln cap="flat" cmpd="sng" w="9525">
            <a:solidFill>
              <a:srgbClr val="666666"/>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73"/>
          <p:cNvSpPr txBox="1"/>
          <p:nvPr>
            <p:ph idx="1" type="body"/>
          </p:nvPr>
        </p:nvSpPr>
        <p:spPr>
          <a:xfrm>
            <a:off x="4774325" y="1341548"/>
            <a:ext cx="4171200" cy="4541700"/>
          </a:xfrm>
          <a:prstGeom prst="rect">
            <a:avLst/>
          </a:prstGeom>
        </p:spPr>
        <p:txBody>
          <a:bodyPr anchorCtr="0" anchor="t" bIns="91425" lIns="91425" spcFirstLastPara="1" rIns="91425" wrap="square" tIns="91425">
            <a:noAutofit/>
          </a:bodyPr>
          <a:lstStyle/>
          <a:p>
            <a:pPr indent="0" lvl="0" marL="0" rtl="0" algn="ctr">
              <a:lnSpc>
                <a:spcPct val="142857"/>
              </a:lnSpc>
              <a:spcBef>
                <a:spcPts val="300"/>
              </a:spcBef>
              <a:spcAft>
                <a:spcPts val="0"/>
              </a:spcAft>
              <a:buNone/>
            </a:pPr>
            <a:r>
              <a:t/>
            </a:r>
            <a:endParaRPr b="1" sz="1400" u="sng">
              <a:solidFill>
                <a:srgbClr val="1155CC"/>
              </a:solidFill>
              <a:latin typeface="Century Gothic"/>
              <a:ea typeface="Century Gothic"/>
              <a:cs typeface="Century Gothic"/>
              <a:sym typeface="Century Gothic"/>
            </a:endParaRPr>
          </a:p>
          <a:p>
            <a:pPr indent="0" lvl="0" marL="0" rtl="0" algn="ctr">
              <a:lnSpc>
                <a:spcPct val="142857"/>
              </a:lnSpc>
              <a:spcBef>
                <a:spcPts val="300"/>
              </a:spcBef>
              <a:spcAft>
                <a:spcPts val="0"/>
              </a:spcAft>
              <a:buNone/>
            </a:pPr>
            <a:r>
              <a:rPr b="1" lang="en-GB" sz="1400" u="sng">
                <a:solidFill>
                  <a:srgbClr val="1155CC"/>
                </a:solidFill>
                <a:latin typeface="Century Gothic"/>
                <a:ea typeface="Century Gothic"/>
                <a:cs typeface="Century Gothic"/>
                <a:sym typeface="Century Gothic"/>
              </a:rPr>
              <a:t>Weak Points</a:t>
            </a:r>
            <a:endParaRPr sz="1400">
              <a:solidFill>
                <a:srgbClr val="333333"/>
              </a:solidFill>
              <a:highlight>
                <a:schemeClr val="lt1"/>
              </a:highlight>
              <a:latin typeface="Century Gothic"/>
              <a:ea typeface="Century Gothic"/>
              <a:cs typeface="Century Gothic"/>
              <a:sym typeface="Century Gothic"/>
            </a:endParaRPr>
          </a:p>
          <a:p>
            <a:pPr indent="-317500" lvl="0" marL="457200" rtl="0" algn="l">
              <a:spcBef>
                <a:spcPts val="0"/>
              </a:spcBef>
              <a:spcAft>
                <a:spcPts val="0"/>
              </a:spcAft>
              <a:buClr>
                <a:srgbClr val="1155CC"/>
              </a:buClr>
              <a:buSzPts val="1400"/>
              <a:buFont typeface="Century Gothic"/>
              <a:buChar char="●"/>
            </a:pPr>
            <a:r>
              <a:rPr lang="en-GB" sz="1400">
                <a:solidFill>
                  <a:srgbClr val="333333"/>
                </a:solidFill>
                <a:latin typeface="Century Gothic"/>
                <a:ea typeface="Century Gothic"/>
                <a:cs typeface="Century Gothic"/>
                <a:sym typeface="Century Gothic"/>
              </a:rPr>
              <a:t>Although Singapore is a free port, tariff protection for industrial enterprises is not granted.  </a:t>
            </a:r>
            <a:endParaRPr sz="1400">
              <a:solidFill>
                <a:srgbClr val="333333"/>
              </a:solidFill>
              <a:latin typeface="Century Gothic"/>
              <a:ea typeface="Century Gothic"/>
              <a:cs typeface="Century Gothic"/>
              <a:sym typeface="Century Gothic"/>
            </a:endParaRPr>
          </a:p>
          <a:p>
            <a:pPr indent="-317500" lvl="0" marL="457200" rtl="0" algn="l">
              <a:spcBef>
                <a:spcPts val="0"/>
              </a:spcBef>
              <a:spcAft>
                <a:spcPts val="0"/>
              </a:spcAft>
              <a:buClr>
                <a:srgbClr val="1155CC"/>
              </a:buClr>
              <a:buSzPts val="1400"/>
              <a:buFont typeface="Century Gothic"/>
              <a:buChar char="●"/>
            </a:pPr>
            <a:r>
              <a:rPr lang="en-GB" sz="1400">
                <a:solidFill>
                  <a:srgbClr val="333333"/>
                </a:solidFill>
                <a:latin typeface="Century Gothic"/>
                <a:ea typeface="Century Gothic"/>
                <a:cs typeface="Century Gothic"/>
                <a:sym typeface="Century Gothic"/>
              </a:rPr>
              <a:t>Singapore levies high excise taxes on alcohol, tobacco, automobiles and petroleum products. </a:t>
            </a:r>
            <a:endParaRPr sz="1400">
              <a:solidFill>
                <a:srgbClr val="333333"/>
              </a:solidFill>
              <a:highlight>
                <a:schemeClr val="lt1"/>
              </a:highlight>
              <a:latin typeface="Century Gothic"/>
              <a:ea typeface="Century Gothic"/>
              <a:cs typeface="Century Gothic"/>
              <a:sym typeface="Century Gothic"/>
            </a:endParaRPr>
          </a:p>
          <a:p>
            <a:pPr indent="0" lvl="0" marL="0" rtl="0" algn="l">
              <a:spcBef>
                <a:spcPts val="1800"/>
              </a:spcBef>
              <a:spcAft>
                <a:spcPts val="0"/>
              </a:spcAft>
              <a:buNone/>
            </a:pPr>
            <a:r>
              <a:t/>
            </a:r>
            <a:endParaRPr sz="1400">
              <a:solidFill>
                <a:srgbClr val="333333"/>
              </a:solidFill>
              <a:highlight>
                <a:schemeClr val="lt1"/>
              </a:highlight>
              <a:latin typeface="Century Gothic"/>
              <a:ea typeface="Century Gothic"/>
              <a:cs typeface="Century Gothic"/>
              <a:sym typeface="Century Gothic"/>
            </a:endParaRPr>
          </a:p>
          <a:p>
            <a:pPr indent="0" lvl="0" marL="0" rtl="0" algn="l">
              <a:spcBef>
                <a:spcPts val="1600"/>
              </a:spcBef>
              <a:spcAft>
                <a:spcPts val="1600"/>
              </a:spcAft>
              <a:buNone/>
            </a:pPr>
            <a:r>
              <a:t/>
            </a:r>
            <a:endParaRPr sz="1400">
              <a:latin typeface="Century Gothic"/>
              <a:ea typeface="Century Gothic"/>
              <a:cs typeface="Century Gothic"/>
              <a:sym typeface="Century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44" name="Shape 644"/>
        <p:cNvGrpSpPr/>
        <p:nvPr/>
      </p:nvGrpSpPr>
      <p:grpSpPr>
        <a:xfrm>
          <a:off x="0" y="0"/>
          <a:ext cx="0" cy="0"/>
          <a:chOff x="0" y="0"/>
          <a:chExt cx="0" cy="0"/>
        </a:xfrm>
      </p:grpSpPr>
      <p:sp>
        <p:nvSpPr>
          <p:cNvPr id="645" name="Google Shape;645;p74"/>
          <p:cNvSpPr txBox="1"/>
          <p:nvPr>
            <p:ph idx="1" type="body"/>
          </p:nvPr>
        </p:nvSpPr>
        <p:spPr>
          <a:xfrm>
            <a:off x="311700" y="1155633"/>
            <a:ext cx="8520600" cy="4555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400">
                <a:solidFill>
                  <a:srgbClr val="FF0000"/>
                </a:solidFill>
                <a:highlight>
                  <a:srgbClr val="FFFFFF"/>
                </a:highlight>
                <a:latin typeface="Century Gothic"/>
                <a:ea typeface="Century Gothic"/>
                <a:cs typeface="Century Gothic"/>
                <a:sym typeface="Century Gothic"/>
              </a:rPr>
              <a:t>Foreign direct investment is an important element of Thailand's economic development,</a:t>
            </a:r>
            <a:r>
              <a:rPr lang="en-GB" sz="1400">
                <a:latin typeface="Century Gothic"/>
                <a:ea typeface="Century Gothic"/>
                <a:cs typeface="Century Gothic"/>
                <a:sym typeface="Century Gothic"/>
              </a:rPr>
              <a:t> and the country is one of the major FDI destinations in its region. However, according to UNCTAD's World Investment report 2020, FDI flows decreased to USD 4 billion in 2019, down from USD 10 billion in 2018. This was the result of a general drop in investment in ASEAN member States. </a:t>
            </a:r>
            <a:endParaRPr sz="1400">
              <a:latin typeface="Century Gothic"/>
              <a:ea typeface="Century Gothic"/>
              <a:cs typeface="Century Gothic"/>
              <a:sym typeface="Century Gothic"/>
            </a:endParaRPr>
          </a:p>
          <a:p>
            <a:pPr indent="0" lvl="0" marL="0" rtl="0" algn="l">
              <a:spcBef>
                <a:spcPts val="1600"/>
              </a:spcBef>
              <a:spcAft>
                <a:spcPts val="1600"/>
              </a:spcAft>
              <a:buNone/>
            </a:pPr>
            <a:r>
              <a:rPr lang="en-GB" sz="1400">
                <a:latin typeface="Century Gothic"/>
                <a:ea typeface="Century Gothic"/>
                <a:cs typeface="Century Gothic"/>
                <a:sym typeface="Century Gothic"/>
              </a:rPr>
              <a:t>Thailand is among the countries with the most reforms in business regulation over the past few years. The country has taken steps to clarify corporate governance, ownership and control structures. </a:t>
            </a:r>
            <a:endParaRPr sz="1400">
              <a:latin typeface="Century Gothic"/>
              <a:ea typeface="Century Gothic"/>
              <a:cs typeface="Century Gothic"/>
              <a:sym typeface="Century Gothic"/>
            </a:endParaRPr>
          </a:p>
        </p:txBody>
      </p:sp>
      <p:pic>
        <p:nvPicPr>
          <p:cNvPr id="646" name="Google Shape;646;p74"/>
          <p:cNvPicPr preferRelativeResize="0"/>
          <p:nvPr/>
        </p:nvPicPr>
        <p:blipFill>
          <a:blip r:embed="rId3">
            <a:alphaModFix/>
          </a:blip>
          <a:stretch>
            <a:fillRect/>
          </a:stretch>
        </p:blipFill>
        <p:spPr>
          <a:xfrm>
            <a:off x="311700" y="2921825"/>
            <a:ext cx="7753350" cy="1228725"/>
          </a:xfrm>
          <a:prstGeom prst="rect">
            <a:avLst/>
          </a:prstGeom>
          <a:noFill/>
          <a:ln>
            <a:noFill/>
          </a:ln>
        </p:spPr>
      </p:pic>
      <p:pic>
        <p:nvPicPr>
          <p:cNvPr id="647" name="Google Shape;647;p74"/>
          <p:cNvPicPr preferRelativeResize="0"/>
          <p:nvPr/>
        </p:nvPicPr>
        <p:blipFill>
          <a:blip r:embed="rId4">
            <a:alphaModFix/>
          </a:blip>
          <a:stretch>
            <a:fillRect/>
          </a:stretch>
        </p:blipFill>
        <p:spPr>
          <a:xfrm>
            <a:off x="334600" y="4276725"/>
            <a:ext cx="3848100" cy="1428750"/>
          </a:xfrm>
          <a:prstGeom prst="rect">
            <a:avLst/>
          </a:prstGeom>
          <a:noFill/>
          <a:ln>
            <a:noFill/>
          </a:ln>
        </p:spPr>
      </p:pic>
      <p:cxnSp>
        <p:nvCxnSpPr>
          <p:cNvPr id="648" name="Google Shape;648;p74"/>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649" name="Google Shape;649;p74"/>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FDI (Thailand)</a:t>
            </a:r>
            <a:endParaRPr b="1" sz="3500">
              <a:solidFill>
                <a:srgbClr val="1155CC"/>
              </a:solidFill>
              <a:latin typeface="Calibri"/>
              <a:ea typeface="Calibri"/>
              <a:cs typeface="Calibri"/>
              <a:sym typeface="Calibri"/>
            </a:endParaRPr>
          </a:p>
        </p:txBody>
      </p:sp>
      <p:pic>
        <p:nvPicPr>
          <p:cNvPr id="650" name="Google Shape;650;p74"/>
          <p:cNvPicPr preferRelativeResize="0"/>
          <p:nvPr/>
        </p:nvPicPr>
        <p:blipFill>
          <a:blip r:embed="rId5">
            <a:alphaModFix/>
          </a:blip>
          <a:stretch>
            <a:fillRect/>
          </a:stretch>
        </p:blipFill>
        <p:spPr>
          <a:xfrm>
            <a:off x="7744425" y="0"/>
            <a:ext cx="1399575" cy="933050"/>
          </a:xfrm>
          <a:prstGeom prst="rect">
            <a:avLst/>
          </a:prstGeom>
          <a:noFill/>
          <a:ln>
            <a:noFill/>
          </a:ln>
        </p:spPr>
      </p:pic>
      <p:cxnSp>
        <p:nvCxnSpPr>
          <p:cNvPr id="651" name="Google Shape;651;p74"/>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652" name="Google Shape;652;p74"/>
          <p:cNvSpPr txBox="1"/>
          <p:nvPr/>
        </p:nvSpPr>
        <p:spPr>
          <a:xfrm>
            <a:off x="136375" y="6024413"/>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900" u="sng">
                <a:solidFill>
                  <a:schemeClr val="hlink"/>
                </a:solidFill>
                <a:latin typeface="Century Gothic"/>
                <a:ea typeface="Century Gothic"/>
                <a:cs typeface="Century Gothic"/>
                <a:sym typeface="Century Gothic"/>
                <a:hlinkClick r:id="rId6"/>
              </a:rPr>
              <a:t>https://santandertrade.com/en/portal/establish-overseas/thailand/foreign-investment</a:t>
            </a:r>
            <a:endParaRPr>
              <a:latin typeface="Century Gothic"/>
              <a:ea typeface="Century Gothic"/>
              <a:cs typeface="Century Gothic"/>
              <a:sym typeface="Century Gothic"/>
            </a:endParaRPr>
          </a:p>
          <a:p>
            <a:pPr indent="0" lvl="0" marL="0" rtl="0" algn="l">
              <a:spcBef>
                <a:spcPts val="0"/>
              </a:spcBef>
              <a:spcAft>
                <a:spcPts val="0"/>
              </a:spcAft>
              <a:buNone/>
            </a:pPr>
            <a:r>
              <a:t/>
            </a:r>
            <a:endParaRPr i="1" sz="1000">
              <a:latin typeface="Century Gothic"/>
              <a:ea typeface="Century Gothic"/>
              <a:cs typeface="Century Gothic"/>
              <a:sym typeface="Century Gothic"/>
            </a:endParaRPr>
          </a:p>
        </p:txBody>
      </p:sp>
      <p:grpSp>
        <p:nvGrpSpPr>
          <p:cNvPr id="653" name="Google Shape;653;p74"/>
          <p:cNvGrpSpPr/>
          <p:nvPr/>
        </p:nvGrpSpPr>
        <p:grpSpPr>
          <a:xfrm>
            <a:off x="2607422" y="6375601"/>
            <a:ext cx="1731011" cy="363591"/>
            <a:chOff x="154425" y="4716550"/>
            <a:chExt cx="1678800" cy="272700"/>
          </a:xfrm>
        </p:grpSpPr>
        <p:sp>
          <p:nvSpPr>
            <p:cNvPr id="654" name="Google Shape;654;p74"/>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55" name="Google Shape;655;p74"/>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656" name="Google Shape;656;p74"/>
          <p:cNvGrpSpPr/>
          <p:nvPr/>
        </p:nvGrpSpPr>
        <p:grpSpPr>
          <a:xfrm>
            <a:off x="4849497" y="6375601"/>
            <a:ext cx="1731011" cy="363591"/>
            <a:chOff x="154425" y="4716550"/>
            <a:chExt cx="1678800" cy="272700"/>
          </a:xfrm>
        </p:grpSpPr>
        <p:sp>
          <p:nvSpPr>
            <p:cNvPr id="657" name="Google Shape;657;p74"/>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58" name="Google Shape;658;p74"/>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659" name="Google Shape;659;p74"/>
          <p:cNvGrpSpPr/>
          <p:nvPr/>
        </p:nvGrpSpPr>
        <p:grpSpPr>
          <a:xfrm>
            <a:off x="7015372" y="6375601"/>
            <a:ext cx="1731011" cy="363591"/>
            <a:chOff x="154425" y="4716550"/>
            <a:chExt cx="1678800" cy="272700"/>
          </a:xfrm>
        </p:grpSpPr>
        <p:sp>
          <p:nvSpPr>
            <p:cNvPr id="660" name="Google Shape;660;p74"/>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61" name="Google Shape;661;p74"/>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662" name="Google Shape;662;p74"/>
          <p:cNvGrpSpPr/>
          <p:nvPr/>
        </p:nvGrpSpPr>
        <p:grpSpPr>
          <a:xfrm>
            <a:off x="369003" y="6375601"/>
            <a:ext cx="1727485" cy="363591"/>
            <a:chOff x="154425" y="4716550"/>
            <a:chExt cx="1678800" cy="272700"/>
          </a:xfrm>
        </p:grpSpPr>
        <p:sp>
          <p:nvSpPr>
            <p:cNvPr id="663" name="Google Shape;663;p74"/>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64" name="Google Shape;664;p74"/>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8" name="Shape 668"/>
        <p:cNvGrpSpPr/>
        <p:nvPr/>
      </p:nvGrpSpPr>
      <p:grpSpPr>
        <a:xfrm>
          <a:off x="0" y="0"/>
          <a:ext cx="0" cy="0"/>
          <a:chOff x="0" y="0"/>
          <a:chExt cx="0" cy="0"/>
        </a:xfrm>
      </p:grpSpPr>
      <p:sp>
        <p:nvSpPr>
          <p:cNvPr id="669" name="Google Shape;669;p75"/>
          <p:cNvSpPr txBox="1"/>
          <p:nvPr>
            <p:ph idx="1" type="body"/>
          </p:nvPr>
        </p:nvSpPr>
        <p:spPr>
          <a:xfrm>
            <a:off x="311700" y="1405133"/>
            <a:ext cx="8520600" cy="45552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solidFill>
                  <a:srgbClr val="000000"/>
                </a:solidFill>
                <a:latin typeface="Century Gothic"/>
                <a:ea typeface="Century Gothic"/>
                <a:cs typeface="Century Gothic"/>
                <a:sym typeface="Century Gothic"/>
              </a:rPr>
              <a:t> </a:t>
            </a:r>
            <a:r>
              <a:rPr lang="en-GB" sz="1600">
                <a:solidFill>
                  <a:srgbClr val="000000"/>
                </a:solidFill>
                <a:latin typeface="Century Gothic"/>
                <a:ea typeface="Century Gothic"/>
                <a:cs typeface="Century Gothic"/>
                <a:sym typeface="Century Gothic"/>
              </a:rPr>
              <a:t>Myanmar’s Foreign Investment Law was enacted in 1988 soon after the adoption of a market-oriented economic system. </a:t>
            </a:r>
            <a:r>
              <a:rPr lang="en-GB" sz="1600">
                <a:solidFill>
                  <a:srgbClr val="FF0000"/>
                </a:solidFill>
                <a:latin typeface="Century Gothic"/>
                <a:ea typeface="Century Gothic"/>
                <a:cs typeface="Century Gothic"/>
                <a:sym typeface="Century Gothic"/>
              </a:rPr>
              <a:t>FDI inflow into Myanmar gradually increased during the period from 1989 to 1996</a:t>
            </a:r>
            <a:r>
              <a:rPr lang="en-GB" sz="1600">
                <a:solidFill>
                  <a:srgbClr val="000000"/>
                </a:solidFill>
                <a:latin typeface="Century Gothic"/>
                <a:ea typeface="Century Gothic"/>
                <a:cs typeface="Century Gothic"/>
                <a:sym typeface="Century Gothic"/>
              </a:rPr>
              <a:t>. However, after 1997, FDI inflow was dramatically reduced until 2004. In 2005, FDI inflow increased at an unprecedented rate and reached the highest level in the country’s history. However, </a:t>
            </a:r>
            <a:r>
              <a:rPr lang="en-GB" sz="1600">
                <a:solidFill>
                  <a:srgbClr val="FF0000"/>
                </a:solidFill>
                <a:latin typeface="Century Gothic"/>
                <a:ea typeface="Century Gothic"/>
                <a:cs typeface="Century Gothic"/>
                <a:sym typeface="Century Gothic"/>
              </a:rPr>
              <a:t>this growth was not sustainable in the subsequent years</a:t>
            </a:r>
            <a:r>
              <a:rPr lang="en-GB" sz="1600">
                <a:solidFill>
                  <a:srgbClr val="000000"/>
                </a:solidFill>
                <a:latin typeface="Century Gothic"/>
                <a:ea typeface="Century Gothic"/>
                <a:cs typeface="Century Gothic"/>
                <a:sym typeface="Century Gothic"/>
              </a:rPr>
              <a:t>, as it declined again and turned stagnant at the previous level.</a:t>
            </a:r>
            <a:endParaRPr sz="1600">
              <a:latin typeface="Century Gothic"/>
              <a:ea typeface="Century Gothic"/>
              <a:cs typeface="Century Gothic"/>
              <a:sym typeface="Century Gothic"/>
            </a:endParaRPr>
          </a:p>
        </p:txBody>
      </p:sp>
      <p:cxnSp>
        <p:nvCxnSpPr>
          <p:cNvPr id="670" name="Google Shape;670;p75"/>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671" name="Google Shape;671;p75"/>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FDI (Myanmar)</a:t>
            </a:r>
            <a:endParaRPr b="1" sz="3500">
              <a:solidFill>
                <a:srgbClr val="1155CC"/>
              </a:solidFill>
              <a:latin typeface="Calibri"/>
              <a:ea typeface="Calibri"/>
              <a:cs typeface="Calibri"/>
              <a:sym typeface="Calibri"/>
            </a:endParaRPr>
          </a:p>
        </p:txBody>
      </p:sp>
      <p:pic>
        <p:nvPicPr>
          <p:cNvPr id="672" name="Google Shape;672;p75"/>
          <p:cNvPicPr preferRelativeResize="0"/>
          <p:nvPr/>
        </p:nvPicPr>
        <p:blipFill>
          <a:blip r:embed="rId3">
            <a:alphaModFix/>
          </a:blip>
          <a:stretch>
            <a:fillRect/>
          </a:stretch>
        </p:blipFill>
        <p:spPr>
          <a:xfrm>
            <a:off x="7688126" y="0"/>
            <a:ext cx="1455874" cy="971775"/>
          </a:xfrm>
          <a:prstGeom prst="rect">
            <a:avLst/>
          </a:prstGeom>
          <a:noFill/>
          <a:ln>
            <a:noFill/>
          </a:ln>
        </p:spPr>
      </p:pic>
      <p:cxnSp>
        <p:nvCxnSpPr>
          <p:cNvPr id="673" name="Google Shape;673;p75"/>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674" name="Google Shape;674;p75"/>
          <p:cNvSpPr txBox="1"/>
          <p:nvPr/>
        </p:nvSpPr>
        <p:spPr>
          <a:xfrm>
            <a:off x="136375" y="6024413"/>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4"/>
              </a:rPr>
              <a:t>https://www.ide.go.jp/English/Publish/Download/Dp/149.html</a:t>
            </a:r>
            <a:endParaRPr>
              <a:latin typeface="Century Gothic"/>
              <a:ea typeface="Century Gothic"/>
              <a:cs typeface="Century Gothic"/>
              <a:sym typeface="Century Gothic"/>
            </a:endParaRPr>
          </a:p>
          <a:p>
            <a:pPr indent="0" lvl="0" marL="0" rtl="0" algn="l">
              <a:spcBef>
                <a:spcPts val="0"/>
              </a:spcBef>
              <a:spcAft>
                <a:spcPts val="0"/>
              </a:spcAft>
              <a:buNone/>
            </a:pPr>
            <a:r>
              <a:t/>
            </a:r>
            <a:endParaRPr i="1" sz="1000">
              <a:latin typeface="Century Gothic"/>
              <a:ea typeface="Century Gothic"/>
              <a:cs typeface="Century Gothic"/>
              <a:sym typeface="Century Gothic"/>
            </a:endParaRPr>
          </a:p>
        </p:txBody>
      </p:sp>
      <p:grpSp>
        <p:nvGrpSpPr>
          <p:cNvPr id="675" name="Google Shape;675;p75"/>
          <p:cNvGrpSpPr/>
          <p:nvPr/>
        </p:nvGrpSpPr>
        <p:grpSpPr>
          <a:xfrm>
            <a:off x="2607422" y="6375601"/>
            <a:ext cx="1731011" cy="363591"/>
            <a:chOff x="154425" y="4716550"/>
            <a:chExt cx="1678800" cy="272700"/>
          </a:xfrm>
        </p:grpSpPr>
        <p:sp>
          <p:nvSpPr>
            <p:cNvPr id="676" name="Google Shape;676;p75"/>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77" name="Google Shape;677;p75"/>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678" name="Google Shape;678;p75"/>
          <p:cNvGrpSpPr/>
          <p:nvPr/>
        </p:nvGrpSpPr>
        <p:grpSpPr>
          <a:xfrm>
            <a:off x="4849497" y="6375601"/>
            <a:ext cx="1731011" cy="363591"/>
            <a:chOff x="154425" y="4716550"/>
            <a:chExt cx="1678800" cy="272700"/>
          </a:xfrm>
        </p:grpSpPr>
        <p:sp>
          <p:nvSpPr>
            <p:cNvPr id="679" name="Google Shape;679;p75"/>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80" name="Google Shape;680;p75"/>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681" name="Google Shape;681;p75"/>
          <p:cNvGrpSpPr/>
          <p:nvPr/>
        </p:nvGrpSpPr>
        <p:grpSpPr>
          <a:xfrm>
            <a:off x="7015372" y="6375601"/>
            <a:ext cx="1731011" cy="363591"/>
            <a:chOff x="154425" y="4716550"/>
            <a:chExt cx="1678800" cy="272700"/>
          </a:xfrm>
        </p:grpSpPr>
        <p:sp>
          <p:nvSpPr>
            <p:cNvPr id="682" name="Google Shape;682;p75"/>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83" name="Google Shape;683;p75"/>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684" name="Google Shape;684;p75"/>
          <p:cNvGrpSpPr/>
          <p:nvPr/>
        </p:nvGrpSpPr>
        <p:grpSpPr>
          <a:xfrm>
            <a:off x="369003" y="6375601"/>
            <a:ext cx="1727485" cy="363591"/>
            <a:chOff x="154425" y="4716550"/>
            <a:chExt cx="1678800" cy="272700"/>
          </a:xfrm>
        </p:grpSpPr>
        <p:sp>
          <p:nvSpPr>
            <p:cNvPr id="685" name="Google Shape;685;p75"/>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686" name="Google Shape;686;p75"/>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90" name="Shape 690"/>
        <p:cNvGrpSpPr/>
        <p:nvPr/>
      </p:nvGrpSpPr>
      <p:grpSpPr>
        <a:xfrm>
          <a:off x="0" y="0"/>
          <a:ext cx="0" cy="0"/>
          <a:chOff x="0" y="0"/>
          <a:chExt cx="0" cy="0"/>
        </a:xfrm>
      </p:grpSpPr>
      <p:pic>
        <p:nvPicPr>
          <p:cNvPr id="691" name="Google Shape;691;p76"/>
          <p:cNvPicPr preferRelativeResize="0"/>
          <p:nvPr/>
        </p:nvPicPr>
        <p:blipFill rotWithShape="1">
          <a:blip r:embed="rId3">
            <a:alphaModFix/>
          </a:blip>
          <a:srcRect b="29184" l="16614" r="16741" t="11035"/>
          <a:stretch/>
        </p:blipFill>
        <p:spPr>
          <a:xfrm>
            <a:off x="0" y="1065950"/>
            <a:ext cx="9144000" cy="461350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95" name="Shape 695"/>
        <p:cNvGrpSpPr/>
        <p:nvPr/>
      </p:nvGrpSpPr>
      <p:grpSpPr>
        <a:xfrm>
          <a:off x="0" y="0"/>
          <a:ext cx="0" cy="0"/>
          <a:chOff x="0" y="0"/>
          <a:chExt cx="0" cy="0"/>
        </a:xfrm>
      </p:grpSpPr>
      <p:pic>
        <p:nvPicPr>
          <p:cNvPr id="696" name="Google Shape;696;p77" title="Chart"/>
          <p:cNvPicPr preferRelativeResize="0"/>
          <p:nvPr/>
        </p:nvPicPr>
        <p:blipFill>
          <a:blip r:embed="rId3">
            <a:alphaModFix/>
          </a:blip>
          <a:stretch>
            <a:fillRect/>
          </a:stretch>
        </p:blipFill>
        <p:spPr>
          <a:xfrm>
            <a:off x="140850" y="1303450"/>
            <a:ext cx="8862302" cy="4369147"/>
          </a:xfrm>
          <a:prstGeom prst="rect">
            <a:avLst/>
          </a:prstGeom>
          <a:noFill/>
          <a:ln>
            <a:noFill/>
          </a:ln>
        </p:spPr>
      </p:pic>
      <p:sp>
        <p:nvSpPr>
          <p:cNvPr id="697" name="Google Shape;697;p77"/>
          <p:cNvSpPr/>
          <p:nvPr/>
        </p:nvSpPr>
        <p:spPr>
          <a:xfrm>
            <a:off x="2489700" y="5254600"/>
            <a:ext cx="528300" cy="3186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77"/>
          <p:cNvSpPr/>
          <p:nvPr/>
        </p:nvSpPr>
        <p:spPr>
          <a:xfrm>
            <a:off x="6529600" y="5254600"/>
            <a:ext cx="528300" cy="3186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99" name="Google Shape;699;p77"/>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700" name="Google Shape;700;p77"/>
          <p:cNvSpPr txBox="1"/>
          <p:nvPr/>
        </p:nvSpPr>
        <p:spPr>
          <a:xfrm>
            <a:off x="128225" y="6004275"/>
            <a:ext cx="7560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4"/>
              </a:rPr>
              <a:t>https://data.aseanstats.org/fdi-by-hosts-and-sources</a:t>
            </a:r>
            <a:endParaRPr i="1" sz="1000">
              <a:latin typeface="Century Gothic"/>
              <a:ea typeface="Century Gothic"/>
              <a:cs typeface="Century Gothic"/>
              <a:sym typeface="Century Gothic"/>
            </a:endParaRPr>
          </a:p>
        </p:txBody>
      </p:sp>
      <p:grpSp>
        <p:nvGrpSpPr>
          <p:cNvPr id="701" name="Google Shape;701;p77"/>
          <p:cNvGrpSpPr/>
          <p:nvPr/>
        </p:nvGrpSpPr>
        <p:grpSpPr>
          <a:xfrm>
            <a:off x="2607422" y="6375601"/>
            <a:ext cx="1731011" cy="363591"/>
            <a:chOff x="154425" y="4716550"/>
            <a:chExt cx="1678800" cy="272700"/>
          </a:xfrm>
        </p:grpSpPr>
        <p:sp>
          <p:nvSpPr>
            <p:cNvPr id="702" name="Google Shape;702;p77"/>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03" name="Google Shape;703;p77"/>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704" name="Google Shape;704;p77"/>
          <p:cNvGrpSpPr/>
          <p:nvPr/>
        </p:nvGrpSpPr>
        <p:grpSpPr>
          <a:xfrm>
            <a:off x="4849497" y="6375601"/>
            <a:ext cx="1731011" cy="363591"/>
            <a:chOff x="154425" y="4716550"/>
            <a:chExt cx="1678800" cy="272700"/>
          </a:xfrm>
        </p:grpSpPr>
        <p:sp>
          <p:nvSpPr>
            <p:cNvPr id="705" name="Google Shape;705;p77"/>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06" name="Google Shape;706;p77"/>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707" name="Google Shape;707;p77"/>
          <p:cNvGrpSpPr/>
          <p:nvPr/>
        </p:nvGrpSpPr>
        <p:grpSpPr>
          <a:xfrm>
            <a:off x="7015372" y="6375601"/>
            <a:ext cx="1731011" cy="363591"/>
            <a:chOff x="154425" y="4716550"/>
            <a:chExt cx="1678800" cy="272700"/>
          </a:xfrm>
        </p:grpSpPr>
        <p:sp>
          <p:nvSpPr>
            <p:cNvPr id="708" name="Google Shape;708;p77"/>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09" name="Google Shape;709;p77"/>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grpSp>
        <p:nvGrpSpPr>
          <p:cNvPr id="710" name="Google Shape;710;p77"/>
          <p:cNvGrpSpPr/>
          <p:nvPr/>
        </p:nvGrpSpPr>
        <p:grpSpPr>
          <a:xfrm>
            <a:off x="369003" y="6375601"/>
            <a:ext cx="1727485" cy="363591"/>
            <a:chOff x="154425" y="4716550"/>
            <a:chExt cx="1678800" cy="272700"/>
          </a:xfrm>
        </p:grpSpPr>
        <p:sp>
          <p:nvSpPr>
            <p:cNvPr id="711" name="Google Shape;711;p77"/>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12" name="Google Shape;712;p77"/>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cxnSp>
        <p:nvCxnSpPr>
          <p:cNvPr id="713" name="Google Shape;713;p77"/>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714" name="Google Shape;714;p77"/>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FDI in 2013-2015 </a:t>
            </a:r>
            <a:r>
              <a:rPr b="1" lang="en-GB" sz="3500">
                <a:solidFill>
                  <a:srgbClr val="1155CC"/>
                </a:solidFill>
                <a:latin typeface="Calibri"/>
                <a:ea typeface="Calibri"/>
                <a:cs typeface="Calibri"/>
                <a:sym typeface="Calibri"/>
              </a:rPr>
              <a:t>(Myanmar)</a:t>
            </a:r>
            <a:endParaRPr b="1" sz="3500">
              <a:solidFill>
                <a:srgbClr val="1155CC"/>
              </a:solidFill>
              <a:latin typeface="Calibri"/>
              <a:ea typeface="Calibri"/>
              <a:cs typeface="Calibri"/>
              <a:sym typeface="Calibri"/>
            </a:endParaRPr>
          </a:p>
        </p:txBody>
      </p:sp>
      <p:pic>
        <p:nvPicPr>
          <p:cNvPr id="715" name="Google Shape;715;p77"/>
          <p:cNvPicPr preferRelativeResize="0"/>
          <p:nvPr/>
        </p:nvPicPr>
        <p:blipFill>
          <a:blip r:embed="rId5">
            <a:alphaModFix/>
          </a:blip>
          <a:stretch>
            <a:fillRect/>
          </a:stretch>
        </p:blipFill>
        <p:spPr>
          <a:xfrm>
            <a:off x="7688126" y="0"/>
            <a:ext cx="1455874" cy="971775"/>
          </a:xfrm>
          <a:prstGeom prst="rect">
            <a:avLst/>
          </a:prstGeom>
          <a:noFill/>
          <a:ln>
            <a:noFill/>
          </a:ln>
        </p:spPr>
      </p:pic>
      <p:sp>
        <p:nvSpPr>
          <p:cNvPr id="716" name="Google Shape;716;p77"/>
          <p:cNvSpPr/>
          <p:nvPr/>
        </p:nvSpPr>
        <p:spPr>
          <a:xfrm>
            <a:off x="886725" y="5324350"/>
            <a:ext cx="301800" cy="1791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77"/>
          <p:cNvSpPr/>
          <p:nvPr/>
        </p:nvSpPr>
        <p:spPr>
          <a:xfrm>
            <a:off x="4886450" y="5292075"/>
            <a:ext cx="216900" cy="1791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77"/>
          <p:cNvSpPr/>
          <p:nvPr/>
        </p:nvSpPr>
        <p:spPr>
          <a:xfrm>
            <a:off x="8923900" y="5254350"/>
            <a:ext cx="113100" cy="2871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22" name="Shape 722"/>
        <p:cNvGrpSpPr/>
        <p:nvPr/>
      </p:nvGrpSpPr>
      <p:grpSpPr>
        <a:xfrm>
          <a:off x="0" y="0"/>
          <a:ext cx="0" cy="0"/>
          <a:chOff x="0" y="0"/>
          <a:chExt cx="0" cy="0"/>
        </a:xfrm>
      </p:grpSpPr>
      <p:cxnSp>
        <p:nvCxnSpPr>
          <p:cNvPr id="723" name="Google Shape;723;p78"/>
          <p:cNvCxnSpPr/>
          <p:nvPr/>
        </p:nvCxnSpPr>
        <p:spPr>
          <a:xfrm flipH="1" rot="10800000">
            <a:off x="2204875" y="2352119"/>
            <a:ext cx="828300" cy="774600"/>
          </a:xfrm>
          <a:prstGeom prst="bentConnector3">
            <a:avLst>
              <a:gd fmla="val 50000" name="adj1"/>
            </a:avLst>
          </a:prstGeom>
          <a:noFill/>
          <a:ln cap="flat" cmpd="sng" w="28575">
            <a:solidFill>
              <a:srgbClr val="285C95"/>
            </a:solidFill>
            <a:prstDash val="solid"/>
            <a:round/>
            <a:headEnd len="sm" w="sm" type="none"/>
            <a:tailEnd len="sm" w="sm" type="none"/>
          </a:ln>
        </p:spPr>
      </p:cxnSp>
      <p:cxnSp>
        <p:nvCxnSpPr>
          <p:cNvPr id="724" name="Google Shape;724;p78"/>
          <p:cNvCxnSpPr/>
          <p:nvPr/>
        </p:nvCxnSpPr>
        <p:spPr>
          <a:xfrm>
            <a:off x="4513725" y="2352725"/>
            <a:ext cx="1199700" cy="702600"/>
          </a:xfrm>
          <a:prstGeom prst="bentConnector3">
            <a:avLst>
              <a:gd fmla="val 97097" name="adj1"/>
            </a:avLst>
          </a:prstGeom>
          <a:noFill/>
          <a:ln cap="flat" cmpd="sng" w="38100">
            <a:solidFill>
              <a:srgbClr val="285C95"/>
            </a:solidFill>
            <a:prstDash val="solid"/>
            <a:round/>
            <a:headEnd len="sm" w="sm" type="none"/>
            <a:tailEnd len="sm" w="sm" type="none"/>
          </a:ln>
        </p:spPr>
      </p:cxnSp>
      <p:cxnSp>
        <p:nvCxnSpPr>
          <p:cNvPr id="725" name="Google Shape;725;p78"/>
          <p:cNvCxnSpPr/>
          <p:nvPr/>
        </p:nvCxnSpPr>
        <p:spPr>
          <a:xfrm flipH="1" rot="10800000">
            <a:off x="4513725" y="4190524"/>
            <a:ext cx="1199700" cy="913800"/>
          </a:xfrm>
          <a:prstGeom prst="bentConnector2">
            <a:avLst/>
          </a:prstGeom>
          <a:noFill/>
          <a:ln cap="flat" cmpd="sng" w="38100">
            <a:solidFill>
              <a:srgbClr val="285C95"/>
            </a:solidFill>
            <a:prstDash val="solid"/>
            <a:round/>
            <a:headEnd len="sm" w="sm" type="none"/>
            <a:tailEnd len="sm" w="sm" type="none"/>
          </a:ln>
        </p:spPr>
      </p:cxnSp>
      <p:cxnSp>
        <p:nvCxnSpPr>
          <p:cNvPr id="726" name="Google Shape;726;p78"/>
          <p:cNvCxnSpPr/>
          <p:nvPr/>
        </p:nvCxnSpPr>
        <p:spPr>
          <a:xfrm>
            <a:off x="2004862" y="4247213"/>
            <a:ext cx="1061100" cy="800400"/>
          </a:xfrm>
          <a:prstGeom prst="bentConnector3">
            <a:avLst>
              <a:gd fmla="val 50000" name="adj1"/>
            </a:avLst>
          </a:prstGeom>
          <a:noFill/>
          <a:ln cap="flat" cmpd="sng" w="28575">
            <a:solidFill>
              <a:srgbClr val="285C95"/>
            </a:solidFill>
            <a:prstDash val="solid"/>
            <a:round/>
            <a:headEnd len="sm" w="sm" type="none"/>
            <a:tailEnd len="sm" w="sm" type="none"/>
          </a:ln>
        </p:spPr>
      </p:cxnSp>
      <p:cxnSp>
        <p:nvCxnSpPr>
          <p:cNvPr id="727" name="Google Shape;727;p78"/>
          <p:cNvCxnSpPr/>
          <p:nvPr/>
        </p:nvCxnSpPr>
        <p:spPr>
          <a:xfrm flipH="1" rot="10800000">
            <a:off x="2121250" y="5045819"/>
            <a:ext cx="828300" cy="774600"/>
          </a:xfrm>
          <a:prstGeom prst="bentConnector3">
            <a:avLst>
              <a:gd fmla="val 50000" name="adj1"/>
            </a:avLst>
          </a:prstGeom>
          <a:noFill/>
          <a:ln cap="flat" cmpd="sng" w="28575">
            <a:solidFill>
              <a:srgbClr val="285C95"/>
            </a:solidFill>
            <a:prstDash val="solid"/>
            <a:round/>
            <a:headEnd len="sm" w="sm" type="none"/>
            <a:tailEnd len="sm" w="sm" type="none"/>
          </a:ln>
        </p:spPr>
      </p:cxnSp>
      <p:cxnSp>
        <p:nvCxnSpPr>
          <p:cNvPr id="728" name="Google Shape;728;p78"/>
          <p:cNvCxnSpPr/>
          <p:nvPr/>
        </p:nvCxnSpPr>
        <p:spPr>
          <a:xfrm>
            <a:off x="143539" y="935667"/>
            <a:ext cx="9000600" cy="0"/>
          </a:xfrm>
          <a:prstGeom prst="straightConnector1">
            <a:avLst/>
          </a:prstGeom>
          <a:noFill/>
          <a:ln cap="flat" cmpd="sng" w="38100">
            <a:solidFill>
              <a:srgbClr val="1155CC"/>
            </a:solidFill>
            <a:prstDash val="solid"/>
            <a:miter lim="800000"/>
            <a:headEnd len="sm" w="sm" type="none"/>
            <a:tailEnd len="sm" w="sm" type="none"/>
          </a:ln>
        </p:spPr>
      </p:cxnSp>
      <p:sp>
        <p:nvSpPr>
          <p:cNvPr id="729" name="Google Shape;729;p78"/>
          <p:cNvSpPr txBox="1"/>
          <p:nvPr/>
        </p:nvSpPr>
        <p:spPr>
          <a:xfrm>
            <a:off x="14175" y="225050"/>
            <a:ext cx="8862300" cy="708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500"/>
              <a:buFont typeface="Arial"/>
              <a:buNone/>
            </a:pPr>
            <a:r>
              <a:rPr b="1" i="0" lang="en-GB" sz="3500" u="none" cap="none" strike="noStrike">
                <a:solidFill>
                  <a:srgbClr val="1155CC"/>
                </a:solidFill>
                <a:latin typeface="Calibri"/>
                <a:ea typeface="Calibri"/>
                <a:cs typeface="Calibri"/>
                <a:sym typeface="Calibri"/>
              </a:rPr>
              <a:t>Theoretical framework </a:t>
            </a:r>
            <a:endParaRPr b="1" i="0" sz="3500" u="none" cap="none" strike="noStrike">
              <a:solidFill>
                <a:srgbClr val="1155CC"/>
              </a:solidFill>
              <a:latin typeface="Calibri"/>
              <a:ea typeface="Calibri"/>
              <a:cs typeface="Calibri"/>
              <a:sym typeface="Calibri"/>
            </a:endParaRPr>
          </a:p>
        </p:txBody>
      </p:sp>
      <p:sp>
        <p:nvSpPr>
          <p:cNvPr id="730" name="Google Shape;730;p78"/>
          <p:cNvSpPr/>
          <p:nvPr/>
        </p:nvSpPr>
        <p:spPr>
          <a:xfrm>
            <a:off x="436775" y="2099376"/>
            <a:ext cx="1805400" cy="524100"/>
          </a:xfrm>
          <a:prstGeom prst="rect">
            <a:avLst/>
          </a:prstGeom>
          <a:solidFill>
            <a:srgbClr val="9E9E9E"/>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1" name="Google Shape;731;p78"/>
          <p:cNvSpPr/>
          <p:nvPr/>
        </p:nvSpPr>
        <p:spPr>
          <a:xfrm>
            <a:off x="436775" y="3942213"/>
            <a:ext cx="1805400" cy="524100"/>
          </a:xfrm>
          <a:prstGeom prst="rect">
            <a:avLst/>
          </a:prstGeom>
          <a:solidFill>
            <a:srgbClr val="9E9E9E"/>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2" name="Google Shape;732;p78"/>
          <p:cNvSpPr/>
          <p:nvPr/>
        </p:nvSpPr>
        <p:spPr>
          <a:xfrm>
            <a:off x="436775" y="4793488"/>
            <a:ext cx="1805400" cy="524100"/>
          </a:xfrm>
          <a:prstGeom prst="rect">
            <a:avLst/>
          </a:prstGeom>
          <a:solidFill>
            <a:srgbClr val="9E9E9E"/>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3" name="Google Shape;733;p78"/>
          <p:cNvSpPr/>
          <p:nvPr/>
        </p:nvSpPr>
        <p:spPr>
          <a:xfrm>
            <a:off x="2795625" y="4627388"/>
            <a:ext cx="1718100" cy="902700"/>
          </a:xfrm>
          <a:prstGeom prst="rect">
            <a:avLst/>
          </a:prstGeom>
          <a:solidFill>
            <a:srgbClr val="9E9E9E"/>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4" name="Google Shape;734;p78"/>
          <p:cNvSpPr/>
          <p:nvPr/>
        </p:nvSpPr>
        <p:spPr>
          <a:xfrm>
            <a:off x="2795625" y="1911388"/>
            <a:ext cx="1718100" cy="902700"/>
          </a:xfrm>
          <a:prstGeom prst="rect">
            <a:avLst/>
          </a:prstGeom>
          <a:solidFill>
            <a:srgbClr val="9E9E9E"/>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5" name="Google Shape;735;p78"/>
          <p:cNvSpPr txBox="1"/>
          <p:nvPr/>
        </p:nvSpPr>
        <p:spPr>
          <a:xfrm>
            <a:off x="676925" y="4852150"/>
            <a:ext cx="1325100" cy="40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rgbClr val="FFFFFF"/>
                </a:solidFill>
                <a:latin typeface="Century Gothic"/>
                <a:ea typeface="Century Gothic"/>
                <a:cs typeface="Century Gothic"/>
                <a:sym typeface="Century Gothic"/>
              </a:rPr>
              <a:t>Education</a:t>
            </a:r>
            <a:endParaRPr b="1" sz="1700">
              <a:solidFill>
                <a:srgbClr val="FFFFFF"/>
              </a:solidFill>
              <a:latin typeface="Century Gothic"/>
              <a:ea typeface="Century Gothic"/>
              <a:cs typeface="Century Gothic"/>
              <a:sym typeface="Century Gothic"/>
            </a:endParaRPr>
          </a:p>
        </p:txBody>
      </p:sp>
      <p:sp>
        <p:nvSpPr>
          <p:cNvPr id="736" name="Google Shape;736;p78"/>
          <p:cNvSpPr txBox="1"/>
          <p:nvPr/>
        </p:nvSpPr>
        <p:spPr>
          <a:xfrm>
            <a:off x="565025" y="3999600"/>
            <a:ext cx="1548900" cy="40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rgbClr val="FFFFFF"/>
                </a:solidFill>
                <a:latin typeface="Century Gothic"/>
                <a:ea typeface="Century Gothic"/>
                <a:cs typeface="Century Gothic"/>
                <a:sym typeface="Century Gothic"/>
              </a:rPr>
              <a:t>Colonization</a:t>
            </a:r>
            <a:endParaRPr b="1" sz="1700">
              <a:solidFill>
                <a:srgbClr val="FFFFFF"/>
              </a:solidFill>
              <a:latin typeface="Century Gothic"/>
              <a:ea typeface="Century Gothic"/>
              <a:cs typeface="Century Gothic"/>
              <a:sym typeface="Century Gothic"/>
            </a:endParaRPr>
          </a:p>
        </p:txBody>
      </p:sp>
      <p:sp>
        <p:nvSpPr>
          <p:cNvPr id="737" name="Google Shape;737;p78"/>
          <p:cNvSpPr txBox="1"/>
          <p:nvPr/>
        </p:nvSpPr>
        <p:spPr>
          <a:xfrm>
            <a:off x="1000925" y="2158038"/>
            <a:ext cx="677100" cy="40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rgbClr val="FFFFFF"/>
                </a:solidFill>
                <a:latin typeface="Century Gothic"/>
                <a:ea typeface="Century Gothic"/>
                <a:cs typeface="Century Gothic"/>
                <a:sym typeface="Century Gothic"/>
              </a:rPr>
              <a:t>FDI</a:t>
            </a:r>
            <a:endParaRPr b="1" sz="1700">
              <a:solidFill>
                <a:srgbClr val="FFFFFF"/>
              </a:solidFill>
              <a:latin typeface="Century Gothic"/>
              <a:ea typeface="Century Gothic"/>
              <a:cs typeface="Century Gothic"/>
              <a:sym typeface="Century Gothic"/>
            </a:endParaRPr>
          </a:p>
        </p:txBody>
      </p:sp>
      <p:sp>
        <p:nvSpPr>
          <p:cNvPr id="738" name="Google Shape;738;p78"/>
          <p:cNvSpPr/>
          <p:nvPr/>
        </p:nvSpPr>
        <p:spPr>
          <a:xfrm>
            <a:off x="436775" y="5530088"/>
            <a:ext cx="1805400" cy="524100"/>
          </a:xfrm>
          <a:prstGeom prst="rect">
            <a:avLst/>
          </a:prstGeom>
          <a:solidFill>
            <a:srgbClr val="9E9E9E"/>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9" name="Google Shape;739;p78"/>
          <p:cNvSpPr txBox="1"/>
          <p:nvPr/>
        </p:nvSpPr>
        <p:spPr>
          <a:xfrm>
            <a:off x="436775" y="5604800"/>
            <a:ext cx="2205900" cy="40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rgbClr val="FFFFFF"/>
                </a:solidFill>
                <a:latin typeface="Century Gothic"/>
                <a:ea typeface="Century Gothic"/>
                <a:cs typeface="Century Gothic"/>
                <a:sym typeface="Century Gothic"/>
              </a:rPr>
              <a:t>Political stability</a:t>
            </a:r>
            <a:endParaRPr b="1" sz="1700">
              <a:solidFill>
                <a:srgbClr val="FFFFFF"/>
              </a:solidFill>
              <a:latin typeface="Century Gothic"/>
              <a:ea typeface="Century Gothic"/>
              <a:cs typeface="Century Gothic"/>
              <a:sym typeface="Century Gothic"/>
            </a:endParaRPr>
          </a:p>
        </p:txBody>
      </p:sp>
      <p:cxnSp>
        <p:nvCxnSpPr>
          <p:cNvPr id="740" name="Google Shape;740;p78"/>
          <p:cNvCxnSpPr/>
          <p:nvPr/>
        </p:nvCxnSpPr>
        <p:spPr>
          <a:xfrm>
            <a:off x="2242613" y="5047625"/>
            <a:ext cx="585900" cy="0"/>
          </a:xfrm>
          <a:prstGeom prst="straightConnector1">
            <a:avLst/>
          </a:prstGeom>
          <a:noFill/>
          <a:ln cap="flat" cmpd="sng" w="38100">
            <a:solidFill>
              <a:srgbClr val="285C95"/>
            </a:solidFill>
            <a:prstDash val="solid"/>
            <a:round/>
            <a:headEnd len="sm" w="sm" type="none"/>
            <a:tailEnd len="sm" w="sm" type="none"/>
          </a:ln>
        </p:spPr>
      </p:cxnSp>
      <p:cxnSp>
        <p:nvCxnSpPr>
          <p:cNvPr id="741" name="Google Shape;741;p78"/>
          <p:cNvCxnSpPr>
            <a:endCxn id="734" idx="1"/>
          </p:cNvCxnSpPr>
          <p:nvPr/>
        </p:nvCxnSpPr>
        <p:spPr>
          <a:xfrm>
            <a:off x="2242425" y="2358238"/>
            <a:ext cx="553200" cy="4500"/>
          </a:xfrm>
          <a:prstGeom prst="straightConnector1">
            <a:avLst/>
          </a:prstGeom>
          <a:noFill/>
          <a:ln cap="flat" cmpd="sng" w="38100">
            <a:solidFill>
              <a:srgbClr val="285C95"/>
            </a:solidFill>
            <a:prstDash val="solid"/>
            <a:round/>
            <a:headEnd len="sm" w="sm" type="none"/>
            <a:tailEnd len="sm" w="sm" type="none"/>
          </a:ln>
        </p:spPr>
      </p:cxnSp>
      <p:sp>
        <p:nvSpPr>
          <p:cNvPr id="742" name="Google Shape;742;p78"/>
          <p:cNvSpPr txBox="1"/>
          <p:nvPr/>
        </p:nvSpPr>
        <p:spPr>
          <a:xfrm>
            <a:off x="3069088" y="4724750"/>
            <a:ext cx="13251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rgbClr val="FFFFFF"/>
                </a:solidFill>
                <a:latin typeface="Century Gothic"/>
                <a:ea typeface="Century Gothic"/>
                <a:cs typeface="Century Gothic"/>
                <a:sym typeface="Century Gothic"/>
              </a:rPr>
              <a:t>Political institution</a:t>
            </a:r>
            <a:endParaRPr b="1" sz="1700">
              <a:solidFill>
                <a:srgbClr val="FFFFFF"/>
              </a:solidFill>
              <a:latin typeface="Century Gothic"/>
              <a:ea typeface="Century Gothic"/>
              <a:cs typeface="Century Gothic"/>
              <a:sym typeface="Century Gothic"/>
            </a:endParaRPr>
          </a:p>
        </p:txBody>
      </p:sp>
      <p:sp>
        <p:nvSpPr>
          <p:cNvPr id="743" name="Google Shape;743;p78"/>
          <p:cNvSpPr txBox="1"/>
          <p:nvPr/>
        </p:nvSpPr>
        <p:spPr>
          <a:xfrm>
            <a:off x="2992113" y="2006500"/>
            <a:ext cx="13251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rgbClr val="FFFFFF"/>
                </a:solidFill>
                <a:latin typeface="Century Gothic"/>
                <a:ea typeface="Century Gothic"/>
                <a:cs typeface="Century Gothic"/>
                <a:sym typeface="Century Gothic"/>
              </a:rPr>
              <a:t>Economic Institution</a:t>
            </a:r>
            <a:endParaRPr b="1" sz="1700">
              <a:solidFill>
                <a:srgbClr val="FFFFFF"/>
              </a:solidFill>
              <a:latin typeface="Century Gothic"/>
              <a:ea typeface="Century Gothic"/>
              <a:cs typeface="Century Gothic"/>
              <a:sym typeface="Century Gothic"/>
            </a:endParaRPr>
          </a:p>
        </p:txBody>
      </p:sp>
      <p:sp>
        <p:nvSpPr>
          <p:cNvPr id="744" name="Google Shape;744;p78"/>
          <p:cNvSpPr txBox="1"/>
          <p:nvPr/>
        </p:nvSpPr>
        <p:spPr>
          <a:xfrm>
            <a:off x="276650" y="1012488"/>
            <a:ext cx="3130500" cy="52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78"/>
          <p:cNvSpPr/>
          <p:nvPr/>
        </p:nvSpPr>
        <p:spPr>
          <a:xfrm>
            <a:off x="3560025" y="2941350"/>
            <a:ext cx="189300" cy="1459200"/>
          </a:xfrm>
          <a:prstGeom prst="upDownArrow">
            <a:avLst>
              <a:gd fmla="val 50000" name="adj1"/>
              <a:gd fmla="val 50000" name="adj2"/>
            </a:avLst>
          </a:prstGeom>
          <a:solidFill>
            <a:srgbClr val="1155CC"/>
          </a:solidFill>
          <a:ln cap="flat" cmpd="sng" w="19050">
            <a:solidFill>
              <a:srgbClr val="1155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46" name="Google Shape;746;p78"/>
          <p:cNvGrpSpPr/>
          <p:nvPr/>
        </p:nvGrpSpPr>
        <p:grpSpPr>
          <a:xfrm>
            <a:off x="7288075" y="3049025"/>
            <a:ext cx="1718100" cy="984000"/>
            <a:chOff x="7158375" y="3093738"/>
            <a:chExt cx="1718100" cy="984000"/>
          </a:xfrm>
        </p:grpSpPr>
        <p:sp>
          <p:nvSpPr>
            <p:cNvPr id="747" name="Google Shape;747;p78"/>
            <p:cNvSpPr/>
            <p:nvPr/>
          </p:nvSpPr>
          <p:spPr>
            <a:xfrm>
              <a:off x="7158375" y="3134388"/>
              <a:ext cx="1718100" cy="902700"/>
            </a:xfrm>
            <a:prstGeom prst="rect">
              <a:avLst/>
            </a:prstGeom>
            <a:solidFill>
              <a:srgbClr val="1155CC"/>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8" name="Google Shape;748;p78"/>
            <p:cNvSpPr txBox="1"/>
            <p:nvPr/>
          </p:nvSpPr>
          <p:spPr>
            <a:xfrm>
              <a:off x="7158375" y="3093738"/>
              <a:ext cx="1718100" cy="984000"/>
            </a:xfrm>
            <a:prstGeom prst="rect">
              <a:avLst/>
            </a:prstGeom>
            <a:solidFill>
              <a:srgbClr val="1155CC"/>
            </a:solidFill>
            <a:ln cap="flat" cmpd="sng" w="9525">
              <a:solidFill>
                <a:srgbClr val="FFFFFF"/>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1700">
                  <a:solidFill>
                    <a:srgbClr val="FFFFFF"/>
                  </a:solidFill>
                  <a:latin typeface="Century Gothic"/>
                  <a:ea typeface="Century Gothic"/>
                  <a:cs typeface="Century Gothic"/>
                  <a:sym typeface="Century Gothic"/>
                </a:rPr>
                <a:t>Enhance or obstruct growth</a:t>
              </a:r>
              <a:endParaRPr b="1" sz="1700">
                <a:solidFill>
                  <a:srgbClr val="FFFFFF"/>
                </a:solidFill>
                <a:latin typeface="Century Gothic"/>
                <a:ea typeface="Century Gothic"/>
                <a:cs typeface="Century Gothic"/>
                <a:sym typeface="Century Gothic"/>
              </a:endParaRPr>
            </a:p>
          </p:txBody>
        </p:sp>
      </p:grpSp>
      <p:sp>
        <p:nvSpPr>
          <p:cNvPr id="749" name="Google Shape;749;p78"/>
          <p:cNvSpPr/>
          <p:nvPr/>
        </p:nvSpPr>
        <p:spPr>
          <a:xfrm>
            <a:off x="4801725" y="2757300"/>
            <a:ext cx="1936200" cy="19674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50" name="Google Shape;750;p78"/>
          <p:cNvPicPr preferRelativeResize="0"/>
          <p:nvPr/>
        </p:nvPicPr>
        <p:blipFill>
          <a:blip r:embed="rId3">
            <a:alphaModFix/>
          </a:blip>
          <a:stretch>
            <a:fillRect/>
          </a:stretch>
        </p:blipFill>
        <p:spPr>
          <a:xfrm>
            <a:off x="4571988" y="2672175"/>
            <a:ext cx="2068676" cy="2137652"/>
          </a:xfrm>
          <a:prstGeom prst="rect">
            <a:avLst/>
          </a:prstGeom>
          <a:noFill/>
          <a:ln>
            <a:noFill/>
          </a:ln>
        </p:spPr>
      </p:pic>
      <p:sp>
        <p:nvSpPr>
          <p:cNvPr id="751" name="Google Shape;751;p78"/>
          <p:cNvSpPr txBox="1"/>
          <p:nvPr/>
        </p:nvSpPr>
        <p:spPr>
          <a:xfrm>
            <a:off x="4835275" y="3276600"/>
            <a:ext cx="1805400" cy="1061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latin typeface="Century Gothic"/>
                <a:ea typeface="Century Gothic"/>
                <a:cs typeface="Century Gothic"/>
                <a:sym typeface="Century Gothic"/>
              </a:rPr>
              <a:t>Virtuous Circle</a:t>
            </a:r>
            <a:endParaRPr b="1" sz="1600">
              <a:latin typeface="Century Gothic"/>
              <a:ea typeface="Century Gothic"/>
              <a:cs typeface="Century Gothic"/>
              <a:sym typeface="Century Gothic"/>
            </a:endParaRPr>
          </a:p>
          <a:p>
            <a:pPr indent="0" lvl="0" marL="0" rtl="0" algn="l">
              <a:spcBef>
                <a:spcPts val="0"/>
              </a:spcBef>
              <a:spcAft>
                <a:spcPts val="0"/>
              </a:spcAft>
              <a:buNone/>
            </a:pPr>
            <a:r>
              <a:rPr b="1" lang="en-GB" sz="1600">
                <a:latin typeface="Century Gothic"/>
                <a:ea typeface="Century Gothic"/>
                <a:cs typeface="Century Gothic"/>
                <a:sym typeface="Century Gothic"/>
              </a:rPr>
              <a:t>          or</a:t>
            </a:r>
            <a:endParaRPr b="1" sz="1600">
              <a:latin typeface="Century Gothic"/>
              <a:ea typeface="Century Gothic"/>
              <a:cs typeface="Century Gothic"/>
              <a:sym typeface="Century Gothic"/>
            </a:endParaRPr>
          </a:p>
          <a:p>
            <a:pPr indent="0" lvl="0" marL="0" rtl="0" algn="l">
              <a:spcBef>
                <a:spcPts val="0"/>
              </a:spcBef>
              <a:spcAft>
                <a:spcPts val="0"/>
              </a:spcAft>
              <a:buNone/>
            </a:pPr>
            <a:r>
              <a:rPr b="1" lang="en-GB" sz="1600">
                <a:latin typeface="Century Gothic"/>
                <a:ea typeface="Century Gothic"/>
                <a:cs typeface="Century Gothic"/>
                <a:sym typeface="Century Gothic"/>
              </a:rPr>
              <a:t>Vicious Circle</a:t>
            </a:r>
            <a:endParaRPr b="1" sz="1600">
              <a:latin typeface="Century Gothic"/>
              <a:ea typeface="Century Gothic"/>
              <a:cs typeface="Century Gothic"/>
              <a:sym typeface="Century Gothic"/>
            </a:endParaRPr>
          </a:p>
        </p:txBody>
      </p:sp>
      <p:sp>
        <p:nvSpPr>
          <p:cNvPr id="752" name="Google Shape;752;p78"/>
          <p:cNvSpPr/>
          <p:nvPr/>
        </p:nvSpPr>
        <p:spPr>
          <a:xfrm rot="5400000">
            <a:off x="6364525" y="3393775"/>
            <a:ext cx="1199700" cy="291900"/>
          </a:xfrm>
          <a:prstGeom prst="triangle">
            <a:avLst>
              <a:gd fmla="val 50000" name="adj"/>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78"/>
          <p:cNvSpPr txBox="1"/>
          <p:nvPr/>
        </p:nvSpPr>
        <p:spPr>
          <a:xfrm>
            <a:off x="2611425" y="3408900"/>
            <a:ext cx="1061100" cy="52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latin typeface="Century Gothic"/>
                <a:ea typeface="Century Gothic"/>
                <a:cs typeface="Century Gothic"/>
                <a:sym typeface="Century Gothic"/>
              </a:rPr>
              <a:t>facilitate</a:t>
            </a:r>
            <a:endParaRPr b="1">
              <a:latin typeface="Century Gothic"/>
              <a:ea typeface="Century Gothic"/>
              <a:cs typeface="Century Gothic"/>
              <a:sym typeface="Century Gothic"/>
            </a:endParaRPr>
          </a:p>
        </p:txBody>
      </p:sp>
      <p:sp>
        <p:nvSpPr>
          <p:cNvPr id="754" name="Google Shape;754;p78"/>
          <p:cNvSpPr txBox="1"/>
          <p:nvPr/>
        </p:nvSpPr>
        <p:spPr>
          <a:xfrm>
            <a:off x="157800" y="1019638"/>
            <a:ext cx="9000600" cy="64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50">
                <a:solidFill>
                  <a:srgbClr val="333333"/>
                </a:solidFill>
                <a:highlight>
                  <a:srgbClr val="FFFFFF"/>
                </a:highlight>
                <a:latin typeface="Century Gothic"/>
                <a:ea typeface="Century Gothic"/>
                <a:cs typeface="Century Gothic"/>
                <a:sym typeface="Century Gothic"/>
              </a:rPr>
              <a:t>Why are some nations more prosperous than others?</a:t>
            </a:r>
            <a:endParaRPr b="1" sz="1750">
              <a:solidFill>
                <a:srgbClr val="333333"/>
              </a:solidFill>
              <a:highlight>
                <a:srgbClr val="FFFFFF"/>
              </a:highlight>
              <a:latin typeface="Century Gothic"/>
              <a:ea typeface="Century Gothic"/>
              <a:cs typeface="Century Gothic"/>
              <a:sym typeface="Century Gothic"/>
            </a:endParaRPr>
          </a:p>
          <a:p>
            <a:pPr indent="0" lvl="0" marL="0" rtl="0" algn="l">
              <a:spcBef>
                <a:spcPts val="0"/>
              </a:spcBef>
              <a:spcAft>
                <a:spcPts val="0"/>
              </a:spcAft>
              <a:buNone/>
            </a:pPr>
            <a:r>
              <a:rPr b="1" lang="en-GB" sz="1750">
                <a:solidFill>
                  <a:srgbClr val="333333"/>
                </a:solidFill>
                <a:highlight>
                  <a:srgbClr val="FFFFFF"/>
                </a:highlight>
                <a:latin typeface="Century Gothic"/>
                <a:ea typeface="Century Gothic"/>
                <a:cs typeface="Century Gothic"/>
                <a:sym typeface="Century Gothic"/>
              </a:rPr>
              <a:t>Why are some nations unable to escape poverty for hundreds of year and so on?</a:t>
            </a:r>
            <a:endParaRPr b="1" sz="1750">
              <a:solidFill>
                <a:srgbClr val="333333"/>
              </a:solidFill>
              <a:highlight>
                <a:srgbClr val="FFFFFF"/>
              </a:highlight>
              <a:latin typeface="Century Gothic"/>
              <a:ea typeface="Century Gothic"/>
              <a:cs typeface="Century Gothic"/>
              <a:sym typeface="Century Gothic"/>
            </a:endParaRPr>
          </a:p>
        </p:txBody>
      </p:sp>
      <p:sp>
        <p:nvSpPr>
          <p:cNvPr id="755" name="Google Shape;755;p78"/>
          <p:cNvSpPr txBox="1"/>
          <p:nvPr/>
        </p:nvSpPr>
        <p:spPr>
          <a:xfrm>
            <a:off x="4652325" y="1742013"/>
            <a:ext cx="1061100" cy="52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latin typeface="Century Gothic"/>
                <a:ea typeface="Century Gothic"/>
                <a:cs typeface="Century Gothic"/>
                <a:sym typeface="Century Gothic"/>
              </a:rPr>
              <a:t>Inclusive/extractive</a:t>
            </a:r>
            <a:endParaRPr b="1">
              <a:latin typeface="Century Gothic"/>
              <a:ea typeface="Century Gothic"/>
              <a:cs typeface="Century Gothic"/>
              <a:sym typeface="Century Gothic"/>
            </a:endParaRPr>
          </a:p>
        </p:txBody>
      </p:sp>
      <p:sp>
        <p:nvSpPr>
          <p:cNvPr id="756" name="Google Shape;756;p78"/>
          <p:cNvSpPr txBox="1"/>
          <p:nvPr/>
        </p:nvSpPr>
        <p:spPr>
          <a:xfrm>
            <a:off x="4652325" y="5292250"/>
            <a:ext cx="1061100" cy="52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latin typeface="Century Gothic"/>
                <a:ea typeface="Century Gothic"/>
                <a:cs typeface="Century Gothic"/>
                <a:sym typeface="Century Gothic"/>
              </a:rPr>
              <a:t>Inclusive/extractive</a:t>
            </a:r>
            <a:endParaRPr b="1">
              <a:latin typeface="Century Gothic"/>
              <a:ea typeface="Century Gothic"/>
              <a:cs typeface="Century Gothic"/>
              <a:sym typeface="Century Gothic"/>
            </a:endParaRPr>
          </a:p>
        </p:txBody>
      </p:sp>
      <p:sp>
        <p:nvSpPr>
          <p:cNvPr id="757" name="Google Shape;757;p78"/>
          <p:cNvSpPr/>
          <p:nvPr/>
        </p:nvSpPr>
        <p:spPr>
          <a:xfrm>
            <a:off x="436775" y="2838626"/>
            <a:ext cx="1805400" cy="524100"/>
          </a:xfrm>
          <a:prstGeom prst="rect">
            <a:avLst/>
          </a:prstGeom>
          <a:solidFill>
            <a:srgbClr val="9E9E9E"/>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8" name="Google Shape;758;p78"/>
          <p:cNvSpPr txBox="1"/>
          <p:nvPr/>
        </p:nvSpPr>
        <p:spPr>
          <a:xfrm>
            <a:off x="436775" y="2838625"/>
            <a:ext cx="2205900" cy="52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Natural resource</a:t>
            </a:r>
            <a:endParaRPr b="1" sz="1600">
              <a:solidFill>
                <a:srgbClr val="FFFFFF"/>
              </a:solidFill>
              <a:latin typeface="Century Gothic"/>
              <a:ea typeface="Century Gothic"/>
              <a:cs typeface="Century Gothic"/>
              <a:sym typeface="Century Gothic"/>
            </a:endParaRPr>
          </a:p>
        </p:txBody>
      </p:sp>
      <p:cxnSp>
        <p:nvCxnSpPr>
          <p:cNvPr id="759" name="Google Shape;759;p78"/>
          <p:cNvCxnSpPr/>
          <p:nvPr/>
        </p:nvCxnSpPr>
        <p:spPr>
          <a:xfrm flipH="1" rot="10800000">
            <a:off x="157800" y="6292633"/>
            <a:ext cx="8828400" cy="12000"/>
          </a:xfrm>
          <a:prstGeom prst="straightConnector1">
            <a:avLst/>
          </a:prstGeom>
          <a:noFill/>
          <a:ln cap="flat" cmpd="sng" w="19050">
            <a:solidFill>
              <a:srgbClr val="1155CC"/>
            </a:solidFill>
            <a:prstDash val="solid"/>
            <a:round/>
            <a:headEnd len="med" w="med" type="none"/>
            <a:tailEnd len="med" w="med" type="none"/>
          </a:ln>
        </p:spPr>
      </p:cxnSp>
      <p:sp>
        <p:nvSpPr>
          <p:cNvPr id="760" name="Google Shape;760;p78"/>
          <p:cNvSpPr txBox="1"/>
          <p:nvPr/>
        </p:nvSpPr>
        <p:spPr>
          <a:xfrm>
            <a:off x="128225" y="6004275"/>
            <a:ext cx="53178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b="1" lang="en-GB" sz="1000">
                <a:solidFill>
                  <a:srgbClr val="333333"/>
                </a:solidFill>
                <a:highlight>
                  <a:schemeClr val="lt1"/>
                </a:highlight>
                <a:latin typeface="Century Gothic"/>
                <a:ea typeface="Century Gothic"/>
                <a:cs typeface="Century Gothic"/>
                <a:sym typeface="Century Gothic"/>
              </a:rPr>
              <a:t>Why Nations Fail: The Origins of Power, Prosperity and Poverty, 2013</a:t>
            </a:r>
            <a:endParaRPr b="1" sz="1000">
              <a:solidFill>
                <a:srgbClr val="333333"/>
              </a:solidFill>
              <a:highlight>
                <a:schemeClr val="lt1"/>
              </a:highlight>
              <a:latin typeface="Century Gothic"/>
              <a:ea typeface="Century Gothic"/>
              <a:cs typeface="Century Gothic"/>
              <a:sym typeface="Century Gothic"/>
            </a:endParaRPr>
          </a:p>
          <a:p>
            <a:pPr indent="0" lvl="0" marL="0" rtl="0" algn="l">
              <a:spcBef>
                <a:spcPts val="0"/>
              </a:spcBef>
              <a:spcAft>
                <a:spcPts val="0"/>
              </a:spcAft>
              <a:buNone/>
            </a:pPr>
            <a:r>
              <a:rPr i="1" lang="en-GB" sz="1000">
                <a:latin typeface="Century Gothic"/>
                <a:ea typeface="Century Gothic"/>
                <a:cs typeface="Century Gothic"/>
                <a:sym typeface="Century Gothic"/>
              </a:rPr>
              <a:t>  </a:t>
            </a:r>
            <a:endParaRPr i="1" sz="1000">
              <a:latin typeface="Century Gothic"/>
              <a:ea typeface="Century Gothic"/>
              <a:cs typeface="Century Gothic"/>
              <a:sym typeface="Century Gothic"/>
            </a:endParaRPr>
          </a:p>
        </p:txBody>
      </p:sp>
      <p:grpSp>
        <p:nvGrpSpPr>
          <p:cNvPr id="761" name="Google Shape;761;p78"/>
          <p:cNvGrpSpPr/>
          <p:nvPr/>
        </p:nvGrpSpPr>
        <p:grpSpPr>
          <a:xfrm>
            <a:off x="369003" y="6375601"/>
            <a:ext cx="1727485" cy="363591"/>
            <a:chOff x="154425" y="4716550"/>
            <a:chExt cx="1678800" cy="272700"/>
          </a:xfrm>
        </p:grpSpPr>
        <p:sp>
          <p:nvSpPr>
            <p:cNvPr id="762" name="Google Shape;762;p78"/>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63" name="Google Shape;763;p78"/>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Colonization</a:t>
              </a:r>
              <a:endParaRPr b="1" sz="1200">
                <a:solidFill>
                  <a:srgbClr val="FFFFFF"/>
                </a:solidFill>
                <a:latin typeface="Century Gothic"/>
                <a:ea typeface="Century Gothic"/>
                <a:cs typeface="Century Gothic"/>
                <a:sym typeface="Century Gothic"/>
              </a:endParaRPr>
            </a:p>
          </p:txBody>
        </p:sp>
      </p:grpSp>
      <p:grpSp>
        <p:nvGrpSpPr>
          <p:cNvPr id="764" name="Google Shape;764;p78"/>
          <p:cNvGrpSpPr/>
          <p:nvPr/>
        </p:nvGrpSpPr>
        <p:grpSpPr>
          <a:xfrm>
            <a:off x="2607422" y="6375601"/>
            <a:ext cx="1731011" cy="363591"/>
            <a:chOff x="154425" y="4716550"/>
            <a:chExt cx="1678800" cy="272700"/>
          </a:xfrm>
        </p:grpSpPr>
        <p:sp>
          <p:nvSpPr>
            <p:cNvPr id="765" name="Google Shape;765;p78"/>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66" name="Google Shape;766;p78"/>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Education</a:t>
              </a:r>
              <a:endParaRPr b="1" sz="1200">
                <a:solidFill>
                  <a:srgbClr val="FFFFFF"/>
                </a:solidFill>
                <a:latin typeface="Century Gothic"/>
                <a:ea typeface="Century Gothic"/>
                <a:cs typeface="Century Gothic"/>
                <a:sym typeface="Century Gothic"/>
              </a:endParaRPr>
            </a:p>
          </p:txBody>
        </p:sp>
      </p:grpSp>
      <p:grpSp>
        <p:nvGrpSpPr>
          <p:cNvPr id="767" name="Google Shape;767;p78"/>
          <p:cNvGrpSpPr/>
          <p:nvPr/>
        </p:nvGrpSpPr>
        <p:grpSpPr>
          <a:xfrm>
            <a:off x="4849497" y="6375601"/>
            <a:ext cx="1731011" cy="363591"/>
            <a:chOff x="154425" y="4716550"/>
            <a:chExt cx="1678800" cy="272700"/>
          </a:xfrm>
        </p:grpSpPr>
        <p:sp>
          <p:nvSpPr>
            <p:cNvPr id="768" name="Google Shape;768;p78"/>
            <p:cNvSpPr/>
            <p:nvPr/>
          </p:nvSpPr>
          <p:spPr>
            <a:xfrm>
              <a:off x="154425" y="4716550"/>
              <a:ext cx="1678800" cy="272700"/>
            </a:xfrm>
            <a:prstGeom prst="rect">
              <a:avLst/>
            </a:prstGeom>
            <a:solidFill>
              <a:srgbClr val="9E9E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69" name="Google Shape;769;p78"/>
            <p:cNvSpPr txBox="1"/>
            <p:nvPr/>
          </p:nvSpPr>
          <p:spPr>
            <a:xfrm>
              <a:off x="212200" y="4722774"/>
              <a:ext cx="1560600" cy="215400"/>
            </a:xfrm>
            <a:prstGeom prst="rect">
              <a:avLst/>
            </a:prstGeom>
            <a:solidFill>
              <a:srgbClr val="9E9E9E"/>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FDI</a:t>
              </a:r>
              <a:endParaRPr b="1" sz="1200">
                <a:solidFill>
                  <a:srgbClr val="FFFFFF"/>
                </a:solidFill>
                <a:latin typeface="Century Gothic"/>
                <a:ea typeface="Century Gothic"/>
                <a:cs typeface="Century Gothic"/>
                <a:sym typeface="Century Gothic"/>
              </a:endParaRPr>
            </a:p>
          </p:txBody>
        </p:sp>
      </p:grpSp>
      <p:grpSp>
        <p:nvGrpSpPr>
          <p:cNvPr id="770" name="Google Shape;770;p78"/>
          <p:cNvGrpSpPr/>
          <p:nvPr/>
        </p:nvGrpSpPr>
        <p:grpSpPr>
          <a:xfrm>
            <a:off x="7015372" y="6375601"/>
            <a:ext cx="1731011" cy="363591"/>
            <a:chOff x="154425" y="4716550"/>
            <a:chExt cx="1678800" cy="272700"/>
          </a:xfrm>
        </p:grpSpPr>
        <p:sp>
          <p:nvSpPr>
            <p:cNvPr id="771" name="Google Shape;771;p78"/>
            <p:cNvSpPr/>
            <p:nvPr/>
          </p:nvSpPr>
          <p:spPr>
            <a:xfrm>
              <a:off x="154425" y="4716550"/>
              <a:ext cx="1678800" cy="272700"/>
            </a:xfrm>
            <a:prstGeom prst="rect">
              <a:avLst/>
            </a:prstGeom>
            <a:solidFill>
              <a:srgbClr val="1155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772" name="Google Shape;772;p78"/>
            <p:cNvSpPr txBox="1"/>
            <p:nvPr/>
          </p:nvSpPr>
          <p:spPr>
            <a:xfrm>
              <a:off x="212200" y="4722774"/>
              <a:ext cx="1560600" cy="215400"/>
            </a:xfrm>
            <a:prstGeom prst="rect">
              <a:avLst/>
            </a:prstGeom>
            <a:solidFill>
              <a:srgbClr val="1155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200">
                  <a:solidFill>
                    <a:srgbClr val="FFFFFF"/>
                  </a:solidFill>
                  <a:latin typeface="Century Gothic"/>
                  <a:ea typeface="Century Gothic"/>
                  <a:cs typeface="Century Gothic"/>
                  <a:sym typeface="Century Gothic"/>
                </a:rPr>
                <a:t>Framework</a:t>
              </a:r>
              <a:endParaRPr b="1" sz="1200">
                <a:solidFill>
                  <a:srgbClr val="FFFFFF"/>
                </a:solidFill>
                <a:latin typeface="Century Gothic"/>
                <a:ea typeface="Century Gothic"/>
                <a:cs typeface="Century Gothic"/>
                <a:sym typeface="Century Gothic"/>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76" name="Shape 776"/>
        <p:cNvGrpSpPr/>
        <p:nvPr/>
      </p:nvGrpSpPr>
      <p:grpSpPr>
        <a:xfrm>
          <a:off x="0" y="0"/>
          <a:ext cx="0" cy="0"/>
          <a:chOff x="0" y="0"/>
          <a:chExt cx="0" cy="0"/>
        </a:xfrm>
      </p:grpSpPr>
      <p:pic>
        <p:nvPicPr>
          <p:cNvPr id="777" name="Google Shape;777;p79"/>
          <p:cNvPicPr preferRelativeResize="0"/>
          <p:nvPr/>
        </p:nvPicPr>
        <p:blipFill>
          <a:blip r:embed="rId3">
            <a:alphaModFix/>
          </a:blip>
          <a:stretch>
            <a:fillRect/>
          </a:stretch>
        </p:blipFill>
        <p:spPr>
          <a:xfrm>
            <a:off x="0" y="0"/>
            <a:ext cx="10287000" cy="6858000"/>
          </a:xfrm>
          <a:prstGeom prst="rect">
            <a:avLst/>
          </a:prstGeom>
          <a:noFill/>
          <a:ln>
            <a:noFill/>
          </a:ln>
        </p:spPr>
      </p:pic>
      <p:sp>
        <p:nvSpPr>
          <p:cNvPr id="778" name="Google Shape;778;p79"/>
          <p:cNvSpPr txBox="1"/>
          <p:nvPr/>
        </p:nvSpPr>
        <p:spPr>
          <a:xfrm>
            <a:off x="4799475" y="5113475"/>
            <a:ext cx="4249800" cy="554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8000">
                <a:solidFill>
                  <a:srgbClr val="FFFFFF"/>
                </a:solidFill>
                <a:latin typeface="Century Gothic"/>
                <a:ea typeface="Century Gothic"/>
                <a:cs typeface="Century Gothic"/>
                <a:sym typeface="Century Gothic"/>
              </a:rPr>
              <a:t>Q&amp;A</a:t>
            </a:r>
            <a:endParaRPr b="1" sz="8000">
              <a:solidFill>
                <a:srgbClr val="FFFFFF"/>
              </a:solidFill>
              <a:latin typeface="Century Gothic"/>
              <a:ea typeface="Century Gothic"/>
              <a:cs typeface="Century Gothic"/>
              <a:sym typeface="Century Gothic"/>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82" name="Shape 782"/>
        <p:cNvGrpSpPr/>
        <p:nvPr/>
      </p:nvGrpSpPr>
      <p:grpSpPr>
        <a:xfrm>
          <a:off x="0" y="0"/>
          <a:ext cx="0" cy="0"/>
          <a:chOff x="0" y="0"/>
          <a:chExt cx="0" cy="0"/>
        </a:xfrm>
      </p:grpSpPr>
      <p:pic>
        <p:nvPicPr>
          <p:cNvPr id="783" name="Google Shape;783;p80"/>
          <p:cNvPicPr preferRelativeResize="0"/>
          <p:nvPr/>
        </p:nvPicPr>
        <p:blipFill rotWithShape="1">
          <a:blip r:embed="rId3">
            <a:alphaModFix/>
          </a:blip>
          <a:srcRect b="30974" l="56146" r="10101" t="35932"/>
          <a:stretch/>
        </p:blipFill>
        <p:spPr>
          <a:xfrm>
            <a:off x="0" y="962200"/>
            <a:ext cx="9143999" cy="5072928"/>
          </a:xfrm>
          <a:prstGeom prst="rect">
            <a:avLst/>
          </a:prstGeom>
          <a:noFill/>
          <a:ln>
            <a:noFill/>
          </a:ln>
        </p:spPr>
      </p:pic>
      <p:cxnSp>
        <p:nvCxnSpPr>
          <p:cNvPr id="784" name="Google Shape;784;p80"/>
          <p:cNvCxnSpPr/>
          <p:nvPr/>
        </p:nvCxnSpPr>
        <p:spPr>
          <a:xfrm flipH="1" rot="10800000">
            <a:off x="136377" y="950692"/>
            <a:ext cx="7217100" cy="23700"/>
          </a:xfrm>
          <a:prstGeom prst="straightConnector1">
            <a:avLst/>
          </a:prstGeom>
          <a:noFill/>
          <a:ln cap="flat" cmpd="sng" w="38100">
            <a:solidFill>
              <a:srgbClr val="1155CC"/>
            </a:solidFill>
            <a:prstDash val="solid"/>
            <a:miter lim="800000"/>
            <a:headEnd len="sm" w="sm" type="none"/>
            <a:tailEnd len="sm" w="sm" type="none"/>
          </a:ln>
        </p:spPr>
      </p:cxnSp>
      <p:sp>
        <p:nvSpPr>
          <p:cNvPr id="785" name="Google Shape;785;p80"/>
          <p:cNvSpPr txBox="1"/>
          <p:nvPr/>
        </p:nvSpPr>
        <p:spPr>
          <a:xfrm>
            <a:off x="83213" y="339975"/>
            <a:ext cx="8862300" cy="708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500">
                <a:solidFill>
                  <a:srgbClr val="1155CC"/>
                </a:solidFill>
                <a:latin typeface="Calibri"/>
                <a:ea typeface="Calibri"/>
                <a:cs typeface="Calibri"/>
                <a:sym typeface="Calibri"/>
              </a:rPr>
              <a:t>Myanmar natural resource </a:t>
            </a:r>
            <a:endParaRPr b="1" sz="3500">
              <a:solidFill>
                <a:srgbClr val="1155CC"/>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89" name="Shape 789"/>
        <p:cNvGrpSpPr/>
        <p:nvPr/>
      </p:nvGrpSpPr>
      <p:grpSpPr>
        <a:xfrm>
          <a:off x="0" y="0"/>
          <a:ext cx="0" cy="0"/>
          <a:chOff x="0" y="0"/>
          <a:chExt cx="0" cy="0"/>
        </a:xfrm>
      </p:grpSpPr>
      <p:sp>
        <p:nvSpPr>
          <p:cNvPr id="790" name="Google Shape;790;p81"/>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Natural </a:t>
            </a:r>
            <a:r>
              <a:rPr lang="en-GB"/>
              <a:t>resources (Singapore)</a:t>
            </a:r>
            <a:endParaRPr/>
          </a:p>
        </p:txBody>
      </p:sp>
      <p:sp>
        <p:nvSpPr>
          <p:cNvPr id="791" name="Google Shape;791;p81"/>
          <p:cNvSpPr txBox="1"/>
          <p:nvPr>
            <p:ph idx="1" type="body"/>
          </p:nvPr>
        </p:nvSpPr>
        <p:spPr>
          <a:xfrm>
            <a:off x="190154" y="1356875"/>
            <a:ext cx="8520600" cy="4555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500"/>
              <a:t>Natural resources in Singapore were categorized into 2 parts which are</a:t>
            </a:r>
            <a:endParaRPr sz="1500"/>
          </a:p>
          <a:p>
            <a:pPr indent="0" lvl="0" marL="0" rtl="0" algn="l">
              <a:spcBef>
                <a:spcPts val="1600"/>
              </a:spcBef>
              <a:spcAft>
                <a:spcPts val="0"/>
              </a:spcAft>
              <a:buNone/>
            </a:pPr>
            <a:r>
              <a:rPr lang="en-GB" sz="1500"/>
              <a:t>Non-renewable &amp; Renewable resources</a:t>
            </a:r>
            <a:r>
              <a:rPr lang="en-GB"/>
              <a:t> </a:t>
            </a:r>
            <a:endParaRPr/>
          </a:p>
          <a:p>
            <a:pPr indent="0" lvl="0" marL="0" rtl="0" algn="l">
              <a:spcBef>
                <a:spcPts val="1600"/>
              </a:spcBef>
              <a:spcAft>
                <a:spcPts val="0"/>
              </a:spcAft>
              <a:buNone/>
            </a:pPr>
            <a:r>
              <a:rPr b="1" lang="en-GB" sz="1500" u="sng"/>
              <a:t>Non-</a:t>
            </a:r>
            <a:r>
              <a:rPr b="1" lang="en-GB" sz="1500" u="sng"/>
              <a:t>Renewable resources </a:t>
            </a:r>
            <a:endParaRPr b="1" sz="1500" u="sng"/>
          </a:p>
          <a:p>
            <a:pPr indent="0" lvl="0" marL="0" rtl="0" algn="l">
              <a:spcBef>
                <a:spcPts val="1600"/>
              </a:spcBef>
              <a:spcAft>
                <a:spcPts val="0"/>
              </a:spcAft>
              <a:buNone/>
            </a:pPr>
            <a:r>
              <a:rPr lang="en-GB" sz="1500"/>
              <a:t>Natural resource, such as coal, oil, or natural gas, which takes millions of years to form naturally. Singapore took a conscious decision to move from fuel oil to natural gas in 2001. Currently natural gas accounts for 80 per cent of the electricity generation.</a:t>
            </a:r>
            <a:endParaRPr sz="1500"/>
          </a:p>
          <a:p>
            <a:pPr indent="0" lvl="0" marL="0" rtl="0" algn="l">
              <a:spcBef>
                <a:spcPts val="1600"/>
              </a:spcBef>
              <a:spcAft>
                <a:spcPts val="0"/>
              </a:spcAft>
              <a:buNone/>
            </a:pPr>
            <a:r>
              <a:rPr b="1" lang="en-GB" sz="1500" u="sng"/>
              <a:t>Renewable Resources</a:t>
            </a:r>
            <a:endParaRPr b="1" sz="1500" u="sng"/>
          </a:p>
          <a:p>
            <a:pPr indent="0" lvl="0" marL="0" rtl="0" algn="l">
              <a:spcBef>
                <a:spcPts val="1600"/>
              </a:spcBef>
              <a:spcAft>
                <a:spcPts val="0"/>
              </a:spcAft>
              <a:buNone/>
            </a:pPr>
            <a:r>
              <a:rPr lang="en-GB" sz="1500"/>
              <a:t>Singapore has tremendous potential to tap solar energy, being situated in the equatorial belt. The country has to find a solution to the problem of lack of availability of land, if it has to truly leverage on its solar energy potential. Renewable resources have become a focal point of the environmental movement. Energy obtained from renewable resources puts much less strain on the limited supply of fossil fuels</a:t>
            </a:r>
            <a:r>
              <a:rPr lang="en-GB"/>
              <a:t>.</a:t>
            </a:r>
            <a:endParaRPr/>
          </a:p>
          <a:p>
            <a:pPr indent="0" lvl="0" marL="0" rtl="0" algn="l">
              <a:spcBef>
                <a:spcPts val="160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666666"/>
      </a:dk1>
      <a:lt1>
        <a:srgbClr val="FFFFFF"/>
      </a:lt1>
      <a:dk2>
        <a:srgbClr val="4D4D4D"/>
      </a:dk2>
      <a:lt2>
        <a:srgbClr val="EEEEEE"/>
      </a:lt2>
      <a:accent1>
        <a:srgbClr val="2D6097"/>
      </a:accent1>
      <a:accent2>
        <a:srgbClr val="29487A"/>
      </a:accent2>
      <a:accent3>
        <a:srgbClr val="45B18A"/>
      </a:accent3>
      <a:accent4>
        <a:srgbClr val="6DDD71"/>
      </a:accent4>
      <a:accent5>
        <a:srgbClr val="FFD24C"/>
      </a:accent5>
      <a:accent6>
        <a:srgbClr val="BBBCBE"/>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Contents Slide Master">
  <a:themeElements>
    <a:clrScheme name="ALL PPT-BALLOON DOLLAR">
      <a:dk1>
        <a:srgbClr val="000000"/>
      </a:dk1>
      <a:lt1>
        <a:srgbClr val="FFFFFF"/>
      </a:lt1>
      <a:dk2>
        <a:srgbClr val="44546A"/>
      </a:dk2>
      <a:lt2>
        <a:srgbClr val="CBCBCB"/>
      </a:lt2>
      <a:accent1>
        <a:srgbClr val="B1D9C7"/>
      </a:accent1>
      <a:accent2>
        <a:srgbClr val="62C1C5"/>
      </a:accent2>
      <a:accent3>
        <a:srgbClr val="FDD247"/>
      </a:accent3>
      <a:accent4>
        <a:srgbClr val="F7A60B"/>
      </a:accent4>
      <a:accent5>
        <a:srgbClr val="576868"/>
      </a:accent5>
      <a:accent6>
        <a:srgbClr val="CBCBCB"/>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Simple Light">
  <a:themeElements>
    <a:clrScheme name="Simple Light">
      <a:dk1>
        <a:srgbClr val="666666"/>
      </a:dk1>
      <a:lt1>
        <a:srgbClr val="FFFFFF"/>
      </a:lt1>
      <a:dk2>
        <a:srgbClr val="4D4D4D"/>
      </a:dk2>
      <a:lt2>
        <a:srgbClr val="EEEEEE"/>
      </a:lt2>
      <a:accent1>
        <a:srgbClr val="2D6097"/>
      </a:accent1>
      <a:accent2>
        <a:srgbClr val="29487A"/>
      </a:accent2>
      <a:accent3>
        <a:srgbClr val="45B18A"/>
      </a:accent3>
      <a:accent4>
        <a:srgbClr val="6DDD71"/>
      </a:accent4>
      <a:accent5>
        <a:srgbClr val="FFD24C"/>
      </a:accent5>
      <a:accent6>
        <a:srgbClr val="BBBCBE"/>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