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289" r:id="rId2"/>
    <p:sldId id="261" r:id="rId3"/>
    <p:sldId id="260" r:id="rId4"/>
    <p:sldId id="267" r:id="rId5"/>
    <p:sldId id="270" r:id="rId6"/>
    <p:sldId id="286" r:id="rId7"/>
    <p:sldId id="271" r:id="rId8"/>
    <p:sldId id="272" r:id="rId9"/>
    <p:sldId id="273" r:id="rId10"/>
    <p:sldId id="274" r:id="rId11"/>
    <p:sldId id="283" r:id="rId12"/>
    <p:sldId id="284" r:id="rId13"/>
    <p:sldId id="285" r:id="rId14"/>
    <p:sldId id="288" r:id="rId15"/>
    <p:sldId id="268" r:id="rId16"/>
    <p:sldId id="280" r:id="rId17"/>
    <p:sldId id="275" r:id="rId18"/>
    <p:sldId id="269" r:id="rId19"/>
    <p:sldId id="265" r:id="rId20"/>
    <p:sldId id="282" r:id="rId21"/>
    <p:sldId id="263" r:id="rId22"/>
    <p:sldId id="264" r:id="rId23"/>
    <p:sldId id="266" r:id="rId24"/>
    <p:sldId id="276" r:id="rId25"/>
    <p:sldId id="277" r:id="rId26"/>
    <p:sldId id="278" r:id="rId27"/>
    <p:sldId id="279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228" autoAdjust="0"/>
    <p:restoredTop sz="87701" autoAdjust="0"/>
  </p:normalViewPr>
  <p:slideViewPr>
    <p:cSldViewPr snapToGrid="0" snapToObjects="1">
      <p:cViewPr varScale="1">
        <p:scale>
          <a:sx n="80" d="100"/>
          <a:sy n="80" d="100"/>
        </p:scale>
        <p:origin x="-226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interSettings" Target="printerSettings/printerSettings1.bin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1/12/18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</a:t>
            </a:r>
            <a:r>
              <a:rPr lang="en-US" sz="2800" dirty="0" smtClean="0"/>
              <a:t>4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Industrial Policy Doesn’t Work: </a:t>
            </a:r>
            <a:br>
              <a:rPr lang="en-US" sz="4000" dirty="0" smtClean="0"/>
            </a:br>
            <a:r>
              <a:rPr lang="en-US" sz="4000" dirty="0" smtClean="0"/>
              <a:t>T</a:t>
            </a:r>
            <a:r>
              <a:rPr lang="en-US" sz="4000" dirty="0" smtClean="0"/>
              <a:t>he Critics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2/2017 (Jan. – May 2018)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420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Controversy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“Few phrases elicit such strong reactions from economists and policy makers as </a:t>
            </a:r>
            <a:r>
              <a:rPr lang="en-US" i="1" dirty="0" smtClean="0"/>
              <a:t>industrial policy</a:t>
            </a:r>
            <a:r>
              <a:rPr lang="en-US" dirty="0" smtClean="0"/>
              <a:t>” (Pack and </a:t>
            </a:r>
            <a:r>
              <a:rPr lang="en-US" dirty="0" err="1" smtClean="0"/>
              <a:t>Saggi</a:t>
            </a:r>
            <a:r>
              <a:rPr lang="en-US" dirty="0" smtClean="0"/>
              <a:t>, 2006).</a:t>
            </a:r>
          </a:p>
          <a:p>
            <a:endParaRPr lang="en-US" dirty="0"/>
          </a:p>
          <a:p>
            <a:r>
              <a:rPr lang="en-US" dirty="0" smtClean="0"/>
              <a:t>‘Industrial policy’ means different things to different people (Everton 2003).</a:t>
            </a:r>
          </a:p>
          <a:p>
            <a:endParaRPr lang="en-US" dirty="0"/>
          </a:p>
          <a:p>
            <a:r>
              <a:rPr lang="en-US" dirty="0" smtClean="0"/>
              <a:t>“Few topics in development economies, and indeed in economies as a whole, have caused more heated controversy than industrial policy” (H-J Chang, 2009).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96115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 and Against 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In favor of IP </a:t>
            </a:r>
          </a:p>
          <a:p>
            <a:pPr lvl="1"/>
            <a:r>
              <a:rPr lang="en-US" dirty="0"/>
              <a:t>Market failures </a:t>
            </a:r>
            <a:r>
              <a:rPr lang="en-US" dirty="0" smtClean="0"/>
              <a:t>exist – long been recognized in developing countries</a:t>
            </a:r>
          </a:p>
          <a:p>
            <a:pPr lvl="1"/>
            <a:r>
              <a:rPr lang="en-US" dirty="0" smtClean="0"/>
              <a:t>Risky to invest in new industries (</a:t>
            </a:r>
            <a:r>
              <a:rPr lang="en-US" dirty="0" err="1" smtClean="0"/>
              <a:t>Rodrik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Coordination problems</a:t>
            </a:r>
          </a:p>
          <a:p>
            <a:pPr lvl="1"/>
            <a:r>
              <a:rPr lang="en-US" dirty="0" smtClean="0"/>
              <a:t>Information and self (or cost) recovery problems</a:t>
            </a:r>
          </a:p>
          <a:p>
            <a:pPr lvl="1"/>
            <a:r>
              <a:rPr lang="en-US" dirty="0" smtClean="0"/>
              <a:t>Market failures justify need for IP</a:t>
            </a:r>
            <a:endParaRPr lang="en-US" dirty="0"/>
          </a:p>
          <a:p>
            <a:pPr lvl="1"/>
            <a:r>
              <a:rPr lang="en-US" dirty="0" smtClean="0"/>
              <a:t>See PPT w3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.g. </a:t>
            </a:r>
            <a:r>
              <a:rPr lang="en-US" dirty="0" err="1" smtClean="0"/>
              <a:t>Rodrik</a:t>
            </a:r>
            <a:r>
              <a:rPr lang="en-US" dirty="0" smtClean="0"/>
              <a:t>, </a:t>
            </a:r>
            <a:r>
              <a:rPr lang="en-US" dirty="0" err="1" smtClean="0"/>
              <a:t>Hasssman</a:t>
            </a:r>
            <a:r>
              <a:rPr lang="en-US" dirty="0" smtClean="0"/>
              <a:t>, Chang</a:t>
            </a:r>
            <a:endParaRPr lang="en-US" dirty="0"/>
          </a:p>
          <a:p>
            <a:r>
              <a:rPr lang="en-US" dirty="0" smtClean="0"/>
              <a:t>Against IP </a:t>
            </a:r>
          </a:p>
          <a:p>
            <a:pPr lvl="1"/>
            <a:r>
              <a:rPr lang="en-US" dirty="0" smtClean="0"/>
              <a:t>Markets </a:t>
            </a:r>
            <a:r>
              <a:rPr lang="en-US" dirty="0"/>
              <a:t>work well, few </a:t>
            </a:r>
            <a:r>
              <a:rPr lang="en-US" dirty="0" smtClean="0"/>
              <a:t>market failures</a:t>
            </a:r>
          </a:p>
          <a:p>
            <a:pPr lvl="1"/>
            <a:r>
              <a:rPr lang="en-US" dirty="0" smtClean="0"/>
              <a:t>Even if </a:t>
            </a:r>
            <a:r>
              <a:rPr lang="en-US" dirty="0"/>
              <a:t>there are failures, gov’t does not </a:t>
            </a:r>
            <a:r>
              <a:rPr lang="en-US" dirty="0" smtClean="0"/>
              <a:t>have:</a:t>
            </a:r>
          </a:p>
          <a:p>
            <a:pPr lvl="2"/>
            <a:r>
              <a:rPr lang="en-US" dirty="0" smtClean="0"/>
              <a:t>Knowledge</a:t>
            </a:r>
          </a:p>
          <a:p>
            <a:pPr lvl="2"/>
            <a:r>
              <a:rPr lang="en-US" dirty="0" smtClean="0"/>
              <a:t>Capacity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.g. Pack, Weinstein, Lee and others later in this PPT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0200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the critics argue</a:t>
            </a:r>
            <a:br>
              <a:rPr lang="en-US" dirty="0" smtClean="0"/>
            </a:br>
            <a:r>
              <a:rPr lang="en-US" sz="2200" dirty="0" smtClean="0"/>
              <a:t>Subsequent slides explain each one 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Profitable sector will find finance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dirty="0" smtClean="0"/>
              <a:t>No need for gov’t to give them special access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Hard to know sectors that have tech spillovers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dirty="0" smtClean="0"/>
              <a:t>Gov’t cannot choose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Hard to pick winners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dirty="0" smtClean="0"/>
              <a:t>Gov’t does not have better knowledge that private sector, has worse knowledge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Private sector overcomes coordination failures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dirty="0" smtClean="0"/>
              <a:t>Supporting industries will set up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Rent seeking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dirty="0" smtClean="0"/>
              <a:t>Firms will just try to get the subsidies, benefits without improving performance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Few governments are sufficiently capable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dirty="0" smtClean="0"/>
              <a:t>Gov’t not have the capacity and immense information needed to correct market failures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Not supported by rigorous evidence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dirty="0" smtClean="0"/>
              <a:t>Econometric evidence does not show a correlation between IP and performance</a:t>
            </a:r>
          </a:p>
        </p:txBody>
      </p:sp>
    </p:spTree>
    <p:extLst>
      <p:ext uri="{BB962C8B-B14F-4D97-AF65-F5344CB8AC3E}">
        <p14:creationId xmlns:p14="http://schemas.microsoft.com/office/powerpoint/2010/main" val="40289782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 – Financing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No need for financial support</a:t>
            </a:r>
          </a:p>
          <a:p>
            <a:pPr lvl="1"/>
            <a:r>
              <a:rPr lang="en-US" dirty="0" smtClean="0"/>
              <a:t>Such as low-cost loans</a:t>
            </a:r>
          </a:p>
          <a:p>
            <a:pPr lvl="1"/>
            <a:r>
              <a:rPr lang="en-US" dirty="0" smtClean="0"/>
              <a:t>If there are dynamic scale economies and new industries are successful, the private banks and financial markets will provide finance</a:t>
            </a:r>
          </a:p>
          <a:p>
            <a:pPr lvl="1"/>
            <a:r>
              <a:rPr lang="en-US" dirty="0" smtClean="0"/>
              <a:t>Business covers the losses in the initial stage of</a:t>
            </a:r>
          </a:p>
          <a:p>
            <a:pPr lvl="2"/>
            <a:r>
              <a:rPr lang="en-US" dirty="0" smtClean="0"/>
              <a:t>Through a process of learning-by-doing</a:t>
            </a:r>
          </a:p>
          <a:p>
            <a:pPr lvl="2"/>
            <a:r>
              <a:rPr lang="en-US" dirty="0" smtClean="0"/>
              <a:t>Slowly expand, learn and reap  scale economies </a:t>
            </a:r>
          </a:p>
          <a:p>
            <a:pPr lvl="1"/>
            <a:r>
              <a:rPr lang="en-US" dirty="0"/>
              <a:t>L</a:t>
            </a:r>
            <a:r>
              <a:rPr lang="en-US" dirty="0" smtClean="0"/>
              <a:t>ong run returns can cover short term losses</a:t>
            </a:r>
          </a:p>
          <a:p>
            <a:pPr lvl="2"/>
            <a:r>
              <a:rPr lang="en-US" dirty="0" smtClean="0"/>
              <a:t>Therefore profitable and banks will lend</a:t>
            </a:r>
            <a:r>
              <a:rPr lang="en-US" dirty="0"/>
              <a:t> </a:t>
            </a:r>
            <a:r>
              <a:rPr lang="en-US" dirty="0" smtClean="0"/>
              <a:t>from the start</a:t>
            </a:r>
          </a:p>
        </p:txBody>
      </p:sp>
    </p:spTree>
    <p:extLst>
      <p:ext uri="{BB962C8B-B14F-4D97-AF65-F5344CB8AC3E}">
        <p14:creationId xmlns:p14="http://schemas.microsoft.com/office/powerpoint/2010/main" val="9402671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Assess the argument about financing on the previous slide?</a:t>
            </a:r>
          </a:p>
          <a:p>
            <a:endParaRPr lang="en-US" dirty="0"/>
          </a:p>
          <a:p>
            <a:r>
              <a:rPr lang="en-US" dirty="0" smtClean="0"/>
              <a:t>Do you think it is feasible and how?</a:t>
            </a:r>
          </a:p>
        </p:txBody>
      </p:sp>
    </p:spTree>
    <p:extLst>
      <p:ext uri="{BB962C8B-B14F-4D97-AF65-F5344CB8AC3E}">
        <p14:creationId xmlns:p14="http://schemas.microsoft.com/office/powerpoint/2010/main" val="15398459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 – Technological spillovers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Agree that high technology industries are needed </a:t>
            </a:r>
          </a:p>
          <a:p>
            <a:pPr lvl="1"/>
            <a:r>
              <a:rPr lang="en-US" dirty="0"/>
              <a:t>Technological spillovers will help other firms and other sectors</a:t>
            </a:r>
          </a:p>
          <a:p>
            <a:pPr lvl="1"/>
            <a:r>
              <a:rPr lang="en-US" dirty="0" smtClean="0"/>
              <a:t>Generate high (private) economic value and social value</a:t>
            </a:r>
          </a:p>
          <a:p>
            <a:r>
              <a:rPr lang="en-US" dirty="0" smtClean="0"/>
              <a:t>But government does not know which industries</a:t>
            </a:r>
          </a:p>
          <a:p>
            <a:pPr lvl="1"/>
            <a:r>
              <a:rPr lang="en-US" dirty="0" smtClean="0"/>
              <a:t>Does not know where to direct tech. support</a:t>
            </a:r>
          </a:p>
          <a:p>
            <a:pPr lvl="1"/>
            <a:r>
              <a:rPr lang="en-US" dirty="0" smtClean="0"/>
              <a:t>Should focus on general purpose and breakthrough technologies such as the internet </a:t>
            </a:r>
          </a:p>
          <a:p>
            <a:pPr lvl="2"/>
            <a:r>
              <a:rPr lang="en-US" dirty="0" smtClean="0"/>
              <a:t>Supported by US Department of Defense</a:t>
            </a:r>
          </a:p>
        </p:txBody>
      </p:sp>
    </p:spTree>
    <p:extLst>
      <p:ext uri="{BB962C8B-B14F-4D97-AF65-F5344CB8AC3E}">
        <p14:creationId xmlns:p14="http://schemas.microsoft.com/office/powerpoint/2010/main" val="33287729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3 – Picking winners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Gov’t does not know which industries will be successful</a:t>
            </a:r>
          </a:p>
          <a:p>
            <a:r>
              <a:rPr lang="en-US" dirty="0" err="1" smtClean="0"/>
              <a:t>Klimenko</a:t>
            </a:r>
            <a:r>
              <a:rPr lang="en-US" dirty="0" smtClean="0"/>
              <a:t> (2004)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icking sectors that will be successful is experiment with unknown probability of success</a:t>
            </a:r>
          </a:p>
          <a:p>
            <a:pPr lvl="1"/>
            <a:r>
              <a:rPr lang="en-US" dirty="0" smtClean="0"/>
              <a:t>May chose sectors that do not become competitive</a:t>
            </a:r>
          </a:p>
          <a:p>
            <a:pPr lvl="1"/>
            <a:r>
              <a:rPr lang="en-US" dirty="0" smtClean="0"/>
              <a:t>May not chose sectors that could competitive</a:t>
            </a:r>
          </a:p>
          <a:p>
            <a:pPr lvl="1"/>
            <a:r>
              <a:rPr lang="en-US" dirty="0" smtClean="0"/>
              <a:t>“The key issue is the beliefs of the policymaker”</a:t>
            </a:r>
          </a:p>
          <a:p>
            <a:r>
              <a:rPr lang="en-US" dirty="0" smtClean="0"/>
              <a:t>Private investors know better than policymakers</a:t>
            </a:r>
          </a:p>
          <a:p>
            <a:pPr lvl="1"/>
            <a:r>
              <a:rPr lang="en-US" dirty="0" smtClean="0"/>
              <a:t>Can better decide which will be competitive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75943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– Coordination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If two industries develop, both will be profitable</a:t>
            </a:r>
          </a:p>
          <a:p>
            <a:pPr lvl="1"/>
            <a:r>
              <a:rPr lang="en-US" dirty="0" smtClean="0"/>
              <a:t>But neither industry will be profitable by itself</a:t>
            </a:r>
          </a:p>
          <a:p>
            <a:r>
              <a:rPr lang="en-US" dirty="0" smtClean="0"/>
              <a:t>Government might have a role to plan in coordination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y facilitating information exchange about the investment plans of each industry</a:t>
            </a:r>
          </a:p>
          <a:p>
            <a:r>
              <a:rPr lang="en-US" dirty="0" smtClean="0"/>
              <a:t>Against IP</a:t>
            </a:r>
          </a:p>
          <a:p>
            <a:pPr lvl="1"/>
            <a:r>
              <a:rPr lang="en-US" dirty="0"/>
              <a:t>G</a:t>
            </a:r>
            <a:r>
              <a:rPr lang="en-US" dirty="0" smtClean="0"/>
              <a:t>overnment would find it difficult to obtain this information and to ensure that is shared between firms</a:t>
            </a:r>
          </a:p>
          <a:p>
            <a:pPr lvl="1"/>
            <a:r>
              <a:rPr lang="en-US" dirty="0" smtClean="0"/>
              <a:t>Need to ensure on going exchange on day-to-day operations</a:t>
            </a:r>
          </a:p>
          <a:p>
            <a:r>
              <a:rPr lang="en-US" dirty="0" smtClean="0"/>
              <a:t>With trade, one of the industries could be located abroad and already operating</a:t>
            </a:r>
          </a:p>
          <a:p>
            <a:pPr lvl="1"/>
            <a:r>
              <a:rPr lang="en-US" dirty="0" smtClean="0"/>
              <a:t>So just import: no coordination failure exists</a:t>
            </a:r>
          </a:p>
          <a:p>
            <a:pPr lvl="1"/>
            <a:r>
              <a:rPr lang="en-US" dirty="0"/>
              <a:t>O</a:t>
            </a:r>
            <a:r>
              <a:rPr lang="en-US" dirty="0" smtClean="0"/>
              <a:t>nly relevant when the inputs is not </a:t>
            </a:r>
            <a:r>
              <a:rPr lang="en-US" dirty="0" err="1" smtClean="0"/>
              <a:t>tradeable</a:t>
            </a:r>
            <a:r>
              <a:rPr lang="en-US" dirty="0" smtClean="0"/>
              <a:t> or difficult to trade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02872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– Coordination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Infrastructure and training</a:t>
            </a:r>
          </a:p>
          <a:p>
            <a:pPr lvl="1"/>
            <a:r>
              <a:rPr lang="en-US" dirty="0" smtClean="0"/>
              <a:t>Government can provide general infrastructure</a:t>
            </a:r>
          </a:p>
          <a:p>
            <a:pPr lvl="1"/>
            <a:r>
              <a:rPr lang="en-US" dirty="0" smtClean="0"/>
              <a:t>Government can trade general skills and companies can train in specific </a:t>
            </a:r>
          </a:p>
          <a:p>
            <a:pPr lvl="1"/>
            <a:r>
              <a:rPr lang="en-US" dirty="0"/>
              <a:t>N</a:t>
            </a:r>
            <a:r>
              <a:rPr lang="en-US" dirty="0" smtClean="0"/>
              <a:t>ationals abroad can return to fill the skill gaps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4604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 – Rent seeking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Dependence of business government</a:t>
            </a:r>
          </a:p>
          <a:p>
            <a:pPr lvl="1"/>
            <a:r>
              <a:rPr lang="en-US" dirty="0" smtClean="0"/>
              <a:t>Gov’t protects market or provides subsidies</a:t>
            </a:r>
          </a:p>
          <a:p>
            <a:pPr lvl="2"/>
            <a:r>
              <a:rPr lang="en-US" dirty="0" smtClean="0"/>
              <a:t> </a:t>
            </a:r>
            <a:r>
              <a:rPr lang="en-US" dirty="0"/>
              <a:t>S</a:t>
            </a:r>
            <a:r>
              <a:rPr lang="en-US" dirty="0" smtClean="0"/>
              <a:t>o firms can learn to be competitive</a:t>
            </a:r>
          </a:p>
          <a:p>
            <a:pPr lvl="1"/>
            <a:r>
              <a:rPr lang="en-US" dirty="0" smtClean="0"/>
              <a:t>But firms don’t improve</a:t>
            </a:r>
          </a:p>
          <a:p>
            <a:pPr lvl="2"/>
            <a:r>
              <a:rPr lang="en-US" dirty="0" smtClean="0"/>
              <a:t>Lobby to continue to get protection or subsidies</a:t>
            </a:r>
          </a:p>
          <a:p>
            <a:pPr lvl="3"/>
            <a:r>
              <a:rPr lang="en-US" dirty="0" smtClean="0"/>
              <a:t>This is called “rent seeking”</a:t>
            </a:r>
          </a:p>
          <a:p>
            <a:pPr lvl="2"/>
            <a:r>
              <a:rPr lang="en-US" dirty="0" smtClean="0"/>
              <a:t>Politically, gov’t finds it hard to remove support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4634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6 – Capable government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Need strong and capable government</a:t>
            </a:r>
          </a:p>
          <a:p>
            <a:pPr lvl="1"/>
            <a:r>
              <a:rPr lang="en-US" dirty="0" smtClean="0"/>
              <a:t>Properly design and administer incentives</a:t>
            </a:r>
          </a:p>
          <a:p>
            <a:pPr lvl="2"/>
            <a:r>
              <a:rPr lang="en-US" dirty="0" smtClean="0"/>
              <a:t>Which should be based on performance</a:t>
            </a:r>
          </a:p>
          <a:p>
            <a:pPr lvl="1"/>
            <a:r>
              <a:rPr lang="en-US" dirty="0" smtClean="0"/>
              <a:t>Willing and able to take away incentives</a:t>
            </a:r>
          </a:p>
          <a:p>
            <a:r>
              <a:rPr lang="en-US" dirty="0" smtClean="0"/>
              <a:t>Gov’ts in East Asian had this capability</a:t>
            </a:r>
          </a:p>
          <a:p>
            <a:pPr lvl="1"/>
            <a:r>
              <a:rPr lang="en-US" dirty="0" smtClean="0"/>
              <a:t>“Capable, credible and committed gov’t”</a:t>
            </a:r>
          </a:p>
          <a:p>
            <a:pPr lvl="1"/>
            <a:r>
              <a:rPr lang="en-US" dirty="0"/>
              <a:t>Lacking in most other developing countries</a:t>
            </a:r>
          </a:p>
          <a:p>
            <a:pPr marL="457200" lvl="1" indent="0">
              <a:buNone/>
            </a:pPr>
            <a:r>
              <a:rPr lang="en-US" dirty="0" smtClean="0"/>
              <a:t>	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30558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7 – Evidence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Success of IP is not supported by the evidence</a:t>
            </a:r>
          </a:p>
          <a:p>
            <a:pPr lvl="1"/>
            <a:r>
              <a:rPr lang="en-US" dirty="0" smtClean="0"/>
              <a:t>Rigorous evidence needed</a:t>
            </a:r>
          </a:p>
          <a:p>
            <a:pPr lvl="2"/>
            <a:r>
              <a:rPr lang="en-US" dirty="0" smtClean="0"/>
              <a:t>Not just a few case studies</a:t>
            </a:r>
          </a:p>
          <a:p>
            <a:pPr lvl="1"/>
            <a:r>
              <a:rPr lang="en-US" dirty="0" smtClean="0"/>
              <a:t>The following evidence is not credible:</a:t>
            </a:r>
          </a:p>
          <a:p>
            <a:pPr lvl="2"/>
            <a:r>
              <a:rPr lang="en-US" dirty="0"/>
              <a:t>T</a:t>
            </a:r>
            <a:r>
              <a:rPr lang="en-US" dirty="0" smtClean="0"/>
              <a:t>hat countries with IP grew fast</a:t>
            </a:r>
          </a:p>
          <a:p>
            <a:pPr lvl="2"/>
            <a:r>
              <a:rPr lang="en-US" dirty="0" smtClean="0"/>
              <a:t>Individual industry/business success stories</a:t>
            </a:r>
          </a:p>
        </p:txBody>
      </p:sp>
    </p:spTree>
    <p:extLst>
      <p:ext uri="{BB962C8B-B14F-4D97-AF65-F5344CB8AC3E}">
        <p14:creationId xmlns:p14="http://schemas.microsoft.com/office/powerpoint/2010/main" val="30617459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type of evidence was given by </a:t>
            </a:r>
            <a:r>
              <a:rPr lang="en-US" dirty="0" err="1" smtClean="0"/>
              <a:t>Rodrik</a:t>
            </a:r>
            <a:r>
              <a:rPr lang="en-US" dirty="0" smtClean="0"/>
              <a:t> in his paper?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94092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Issue of Evidence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Problem of lack of counterfactuals</a:t>
            </a:r>
          </a:p>
          <a:p>
            <a:pPr lvl="1"/>
            <a:r>
              <a:rPr lang="en-US" dirty="0" smtClean="0"/>
              <a:t>What would have happened if no IP?</a:t>
            </a:r>
          </a:p>
          <a:p>
            <a:pPr lvl="1"/>
            <a:r>
              <a:rPr lang="en-US" dirty="0" smtClean="0"/>
              <a:t>Same problem faced by those in favor of IP</a:t>
            </a:r>
            <a:endParaRPr lang="en-US" dirty="0"/>
          </a:p>
          <a:p>
            <a:r>
              <a:rPr lang="en-US" dirty="0" smtClean="0"/>
              <a:t>Most efforts to find impact focus on sector level</a:t>
            </a:r>
          </a:p>
          <a:p>
            <a:pPr lvl="1"/>
            <a:r>
              <a:rPr lang="en-US" dirty="0" smtClean="0"/>
              <a:t>Compare promoted and non promoted sectors </a:t>
            </a:r>
          </a:p>
          <a:p>
            <a:pPr lvl="1"/>
            <a:r>
              <a:rPr lang="en-US" dirty="0" smtClean="0"/>
              <a:t>Natural experiment</a:t>
            </a:r>
            <a:endParaRPr lang="en-US" dirty="0"/>
          </a:p>
          <a:p>
            <a:r>
              <a:rPr lang="en-US" dirty="0"/>
              <a:t>Use econometric </a:t>
            </a:r>
            <a:r>
              <a:rPr lang="en-US" dirty="0" smtClean="0"/>
              <a:t>techniques</a:t>
            </a:r>
          </a:p>
          <a:p>
            <a:pPr lvl="1"/>
            <a:r>
              <a:rPr lang="en-US" dirty="0" smtClean="0"/>
              <a:t>Try to rigorously establish causality or at least correlation</a:t>
            </a:r>
          </a:p>
          <a:p>
            <a:r>
              <a:rPr lang="en-US" dirty="0"/>
              <a:t>D</a:t>
            </a:r>
            <a:r>
              <a:rPr lang="en-US" dirty="0" smtClean="0"/>
              <a:t>o recognize that certain firms/sectors were successfully promoted by IP</a:t>
            </a:r>
          </a:p>
          <a:p>
            <a:pPr lvl="1"/>
            <a:r>
              <a:rPr lang="en-US" dirty="0" smtClean="0"/>
              <a:t>But they look for broad effects, not just individual cases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2637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IP inputs and economic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Input: IP defined and measured as:</a:t>
            </a:r>
          </a:p>
          <a:p>
            <a:pPr lvl="1"/>
            <a:r>
              <a:rPr lang="en-US" dirty="0"/>
              <a:t>Level of trade </a:t>
            </a:r>
            <a:r>
              <a:rPr lang="en-US" dirty="0" smtClean="0"/>
              <a:t>protection (tariff rate)</a:t>
            </a:r>
            <a:endParaRPr lang="en-US" dirty="0"/>
          </a:p>
          <a:p>
            <a:pPr lvl="1"/>
            <a:r>
              <a:rPr lang="en-US" dirty="0"/>
              <a:t>Subsidies to R&amp;D</a:t>
            </a:r>
          </a:p>
          <a:p>
            <a:pPr lvl="1"/>
            <a:r>
              <a:rPr lang="en-US" dirty="0"/>
              <a:t>Other sector subsidies</a:t>
            </a:r>
          </a:p>
          <a:p>
            <a:pPr lvl="1"/>
            <a:r>
              <a:rPr lang="en-US" dirty="0"/>
              <a:t>Credit with preferential (i.e. low) interest </a:t>
            </a:r>
            <a:r>
              <a:rPr lang="en-US" dirty="0" smtClean="0"/>
              <a:t>rates</a:t>
            </a:r>
          </a:p>
          <a:p>
            <a:pPr lvl="1"/>
            <a:r>
              <a:rPr lang="en-US" dirty="0" smtClean="0"/>
              <a:t>Generally: promoted sectors (vs. non promoted)</a:t>
            </a:r>
            <a:endParaRPr lang="en-US" dirty="0"/>
          </a:p>
          <a:p>
            <a:r>
              <a:rPr lang="en-US" dirty="0" smtClean="0"/>
              <a:t>Outcomes: </a:t>
            </a:r>
            <a:r>
              <a:rPr lang="en-US" dirty="0"/>
              <a:t>Effect of IP defined as:</a:t>
            </a:r>
          </a:p>
          <a:p>
            <a:pPr lvl="1"/>
            <a:r>
              <a:rPr lang="en-US" dirty="0"/>
              <a:t>K accumulation in promoted </a:t>
            </a:r>
            <a:r>
              <a:rPr lang="en-US" dirty="0" smtClean="0"/>
              <a:t>sector</a:t>
            </a:r>
          </a:p>
          <a:p>
            <a:pPr lvl="1"/>
            <a:r>
              <a:rPr lang="en-US" dirty="0" smtClean="0"/>
              <a:t>Labor productivity</a:t>
            </a:r>
          </a:p>
          <a:p>
            <a:pPr lvl="1"/>
            <a:r>
              <a:rPr lang="en-US" dirty="0" smtClean="0"/>
              <a:t>Sector share</a:t>
            </a:r>
            <a:endParaRPr lang="en-US" dirty="0"/>
          </a:p>
          <a:p>
            <a:pPr lvl="1"/>
            <a:r>
              <a:rPr lang="en-US" dirty="0"/>
              <a:t>TFP in promoted sector</a:t>
            </a:r>
          </a:p>
          <a:p>
            <a:pPr lvl="1"/>
            <a:r>
              <a:rPr lang="en-US" dirty="0"/>
              <a:t>Aggregated economic output (GDP</a:t>
            </a:r>
            <a:r>
              <a:rPr lang="en-US" dirty="0" smtClean="0"/>
              <a:t>)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9518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Mixed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“</a:t>
            </a:r>
            <a:r>
              <a:rPr lang="is-IS" dirty="0" smtClean="0"/>
              <a:t>…evidence does not come out strongly in favor of one group or the other [i.e. those for or against IP)." </a:t>
            </a:r>
          </a:p>
          <a:p>
            <a:pPr marL="0" indent="0">
              <a:buNone/>
            </a:pPr>
            <a:endParaRPr lang="is-IS" dirty="0" smtClean="0"/>
          </a:p>
          <a:p>
            <a:pPr marL="0" indent="0">
              <a:buNone/>
            </a:pPr>
            <a:r>
              <a:rPr lang="is-IS" dirty="0" smtClean="0"/>
              <a:t>“While there certainly exists cases where government intervention co-exists with successes, in many instances industrial policy has failed to yield any gains.” </a:t>
            </a:r>
          </a:p>
          <a:p>
            <a:pPr algn="r"/>
            <a:endParaRPr lang="is-IS" sz="2400" dirty="0"/>
          </a:p>
          <a:p>
            <a:pPr marL="0" indent="0" algn="r">
              <a:buNone/>
            </a:pPr>
            <a:r>
              <a:rPr lang="is-IS" sz="2400" dirty="0" smtClean="0"/>
              <a:t>(Pack and Saggi, 2009)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568480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Japan, Korea and Taiwan</a:t>
            </a:r>
            <a:br>
              <a:rPr lang="en-US" dirty="0" smtClean="0"/>
            </a:br>
            <a:r>
              <a:rPr lang="en-US" sz="2700" dirty="0" smtClean="0"/>
              <a:t>Page (1994)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“East Asian Miracle: Four Lessons for Development Policy”, </a:t>
            </a:r>
            <a:r>
              <a:rPr lang="en-US" i="1" dirty="0" smtClean="0"/>
              <a:t>NBER Macroeconomics Annual</a:t>
            </a:r>
          </a:p>
          <a:p>
            <a:r>
              <a:rPr lang="en-US" dirty="0" smtClean="0"/>
              <a:t>Examined TFP increase in sectors targeted by IP</a:t>
            </a:r>
          </a:p>
          <a:p>
            <a:pPr lvl="1"/>
            <a:r>
              <a:rPr lang="en-US" dirty="0" smtClean="0"/>
              <a:t>Japan: TFP increase were higher in targeted sectors (metal-working machinery  and chemicals) than other sectors</a:t>
            </a:r>
          </a:p>
          <a:p>
            <a:pPr lvl="1"/>
            <a:r>
              <a:rPr lang="en-US" dirty="0" smtClean="0"/>
              <a:t>Korea: chemical and iron and steel were promoted but high TFP only in chemicals  (and high TFP in textiles which was not promoted)</a:t>
            </a:r>
          </a:p>
          <a:p>
            <a:pPr lvl="1"/>
            <a:r>
              <a:rPr lang="en-US" dirty="0" smtClean="0"/>
              <a:t>Taiwan: promoted capital intensive industries but no relation between capital intensity and TFP (textiles and  garments, which are not capital intensive had highest TFP)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2687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South Korea</a:t>
            </a:r>
            <a:br>
              <a:rPr lang="en-US" dirty="0" smtClean="0"/>
            </a:br>
            <a:r>
              <a:rPr lang="en-US" sz="2700" dirty="0" smtClean="0"/>
              <a:t>Lee (1995)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“Government Interventions and Productivity Growth in Korean Manufacturing Industries”, NBER </a:t>
            </a:r>
            <a:r>
              <a:rPr lang="en-US" dirty="0"/>
              <a:t>W</a:t>
            </a:r>
            <a:r>
              <a:rPr lang="en-US" dirty="0" smtClean="0"/>
              <a:t>orking Paper</a:t>
            </a:r>
            <a:endParaRPr lang="en-US" i="1" dirty="0" smtClean="0"/>
          </a:p>
          <a:p>
            <a:r>
              <a:rPr lang="en-US" dirty="0" smtClean="0"/>
              <a:t>Estimation technique similar to to </a:t>
            </a:r>
            <a:r>
              <a:rPr lang="en-US" dirty="0" err="1" smtClean="0"/>
              <a:t>Beason</a:t>
            </a:r>
            <a:r>
              <a:rPr lang="en-US" dirty="0" smtClean="0"/>
              <a:t> and Weinstein</a:t>
            </a:r>
          </a:p>
          <a:p>
            <a:r>
              <a:rPr lang="en-US" dirty="0" smtClean="0"/>
              <a:t>Considers impact of (right side variables):</a:t>
            </a:r>
          </a:p>
          <a:p>
            <a:pPr lvl="1"/>
            <a:r>
              <a:rPr lang="en-US" dirty="0" smtClean="0"/>
              <a:t>Tariffs</a:t>
            </a:r>
          </a:p>
          <a:p>
            <a:pPr lvl="1"/>
            <a:r>
              <a:rPr lang="en-US" dirty="0" smtClean="0"/>
              <a:t>Nontariff barriers</a:t>
            </a:r>
          </a:p>
          <a:p>
            <a:pPr lvl="1"/>
            <a:r>
              <a:rPr lang="en-US" dirty="0" smtClean="0"/>
              <a:t>Tax incentives</a:t>
            </a:r>
          </a:p>
          <a:p>
            <a:pPr lvl="1"/>
            <a:r>
              <a:rPr lang="en-US" dirty="0" smtClean="0"/>
              <a:t>Government credit</a:t>
            </a:r>
          </a:p>
          <a:p>
            <a:r>
              <a:rPr lang="en-US" dirty="0" smtClean="0"/>
              <a:t>Left hand (dependent) variables: </a:t>
            </a:r>
          </a:p>
          <a:p>
            <a:pPr lvl="1"/>
            <a:r>
              <a:rPr lang="en-US" dirty="0" smtClean="0"/>
              <a:t>Labor productivity growth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apital accumulation</a:t>
            </a:r>
          </a:p>
          <a:p>
            <a:pPr lvl="1"/>
            <a:r>
              <a:rPr lang="en-US" dirty="0" smtClean="0"/>
              <a:t>TFP growth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36150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South Korea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sz="2700" dirty="0" smtClean="0"/>
              <a:t>Lee (1995)</a:t>
            </a:r>
            <a:endParaRPr lang="en-US" sz="27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1960667"/>
              </p:ext>
            </p:extLst>
          </p:nvPr>
        </p:nvGraphicFramePr>
        <p:xfrm>
          <a:off x="457200" y="1600200"/>
          <a:ext cx="82296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Growth of Labor</a:t>
                      </a:r>
                      <a:r>
                        <a:rPr lang="en-US" baseline="0" dirty="0" smtClean="0"/>
                        <a:t> productivity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K accumulation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TFP growth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Tariffs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ambiguous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ambiguous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Non-tariff barriers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Tax incentives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Bank</a:t>
                      </a:r>
                      <a:r>
                        <a:rPr lang="en-US" baseline="0" dirty="0" smtClean="0"/>
                        <a:t> loans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Source Lee 1995 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 = not significant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19043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Japan</a:t>
            </a:r>
            <a:br>
              <a:rPr lang="en-US" dirty="0" smtClean="0"/>
            </a:br>
            <a:r>
              <a:rPr lang="en-US" sz="2700" dirty="0" err="1" smtClean="0"/>
              <a:t>Beason</a:t>
            </a:r>
            <a:r>
              <a:rPr lang="en-US" sz="2700" dirty="0" smtClean="0"/>
              <a:t> and Weinstein (1996)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“Growth, Economies of Scale and Targeting in Japan (1955-1990)”, </a:t>
            </a:r>
            <a:r>
              <a:rPr lang="en-US" i="1" dirty="0" smtClean="0"/>
              <a:t>Review of Economics and Statistics</a:t>
            </a:r>
          </a:p>
          <a:p>
            <a:r>
              <a:rPr lang="en-US" dirty="0" smtClean="0"/>
              <a:t>13 sectors, 1955-1990</a:t>
            </a:r>
          </a:p>
          <a:p>
            <a:r>
              <a:rPr lang="en-US" dirty="0" smtClean="0"/>
              <a:t>Input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ariffs, taxes and subsidies</a:t>
            </a:r>
          </a:p>
          <a:p>
            <a:r>
              <a:rPr lang="en-US" dirty="0" smtClean="0"/>
              <a:t>Output</a:t>
            </a:r>
          </a:p>
          <a:p>
            <a:pPr lvl="1"/>
            <a:r>
              <a:rPr lang="en-US" dirty="0" smtClean="0"/>
              <a:t>Sector K accumulation or sector TFP growth</a:t>
            </a:r>
          </a:p>
          <a:p>
            <a:r>
              <a:rPr lang="en-US" dirty="0" smtClean="0"/>
              <a:t>Finding:</a:t>
            </a:r>
          </a:p>
          <a:p>
            <a:pPr lvl="1"/>
            <a:r>
              <a:rPr lang="en-US" dirty="0" smtClean="0"/>
              <a:t>no correlation that sectors with more tariff protection, tax breaks or subsidies had a higher K or TFP growth relative to sectors with less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48714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Japan and South Korea</a:t>
            </a:r>
            <a:br>
              <a:rPr lang="en-US" dirty="0" smtClean="0"/>
            </a:br>
            <a:r>
              <a:rPr lang="en-US" sz="2700" dirty="0" smtClean="0"/>
              <a:t>Lawrence and Weinstein (2001)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“Trade and Growth: Import Led or Export Led? Evidence from Japan and Korea”, book chapter </a:t>
            </a:r>
            <a:r>
              <a:rPr lang="en-US" i="1" dirty="0" smtClean="0"/>
              <a:t>Revisiting the East Asian Miracle</a:t>
            </a:r>
          </a:p>
          <a:p>
            <a:pPr lvl="1"/>
            <a:r>
              <a:rPr lang="en-US" dirty="0" smtClean="0"/>
              <a:t>Extends analysis of </a:t>
            </a:r>
            <a:r>
              <a:rPr lang="en-US" dirty="0" err="1" smtClean="0"/>
              <a:t>Beason</a:t>
            </a:r>
            <a:r>
              <a:rPr lang="en-US" dirty="0" smtClean="0"/>
              <a:t> and Weinstein (1995)</a:t>
            </a:r>
          </a:p>
          <a:p>
            <a:r>
              <a:rPr lang="en-US" dirty="0" smtClean="0"/>
              <a:t>Results:</a:t>
            </a:r>
          </a:p>
          <a:p>
            <a:pPr lvl="1"/>
            <a:r>
              <a:rPr lang="en-US" dirty="0" smtClean="0"/>
              <a:t>Differences in (lower) corporate tax rates did affect (result in higher) sector TFP</a:t>
            </a:r>
          </a:p>
          <a:p>
            <a:pPr lvl="1"/>
            <a:r>
              <a:rPr lang="en-US" dirty="0" smtClean="0"/>
              <a:t>Subsidies and low-cost credit did not</a:t>
            </a:r>
          </a:p>
          <a:p>
            <a:pPr lvl="1"/>
            <a:r>
              <a:rPr lang="en-US" dirty="0" smtClean="0"/>
              <a:t>Import tariffs had negative affect on TFP growth</a:t>
            </a:r>
          </a:p>
          <a:p>
            <a:pPr lvl="1"/>
            <a:r>
              <a:rPr lang="en-US" dirty="0" smtClean="0"/>
              <a:t>Imports (not exports) had positive effect on TFP growth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68829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Japan and South Korea</a:t>
            </a:r>
            <a:br>
              <a:rPr lang="en-US" dirty="0" smtClean="0"/>
            </a:br>
            <a:r>
              <a:rPr lang="en-US" sz="2700" dirty="0" smtClean="0"/>
              <a:t>Pack (2000)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“Industrial Policy: Growth Elixir or Poison?” </a:t>
            </a:r>
            <a:r>
              <a:rPr lang="en-US" i="1" dirty="0" smtClean="0"/>
              <a:t>World Bank Research Observer</a:t>
            </a:r>
          </a:p>
          <a:p>
            <a:pPr lvl="1"/>
            <a:r>
              <a:rPr lang="en-US" dirty="0" smtClean="0"/>
              <a:t>1960-1979 in Japan</a:t>
            </a:r>
          </a:p>
          <a:p>
            <a:pPr lvl="1"/>
            <a:r>
              <a:rPr lang="en-US" dirty="0" smtClean="0"/>
              <a:t>1966-1985 in Korea</a:t>
            </a:r>
          </a:p>
          <a:p>
            <a:r>
              <a:rPr lang="en-US" dirty="0" smtClean="0"/>
              <a:t>Assumes IP was successful, how much of an impact could it have had?</a:t>
            </a:r>
          </a:p>
          <a:p>
            <a:pPr lvl="1"/>
            <a:r>
              <a:rPr lang="en-US" dirty="0" smtClean="0"/>
              <a:t>Increased the GDP growth in the two countries by about 0.5 percentage points (half of one percent) annually</a:t>
            </a:r>
          </a:p>
          <a:p>
            <a:pPr lvl="1"/>
            <a:r>
              <a:rPr lang="en-US" dirty="0" smtClean="0"/>
              <a:t>Out of total GDP growth rate of 10% for the two countries during the period studied</a:t>
            </a:r>
          </a:p>
          <a:p>
            <a:pPr lvl="1"/>
            <a:r>
              <a:rPr lang="en-US" dirty="0" smtClean="0"/>
              <a:t>“hardly trivial but not the secret of success”, </a:t>
            </a:r>
          </a:p>
          <a:p>
            <a:pPr lvl="1"/>
            <a:r>
              <a:rPr lang="en-US" dirty="0" smtClean="0"/>
              <a:t>“minor growth hormone”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62887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Japan and South Korea</a:t>
            </a:r>
            <a:br>
              <a:rPr lang="en-US" dirty="0"/>
            </a:br>
            <a:r>
              <a:rPr lang="en-US" sz="2700" dirty="0"/>
              <a:t>Pack (2000)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Compares Japan and Korea against comparator countries </a:t>
            </a:r>
          </a:p>
          <a:p>
            <a:pPr lvl="1"/>
            <a:r>
              <a:rPr lang="en-US" dirty="0" smtClean="0"/>
              <a:t>For Japan: Italy, Finland, Austria, Australia France and Germany</a:t>
            </a:r>
          </a:p>
          <a:p>
            <a:pPr lvl="1"/>
            <a:r>
              <a:rPr lang="en-US" dirty="0" smtClean="0"/>
              <a:t>For Korea: Uruguay, Portugal, Malaysia, Mexico and Panama</a:t>
            </a:r>
          </a:p>
          <a:p>
            <a:r>
              <a:rPr lang="en-US" dirty="0" smtClean="0"/>
              <a:t>Compares sector shares for individual sectors against the comparator countries</a:t>
            </a:r>
          </a:p>
          <a:p>
            <a:pPr lvl="1"/>
            <a:r>
              <a:rPr lang="en-US" dirty="0" smtClean="0"/>
              <a:t>For example, what is VA of basic metals relative to the VA in all of manufacturing </a:t>
            </a:r>
          </a:p>
          <a:p>
            <a:r>
              <a:rPr lang="en-US" dirty="0" smtClean="0"/>
              <a:t>Japan and Korea do have higher share in key sectors:</a:t>
            </a:r>
          </a:p>
          <a:p>
            <a:pPr lvl="1"/>
            <a:r>
              <a:rPr lang="en-US" dirty="0" smtClean="0"/>
              <a:t>Metal products, machinery and electrical equipment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asic metals</a:t>
            </a:r>
          </a:p>
          <a:p>
            <a:pPr lvl="1"/>
            <a:r>
              <a:rPr lang="en-US" dirty="0" smtClean="0"/>
              <a:t>Textiles and clothing (Korea only);</a:t>
            </a:r>
          </a:p>
          <a:p>
            <a:pPr lvl="1"/>
            <a:r>
              <a:rPr lang="en-US" dirty="0" smtClean="0"/>
              <a:t>Transport equipment (Korea is higher, Japan is same as others)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70486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Japan and South Korea</a:t>
            </a:r>
            <a:br>
              <a:rPr lang="en-US" dirty="0"/>
            </a:br>
            <a:r>
              <a:rPr lang="en-US" sz="2700" dirty="0"/>
              <a:t>Pack (2000)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Compares growth rate of TFP in “promoted” vs. “neglected” sectors in each country</a:t>
            </a:r>
          </a:p>
          <a:p>
            <a:r>
              <a:rPr lang="en-US" dirty="0" smtClean="0"/>
              <a:t>For example:</a:t>
            </a:r>
          </a:p>
          <a:p>
            <a:pPr lvl="1"/>
            <a:r>
              <a:rPr lang="en-US" dirty="0" smtClean="0"/>
              <a:t>if machinery was promoted as part of IP what was its TFP growth</a:t>
            </a:r>
          </a:p>
          <a:p>
            <a:pPr lvl="1"/>
            <a:r>
              <a:rPr lang="en-US" dirty="0" smtClean="0"/>
              <a:t>if rubber was not promoted (neglected by IP) what was its TFP growth</a:t>
            </a:r>
          </a:p>
          <a:p>
            <a:pPr lvl="1"/>
            <a:r>
              <a:rPr lang="en-US" dirty="0" smtClean="0"/>
              <a:t>Compare TFP growth in promoted vs. neglected sectors to find the total effect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67037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Japan and South Korea</a:t>
            </a:r>
            <a:br>
              <a:rPr lang="en-US" dirty="0"/>
            </a:br>
            <a:r>
              <a:rPr lang="en-US" sz="2700" dirty="0"/>
              <a:t>Pack (</a:t>
            </a:r>
            <a:r>
              <a:rPr lang="en-US" sz="2700" dirty="0" smtClean="0"/>
              <a:t>2000</a:t>
            </a:r>
            <a:r>
              <a:rPr lang="en-US" sz="2700" dirty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Final results</a:t>
            </a:r>
          </a:p>
          <a:p>
            <a:pPr lvl="1"/>
            <a:r>
              <a:rPr lang="en-US" dirty="0" smtClean="0"/>
              <a:t>Three scenarios</a:t>
            </a:r>
          </a:p>
          <a:p>
            <a:pPr lvl="2"/>
            <a:r>
              <a:rPr lang="en-US" dirty="0" smtClean="0"/>
              <a:t>Base: TFP growth</a:t>
            </a:r>
          </a:p>
          <a:p>
            <a:pPr lvl="2"/>
            <a:r>
              <a:rPr lang="en-US" dirty="0" smtClean="0"/>
              <a:t>Scenario 1: if no sector shift</a:t>
            </a:r>
          </a:p>
          <a:p>
            <a:pPr lvl="2"/>
            <a:r>
              <a:rPr lang="en-US" dirty="0" smtClean="0"/>
              <a:t>Scenario 2: if no productivity benefit from promoted sector</a:t>
            </a:r>
          </a:p>
          <a:p>
            <a:pPr lvl="2"/>
            <a:r>
              <a:rPr lang="en-US" dirty="0" smtClean="0"/>
              <a:t>Scenario 3: if neither (not sector shift nor TFP promotion benefits)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9514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Effects of IP on Manufacturing TFP</a:t>
            </a:r>
            <a:br>
              <a:rPr lang="en-US" dirty="0" smtClean="0"/>
            </a:br>
            <a:r>
              <a:rPr lang="en-US" sz="3100" dirty="0" smtClean="0"/>
              <a:t>(Growth rates of TFP)</a:t>
            </a:r>
            <a:br>
              <a:rPr lang="en-US" sz="3100" dirty="0" smtClean="0"/>
            </a:br>
            <a:r>
              <a:rPr lang="en-US" sz="2700" dirty="0" smtClean="0"/>
              <a:t>Pack (2000)</a:t>
            </a:r>
            <a:br>
              <a:rPr lang="en-US" sz="2700" dirty="0" smtClean="0"/>
            </a:br>
            <a:endParaRPr lang="en-US" sz="27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9351357"/>
              </p:ext>
            </p:extLst>
          </p:nvPr>
        </p:nvGraphicFramePr>
        <p:xfrm>
          <a:off x="457200" y="1600200"/>
          <a:ext cx="822960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072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1649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723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Base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2.36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1 (no sector shift)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3.04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2.04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2 (no TFP difference)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2.40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1.47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3 (neither)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2.52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1.37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US" dirty="0" smtClean="0"/>
                        <a:t>Benefits of IP (differences between base case and scenarios)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1 (benefit of</a:t>
                      </a:r>
                      <a:r>
                        <a:rPr lang="en-US" baseline="0" dirty="0" smtClean="0"/>
                        <a:t> sector shift)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0.08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0.32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2 (benefit of</a:t>
                      </a:r>
                      <a:r>
                        <a:rPr lang="en-US" baseline="0" dirty="0" smtClean="0"/>
                        <a:t> TFP difference)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0.72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0.89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3 (benefits of</a:t>
                      </a:r>
                      <a:r>
                        <a:rPr lang="en-US" baseline="0" dirty="0" smtClean="0"/>
                        <a:t> both)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Source: Pack (2000)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10589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6086</TotalTime>
  <Words>1793</Words>
  <Application>Microsoft Macintosh PowerPoint</Application>
  <PresentationFormat>On-screen Show (4:3)</PresentationFormat>
  <Paragraphs>264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Lecture 4  Industrial Policy Doesn’t Work:  The Critics </vt:lpstr>
      <vt:lpstr>Controversy</vt:lpstr>
      <vt:lpstr>For and Against IP</vt:lpstr>
      <vt:lpstr>What the critics argue Subsequent slides explain each one </vt:lpstr>
      <vt:lpstr>1 – Financing </vt:lpstr>
      <vt:lpstr>Take 5 minutes</vt:lpstr>
      <vt:lpstr>2 – Technological spillovers</vt:lpstr>
      <vt:lpstr>3 – Picking winners</vt:lpstr>
      <vt:lpstr>4 – Coordination</vt:lpstr>
      <vt:lpstr>4 – Coordination</vt:lpstr>
      <vt:lpstr>5 – Rent seeking</vt:lpstr>
      <vt:lpstr>6 – Capable government</vt:lpstr>
      <vt:lpstr>7 – Evidence</vt:lpstr>
      <vt:lpstr>Take 5 minutes</vt:lpstr>
      <vt:lpstr>Issue of Evidence</vt:lpstr>
      <vt:lpstr>IP inputs and economic outcomes</vt:lpstr>
      <vt:lpstr>Mixed results</vt:lpstr>
      <vt:lpstr>Japan, Korea and Taiwan Page (1994)</vt:lpstr>
      <vt:lpstr>South Korea Lee (1995)</vt:lpstr>
      <vt:lpstr>South Korea  Lee (1995)</vt:lpstr>
      <vt:lpstr>Japan Beason and Weinstein (1996)</vt:lpstr>
      <vt:lpstr>Japan and South Korea Lawrence and Weinstein (2001)</vt:lpstr>
      <vt:lpstr>Japan and South Korea Pack (2000)</vt:lpstr>
      <vt:lpstr>Japan and South Korea Pack (2000)</vt:lpstr>
      <vt:lpstr>Japan and South Korea Pack (2000)</vt:lpstr>
      <vt:lpstr>Japan and South Korea Pack (2000)</vt:lpstr>
      <vt:lpstr>Effects of IP on Manufacturing TFP (Growth rates of TFP) Pack (2000)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239</cp:revision>
  <cp:lastPrinted>2017-09-04T04:13:42Z</cp:lastPrinted>
  <dcterms:created xsi:type="dcterms:W3CDTF">2016-07-28T03:22:09Z</dcterms:created>
  <dcterms:modified xsi:type="dcterms:W3CDTF">2018-01-12T06:59:38Z</dcterms:modified>
</cp:coreProperties>
</file>