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3" r:id="rId3"/>
    <p:sldId id="257" r:id="rId4"/>
    <p:sldId id="258" r:id="rId5"/>
    <p:sldId id="270" r:id="rId6"/>
    <p:sldId id="286" r:id="rId7"/>
    <p:sldId id="272" r:id="rId8"/>
    <p:sldId id="271" r:id="rId9"/>
    <p:sldId id="273" r:id="rId10"/>
    <p:sldId id="287" r:id="rId11"/>
    <p:sldId id="274" r:id="rId12"/>
    <p:sldId id="284" r:id="rId13"/>
    <p:sldId id="285" r:id="rId14"/>
    <p:sldId id="260" r:id="rId15"/>
    <p:sldId id="269" r:id="rId16"/>
    <p:sldId id="261" r:id="rId17"/>
    <p:sldId id="267" r:id="rId18"/>
    <p:sldId id="264" r:id="rId19"/>
    <p:sldId id="268" r:id="rId20"/>
    <p:sldId id="275" r:id="rId21"/>
    <p:sldId id="265" r:id="rId22"/>
    <p:sldId id="266" r:id="rId23"/>
    <p:sldId id="276" r:id="rId24"/>
    <p:sldId id="277" r:id="rId25"/>
    <p:sldId id="278" r:id="rId26"/>
    <p:sldId id="279" r:id="rId27"/>
    <p:sldId id="280" r:id="rId28"/>
    <p:sldId id="283" r:id="rId29"/>
    <p:sldId id="282" r:id="rId30"/>
  </p:sldIdLst>
  <p:sldSz cx="9144000" cy="6858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4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88" d="100"/>
          <a:sy n="8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9"/>
  <c:clrMapOvr bg1="lt1" tx1="dk1" bg2="lt2" tx2="dk2" accent1="accent1" accent2="accent2" accent3="accent3" accent4="accent4" accent5="accent5" accent6="accent6" hlink="hlink" folHlink="folHlink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Chicken in market</c:v>
                </c:pt>
              </c:strCache>
            </c:strRef>
          </c:tx>
          <c:explosion val="25"/>
          <c:dLbls>
            <c:dLbl>
              <c:idx val="1"/>
              <c:layout>
                <c:manualLayout>
                  <c:x val="3.6199270603452356E-2"/>
                  <c:y val="-0.15277569470482918"/>
                </c:manualLayout>
              </c:layout>
              <c:showPercent val="1"/>
            </c:dLbl>
            <c:showPercent val="1"/>
            <c:showLeaderLines val="1"/>
          </c:dLbls>
          <c:cat>
            <c:strRef>
              <c:f>Sheet1!$A$2:$A$3</c:f>
              <c:strCache>
                <c:ptCount val="2"/>
                <c:pt idx="0">
                  <c:v>Without contract farming</c:v>
                </c:pt>
                <c:pt idx="1">
                  <c:v>With contract farming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0.1</c:v>
                </c:pt>
                <c:pt idx="1">
                  <c:v>0.9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/>
    </c:legend>
    <c:plotVisOnly val="1"/>
    <c:dispBlanksAs val="zero"/>
  </c:chart>
  <c:txPr>
    <a:bodyPr/>
    <a:lstStyle/>
    <a:p>
      <a:pPr>
        <a:defRPr sz="1800"/>
      </a:pPr>
      <a:endParaRPr lang="en-US"/>
    </a:p>
  </c:txPr>
  <c:externalData r:id="rId2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E8132A4-53F8-43A3-863D-8294FDDBD1FB}" type="datetimeFigureOut">
              <a:rPr lang="th-TH" smtClean="0"/>
              <a:pPr/>
              <a:t>28/02/57</a:t>
            </a:fld>
            <a:endParaRPr lang="th-TH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th-TH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6F01FA3-8535-4800-AB47-6F6DC2D9ABA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F:\Contract%20Farming.m4v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7290" y="2857496"/>
            <a:ext cx="7406640" cy="1500198"/>
          </a:xfrm>
        </p:spPr>
        <p:txBody>
          <a:bodyPr>
            <a:normAutofit/>
          </a:bodyPr>
          <a:lstStyle/>
          <a:p>
            <a:r>
              <a:rPr lang="en-US" dirty="0" smtClean="0"/>
              <a:t>Contract Farming in Thailand:</a:t>
            </a:r>
            <a:br>
              <a:rPr lang="en-US" dirty="0" smtClean="0"/>
            </a:br>
            <a:r>
              <a:rPr lang="en-US" dirty="0" smtClean="0"/>
              <a:t>Chains or Unchains of Poverty?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8860" y="-214338"/>
            <a:ext cx="8229600" cy="1143000"/>
          </a:xfrm>
        </p:spPr>
        <p:txBody>
          <a:bodyPr/>
          <a:lstStyle/>
          <a:p>
            <a:r>
              <a:rPr lang="en-US" dirty="0" smtClean="0"/>
              <a:t>Presentation Outline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071538" y="1214422"/>
            <a:ext cx="4000528" cy="21236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accent6">
                    <a:lumMod val="50000"/>
                  </a:schemeClr>
                </a:solidFill>
              </a:rPr>
              <a:t>Introduction to Contract Farming</a:t>
            </a:r>
            <a:endParaRPr lang="th-TH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4286256"/>
            <a:ext cx="3857652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accent6">
                    <a:lumMod val="50000"/>
                  </a:schemeClr>
                </a:solidFill>
              </a:rPr>
              <a:t>Case Study</a:t>
            </a:r>
            <a:endParaRPr lang="th-TH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38" y="5857892"/>
            <a:ext cx="3857652" cy="7694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accent6">
                    <a:lumMod val="50000"/>
                  </a:schemeClr>
                </a:solidFill>
              </a:rPr>
              <a:t>Conclusion</a:t>
            </a:r>
            <a:endParaRPr lang="th-TH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3570" y="928670"/>
            <a:ext cx="328614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What is CF?</a:t>
            </a:r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3570" y="1500174"/>
            <a:ext cx="328614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Categories of CF</a:t>
            </a:r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43570" y="2071678"/>
            <a:ext cx="328614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Statistics</a:t>
            </a:r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43570" y="2643182"/>
            <a:ext cx="328614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Advantages of CF</a:t>
            </a:r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3570" y="3214686"/>
            <a:ext cx="328614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Disadvantages of CF</a:t>
            </a:r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43570" y="4214818"/>
            <a:ext cx="242889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Unchains Case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3570" y="4786322"/>
            <a:ext cx="242889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Chains Case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43570" y="5572140"/>
            <a:ext cx="321471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Determining Factors</a:t>
            </a:r>
            <a:endParaRPr lang="th-TH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43570" y="6143644"/>
            <a:ext cx="321471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Suggested Solutions</a:t>
            </a:r>
            <a:endParaRPr lang="th-TH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2714612" y="3429000"/>
            <a:ext cx="357190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2714612" y="5143512"/>
            <a:ext cx="357190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ight Brace 19"/>
          <p:cNvSpPr/>
          <p:nvPr/>
        </p:nvSpPr>
        <p:spPr>
          <a:xfrm>
            <a:off x="5000628" y="928670"/>
            <a:ext cx="428628" cy="2714644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ight Brace 20"/>
          <p:cNvSpPr/>
          <p:nvPr/>
        </p:nvSpPr>
        <p:spPr>
          <a:xfrm>
            <a:off x="5000628" y="3929066"/>
            <a:ext cx="428628" cy="1490674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Right Brace 21"/>
          <p:cNvSpPr/>
          <p:nvPr/>
        </p:nvSpPr>
        <p:spPr>
          <a:xfrm>
            <a:off x="5000628" y="5715016"/>
            <a:ext cx="428628" cy="928694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What is contract farming?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Contract farming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 involves agricultural production on the basis of an agreement between </a:t>
            </a:r>
            <a:r>
              <a:rPr lang="en-US" u="sng" dirty="0" smtClean="0">
                <a:solidFill>
                  <a:schemeClr val="accent5">
                    <a:lumMod val="75000"/>
                  </a:schemeClr>
                </a:solidFill>
              </a:rPr>
              <a:t>farm producers 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and </a:t>
            </a:r>
            <a:r>
              <a:rPr lang="en-US" u="sng" dirty="0" smtClean="0">
                <a:solidFill>
                  <a:schemeClr val="accent5">
                    <a:lumMod val="75000"/>
                  </a:schemeClr>
                </a:solidFill>
              </a:rPr>
              <a:t>companies</a:t>
            </a:r>
          </a:p>
          <a:p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Companies can specifying the quality of production required and the price of the products</a:t>
            </a:r>
          </a:p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Examples – Shrimp Producers and CPF</a:t>
            </a:r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3 Categories of relationship between farmers and companies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2 Categories of contracts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4" y="2714620"/>
            <a:ext cx="7362084" cy="353378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Categories of relationship between farmers and companies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Categories of relationship between farmers and companies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1. Centralize Model</a:t>
            </a:r>
            <a:endParaRPr lang="th-TH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4071942"/>
            <a:ext cx="207170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Farmer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5072066" y="4071942"/>
            <a:ext cx="207170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Company</a:t>
            </a:r>
            <a:endParaRPr lang="th-TH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43306" y="4143380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3571868" y="4500570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14744" y="3786190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Products</a:t>
            </a:r>
            <a:endParaRPr lang="th-TH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714744" y="4500570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Contract</a:t>
            </a:r>
            <a:endParaRPr lang="th-TH" sz="2000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7358082" y="3429000"/>
            <a:ext cx="857256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00958" y="3929066"/>
            <a:ext cx="919170" cy="43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7500958" y="4643446"/>
            <a:ext cx="107157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429520" y="4929198"/>
            <a:ext cx="85725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572396" y="4286256"/>
            <a:ext cx="107157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286644" y="5473005"/>
            <a:ext cx="1643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Company adds </a:t>
            </a:r>
            <a:r>
              <a:rPr lang="en-US" sz="2400" dirty="0"/>
              <a:t>v</a:t>
            </a:r>
            <a:r>
              <a:rPr lang="en-US" sz="2400" dirty="0" smtClean="0"/>
              <a:t>alue to Products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Categories of relationship between farmers and companies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2. Informal Model</a:t>
            </a:r>
            <a:endParaRPr lang="th-TH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2976" y="4429132"/>
            <a:ext cx="214314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Farmer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4786314" y="4429132"/>
            <a:ext cx="214314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Company</a:t>
            </a:r>
            <a:endParaRPr lang="th-TH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143768" y="3786190"/>
            <a:ext cx="1143008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7143768" y="4429132"/>
            <a:ext cx="121444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215206" y="4786322"/>
            <a:ext cx="114300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7215206" y="4929198"/>
            <a:ext cx="1143008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357554" y="4429132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>
            <a:off x="3357554" y="4929198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500430" y="407194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Product</a:t>
            </a:r>
            <a:endParaRPr lang="th-TH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3500430" y="492919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Contract</a:t>
            </a:r>
            <a:endParaRPr lang="th-TH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6857984" y="5429264"/>
            <a:ext cx="228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Company sell product to open market</a:t>
            </a:r>
            <a:endParaRPr lang="th-TH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1142976" y="5842337"/>
            <a:ext cx="36433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* Company helps farmer to find the market for non-seasonal products</a:t>
            </a:r>
            <a:endParaRPr lang="th-TH" sz="2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Categories of relationship between farmers and companies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3. Intermediary Model</a:t>
            </a:r>
            <a:endParaRPr lang="th-TH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1538" y="4500570"/>
            <a:ext cx="14287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Farmer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3714744" y="4214818"/>
            <a:ext cx="1428760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Intermediaries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6357950" y="4500570"/>
            <a:ext cx="1571636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Company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2571736" y="4572008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71736" y="4929198"/>
            <a:ext cx="1009656" cy="95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>
            <a:off x="5214942" y="4572008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286380" y="4929198"/>
            <a:ext cx="100013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500298" y="4214818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Contract</a:t>
            </a:r>
            <a:endParaRPr lang="th-TH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5143504" y="4214818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Contract</a:t>
            </a:r>
            <a:endParaRPr lang="th-TH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2571736" y="4929198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Product</a:t>
            </a:r>
            <a:endParaRPr lang="th-TH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5143504" y="4929198"/>
            <a:ext cx="1143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Qualified Product</a:t>
            </a:r>
            <a:endParaRPr lang="th-TH" sz="2000" dirty="0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8001024" y="3786190"/>
            <a:ext cx="71438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8001024" y="4357694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8001024" y="4929198"/>
            <a:ext cx="92866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8001024" y="5072074"/>
            <a:ext cx="78581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786678" y="564357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Exports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28" y="2786058"/>
            <a:ext cx="7498080" cy="48006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Categories of Contracts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Categories of Contracts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1. Product Guarantee Contracts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Farmers invests in agricultural input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Farmers own input and output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Price and quantity of output specified in the contract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Categories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Categories of Contracts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2. Production Hire Contracts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Companies invest in agricultural input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Companies own input and output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Companies pay wage to farmers specified in production hire contracts</a:t>
            </a:r>
          </a:p>
          <a:p>
            <a:pPr>
              <a:buNone/>
            </a:pP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* Depends on the productivity of farmers</a:t>
            </a:r>
          </a:p>
          <a:p>
            <a:pPr>
              <a:buFontTx/>
              <a:buChar char="-"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Introduction: Statistics</a:t>
            </a:r>
            <a:endParaRPr lang="th-TH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Approximately 500,000 farmers in Thailand</a:t>
            </a:r>
          </a:p>
          <a:p>
            <a:r>
              <a:rPr lang="en-US" dirty="0" smtClean="0"/>
              <a:t>14 big firms dominating contract farming system</a:t>
            </a:r>
          </a:p>
          <a:p>
            <a:r>
              <a:rPr lang="en-US" dirty="0" smtClean="0"/>
              <a:t>Where CP has approximately 12,000 contracts for chicken farms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Introduction: Statistics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42827603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64185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Advantages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1.Farmers can access credit and financial </a:t>
            </a:r>
            <a:r>
              <a:rPr lang="en-US" dirty="0" smtClean="0"/>
              <a:t>intermediation</a:t>
            </a:r>
          </a:p>
          <a:p>
            <a:pPr>
              <a:buNone/>
            </a:pPr>
            <a:r>
              <a:rPr lang="en-US" dirty="0"/>
              <a:t>2.Risk of price fluctuation can be reduced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/>
              <a:t>3.Farmers are often introduced to new technology and learn new skill</a:t>
            </a:r>
          </a:p>
          <a:p>
            <a:pPr>
              <a:buNone/>
            </a:pPr>
            <a:r>
              <a:rPr lang="en-US" dirty="0"/>
              <a:t>4.Farmers can access into new market where is not available for small farmers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Advantages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5.High-quality or market-quality agricultural products can be produced</a:t>
            </a:r>
          </a:p>
          <a:p>
            <a:pPr>
              <a:buNone/>
            </a:pPr>
            <a:r>
              <a:rPr lang="en-US" dirty="0" smtClean="0"/>
              <a:t>6.Timely </a:t>
            </a:r>
            <a:r>
              <a:rPr lang="en-US" dirty="0"/>
              <a:t>input and production market</a:t>
            </a:r>
          </a:p>
          <a:p>
            <a:pPr>
              <a:buNone/>
            </a:pPr>
            <a:r>
              <a:rPr lang="en-US" dirty="0"/>
              <a:t>7.Monitoring and labor incentive</a:t>
            </a:r>
          </a:p>
          <a:p>
            <a:pPr>
              <a:buNone/>
            </a:pPr>
            <a:r>
              <a:rPr lang="en-US" dirty="0"/>
              <a:t>8.Reduce the production risk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Introduction: Disadvantages of Contract Farming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 Asymmetric information between companies and farmers</a:t>
            </a:r>
            <a:endParaRPr lang="th-TH" dirty="0" smtClean="0"/>
          </a:p>
          <a:p>
            <a:pPr>
              <a:buNone/>
            </a:pPr>
            <a:r>
              <a:rPr lang="en-US" dirty="0" smtClean="0"/>
              <a:t>2. Problem of monopsony</a:t>
            </a:r>
            <a:endParaRPr lang="th-TH" dirty="0" smtClean="0"/>
          </a:p>
          <a:p>
            <a:pPr>
              <a:buNone/>
            </a:pPr>
            <a:r>
              <a:rPr lang="en-US" dirty="0"/>
              <a:t>3.The inequality of facing the </a:t>
            </a:r>
            <a:r>
              <a:rPr lang="en-US" dirty="0" smtClean="0"/>
              <a:t>risks</a:t>
            </a:r>
            <a:endParaRPr lang="th-TH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advantages and disadvantages of Contract Farming</a:t>
            </a:r>
          </a:p>
          <a:p>
            <a:r>
              <a:rPr lang="en-US" dirty="0" smtClean="0"/>
              <a:t>As well as successful and unsuccessful farmers</a:t>
            </a:r>
          </a:p>
          <a:p>
            <a:r>
              <a:rPr lang="en-US" dirty="0" smtClean="0"/>
              <a:t>Investigate both cases to determine the key factors of success and failure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Case: CF as a chain/unchain of poverty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Video</a:t>
            </a:r>
            <a:endParaRPr lang="th-TH" dirty="0"/>
          </a:p>
        </p:txBody>
      </p:sp>
      <p:pic>
        <p:nvPicPr>
          <p:cNvPr id="5" name="Contract Farming.m4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28728" y="1357298"/>
            <a:ext cx="7000924" cy="52506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CF chain or unchain of poverty?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728" y="2357430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</a:rPr>
              <a:t>“Contract farming can’t be identified as a </a:t>
            </a:r>
            <a:r>
              <a:rPr lang="en-US" sz="4400" u="sng" dirty="0" smtClean="0">
                <a:solidFill>
                  <a:schemeClr val="accent1">
                    <a:lumMod val="75000"/>
                  </a:schemeClr>
                </a:solidFill>
              </a:rPr>
              <a:t>totally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</a:rPr>
              <a:t> chains or unchains of poverty” since…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CF chain or unchain of poverty?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Contract farming models have both advantages and disadvantages</a:t>
            </a:r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In reality, there are both success and fail farmers in contract farming system (Examples shown in cases study)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Significant issues: </a:t>
            </a:r>
            <a:r>
              <a:rPr lang="en-US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Investigating determining factors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of success and failure in contract farming</a:t>
            </a:r>
            <a:endParaRPr lang="th-TH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Determining Factors of Success and Failure in CF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1714488"/>
            <a:ext cx="7498080" cy="4800600"/>
          </a:xfrm>
        </p:spPr>
        <p:txBody>
          <a:bodyPr/>
          <a:lstStyle/>
          <a:p>
            <a:r>
              <a:rPr lang="en-US" dirty="0" smtClean="0"/>
              <a:t>Contract’s Fairness </a:t>
            </a:r>
          </a:p>
          <a:p>
            <a:r>
              <a:rPr lang="en-US" dirty="0" smtClean="0"/>
              <a:t>Animal Husbandry (Animal Expert)’s Skills and Ethnics</a:t>
            </a:r>
          </a:p>
          <a:p>
            <a:r>
              <a:rPr lang="en-US" dirty="0" smtClean="0"/>
              <a:t>Farmer’s Management Skill</a:t>
            </a:r>
          </a:p>
          <a:p>
            <a:r>
              <a:rPr lang="en-US" dirty="0" smtClean="0"/>
              <a:t>Farmer’s Capital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Conclusion: Suggested solution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1428736"/>
            <a:ext cx="7498080" cy="4800600"/>
          </a:xfrm>
        </p:spPr>
        <p:txBody>
          <a:bodyPr/>
          <a:lstStyle/>
          <a:p>
            <a:pPr marL="596646" indent="-514350">
              <a:buAutoNum type="arabicPeriod"/>
            </a:pPr>
            <a:r>
              <a:rPr lang="en-US" dirty="0" smtClean="0"/>
              <a:t>Contract Farming Union Improvement</a:t>
            </a:r>
          </a:p>
          <a:p>
            <a:pPr marL="596646" indent="-514350">
              <a:buAutoNum type="arabicPeriod"/>
            </a:pPr>
            <a:r>
              <a:rPr lang="en-US" dirty="0" smtClean="0"/>
              <a:t>Establish Independent Expert Agent</a:t>
            </a:r>
          </a:p>
          <a:p>
            <a:pPr marL="596646" indent="-514350">
              <a:buAutoNum type="arabicPeriod"/>
            </a:pPr>
            <a:r>
              <a:rPr lang="en-US" dirty="0" smtClean="0"/>
              <a:t>Government Monitoring</a:t>
            </a:r>
          </a:p>
          <a:p>
            <a:pPr marL="596646" indent="-514350">
              <a:buAutoNum type="arabicPeriod"/>
            </a:pPr>
            <a:r>
              <a:rPr lang="en-US" dirty="0" smtClean="0"/>
              <a:t>Improve Thailand’s Agriculture Education</a:t>
            </a:r>
          </a:p>
          <a:p>
            <a:pPr marL="596646" indent="-514350">
              <a:buAutoNum type="arabicPeriod"/>
            </a:pPr>
            <a:endParaRPr lang="en-US" dirty="0" smtClean="0"/>
          </a:p>
          <a:p>
            <a:pPr marL="596646" indent="-514350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Suggested solution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Contract Farming Union Improvement</a:t>
            </a:r>
            <a:endParaRPr lang="th-TH" sz="31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None/>
            </a:pPr>
            <a:r>
              <a:rPr lang="en-US" dirty="0" smtClean="0"/>
              <a:t>There </a:t>
            </a:r>
            <a:r>
              <a:rPr lang="en-US" u="sng" dirty="0" smtClean="0"/>
              <a:t>exists contract farming unions</a:t>
            </a:r>
          </a:p>
          <a:p>
            <a:pPr marL="596646" indent="-514350">
              <a:buNone/>
            </a:pPr>
            <a:r>
              <a:rPr lang="en-US" dirty="0" smtClean="0"/>
              <a:t>       with the following functions…</a:t>
            </a:r>
          </a:p>
          <a:p>
            <a:pPr marL="596646" indent="-514350">
              <a:buNone/>
            </a:pP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 - Contract Investigation</a:t>
            </a:r>
          </a:p>
          <a:p>
            <a:pPr marL="596646" indent="-514350">
              <a:buNone/>
            </a:pP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 - Financial and Investment Advisory for Farmers</a:t>
            </a:r>
          </a:p>
          <a:p>
            <a:pPr marL="596646" indent="-514350">
              <a:buNone/>
            </a:pP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 - Debt Restructuring and Access to Funds</a:t>
            </a:r>
          </a:p>
          <a:p>
            <a:pPr marL="596646" indent="-514350">
              <a:buNone/>
            </a:pPr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 - Establishment of a Complaints</a:t>
            </a:r>
          </a:p>
          <a:p>
            <a:pPr marL="596646" indent="-514350">
              <a:buNone/>
            </a:pPr>
            <a:endParaRPr lang="th-TH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Suggested solution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Contract Farming Union Improvement</a:t>
            </a:r>
            <a:endParaRPr lang="th-TH" sz="31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But…</a:t>
            </a:r>
          </a:p>
          <a:p>
            <a:pPr>
              <a:buNone/>
            </a:pPr>
            <a:r>
              <a:rPr lang="en-US" dirty="0" smtClean="0"/>
              <a:t> - Only 22 committees and employee (2556) -&gt; </a:t>
            </a:r>
            <a:r>
              <a:rPr lang="en-US" u="sng" dirty="0" smtClean="0"/>
              <a:t>Quantity mismatch</a:t>
            </a:r>
            <a:r>
              <a:rPr lang="en-US" dirty="0" smtClean="0"/>
              <a:t> with farmers</a:t>
            </a:r>
          </a:p>
          <a:p>
            <a:pPr>
              <a:buNone/>
            </a:pPr>
            <a:r>
              <a:rPr lang="en-US" dirty="0" smtClean="0"/>
              <a:t> - </a:t>
            </a:r>
            <a:r>
              <a:rPr lang="en-US" u="sng" dirty="0" smtClean="0"/>
              <a:t>Not all farmers</a:t>
            </a:r>
            <a:r>
              <a:rPr lang="en-US" dirty="0" smtClean="0"/>
              <a:t> are in the union</a:t>
            </a:r>
          </a:p>
          <a:p>
            <a:pPr>
              <a:buNone/>
            </a:pPr>
            <a:r>
              <a:rPr lang="en-US" dirty="0" smtClean="0"/>
              <a:t> - </a:t>
            </a:r>
            <a:r>
              <a:rPr lang="en-US" u="sng" dirty="0" smtClean="0"/>
              <a:t>Not all farmers</a:t>
            </a:r>
            <a:r>
              <a:rPr lang="en-US" dirty="0" smtClean="0"/>
              <a:t> can access to communication channel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42860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Conclusion: Suggested solution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Contract Farming Union Improvement</a:t>
            </a:r>
            <a:r>
              <a:rPr lang="th-TH" dirty="0" smtClean="0"/>
              <a:t/>
            </a:r>
            <a:br>
              <a:rPr lang="th-TH" dirty="0" smtClean="0"/>
            </a:b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Suggested Union Improvement</a:t>
            </a:r>
          </a:p>
          <a:p>
            <a:pPr>
              <a:buNone/>
            </a:pPr>
            <a:r>
              <a:rPr lang="en-US" dirty="0" smtClean="0"/>
              <a:t> 1. Match the union’s experts with Sub-district Administrative Organization (SAO) -&gt; SAO distribute knowledge to farmers</a:t>
            </a:r>
          </a:p>
          <a:p>
            <a:pPr>
              <a:buNone/>
            </a:pPr>
            <a:r>
              <a:rPr lang="en-US" dirty="0" smtClean="0"/>
              <a:t> 2. Increase members to increase bargaining power -&gt; By cooperating with SAO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Suggested solution 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2. Establish Independent Expert Agent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Establish Independent Expert Agent</a:t>
            </a:r>
          </a:p>
          <a:p>
            <a:pPr>
              <a:buNone/>
            </a:pPr>
            <a:r>
              <a:rPr lang="en-US" dirty="0" smtClean="0"/>
              <a:t>     with 	- Agriculture Knowledge</a:t>
            </a:r>
          </a:p>
          <a:p>
            <a:pPr>
              <a:buNone/>
            </a:pPr>
            <a:r>
              <a:rPr lang="en-US" dirty="0" smtClean="0"/>
              <a:t>             	- Management Knowledge</a:t>
            </a:r>
          </a:p>
          <a:p>
            <a:pPr>
              <a:buNone/>
            </a:pPr>
            <a:r>
              <a:rPr lang="en-US" dirty="0" smtClean="0"/>
              <a:t>			- Financial Knowledge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Assist the farmers in the whole operation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Incentive-Based Income</a:t>
            </a:r>
          </a:p>
          <a:p>
            <a:pPr>
              <a:buNone/>
            </a:pPr>
            <a:r>
              <a:rPr lang="en-US" dirty="0" smtClean="0"/>
              <a:t>       Ex. Based on no. of satisfied farmers, commission from farmers’ profit (Low fixed salary)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Suggested solution 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3. Government Monitoring</a:t>
            </a:r>
            <a:endParaRPr lang="th-TH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u="sng" dirty="0" smtClean="0"/>
              <a:t>Act Reformation to Improve Contracts</a:t>
            </a:r>
          </a:p>
          <a:p>
            <a:pPr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       Aims - Reduce Imperfect Information</a:t>
            </a:r>
          </a:p>
          <a:p>
            <a:pPr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               - Reduce Exploitation</a:t>
            </a:r>
          </a:p>
          <a:p>
            <a:pPr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               - Reduce Monopoly Power by Increasing Farmer’s margin</a:t>
            </a:r>
          </a:p>
          <a:p>
            <a:r>
              <a:rPr lang="en-US" u="sng" dirty="0" smtClean="0"/>
              <a:t>Cooperative Agencies Match SAO and Government</a:t>
            </a:r>
            <a:r>
              <a:rPr lang="en-US" dirty="0" smtClean="0"/>
              <a:t> -&gt;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Policy can access small farmers to large farmers</a:t>
            </a:r>
          </a:p>
          <a:p>
            <a:r>
              <a:rPr lang="en-US" u="sng" dirty="0" smtClean="0"/>
              <a:t>Provide Basic Capital </a:t>
            </a:r>
            <a:r>
              <a:rPr lang="en-US" dirty="0" smtClean="0"/>
              <a:t>-&gt;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Reduce Farmer’s lending</a:t>
            </a:r>
          </a:p>
          <a:p>
            <a:r>
              <a:rPr lang="en-US" u="sng" dirty="0" smtClean="0"/>
              <a:t>Promote Diversification </a:t>
            </a:r>
            <a:r>
              <a:rPr lang="en-US" dirty="0" smtClean="0"/>
              <a:t>-&gt;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Off-farm Income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Suggested solution </a:t>
            </a:r>
            <a:br>
              <a:rPr lang="en-US" dirty="0" smtClean="0"/>
            </a:br>
            <a:r>
              <a:rPr lang="en-US" sz="31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4. Improvement Thailand’s Agriculture Education</a:t>
            </a:r>
            <a:endParaRPr lang="th-TH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 more available agriculture faculty</a:t>
            </a:r>
          </a:p>
          <a:p>
            <a:r>
              <a:rPr lang="en-US" dirty="0" smtClean="0"/>
              <a:t>Increase income for agriculture-related occupation (Teacher, Advisor, Developer, Etc.) -&gt; Increase incentive and competition</a:t>
            </a:r>
          </a:p>
          <a:p>
            <a:r>
              <a:rPr lang="en-US" dirty="0" smtClean="0"/>
              <a:t>Input finance and management into fundamental education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58" y="2857496"/>
            <a:ext cx="7498080" cy="1143000"/>
          </a:xfrm>
        </p:spPr>
        <p:txBody>
          <a:bodyPr/>
          <a:lstStyle/>
          <a:p>
            <a:r>
              <a:rPr lang="en-US" dirty="0" smtClean="0"/>
              <a:t>Q&amp;A</a:t>
            </a:r>
            <a:endParaRPr lang="th-TH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olstice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  <a:fontScheme name="Solstice">
    <a:majorFont>
      <a:latin typeface="Gill Sans MT"/>
      <a:ea typeface=""/>
      <a:cs typeface=""/>
      <a:font script="Grek" typeface="Corbel"/>
      <a:font script="Cyrl" typeface="Corbel"/>
      <a:font script="Jpan" typeface="HGｺﾞｼｯｸE"/>
      <a:font script="Hang" typeface="휴먼매직체"/>
      <a:font script="Hans" typeface="华文中宋"/>
      <a:font script="Hant" typeface="微軟正黑體"/>
      <a:font script="Arab" typeface="Majalla UI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Gill Sans MT"/>
      <a:ea typeface=""/>
      <a:cs typeface=""/>
      <a:font script="Grek" typeface="Corbel"/>
      <a:font script="Cyrl" typeface="Corbel"/>
      <a:font script="Jpan" typeface="HGｺﾞｼｯｸE"/>
      <a:font script="Hang" typeface="HY엽서L"/>
      <a:font script="Hans" typeface="华文中宋"/>
      <a:font script="Hant" typeface="微軟正黑體"/>
      <a:font script="Arab" typeface="Majalla UI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Solstice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53000"/>
            </a:schemeClr>
          </a:gs>
          <a:gs pos="50000">
            <a:schemeClr val="phClr">
              <a:tint val="42000"/>
              <a:satMod val="255000"/>
            </a:schemeClr>
          </a:gs>
          <a:gs pos="97000">
            <a:schemeClr val="phClr">
              <a:tint val="53000"/>
              <a:satMod val="260000"/>
            </a:schemeClr>
          </a:gs>
          <a:gs pos="100000">
            <a:schemeClr val="phClr">
              <a:tint val="56000"/>
              <a:satMod val="275000"/>
            </a:schemeClr>
          </a:gs>
        </a:gsLst>
        <a:path path="circle">
          <a:fillToRect l="50000" t="50000" r="50000" b="50000"/>
        </a:path>
      </a:gradFill>
      <a:gradFill rotWithShape="1">
        <a:gsLst>
          <a:gs pos="0">
            <a:schemeClr val="phClr">
              <a:tint val="92000"/>
              <a:satMod val="170000"/>
            </a:schemeClr>
          </a:gs>
          <a:gs pos="15000">
            <a:schemeClr val="phClr">
              <a:tint val="92000"/>
              <a:shade val="99000"/>
              <a:satMod val="170000"/>
            </a:schemeClr>
          </a:gs>
          <a:gs pos="62000">
            <a:schemeClr val="phClr">
              <a:tint val="96000"/>
              <a:shade val="80000"/>
              <a:satMod val="170000"/>
            </a:schemeClr>
          </a:gs>
          <a:gs pos="97000">
            <a:schemeClr val="phClr">
              <a:tint val="98000"/>
              <a:shade val="63000"/>
              <a:satMod val="170000"/>
            </a:schemeClr>
          </a:gs>
          <a:gs pos="100000">
            <a:schemeClr val="phClr">
              <a:shade val="62000"/>
              <a:satMod val="170000"/>
            </a:schemeClr>
          </a:gs>
        </a:gsLst>
        <a:path path="circle">
          <a:fillToRect l="50000" t="50000" r="50000" b="50000"/>
        </a:path>
      </a:gradFill>
    </a:fillStyleLst>
    <a:lnStyleLst>
      <a:ln w="952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63500" dist="254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phClr">
              <a:shade val="80000"/>
            </a:schemeClr>
          </a:contourClr>
        </a:sp3d>
      </a:effectStyle>
      <a:effectStyle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60000"/>
              <a:satMod val="355000"/>
            </a:schemeClr>
          </a:gs>
          <a:gs pos="40000">
            <a:schemeClr val="phClr">
              <a:tint val="85000"/>
              <a:satMod val="320000"/>
            </a:schemeClr>
          </a:gs>
          <a:gs pos="100000">
            <a:schemeClr val="phClr">
              <a:shade val="55000"/>
              <a:satMod val="300000"/>
            </a:schemeClr>
          </a:gs>
        </a:gsLst>
        <a:path path="circle">
          <a:fillToRect l="-24500" t="-20000" r="124500" b="120000"/>
        </a:path>
      </a:gradFill>
      <a:blipFill>
        <a:blip xmlns:r="http://schemas.openxmlformats.org/officeDocument/2006/relationships" r:embed="rId1">
          <a:duotone>
            <a:schemeClr val="phClr">
              <a:shade val="9000"/>
              <a:satMod val="300000"/>
            </a:schemeClr>
            <a:schemeClr val="phClr">
              <a:tint val="90000"/>
              <a:satMod val="225000"/>
            </a:schemeClr>
          </a:duotone>
        </a:blip>
        <a:tile tx="0" ty="0" sx="90000" sy="90000" flip="x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524</TotalTime>
  <Words>795</Words>
  <Application>Microsoft Office PowerPoint</Application>
  <PresentationFormat>On-screen Show (4:3)</PresentationFormat>
  <Paragraphs>151</Paragraphs>
  <Slides>29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Solstice</vt:lpstr>
      <vt:lpstr>Contract Farming in Thailand: Chains or Unchains of Poverty?</vt:lpstr>
      <vt:lpstr>Presentation Outline</vt:lpstr>
      <vt:lpstr>Introduction: What is contract farming?</vt:lpstr>
      <vt:lpstr>Introduction: Categories of Contract Farming</vt:lpstr>
      <vt:lpstr>Introduction: Categories of Contract Farming</vt:lpstr>
      <vt:lpstr>Introduction: Categories of Contract Farming</vt:lpstr>
      <vt:lpstr>Introduction: Categories of Contract Farming</vt:lpstr>
      <vt:lpstr>Introduction: Categories of Contract Farming</vt:lpstr>
      <vt:lpstr>Introduction: Categories of Contract Farming</vt:lpstr>
      <vt:lpstr>Introduction: Categories of Contract Farming</vt:lpstr>
      <vt:lpstr>Introduction: Categories of Contract Farming</vt:lpstr>
      <vt:lpstr>Introduction: Statistics</vt:lpstr>
      <vt:lpstr>Introduction: Statistics</vt:lpstr>
      <vt:lpstr>Introduction: Advantages of Contract Farming</vt:lpstr>
      <vt:lpstr>Introduction: Advantages of Contract Farming</vt:lpstr>
      <vt:lpstr>Introduction: Disadvantages of Contract Farming</vt:lpstr>
      <vt:lpstr>Case Study</vt:lpstr>
      <vt:lpstr>Case: CF as a chain/unchain of poverty</vt:lpstr>
      <vt:lpstr>Conclusion: CF chain or unchain of poverty?</vt:lpstr>
      <vt:lpstr>Conclusion: CF chain or unchain of poverty?</vt:lpstr>
      <vt:lpstr>Conclusion: Determining Factors of Success and Failure in CF</vt:lpstr>
      <vt:lpstr>Conclusion: Suggested solution</vt:lpstr>
      <vt:lpstr>Conclusion: Suggested solution 1. Contract Farming Union Improvement</vt:lpstr>
      <vt:lpstr>Conclusion: Suggested solution 1. Contract Farming Union Improvement</vt:lpstr>
      <vt:lpstr>Conclusion: Suggested solution 1. Contract Farming Union Improvement </vt:lpstr>
      <vt:lpstr>Conclusion: Suggested solution  2. Establish Independent Expert Agent </vt:lpstr>
      <vt:lpstr>Conclusion: Suggested solution  3. Government Monitoring</vt:lpstr>
      <vt:lpstr>Conclusion: Suggested solution  4. Improvement Thailand’s Agriculture Education</vt:lpstr>
      <vt:lpstr>Q&amp;A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 + group name</dc:title>
  <dc:creator>Admin</dc:creator>
  <cp:lastModifiedBy>ImageY</cp:lastModifiedBy>
  <cp:revision>76</cp:revision>
  <dcterms:created xsi:type="dcterms:W3CDTF">2014-02-18T07:47:29Z</dcterms:created>
  <dcterms:modified xsi:type="dcterms:W3CDTF">2014-02-28T02:39:34Z</dcterms:modified>
</cp:coreProperties>
</file>