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321" r:id="rId4"/>
    <p:sldId id="322" r:id="rId5"/>
    <p:sldId id="260" r:id="rId6"/>
    <p:sldId id="292" r:id="rId7"/>
    <p:sldId id="261" r:id="rId8"/>
    <p:sldId id="262" r:id="rId9"/>
    <p:sldId id="264" r:id="rId10"/>
    <p:sldId id="265" r:id="rId11"/>
    <p:sldId id="266" r:id="rId12"/>
    <p:sldId id="263" r:id="rId13"/>
    <p:sldId id="267" r:id="rId14"/>
    <p:sldId id="272" r:id="rId15"/>
    <p:sldId id="269" r:id="rId16"/>
    <p:sldId id="273" r:id="rId17"/>
    <p:sldId id="274" r:id="rId18"/>
    <p:sldId id="275" r:id="rId19"/>
    <p:sldId id="276" r:id="rId20"/>
    <p:sldId id="270" r:id="rId21"/>
    <p:sldId id="323" r:id="rId22"/>
    <p:sldId id="277" r:id="rId23"/>
    <p:sldId id="291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9D064-D56D-4128-A1F0-6E1726EFB7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73A455-4BB6-4DFA-A270-DEA0E096EA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346FC-D287-453F-82C4-4972F1624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DDD6C4-139D-4324-9A54-4A632395C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F76E27-4DC2-4DDD-AAC6-02C4CF74E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94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AAE0D-57E4-4E8A-932A-ECED335B4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016C9-9D33-4FD8-8C09-10170835BC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EFAED-455E-4F62-ADCF-0D45B54E5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7BE03D-B823-4073-9310-927297E84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FF3A23-4FAA-42F1-B6A7-8AAA46C5C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90270-19D5-42CE-99F0-7E1CF199B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A0C228-20D0-40BA-8282-09505DFBD2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B5AC84-B395-4D38-9458-3FEAFD798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DBC039-A80E-4785-9B25-0078824DF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140AF-A9B6-4C87-9932-C8D4214C6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633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81E65-DE86-4DD1-8B62-09A110789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FEA0F4-5E18-4254-8F4C-F9F0B8A87B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6E2CDA-B094-4C45-9556-79BB3CFA05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ADB2A4-97E7-4E4E-AC30-858648285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D3FD32-1AD1-4203-B692-4F77A4FF4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8918A-3058-4E87-90F3-1AFF5D904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401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F59BD-D889-40F9-99AF-977AD016D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772FB-2D8D-4E43-9B23-76CF64021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D760B-1382-4F67-8442-4F23216C5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70FF69-61FE-48EA-A456-21C573A7DC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6AC2FF-C5A7-4333-AD02-211EF4DD51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CBCC5E-AD63-45B0-BA86-6844E315A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047B1E-7D3E-4CDA-82B0-158490BD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D38425-B8BA-42B5-99AC-6D6032B34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624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7FB03-06B6-43F2-820B-473FAAAD3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3607BF-E3EF-4FE0-B5D0-0DA785906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4EEBC8-52F0-48C8-B8C9-0D9736F59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E9A62F-B03F-442C-9975-43759E81F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474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EBDA7-C2AB-4E9B-93F9-634720A3E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AF92FB-4076-4CEC-BD03-63546ADDC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D98E90-C571-4558-8777-BB932AAD5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278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CBB19-792D-4CCA-8979-4E9EF1A32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28C7D-E6FC-4D0B-8973-B52B1F8B3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FFB896-3D37-4450-A386-BA8F7A071D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792E45-C55F-45C4-AAB3-3973766D9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DA5639-02A6-493C-9040-02CD08FD8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5FEF4F-841A-4667-82F2-3CDF961D0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686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0C46A-D401-4D99-8885-8B9271E09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ED5331-AAAD-48FD-ACE7-39FE6A2677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B4BEE3-3E12-4EBC-8943-9DCC501627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33771-F86C-4B30-B9C2-715A7C70D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B3FD93-C0DB-4176-B810-8F8C3A056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BD6AE8-D973-43E9-ADB6-9128DC192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643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F363E-87B7-4CAB-88D8-4EDB77D5E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43F0D8-9910-4C6F-BE46-E062A2125C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69F36-595F-4B5A-9989-CA4726F08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AAD78-21E5-4039-8965-A1731C6AA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E08413-4CAE-48D2-9D51-33B958EB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13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AB347E-FBC2-408F-B3E6-D41A68DEFE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3984D8-6852-419B-9033-5421A8A59D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C8F546-C1B6-42FE-9D38-6795DBDCE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BBBEE-B4D0-4A62-AEC7-FF70A8FB2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8E4C8-55EC-4E65-8A5C-42FB4E3BE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34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7CB25E-F956-4371-83BC-E1DB78B86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A520C3-A87C-43C4-BDFA-513E299CCC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7E0D5-DC07-4D7B-9C82-692F398C1C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ED7D9-19CC-4675-8968-6F92241CBF3F}" type="datetimeFigureOut">
              <a:rPr lang="en-GB" smtClean="0"/>
              <a:t>05/11/2019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350D7-B75A-42AB-B807-7C26DB6F1F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508A2-1C43-40C1-AD55-E1EF5AABCD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E2BF9-8A20-42FA-A058-7DB4A2922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031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Economy of Thai Peasants in the Post WWII Era (1950s-1980s) 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EE/EC301</a:t>
            </a:r>
          </a:p>
          <a:p>
            <a:r>
              <a:rPr lang="en-US" dirty="0"/>
              <a:t>Thai Economic History</a:t>
            </a:r>
          </a:p>
          <a:p>
            <a:r>
              <a:rPr lang="en-US" dirty="0"/>
              <a:t>Thorn Pitidol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8760"/>
            <a:ext cx="10113974" cy="4968552"/>
          </a:xfrm>
        </p:spPr>
        <p:txBody>
          <a:bodyPr>
            <a:normAutofit/>
          </a:bodyPr>
          <a:lstStyle/>
          <a:p>
            <a:r>
              <a:rPr lang="en-US" dirty="0"/>
              <a:t>Post WWII changes of rice peasants</a:t>
            </a:r>
          </a:p>
          <a:p>
            <a:pPr lvl="1"/>
            <a:r>
              <a:rPr lang="en-US" dirty="0"/>
              <a:t>The changing roles of the </a:t>
            </a:r>
            <a:r>
              <a:rPr lang="en-US" dirty="0" err="1"/>
              <a:t>gov’t</a:t>
            </a:r>
            <a:endParaRPr lang="en-US" dirty="0"/>
          </a:p>
          <a:p>
            <a:pPr lvl="1"/>
            <a:r>
              <a:rPr lang="en-US" dirty="0"/>
              <a:t>The disintegration of rice peasant's society</a:t>
            </a:r>
          </a:p>
          <a:p>
            <a:r>
              <a:rPr lang="en-US" dirty="0"/>
              <a:t>The expansion of upland peasants</a:t>
            </a:r>
          </a:p>
          <a:p>
            <a:pPr lvl="1"/>
            <a:r>
              <a:rPr lang="en-US" dirty="0"/>
              <a:t>Cash crop boom and peasant </a:t>
            </a:r>
            <a:r>
              <a:rPr lang="en-US" dirty="0" err="1"/>
              <a:t>colonisation</a:t>
            </a:r>
            <a:r>
              <a:rPr lang="en-US" dirty="0"/>
              <a:t> of upland frontier</a:t>
            </a:r>
          </a:p>
          <a:p>
            <a:pPr lvl="1"/>
            <a:r>
              <a:rPr lang="en-US" dirty="0"/>
              <a:t>Government and Agribusiness</a:t>
            </a:r>
          </a:p>
          <a:p>
            <a:pPr lvl="1"/>
            <a:r>
              <a:rPr lang="en-US" dirty="0"/>
              <a:t>Land and Poverty </a:t>
            </a:r>
          </a:p>
          <a:p>
            <a:pPr lvl="1"/>
            <a:r>
              <a:rPr lang="en-US" dirty="0"/>
              <a:t>Closing the Frontier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552" y="249289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/>
              <a:t>Post WWII changes of rice peasants</a:t>
            </a:r>
          </a:p>
        </p:txBody>
      </p:sp>
    </p:spTree>
    <p:extLst>
      <p:ext uri="{BB962C8B-B14F-4D97-AF65-F5344CB8AC3E}">
        <p14:creationId xmlns:p14="http://schemas.microsoft.com/office/powerpoint/2010/main" val="2574529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Overview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2526" y="1417639"/>
            <a:ext cx="9248274" cy="4708525"/>
          </a:xfrm>
        </p:spPr>
        <p:txBody>
          <a:bodyPr>
            <a:normAutofit/>
          </a:bodyPr>
          <a:lstStyle/>
          <a:p>
            <a:r>
              <a:rPr lang="en-US" dirty="0"/>
              <a:t>After WWII, the rice economy undergone dramatic transformation </a:t>
            </a:r>
          </a:p>
          <a:p>
            <a:pPr lvl="1"/>
            <a:r>
              <a:rPr lang="en-US" dirty="0"/>
              <a:t>Realignment of relationship with gov't and merchants </a:t>
            </a:r>
          </a:p>
          <a:p>
            <a:pPr lvl="1"/>
            <a:r>
              <a:rPr lang="en-US" dirty="0"/>
              <a:t>The end of long period of protection</a:t>
            </a:r>
          </a:p>
          <a:p>
            <a:pPr lvl="1"/>
            <a:r>
              <a:rPr lang="en-US" dirty="0"/>
              <a:t>From, 1950s-1980s, the rice paddy expanded due to new road connections. Frontier moved into </a:t>
            </a:r>
            <a:r>
              <a:rPr lang="en-US" dirty="0" err="1"/>
              <a:t>Mun</a:t>
            </a:r>
            <a:r>
              <a:rPr lang="en-US" dirty="0"/>
              <a:t>-Chi and </a:t>
            </a:r>
            <a:r>
              <a:rPr lang="en-US" dirty="0" err="1"/>
              <a:t>Mekhong</a:t>
            </a:r>
            <a:r>
              <a:rPr lang="en-US" dirty="0"/>
              <a:t> river areas</a:t>
            </a:r>
          </a:p>
          <a:p>
            <a:r>
              <a:rPr lang="en-US" dirty="0"/>
              <a:t>The society of small peasants disintegrated into the society of commercial farmers and wage </a:t>
            </a:r>
            <a:r>
              <a:rPr lang="en-US" dirty="0" err="1"/>
              <a:t>labour</a:t>
            </a:r>
            <a:endParaRPr lang="en-US" dirty="0"/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Transformed Villages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9405" y="1600200"/>
            <a:ext cx="9131395" cy="4853136"/>
          </a:xfrm>
        </p:spPr>
        <p:txBody>
          <a:bodyPr>
            <a:normAutofit/>
          </a:bodyPr>
          <a:lstStyle/>
          <a:p>
            <a:r>
              <a:rPr lang="en-US" dirty="0"/>
              <a:t>No longer the older pattern of a frontier settlement </a:t>
            </a:r>
            <a:endParaRPr lang="th-TH" dirty="0"/>
          </a:p>
          <a:p>
            <a:pPr lvl="1"/>
            <a:r>
              <a:rPr lang="en-US" dirty="0"/>
              <a:t>Independent small holders using exchange </a:t>
            </a:r>
            <a:r>
              <a:rPr lang="en-US" dirty="0" err="1"/>
              <a:t>labour</a:t>
            </a:r>
            <a:r>
              <a:rPr lang="en-US" dirty="0"/>
              <a:t> and traditional tech.</a:t>
            </a:r>
          </a:p>
          <a:p>
            <a:r>
              <a:rPr lang="en-US" dirty="0"/>
              <a:t>The village turned into differentiated society. </a:t>
            </a:r>
          </a:p>
          <a:p>
            <a:pPr lvl="1"/>
            <a:r>
              <a:rPr lang="en-US" dirty="0"/>
              <a:t>Land under tenancy, dependency on wage </a:t>
            </a:r>
            <a:r>
              <a:rPr lang="en-US" dirty="0" err="1"/>
              <a:t>labour</a:t>
            </a:r>
            <a:r>
              <a:rPr lang="en-US" dirty="0"/>
              <a:t>, </a:t>
            </a:r>
            <a:r>
              <a:rPr lang="en-US" dirty="0" err="1"/>
              <a:t>disappearence</a:t>
            </a:r>
            <a:r>
              <a:rPr lang="en-US" dirty="0"/>
              <a:t> of exchange of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Used new strain of rice seeds together with </a:t>
            </a:r>
            <a:r>
              <a:rPr lang="en-US" dirty="0" err="1"/>
              <a:t>fertiliser</a:t>
            </a:r>
            <a:r>
              <a:rPr lang="en-US" dirty="0"/>
              <a:t> and other chemicals. Tractors and water pumps.</a:t>
            </a:r>
          </a:p>
          <a:p>
            <a:r>
              <a:rPr lang="en-US" dirty="0"/>
              <a:t>The speed of change contrasted the view of rural society as fixed, unchanging, and traditional.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Transformed Villages</a:t>
            </a:r>
            <a:endParaRPr lang="th-TH" dirty="0"/>
          </a:p>
        </p:txBody>
      </p:sp>
      <p:pic>
        <p:nvPicPr>
          <p:cNvPr id="48130" name="Picture 2" descr="http://download.clib.psu.ac.th/datawebclib/exhonline/Khwuankhoa/image/159798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604" y="1785926"/>
            <a:ext cx="2838450" cy="3886200"/>
          </a:xfrm>
          <a:prstGeom prst="rect">
            <a:avLst/>
          </a:prstGeom>
          <a:noFill/>
        </p:spPr>
      </p:pic>
      <p:pic>
        <p:nvPicPr>
          <p:cNvPr id="48132" name="Picture 4" descr="http://www.akesuphan.com/images/product/G0000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4629" y="1428736"/>
            <a:ext cx="3137167" cy="44338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Beginning of New Relationships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1901" y="1428736"/>
            <a:ext cx="9268899" cy="5043510"/>
          </a:xfrm>
        </p:spPr>
        <p:txBody>
          <a:bodyPr>
            <a:normAutofit/>
          </a:bodyPr>
          <a:lstStyle/>
          <a:p>
            <a:r>
              <a:rPr lang="en-US" dirty="0"/>
              <a:t>Population growth was seen as the factor. But the change was more from </a:t>
            </a:r>
            <a:r>
              <a:rPr lang="en-US" dirty="0" err="1"/>
              <a:t>commercialisation</a:t>
            </a:r>
            <a:r>
              <a:rPr lang="en-US" dirty="0"/>
              <a:t> and the new relations with gov't </a:t>
            </a:r>
          </a:p>
          <a:p>
            <a:pPr lvl="1"/>
            <a:r>
              <a:rPr lang="en-US" dirty="0"/>
              <a:t>1930, Chinese rice barons dominated rice trade. Local traders were </a:t>
            </a:r>
            <a:r>
              <a:rPr lang="en-US" dirty="0" err="1"/>
              <a:t>organised</a:t>
            </a:r>
            <a:r>
              <a:rPr lang="en-US" dirty="0"/>
              <a:t> into networks.</a:t>
            </a:r>
          </a:p>
          <a:p>
            <a:pPr lvl="1"/>
            <a:r>
              <a:rPr lang="en-US" dirty="0"/>
              <a:t>1940, </a:t>
            </a:r>
            <a:r>
              <a:rPr lang="en-US" dirty="0" err="1"/>
              <a:t>gov't</a:t>
            </a:r>
            <a:r>
              <a:rPr lang="en-US" dirty="0"/>
              <a:t> partnered with rice barons to raise efficiency of rice trade, build better distribution networks for consumer goods.</a:t>
            </a:r>
          </a:p>
          <a:p>
            <a:pPr lvl="1"/>
            <a:r>
              <a:rPr lang="en-US" dirty="0"/>
              <a:t>1960, the local trading agents of rice trade became much more integrated into the village economy. </a:t>
            </a:r>
          </a:p>
          <a:p>
            <a:pPr lvl="2"/>
            <a:r>
              <a:rPr lang="en-US" dirty="0"/>
              <a:t>Middlemen performed functions in lending, advancing supplies, own and rent land, selling consumer goods, and transporting products.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2532" y="1417639"/>
            <a:ext cx="9028268" cy="4708525"/>
          </a:xfrm>
        </p:spPr>
        <p:txBody>
          <a:bodyPr>
            <a:normAutofit/>
          </a:bodyPr>
          <a:lstStyle/>
          <a:p>
            <a:r>
              <a:rPr lang="en-US" dirty="0"/>
              <a:t>The gov't changed its relationship to the peasants' economy. </a:t>
            </a:r>
          </a:p>
          <a:p>
            <a:pPr lvl="1"/>
            <a:r>
              <a:rPr lang="en-US" dirty="0"/>
              <a:t>Extracting from countryside to boost urban's capital accumulation. </a:t>
            </a:r>
          </a:p>
          <a:p>
            <a:r>
              <a:rPr lang="en-US" dirty="0"/>
              <a:t> A crucial policy was "rice premium"</a:t>
            </a:r>
          </a:p>
          <a:p>
            <a:pPr lvl="1"/>
            <a:r>
              <a:rPr lang="en-US" dirty="0"/>
              <a:t>Post WWII, gov't had to pay war repatriation in the forms of rice exports. Gov't monopolized rice exports and collected the premium.</a:t>
            </a:r>
          </a:p>
          <a:p>
            <a:pPr lvl="1"/>
            <a:r>
              <a:rPr lang="en-US" dirty="0"/>
              <a:t>Continue even after the payment for war finished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side effects of rice premium </a:t>
            </a:r>
          </a:p>
          <a:p>
            <a:pPr lvl="1"/>
            <a:r>
              <a:rPr lang="en-US" dirty="0"/>
              <a:t>Low domestic price for rice. Equivalent to taxing rice peasants to support gov't and urban consumers. </a:t>
            </a:r>
          </a:p>
          <a:p>
            <a:pPr lvl="1"/>
            <a:r>
              <a:rPr lang="en-US" dirty="0"/>
              <a:t>In 1956, rice premium yielded 17% of </a:t>
            </a:r>
            <a:r>
              <a:rPr lang="en-US" dirty="0" err="1"/>
              <a:t>gov't</a:t>
            </a:r>
            <a:r>
              <a:rPr lang="en-US" dirty="0"/>
              <a:t> tax revenue. In 1969, 7%</a:t>
            </a:r>
          </a:p>
          <a:p>
            <a:pPr lvl="1"/>
            <a:r>
              <a:rPr lang="en-US" dirty="0"/>
              <a:t>In mid 1960s, premium represent 45% tax on value of rice production for export. Extracted 25% of rural income. </a:t>
            </a:r>
          </a:p>
          <a:p>
            <a:pPr lvl="1"/>
            <a:r>
              <a:rPr lang="en-US" dirty="0"/>
              <a:t>Premium only ended in 1985.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extraction was also done by manipulating the term of trade. </a:t>
            </a:r>
          </a:p>
          <a:p>
            <a:pPr lvl="1"/>
            <a:r>
              <a:rPr lang="en-US" dirty="0"/>
              <a:t>Tariff imposed higher rates on consumer goods and on inputs for agricultural production. While, rice premium pushed down product price. </a:t>
            </a:r>
          </a:p>
          <a:p>
            <a:pPr lvl="2"/>
            <a:r>
              <a:rPr lang="en-US" dirty="0"/>
              <a:t>Cost of </a:t>
            </a:r>
            <a:r>
              <a:rPr lang="en-US" dirty="0" err="1"/>
              <a:t>fertiliser</a:t>
            </a:r>
            <a:r>
              <a:rPr lang="en-US" dirty="0"/>
              <a:t> in terms of rice was 5 times higher than Japan.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But gov’t tried expanding the rice production by improving irrigation, improving new technology, and expanding ownership rights over land. </a:t>
            </a:r>
          </a:p>
          <a:p>
            <a:pPr lvl="1"/>
            <a:r>
              <a:rPr lang="en-US" dirty="0"/>
              <a:t>From  1950, gov't raised investment in irrigation and in other form of infrastructure </a:t>
            </a:r>
          </a:p>
          <a:p>
            <a:pPr lvl="1"/>
            <a:r>
              <a:rPr lang="en-US" dirty="0"/>
              <a:t>Promoting the adoption of new rice technology and seeds</a:t>
            </a:r>
          </a:p>
          <a:p>
            <a:pPr lvl="1"/>
            <a:r>
              <a:rPr lang="en-US" dirty="0"/>
              <a:t>Issuing full deed (NS4) or Occupancy Deed (NS3)</a:t>
            </a:r>
          </a:p>
          <a:p>
            <a:pPr lvl="2"/>
            <a:r>
              <a:rPr lang="en-US" dirty="0"/>
              <a:t>By late 1970s, certificates issued for 20 million </a:t>
            </a:r>
            <a:r>
              <a:rPr lang="en-US" dirty="0" err="1"/>
              <a:t>rai</a:t>
            </a:r>
            <a:r>
              <a:rPr lang="en-US" dirty="0"/>
              <a:t> in central plain.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position of village leaders was shifted to support the intrusion of central </a:t>
            </a:r>
            <a:r>
              <a:rPr lang="en-US" dirty="0" err="1"/>
              <a:t>gov't</a:t>
            </a:r>
            <a:r>
              <a:rPr lang="en-US" dirty="0"/>
              <a:t> and the merchants.</a:t>
            </a:r>
          </a:p>
          <a:p>
            <a:pPr lvl="1"/>
            <a:r>
              <a:rPr lang="en-US" dirty="0"/>
              <a:t>Village headman initially from local selection</a:t>
            </a:r>
          </a:p>
          <a:p>
            <a:pPr lvl="1"/>
            <a:r>
              <a:rPr lang="en-US" dirty="0"/>
              <a:t>But from 1960s, gov't extended administration into villages by coopting </a:t>
            </a:r>
            <a:r>
              <a:rPr lang="en-US" dirty="0" err="1"/>
              <a:t>Kamnan</a:t>
            </a:r>
            <a:r>
              <a:rPr lang="en-US" dirty="0"/>
              <a:t> and </a:t>
            </a:r>
            <a:r>
              <a:rPr lang="en-US" dirty="0" err="1"/>
              <a:t>Phuyaiban</a:t>
            </a:r>
            <a:r>
              <a:rPr lang="en-US" dirty="0"/>
              <a:t> into gov't pyramid of admin. </a:t>
            </a:r>
          </a:p>
          <a:p>
            <a:pPr lvl="1"/>
            <a:r>
              <a:rPr lang="en-US" dirty="0"/>
              <a:t>The leaders became the channels for external business to conduct business with villagers.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government’s new roles led to crisis and opportunity for different elements in peasants society.</a:t>
            </a:r>
          </a:p>
          <a:p>
            <a:pPr lvl="1"/>
            <a:r>
              <a:rPr lang="en-US" dirty="0"/>
              <a:t>Increased extraction turned low survival margin and high uncertainty in causes of crisis. </a:t>
            </a:r>
          </a:p>
          <a:p>
            <a:pPr lvl="1"/>
            <a:r>
              <a:rPr lang="en-US" dirty="0"/>
              <a:t>Some peasants can still retreat by finding new frontier, but others turned into tenancy and landlessness.</a:t>
            </a:r>
          </a:p>
          <a:p>
            <a:pPr lvl="2"/>
            <a:r>
              <a:rPr lang="en-US" dirty="0" err="1"/>
              <a:t>Khai-fak</a:t>
            </a:r>
            <a:r>
              <a:rPr lang="en-US" dirty="0"/>
              <a:t> system as an indication change to landlessness.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Power shifted toward landlords.</a:t>
            </a:r>
          </a:p>
          <a:p>
            <a:pPr lvl="1"/>
            <a:r>
              <a:rPr lang="en-US" dirty="0"/>
              <a:t>Landlords' new methods of collecting fixed rents</a:t>
            </a:r>
          </a:p>
          <a:p>
            <a:pPr lvl="1"/>
            <a:r>
              <a:rPr lang="en-US" dirty="0"/>
              <a:t>Growing pool of tenants allowed higher rent</a:t>
            </a:r>
          </a:p>
          <a:p>
            <a:pPr lvl="1"/>
            <a:r>
              <a:rPr lang="en-US" dirty="0"/>
              <a:t>Some landlords preferred using wage </a:t>
            </a:r>
            <a:r>
              <a:rPr lang="en-US" dirty="0" err="1"/>
              <a:t>labour</a:t>
            </a:r>
            <a:r>
              <a:rPr lang="en-US" dirty="0"/>
              <a:t>. </a:t>
            </a:r>
          </a:p>
          <a:p>
            <a:r>
              <a:rPr lang="en-US" dirty="0"/>
              <a:t>Rise in “landless farmers and wage </a:t>
            </a:r>
            <a:r>
              <a:rPr lang="en-US" dirty="0" err="1"/>
              <a:t>labour</a:t>
            </a:r>
            <a:r>
              <a:rPr lang="en-US" dirty="0"/>
              <a:t>”.</a:t>
            </a:r>
          </a:p>
          <a:p>
            <a:pPr lvl="1"/>
            <a:r>
              <a:rPr lang="en-US" dirty="0"/>
              <a:t>1970s estimation found landless families in </a:t>
            </a:r>
            <a:r>
              <a:rPr lang="en-US" dirty="0" err="1"/>
              <a:t>Chaopraya</a:t>
            </a:r>
            <a:r>
              <a:rPr lang="en-US" dirty="0"/>
              <a:t> Delta to be in the range of 10-25%. </a:t>
            </a:r>
          </a:p>
          <a:p>
            <a:pPr lvl="1"/>
            <a:r>
              <a:rPr lang="en-US" dirty="0"/>
              <a:t>Small landholder supplement their income with trade, crafting, and wage </a:t>
            </a:r>
            <a:r>
              <a:rPr lang="en-US" dirty="0" err="1"/>
              <a:t>labour</a:t>
            </a:r>
            <a:endParaRPr lang="en-US" dirty="0"/>
          </a:p>
          <a:p>
            <a:pPr lvl="1"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8779" y="1600200"/>
            <a:ext cx="9948397" cy="4709120"/>
          </a:xfrm>
        </p:spPr>
        <p:txBody>
          <a:bodyPr>
            <a:normAutofit/>
          </a:bodyPr>
          <a:lstStyle/>
          <a:p>
            <a:r>
              <a:rPr lang="en-US" dirty="0"/>
              <a:t>But opportunities also enabled the rise of “commercial farmers”.</a:t>
            </a:r>
          </a:p>
          <a:p>
            <a:pPr lvl="1"/>
            <a:r>
              <a:rPr lang="en-US" dirty="0"/>
              <a:t>New rice strains allowed double cropping. The uses of </a:t>
            </a:r>
            <a:r>
              <a:rPr lang="en-US" dirty="0" err="1"/>
              <a:t>fertiliser</a:t>
            </a:r>
            <a:r>
              <a:rPr lang="en-US" dirty="0"/>
              <a:t> and pesticides increased. Tractors helped improve yields and enlarge plot size.</a:t>
            </a:r>
          </a:p>
          <a:p>
            <a:pPr lvl="1"/>
            <a:r>
              <a:rPr lang="en-US" dirty="0"/>
              <a:t>They were able to use new capital investments, afforded the whole package of land improvement, seeds, chemicals, and machinery.</a:t>
            </a:r>
          </a:p>
          <a:p>
            <a:pPr lvl="1"/>
            <a:r>
              <a:rPr lang="en-US" dirty="0"/>
              <a:t>Credits also went more to the rich farmers.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exchange of </a:t>
            </a:r>
            <a:r>
              <a:rPr lang="en-US" dirty="0" err="1"/>
              <a:t>labour</a:t>
            </a:r>
            <a:r>
              <a:rPr lang="en-US" dirty="0"/>
              <a:t> rapidly declined due to the more intense cultivation and the water control via irrigation. </a:t>
            </a:r>
          </a:p>
          <a:p>
            <a:r>
              <a:rPr lang="en-US" dirty="0"/>
              <a:t>Better irrigation, uses of fertilizer, better rice strains, led to rising yields, especially in the central region.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1950s to 1980s, the older 2 systems structure of Thai rice peasant society totally changed. </a:t>
            </a:r>
          </a:p>
          <a:p>
            <a:pPr lvl="1"/>
            <a:r>
              <a:rPr lang="en-US" dirty="0"/>
              <a:t>In landlords' area, tenants settle down. Some landlords sold their land.</a:t>
            </a:r>
          </a:p>
          <a:p>
            <a:pPr lvl="1"/>
            <a:r>
              <a:rPr lang="en-US" dirty="0"/>
              <a:t>In the frontier land, villages disintegrated into societies of commercial farmers and mobile wage </a:t>
            </a:r>
            <a:r>
              <a:rPr lang="en-US" dirty="0" err="1"/>
              <a:t>labour</a:t>
            </a:r>
            <a:r>
              <a:rPr lang="en-US" dirty="0"/>
              <a:t>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changes resulted in three strata agrarian society. </a:t>
            </a:r>
          </a:p>
          <a:p>
            <a:pPr lvl="1"/>
            <a:r>
              <a:rPr lang="en-US" dirty="0"/>
              <a:t>Old landlords and commercial farmers owning more than 40 </a:t>
            </a:r>
            <a:r>
              <a:rPr lang="en-US" dirty="0" err="1"/>
              <a:t>rai</a:t>
            </a:r>
            <a:r>
              <a:rPr lang="en-US" dirty="0"/>
              <a:t>. (30% of population)</a:t>
            </a:r>
          </a:p>
          <a:p>
            <a:pPr lvl="2"/>
            <a:r>
              <a:rPr lang="en-US" dirty="0"/>
              <a:t>Use tenants or wage </a:t>
            </a:r>
            <a:r>
              <a:rPr lang="en-US" dirty="0" err="1"/>
              <a:t>labour</a:t>
            </a:r>
            <a:r>
              <a:rPr lang="en-US" dirty="0"/>
              <a:t>. Invest in other businesses such as service industries and crop trading.</a:t>
            </a:r>
          </a:p>
          <a:p>
            <a:pPr lvl="1"/>
            <a:r>
              <a:rPr lang="en-US" dirty="0"/>
              <a:t>Middle peasants owning 15-40 </a:t>
            </a:r>
            <a:r>
              <a:rPr lang="en-US" dirty="0" err="1"/>
              <a:t>rai</a:t>
            </a:r>
            <a:r>
              <a:rPr lang="en-US" dirty="0"/>
              <a:t>. (40%)</a:t>
            </a:r>
          </a:p>
          <a:p>
            <a:pPr lvl="2"/>
            <a:r>
              <a:rPr lang="en-US" dirty="0"/>
              <a:t>Offspring from old cultivating peasants. Combined market production and subsistence. </a:t>
            </a:r>
          </a:p>
          <a:p>
            <a:pPr lvl="1"/>
            <a:r>
              <a:rPr lang="en-US" dirty="0"/>
              <a:t>Landless farmers or small farmers with less than 15 </a:t>
            </a:r>
            <a:r>
              <a:rPr lang="en-US" dirty="0" err="1"/>
              <a:t>rai</a:t>
            </a:r>
            <a:r>
              <a:rPr lang="en-US" dirty="0"/>
              <a:t> (30%)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Post 1970s, saw even more intensified changes,</a:t>
            </a:r>
          </a:p>
          <a:p>
            <a:pPr lvl="1"/>
            <a:r>
              <a:rPr lang="en-US" dirty="0"/>
              <a:t>1970s-1980s saw commercial peasants adjusting to new opportunities. They became owner of  fruit orchards, fish and prawn farms, to serve new agribusinesses.</a:t>
            </a:r>
          </a:p>
          <a:p>
            <a:pPr lvl="1"/>
            <a:r>
              <a:rPr lang="en-US" dirty="0"/>
              <a:t>But the small scale rice grower found more difficulty. From late 1970s, they faced bad prices and rising input price. </a:t>
            </a:r>
          </a:p>
          <a:p>
            <a:pPr lvl="1"/>
            <a:r>
              <a:rPr lang="en-US" dirty="0"/>
              <a:t>By late 1980s, rice price support became major political issue. </a:t>
            </a:r>
          </a:p>
          <a:p>
            <a:r>
              <a:rPr lang="en-US" dirty="0"/>
              <a:t>More and more rice turned into wage </a:t>
            </a:r>
            <a:r>
              <a:rPr lang="en-US" dirty="0" err="1"/>
              <a:t>labour</a:t>
            </a:r>
            <a:r>
              <a:rPr lang="en-US" dirty="0"/>
              <a:t>. Many migrated to urban area to find works.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changes for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one generation, the small cultivating peasants no longer dominated the society of rice peasants </a:t>
            </a:r>
          </a:p>
          <a:p>
            <a:r>
              <a:rPr lang="en-US" dirty="0"/>
              <a:t>Peasant society rapidly changed into one occupied by commercial farmers and wage </a:t>
            </a:r>
            <a:r>
              <a:rPr lang="en-US" dirty="0" err="1"/>
              <a:t>labourers</a:t>
            </a:r>
            <a:r>
              <a:rPr lang="en-US" dirty="0"/>
              <a:t>. </a:t>
            </a:r>
          </a:p>
          <a:p>
            <a:r>
              <a:rPr lang="en-US" dirty="0"/>
              <a:t>The </a:t>
            </a:r>
            <a:r>
              <a:rPr lang="en-US" dirty="0" err="1"/>
              <a:t>margialised</a:t>
            </a:r>
            <a:r>
              <a:rPr lang="en-US" dirty="0"/>
              <a:t> members of this new society begun search for opportunities in the city.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9536" y="234888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/>
              <a:t>The expansion of upland peasants</a:t>
            </a:r>
          </a:p>
        </p:txBody>
      </p:sp>
    </p:spTree>
    <p:extLst>
      <p:ext uri="{BB962C8B-B14F-4D97-AF65-F5344CB8AC3E}">
        <p14:creationId xmlns:p14="http://schemas.microsoft.com/office/powerpoint/2010/main" val="1419271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Before 1950s, most of the people of Siam settled in deltas. Uplands mostly occupied by hill people. </a:t>
            </a:r>
          </a:p>
          <a:p>
            <a:pPr lvl="1"/>
            <a:r>
              <a:rPr lang="en-US" dirty="0"/>
              <a:t>Population of upland were extremely sparse. </a:t>
            </a:r>
          </a:p>
          <a:p>
            <a:pPr lvl="1"/>
            <a:r>
              <a:rPr lang="en-US" dirty="0"/>
              <a:t>Agriculture in upland areas was difficult. </a:t>
            </a:r>
          </a:p>
          <a:p>
            <a:r>
              <a:rPr lang="en-US" dirty="0"/>
              <a:t>From 1950s, a new agrarian frontier of cash crops opened in upland areas. </a:t>
            </a:r>
          </a:p>
          <a:p>
            <a:pPr lvl="1"/>
            <a:r>
              <a:rPr lang="en-US" dirty="0"/>
              <a:t>Roads built as strategic highways in the fight against communism  helped the expansion.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Roads Expansion</a:t>
            </a:r>
            <a:endParaRPr lang="th-TH" b="1" dirty="0"/>
          </a:p>
        </p:txBody>
      </p:sp>
      <p:pic>
        <p:nvPicPr>
          <p:cNvPr id="1026" name="Picture 2" descr="http://www.chillpainai.com/src/wewakeup/scoop/img_scoop/scoop/KhaoKhoHardcore/313084_10150263850952168_613647167_6741491_2709843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9786" y="3571876"/>
            <a:ext cx="3500462" cy="2530542"/>
          </a:xfrm>
          <a:prstGeom prst="rect">
            <a:avLst/>
          </a:prstGeom>
          <a:noFill/>
        </p:spPr>
      </p:pic>
      <p:pic>
        <p:nvPicPr>
          <p:cNvPr id="1028" name="Picture 4" descr="http://www.chillpainai.com/src/wewakeup/scoop/img_scoop/scoop/KhaoKhoHardcore/295814_10150251577557168_613647167_6669643_73962313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1" y="1285861"/>
            <a:ext cx="3611633" cy="2471711"/>
          </a:xfrm>
          <a:prstGeom prst="rect">
            <a:avLst/>
          </a:prstGeom>
          <a:noFill/>
        </p:spPr>
      </p:pic>
      <p:pic>
        <p:nvPicPr>
          <p:cNvPr id="1030" name="Picture 6" descr="http://www.chillpainai.com/src/wewakeup/scoop/img_scoop/scoop/KhaoKhoHardcore/301585_10150250780277168_613647167_6665811_1760655309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1" y="3929067"/>
            <a:ext cx="3681713" cy="2566973"/>
          </a:xfrm>
          <a:prstGeom prst="rect">
            <a:avLst/>
          </a:prstGeom>
          <a:noFill/>
        </p:spPr>
      </p:pic>
      <p:pic>
        <p:nvPicPr>
          <p:cNvPr id="1032" name="Picture 8" descr="http://www.chillpainai.com/src/wewakeup/scoop/img_scoop/scoop/KhaoKhoHardcore/kavo_10x10_trade_show_exhibit_booth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81224" y="1571612"/>
            <a:ext cx="3595902" cy="185738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809720" y="6215082"/>
            <a:ext cx="4214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http://www.chillpainai.com/scoop/46/</a:t>
            </a:r>
            <a:endParaRPr lang="th-TH" sz="16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open up of uplands carried over from the expansion rice frontier, many new settlers were those who moved from being the rice farmers. </a:t>
            </a:r>
          </a:p>
          <a:p>
            <a:pPr lvl="1"/>
            <a:r>
              <a:rPr lang="en-US" dirty="0"/>
              <a:t>Driven also by the gov't promotion of agri-business.</a:t>
            </a:r>
          </a:p>
          <a:p>
            <a:pPr lvl="1"/>
            <a:r>
              <a:rPr lang="en-US" dirty="0"/>
              <a:t>Expansion was much faster, more than 100 millions </a:t>
            </a:r>
            <a:r>
              <a:rPr lang="en-US" dirty="0" err="1"/>
              <a:t>rai</a:t>
            </a:r>
            <a:r>
              <a:rPr lang="en-US" dirty="0"/>
              <a:t> planted with maize, cassava, </a:t>
            </a:r>
            <a:r>
              <a:rPr lang="en-US" dirty="0" err="1"/>
              <a:t>kenaf</a:t>
            </a:r>
            <a:r>
              <a:rPr lang="en-US" dirty="0"/>
              <a:t>, cotton, and other cash crops. </a:t>
            </a:r>
          </a:p>
          <a:p>
            <a:r>
              <a:rPr lang="en-US" dirty="0"/>
              <a:t>Process of expansion began with loggers, settler moved in together with the contact from crop trader.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Expansion of upland farmers was different from rice farmers. Their growth was much more connected to urban capitals.</a:t>
            </a:r>
          </a:p>
          <a:p>
            <a:pPr lvl="1"/>
            <a:r>
              <a:rPr lang="en-US" dirty="0"/>
              <a:t>Small holders’ settlement,  but no phase of subsistence.  </a:t>
            </a:r>
          </a:p>
          <a:p>
            <a:pPr lvl="1"/>
            <a:r>
              <a:rPr lang="en-US" dirty="0"/>
              <a:t>They produced to feed factories, and were dependent of capitals, inputs, and links with agribusiness.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1950s, world trade in agricultural goods entered a boom period for almost 3 decades. </a:t>
            </a:r>
          </a:p>
          <a:p>
            <a:pPr lvl="1"/>
            <a:r>
              <a:rPr lang="en-US" dirty="0"/>
              <a:t>Network of highways built to connect Bangkok to </a:t>
            </a:r>
            <a:r>
              <a:rPr lang="en-US" dirty="0" err="1"/>
              <a:t>Isan</a:t>
            </a:r>
            <a:r>
              <a:rPr lang="en-US" dirty="0"/>
              <a:t> and other regions became the channels of distribution for cash crops. </a:t>
            </a:r>
          </a:p>
          <a:p>
            <a:pPr lvl="1"/>
            <a:r>
              <a:rPr lang="en-US" dirty="0"/>
              <a:t>The economic importance of road became more acknowledged, and the </a:t>
            </a:r>
            <a:r>
              <a:rPr lang="en-US" dirty="0" err="1"/>
              <a:t>gov't</a:t>
            </a:r>
            <a:r>
              <a:rPr lang="en-US" dirty="0"/>
              <a:t> started </a:t>
            </a:r>
            <a:r>
              <a:rPr lang="en-US" dirty="0" err="1"/>
              <a:t>constucting</a:t>
            </a:r>
            <a:r>
              <a:rPr lang="en-US" dirty="0"/>
              <a:t> feeder road. </a:t>
            </a:r>
          </a:p>
          <a:p>
            <a:pPr lvl="1"/>
            <a:r>
              <a:rPr lang="en-US" dirty="0"/>
              <a:t>Malaria </a:t>
            </a:r>
            <a:r>
              <a:rPr lang="en-US" dirty="0" err="1"/>
              <a:t>conquested</a:t>
            </a:r>
            <a:r>
              <a:rPr lang="en-US" dirty="0"/>
              <a:t>, opening new areas.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initial expansion was to produce </a:t>
            </a:r>
            <a:r>
              <a:rPr lang="en-US" b="1" dirty="0" err="1"/>
              <a:t>kenaf</a:t>
            </a:r>
            <a:r>
              <a:rPr lang="en-US" dirty="0"/>
              <a:t>, in order to be the input for gunny sacks (</a:t>
            </a:r>
            <a:r>
              <a:rPr lang="en-US" dirty="0" err="1"/>
              <a:t>krasob</a:t>
            </a:r>
            <a:r>
              <a:rPr lang="en-US" dirty="0"/>
              <a:t>).</a:t>
            </a:r>
          </a:p>
          <a:p>
            <a:r>
              <a:rPr lang="en-US" dirty="0"/>
              <a:t>Other main crops: maize, sugar, cassava</a:t>
            </a:r>
          </a:p>
          <a:p>
            <a:r>
              <a:rPr lang="en-US" b="1" dirty="0"/>
              <a:t>Maize: </a:t>
            </a:r>
            <a:r>
              <a:rPr lang="en-US" dirty="0"/>
              <a:t>a new variety adopted to be more suitable to Thailand. Production expanded from the upland b/w central and the north region, and expanded to </a:t>
            </a:r>
            <a:r>
              <a:rPr lang="en-US" dirty="0" err="1"/>
              <a:t>Isan</a:t>
            </a:r>
            <a:r>
              <a:rPr lang="en-US" dirty="0"/>
              <a:t>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Sugar: </a:t>
            </a:r>
            <a:r>
              <a:rPr lang="en-US" dirty="0"/>
              <a:t>In the late 1950, </a:t>
            </a:r>
            <a:r>
              <a:rPr lang="en-US" dirty="0" err="1"/>
              <a:t>gov't</a:t>
            </a:r>
            <a:r>
              <a:rPr lang="en-US" dirty="0"/>
              <a:t> support sugar export industry. </a:t>
            </a:r>
            <a:r>
              <a:rPr lang="en-US" dirty="0" err="1"/>
              <a:t>Gov't</a:t>
            </a:r>
            <a:r>
              <a:rPr lang="en-US" dirty="0"/>
              <a:t> built its own sugar factory and banned sugar imports. Private firms later entered the business, owning sugar </a:t>
            </a:r>
            <a:r>
              <a:rPr lang="en-US"/>
              <a:t>mills and support </a:t>
            </a:r>
            <a:r>
              <a:rPr lang="en-US" dirty="0"/>
              <a:t>expansion of sugar production area.</a:t>
            </a:r>
          </a:p>
          <a:p>
            <a:r>
              <a:rPr lang="en-US" b="1" dirty="0"/>
              <a:t>Cassava: </a:t>
            </a:r>
            <a:r>
              <a:rPr lang="en-US" dirty="0"/>
              <a:t>became the most widespread of upland crops. Cassava boom replaced the decline of </a:t>
            </a:r>
            <a:r>
              <a:rPr lang="en-US" dirty="0" err="1"/>
              <a:t>kenaf</a:t>
            </a:r>
            <a:r>
              <a:rPr lang="en-US" dirty="0"/>
              <a:t>. Cassava exports eventually overtook rice in terms of value,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Other expanded product </a:t>
            </a:r>
          </a:p>
          <a:p>
            <a:pPr lvl="1"/>
            <a:r>
              <a:rPr lang="en-US" dirty="0"/>
              <a:t>soya-beans, cotton, oil seeds, etc. </a:t>
            </a:r>
          </a:p>
          <a:p>
            <a:pPr lvl="1"/>
            <a:r>
              <a:rPr lang="en-US" dirty="0"/>
              <a:t>Pineapple for production of canned pineapple. </a:t>
            </a:r>
          </a:p>
          <a:p>
            <a:pPr lvl="1"/>
            <a:r>
              <a:rPr lang="en-US" dirty="0"/>
              <a:t>Upland in Korat became the places to raise cattle and develop dairy farms. </a:t>
            </a:r>
          </a:p>
          <a:p>
            <a:pPr lvl="1"/>
            <a:r>
              <a:rPr lang="en-US" dirty="0"/>
              <a:t>Tobacco production expanded in the north, while rubber plantation expanded in the south. </a:t>
            </a:r>
          </a:p>
          <a:p>
            <a:pPr lvl="1"/>
            <a:r>
              <a:rPr lang="en-US" dirty="0"/>
              <a:t>Commercial forests of eucalyptus to feed </a:t>
            </a:r>
            <a:r>
              <a:rPr lang="en-US" dirty="0" err="1"/>
              <a:t>fibre</a:t>
            </a:r>
            <a:r>
              <a:rPr lang="en-US" dirty="0"/>
              <a:t>, pulp, and paper industries.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 of upland 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Between 1950-1980, number of farm holdings increased very quickly, especially outside the central region. </a:t>
            </a:r>
          </a:p>
          <a:p>
            <a:pPr lvl="1"/>
            <a:r>
              <a:rPr lang="en-US" dirty="0"/>
              <a:t>Villages combine migrant from various places </a:t>
            </a:r>
          </a:p>
          <a:p>
            <a:pPr lvl="1"/>
            <a:r>
              <a:rPr lang="en-US" dirty="0"/>
              <a:t>Plantation of maize and cassava extended into the forests and hills. </a:t>
            </a:r>
          </a:p>
          <a:p>
            <a:pPr lvl="1"/>
            <a:r>
              <a:rPr lang="en-US" dirty="0" err="1"/>
              <a:t>Labours</a:t>
            </a:r>
            <a:r>
              <a:rPr lang="en-US" dirty="0"/>
              <a:t> working on roads stayed on and had their families and friends joining. Others settler followed.</a:t>
            </a:r>
          </a:p>
          <a:p>
            <a:pPr lvl="1"/>
            <a:r>
              <a:rPr lang="en-US" dirty="0"/>
              <a:t>Similar settlement also arose in the area near dam and mining construction.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 of upland 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Most of the upland peasants used to be tenants or landless </a:t>
            </a:r>
            <a:r>
              <a:rPr lang="en-US" dirty="0" err="1"/>
              <a:t>labour</a:t>
            </a:r>
            <a:r>
              <a:rPr lang="en-US" dirty="0"/>
              <a:t> in farms, </a:t>
            </a:r>
            <a:r>
              <a:rPr lang="en-US" dirty="0" err="1"/>
              <a:t>labour</a:t>
            </a:r>
            <a:r>
              <a:rPr lang="en-US" dirty="0"/>
              <a:t> who had moved to city to raise capital, or other who flee from authority.</a:t>
            </a:r>
          </a:p>
          <a:p>
            <a:pPr lvl="1"/>
            <a:r>
              <a:rPr lang="en-US" dirty="0"/>
              <a:t>Usually moved in groups. </a:t>
            </a:r>
          </a:p>
          <a:p>
            <a:pPr lvl="1"/>
            <a:r>
              <a:rPr lang="en-US" dirty="0"/>
              <a:t>Some upland peasants were actually successful cultivators who sought to expand to produce other crops.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 of upland 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6905" y="1690688"/>
            <a:ext cx="9535886" cy="4435476"/>
          </a:xfrm>
        </p:spPr>
        <p:txBody>
          <a:bodyPr>
            <a:normAutofit/>
          </a:bodyPr>
          <a:lstStyle/>
          <a:p>
            <a:r>
              <a:rPr lang="en-US" dirty="0"/>
              <a:t>The initial expansion driven by the good price for export crops. During this time, production method was crude, land cleared by burning and the use of hoe and bullock. </a:t>
            </a:r>
          </a:p>
          <a:p>
            <a:pPr lvl="1"/>
            <a:r>
              <a:rPr lang="en-US" dirty="0"/>
              <a:t>The crude method only allowed good yield in beginning years, before the quality of soil dropped. </a:t>
            </a:r>
          </a:p>
          <a:p>
            <a:pPr lvl="1"/>
            <a:r>
              <a:rPr lang="en-US" dirty="0"/>
              <a:t>The peasants often abandoned their old plot if their land no longer fertile, or if they faced debts or disputes with locally powerful. </a:t>
            </a:r>
          </a:p>
          <a:p>
            <a:pPr lvl="1"/>
            <a:r>
              <a:rPr lang="en-US" dirty="0"/>
              <a:t>Many settlers moved several times in their lifetime.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 of upland 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4614866" cy="4686320"/>
          </a:xfrm>
        </p:spPr>
        <p:txBody>
          <a:bodyPr>
            <a:normAutofit/>
          </a:bodyPr>
          <a:lstStyle/>
          <a:p>
            <a:r>
              <a:rPr lang="en-US" dirty="0"/>
              <a:t>Use of 4 wheeled tractors help defeat </a:t>
            </a:r>
            <a:r>
              <a:rPr lang="en-US" dirty="0" err="1"/>
              <a:t>imperata</a:t>
            </a:r>
            <a:r>
              <a:rPr lang="en-US" dirty="0"/>
              <a:t> grass and maintain </a:t>
            </a:r>
            <a:r>
              <a:rPr lang="en-US" dirty="0" err="1"/>
              <a:t>soilf</a:t>
            </a:r>
            <a:r>
              <a:rPr lang="en-US" dirty="0"/>
              <a:t>. </a:t>
            </a:r>
          </a:p>
          <a:p>
            <a:r>
              <a:rPr lang="en-US" dirty="0"/>
              <a:t>Mid 1960s, 3000-4000 units of tractors imported per year.</a:t>
            </a:r>
          </a:p>
          <a:p>
            <a:r>
              <a:rPr lang="en-US" dirty="0"/>
              <a:t>By 1970s, the extension of maize production was under control of tractors owners. </a:t>
            </a:r>
          </a:p>
          <a:p>
            <a:endParaRPr lang="th-TH" dirty="0"/>
          </a:p>
        </p:txBody>
      </p:sp>
      <p:pic>
        <p:nvPicPr>
          <p:cNvPr id="4100" name="Picture 4" descr="http://www.108engine.com/products/images/HDs_cat_farmtractor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1720" y="2428868"/>
            <a:ext cx="4286280" cy="2678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 of upland 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655" y="1417638"/>
            <a:ext cx="9879645" cy="4891682"/>
          </a:xfrm>
        </p:spPr>
        <p:txBody>
          <a:bodyPr>
            <a:normAutofit/>
          </a:bodyPr>
          <a:lstStyle/>
          <a:p>
            <a:r>
              <a:rPr lang="en-US" dirty="0"/>
              <a:t>After the initial phase, the key figure of the upland frontiers became the </a:t>
            </a:r>
            <a:r>
              <a:rPr lang="en-US" b="1" dirty="0"/>
              <a:t>"agrarian entrepreneur (traders)".</a:t>
            </a:r>
          </a:p>
          <a:p>
            <a:pPr lvl="1"/>
            <a:r>
              <a:rPr lang="en-US" dirty="0"/>
              <a:t>Most cultivations were capital intensive, requiring extensive uses of tractors, </a:t>
            </a:r>
            <a:r>
              <a:rPr lang="en-US" dirty="0" err="1"/>
              <a:t>fertilisers</a:t>
            </a:r>
            <a:r>
              <a:rPr lang="en-US" dirty="0"/>
              <a:t> and chemicals, and hired </a:t>
            </a:r>
            <a:r>
              <a:rPr lang="en-US" dirty="0" err="1"/>
              <a:t>labour</a:t>
            </a:r>
            <a:r>
              <a:rPr lang="en-US" dirty="0"/>
              <a:t>. Farmers had to finance these through lending. </a:t>
            </a:r>
          </a:p>
          <a:p>
            <a:pPr lvl="1"/>
            <a:r>
              <a:rPr lang="en-US" dirty="0"/>
              <a:t>Agrarian entrepreneur became source of </a:t>
            </a:r>
            <a:r>
              <a:rPr lang="en-US" dirty="0" err="1"/>
              <a:t>lendings</a:t>
            </a:r>
            <a:r>
              <a:rPr lang="en-US" dirty="0"/>
              <a:t> and capitals. </a:t>
            </a:r>
          </a:p>
          <a:p>
            <a:pPr lvl="1"/>
            <a:r>
              <a:rPr lang="en-US" dirty="0"/>
              <a:t>But they took the land of settlers who failed to payback and reallocate to others who are willing to work more intensively.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 of upland 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production of cassava and maize expanded under the system where traders allocate land, advance settler with inputs, and buy products at pre-settled price. </a:t>
            </a:r>
          </a:p>
          <a:p>
            <a:r>
              <a:rPr lang="en-US" dirty="0"/>
              <a:t>While the production of sugar were linked more directly with mill owners and their network of traders. The traders </a:t>
            </a:r>
            <a:r>
              <a:rPr lang="en-US" dirty="0" err="1"/>
              <a:t>mobilised</a:t>
            </a:r>
            <a:r>
              <a:rPr lang="en-US" dirty="0"/>
              <a:t> a large amount of wage </a:t>
            </a:r>
            <a:r>
              <a:rPr lang="en-US" dirty="0" err="1"/>
              <a:t>labour</a:t>
            </a:r>
            <a:r>
              <a:rPr lang="en-US" dirty="0"/>
              <a:t> for harvesting season.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 of upland 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Hirsh study of upland frontier villages in Western region found 3 stages of changes.</a:t>
            </a:r>
          </a:p>
          <a:p>
            <a:pPr lvl="1"/>
            <a:r>
              <a:rPr lang="en-US" dirty="0"/>
              <a:t>First stage, 1950s, gradual development of shifting cultivation. Many inhabitants were hill people and Lao.</a:t>
            </a:r>
          </a:p>
          <a:p>
            <a:pPr lvl="1"/>
            <a:r>
              <a:rPr lang="en-US" dirty="0"/>
              <a:t>Second stage, 1960s-1970s, peasants moved in from lowland, clearing forest areas. Most ended up facing crisis from reducing soil fertility.</a:t>
            </a:r>
          </a:p>
          <a:p>
            <a:pPr lvl="1"/>
            <a:r>
              <a:rPr lang="en-US" dirty="0"/>
              <a:t>Third stage, from 1970s onwards, traders and agribusiness moved in to </a:t>
            </a:r>
            <a:r>
              <a:rPr lang="en-US" dirty="0" err="1"/>
              <a:t>organise</a:t>
            </a:r>
            <a:r>
              <a:rPr lang="en-US" dirty="0"/>
              <a:t> settler and put them in more market oriented form of cultivation. </a:t>
            </a:r>
          </a:p>
          <a:p>
            <a:pPr lvl="1"/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1960s, with the export of cash crop playing a major role in the balance of payment, Thai </a:t>
            </a:r>
            <a:r>
              <a:rPr lang="en-US" dirty="0" err="1"/>
              <a:t>gov't</a:t>
            </a:r>
            <a:r>
              <a:rPr lang="en-US" dirty="0"/>
              <a:t> turned to promote the expansion of cash crop production.</a:t>
            </a:r>
          </a:p>
          <a:p>
            <a:pPr lvl="1"/>
            <a:r>
              <a:rPr lang="en-US" dirty="0"/>
              <a:t>Tax breaks and duty privilege to agribusiness firms. </a:t>
            </a:r>
          </a:p>
          <a:p>
            <a:pPr lvl="1"/>
            <a:r>
              <a:rPr lang="en-US" dirty="0"/>
              <a:t>From 1976, agri-business given priority in investment promotion. </a:t>
            </a:r>
          </a:p>
          <a:p>
            <a:pPr lvl="2"/>
            <a:r>
              <a:rPr lang="en-US" dirty="0"/>
              <a:t>First group of firms that received promotion were those that processed cash-crops such as cassava, maize, and soya.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683204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Through investment promotion, firms found opportunities to expand their business. </a:t>
            </a:r>
          </a:p>
          <a:p>
            <a:pPr lvl="1"/>
            <a:r>
              <a:rPr lang="en-US" dirty="0"/>
              <a:t>CP, for example, expanded from </a:t>
            </a:r>
            <a:r>
              <a:rPr lang="en-US" dirty="0" err="1"/>
              <a:t>feedmill</a:t>
            </a:r>
            <a:r>
              <a:rPr lang="en-US" dirty="0"/>
              <a:t> to cover  the whole system of raising </a:t>
            </a:r>
            <a:r>
              <a:rPr lang="en-US" dirty="0" err="1"/>
              <a:t>livestocks</a:t>
            </a:r>
            <a:r>
              <a:rPr lang="en-US" dirty="0"/>
              <a:t>. </a:t>
            </a:r>
          </a:p>
          <a:p>
            <a:r>
              <a:rPr lang="en-US" dirty="0"/>
              <a:t>The </a:t>
            </a:r>
            <a:r>
              <a:rPr lang="en-US" dirty="0" err="1"/>
              <a:t>gov't</a:t>
            </a:r>
            <a:r>
              <a:rPr lang="en-US" dirty="0"/>
              <a:t> also encourage foreign joint investment between Thai agribusiness and foreign firms.</a:t>
            </a:r>
          </a:p>
          <a:p>
            <a:pPr lvl="1"/>
            <a:r>
              <a:rPr lang="en-US" dirty="0"/>
              <a:t>CP joined by a US firm. Dole in </a:t>
            </a:r>
            <a:r>
              <a:rPr lang="en-US" dirty="0" err="1"/>
              <a:t>foodcanning</a:t>
            </a:r>
            <a:r>
              <a:rPr lang="en-US" dirty="0"/>
              <a:t>. Dutch and Danish in dairy. Taiwanese firms in prawn and fish farming.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090161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5651" y="1500174"/>
            <a:ext cx="10113402" cy="4972072"/>
          </a:xfrm>
        </p:spPr>
        <p:txBody>
          <a:bodyPr>
            <a:normAutofit/>
          </a:bodyPr>
          <a:lstStyle/>
          <a:p>
            <a:r>
              <a:rPr lang="en-US" dirty="0"/>
              <a:t>The </a:t>
            </a:r>
            <a:r>
              <a:rPr lang="en-US" dirty="0" err="1"/>
              <a:t>gov't</a:t>
            </a:r>
            <a:r>
              <a:rPr lang="en-US" dirty="0"/>
              <a:t> increased the availability of capital to agribusinesses.</a:t>
            </a:r>
          </a:p>
          <a:p>
            <a:pPr lvl="1"/>
            <a:r>
              <a:rPr lang="en-US" dirty="0"/>
              <a:t>BACC promoted to give </a:t>
            </a:r>
            <a:r>
              <a:rPr lang="en-US" dirty="0" err="1"/>
              <a:t>lendings</a:t>
            </a:r>
            <a:r>
              <a:rPr lang="en-US" dirty="0"/>
              <a:t> to cultivators. </a:t>
            </a:r>
          </a:p>
          <a:p>
            <a:pPr lvl="1"/>
            <a:r>
              <a:rPr lang="en-US" dirty="0"/>
              <a:t>Commercial banks regulated to set certain percentage of lending to agriculture, but this rarely reached small and medium peasants </a:t>
            </a:r>
          </a:p>
          <a:p>
            <a:r>
              <a:rPr lang="en-US" dirty="0"/>
              <a:t>Agribusinesses developed a variety of techniques to gain more secure and effective relations with small farmers in their production.</a:t>
            </a:r>
          </a:p>
          <a:p>
            <a:pPr lvl="1"/>
            <a:r>
              <a:rPr lang="en-US" dirty="0"/>
              <a:t>The system of "contract farming"  was introduced in variety of products. </a:t>
            </a:r>
          </a:p>
          <a:p>
            <a:pPr lvl="1"/>
            <a:r>
              <a:rPr lang="en-US" dirty="0"/>
              <a:t>Sugar mills built networks of agents to manage cultivation.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289049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lives of upland peasants were affected by the </a:t>
            </a:r>
            <a:r>
              <a:rPr lang="en-US" dirty="0" err="1"/>
              <a:t>gov't</a:t>
            </a:r>
            <a:r>
              <a:rPr lang="en-US" dirty="0"/>
              <a:t> policies toward forests.</a:t>
            </a:r>
          </a:p>
          <a:p>
            <a:r>
              <a:rPr lang="en-US" dirty="0"/>
              <a:t>In 1961, </a:t>
            </a:r>
            <a:r>
              <a:rPr lang="en-US" dirty="0" err="1"/>
              <a:t>gov't</a:t>
            </a:r>
            <a:r>
              <a:rPr lang="en-US" dirty="0"/>
              <a:t> estimated that 53% of the country covered by forest and aimed for the number not to fall below 50%. But in the next 20 years, forest areas would continue to decline very quickly through expansion of upland farmers.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414549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pic>
        <p:nvPicPr>
          <p:cNvPr id="30722" name="Picture 2" descr="http://www.rmutphysics.com/charud/oldnews/262/pic1/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6650" y="1214410"/>
            <a:ext cx="4279350" cy="5572164"/>
          </a:xfrm>
          <a:prstGeom prst="rect">
            <a:avLst/>
          </a:prstGeom>
          <a:noFill/>
        </p:spPr>
      </p:pic>
      <p:pic>
        <p:nvPicPr>
          <p:cNvPr id="30724" name="Picture 4" descr="http://www.rmutphysics.com/charud/oldnews/262/pic1/8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90125" y="1214410"/>
            <a:ext cx="4085225" cy="5715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52323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1950s, logging businesses expanded at rapid rate to supply industries such as matches, plywood, </a:t>
            </a:r>
            <a:r>
              <a:rPr lang="en-US" dirty="0" err="1"/>
              <a:t>parawood</a:t>
            </a:r>
            <a:r>
              <a:rPr lang="en-US" dirty="0"/>
              <a:t>, paper etc. </a:t>
            </a:r>
          </a:p>
          <a:p>
            <a:pPr lvl="1"/>
            <a:r>
              <a:rPr lang="en-US" dirty="0"/>
              <a:t>Loggers sell all kind of timbers. Villagers set up their own small logging firms. </a:t>
            </a:r>
          </a:p>
          <a:p>
            <a:r>
              <a:rPr lang="en-US" dirty="0"/>
              <a:t>The army encouraged peasants to settle in new villages along the road. </a:t>
            </a:r>
          </a:p>
          <a:p>
            <a:pPr lvl="1"/>
            <a:r>
              <a:rPr lang="en-US" dirty="0"/>
              <a:t>1 km radius policy. But the actual settlement went further.</a:t>
            </a:r>
          </a:p>
          <a:p>
            <a:r>
              <a:rPr lang="en-US" dirty="0"/>
              <a:t>Concession to logging companies also another policy to fight insurgent. </a:t>
            </a:r>
          </a:p>
          <a:p>
            <a:pPr lvl="1"/>
            <a:r>
              <a:rPr lang="en-US" dirty="0"/>
              <a:t>Although there was the replanting requirement; such condition was not effectively policed.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578148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1964, the </a:t>
            </a:r>
            <a:r>
              <a:rPr lang="en-US" dirty="0" err="1"/>
              <a:t>gov't</a:t>
            </a:r>
            <a:r>
              <a:rPr lang="en-US" dirty="0"/>
              <a:t> passed the National Forest Reserve Act, but did not have both the will and the ability to effectively implement the policy. </a:t>
            </a:r>
          </a:p>
          <a:p>
            <a:pPr lvl="1"/>
            <a:r>
              <a:rPr lang="en-US" dirty="0"/>
              <a:t>Between 1961 and 1988, total area covered by forest reduced from 171 million t 90 million </a:t>
            </a:r>
            <a:r>
              <a:rPr lang="en-US" dirty="0" err="1"/>
              <a:t>rai</a:t>
            </a:r>
            <a:r>
              <a:rPr lang="en-US" dirty="0"/>
              <a:t>. Most of the lost area turned into cropped area. </a:t>
            </a:r>
          </a:p>
          <a:p>
            <a:r>
              <a:rPr lang="en-US" dirty="0"/>
              <a:t>While the gov't actually prepared to sacrifice forests for political-economic purposes, they used the idea of protecting forests to influence the upland peasants.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584420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1964 National Forest Reserve Act aimed to keep forest area at 40%. In 1985,"forest reserves“ designated, covering 42% of the country. </a:t>
            </a:r>
          </a:p>
          <a:p>
            <a:pPr lvl="1"/>
            <a:r>
              <a:rPr lang="en-US" dirty="0"/>
              <a:t>But the designation of area was not related  to the actual condition. At least 1/3 or even 1/2 of all cultivated land situated in forest reserves.</a:t>
            </a:r>
          </a:p>
          <a:p>
            <a:r>
              <a:rPr lang="en-US" dirty="0"/>
              <a:t>The designation of forest reserves had crucial consequences on land rights of upland peasants</a:t>
            </a:r>
          </a:p>
          <a:p>
            <a:pPr lvl="1"/>
            <a:r>
              <a:rPr lang="en-US" dirty="0"/>
              <a:t>They became “illegal occupants”.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284057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3777" y="1526292"/>
            <a:ext cx="9886521" cy="4903104"/>
          </a:xfrm>
        </p:spPr>
        <p:txBody>
          <a:bodyPr>
            <a:normAutofit fontScale="77500" lnSpcReduction="20000"/>
          </a:bodyPr>
          <a:lstStyle/>
          <a:p>
            <a:r>
              <a:rPr lang="en-US" sz="4000" dirty="0"/>
              <a:t>The illegal status of upland peasants also contributed by the </a:t>
            </a:r>
            <a:r>
              <a:rPr lang="en-US" sz="4000" dirty="0" err="1"/>
              <a:t>gov't</a:t>
            </a:r>
            <a:r>
              <a:rPr lang="en-US" sz="4000" dirty="0"/>
              <a:t> limited effort to provide them land certificates.</a:t>
            </a:r>
          </a:p>
          <a:p>
            <a:pPr lvl="1"/>
            <a:r>
              <a:rPr lang="en-US" sz="3400" dirty="0"/>
              <a:t>The survey of land by the </a:t>
            </a:r>
            <a:r>
              <a:rPr lang="en-US" sz="3400" dirty="0" err="1"/>
              <a:t>gov't</a:t>
            </a:r>
            <a:r>
              <a:rPr lang="en-US" sz="3400" dirty="0"/>
              <a:t> concentrated mostly in the central region. The registration of NS certificates were slow.</a:t>
            </a:r>
          </a:p>
          <a:p>
            <a:pPr lvl="1"/>
            <a:r>
              <a:rPr lang="en-US" sz="3400" dirty="0"/>
              <a:t>Most upland settlers had only a SK-1, which gave them no legal ownership. </a:t>
            </a:r>
          </a:p>
          <a:p>
            <a:r>
              <a:rPr lang="en-US" sz="4000" dirty="0"/>
              <a:t>In 1974s, 5-6 millions people estimated to live in untitled land in forest reserve. By 1990s, this rose to 10-12 millions. </a:t>
            </a:r>
          </a:p>
          <a:p>
            <a:r>
              <a:rPr lang="en-US" sz="4000" dirty="0"/>
              <a:t>Despite promoting the agribusiness, the </a:t>
            </a:r>
            <a:r>
              <a:rPr lang="en-US" sz="4000" dirty="0" err="1"/>
              <a:t>gov't</a:t>
            </a:r>
            <a:r>
              <a:rPr lang="en-US" sz="4000" dirty="0"/>
              <a:t> ended up giving no legal backing and assistance to peasant settlers.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84369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Most of the settlers of the upland frontier were poor. </a:t>
            </a:r>
          </a:p>
          <a:p>
            <a:pPr lvl="1"/>
            <a:r>
              <a:rPr lang="en-US" dirty="0" err="1"/>
              <a:t>labourers</a:t>
            </a:r>
            <a:r>
              <a:rPr lang="en-US" dirty="0"/>
              <a:t> from road construction, or landless peasants fleeing debt.</a:t>
            </a:r>
          </a:p>
          <a:p>
            <a:r>
              <a:rPr lang="en-US" dirty="0"/>
              <a:t>Needing to cover high cost of land clearing and cultivation, most started out with loans </a:t>
            </a:r>
          </a:p>
          <a:p>
            <a:pPr lvl="1"/>
            <a:r>
              <a:rPr lang="en-US" dirty="0"/>
              <a:t>Without access to land certificates, also no access to formal and cheaper loans.</a:t>
            </a:r>
          </a:p>
          <a:p>
            <a:pPr lvl="1"/>
            <a:r>
              <a:rPr lang="en-US" dirty="0"/>
              <a:t>The lack of secure land title means limited incentive and capital to invest in higher productivity.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73421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poverty incidence among upland peasants were high.</a:t>
            </a:r>
          </a:p>
          <a:p>
            <a:pPr lvl="1"/>
            <a:r>
              <a:rPr lang="en-US" dirty="0"/>
              <a:t>Estimation in 1962-3 placed 57% of total population below poverty line. In the rural north-east, the number was as high as 77%.</a:t>
            </a:r>
          </a:p>
          <a:p>
            <a:pPr lvl="1"/>
            <a:r>
              <a:rPr lang="en-US" dirty="0"/>
              <a:t>Rapid expansion of upland frontier and rising crop price helped reduced the number. In 1981, poverty incidence in NE fell to 36%. The subsequent decline in agricultural prices in 1980s eventually caused the number to rise back. </a:t>
            </a:r>
          </a:p>
          <a:p>
            <a:r>
              <a:rPr lang="en-US" dirty="0"/>
              <a:t>Villages identified by </a:t>
            </a:r>
            <a:r>
              <a:rPr lang="en-US" dirty="0" err="1"/>
              <a:t>gov't</a:t>
            </a:r>
            <a:r>
              <a:rPr lang="en-US" dirty="0"/>
              <a:t> as poorest were mostly in the upland tract, and in 3/5 in </a:t>
            </a:r>
            <a:r>
              <a:rPr lang="en-US" dirty="0" err="1"/>
              <a:t>Isan</a:t>
            </a:r>
            <a:r>
              <a:rPr lang="en-US" dirty="0"/>
              <a:t>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5346868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Even with the boom of agriculture in the upland, the export of </a:t>
            </a:r>
            <a:r>
              <a:rPr lang="en-US" dirty="0" err="1"/>
              <a:t>labour</a:t>
            </a:r>
            <a:r>
              <a:rPr lang="en-US" dirty="0"/>
              <a:t> from the tracts also accelerated.</a:t>
            </a:r>
          </a:p>
          <a:p>
            <a:pPr lvl="1"/>
            <a:r>
              <a:rPr lang="en-US" dirty="0"/>
              <a:t>Cultivation throughout the upland dependent on monsoon rainfall, and limited to a single season.</a:t>
            </a:r>
          </a:p>
          <a:p>
            <a:pPr lvl="1"/>
            <a:r>
              <a:rPr lang="en-US" dirty="0"/>
              <a:t>Most upland cultivators had long off-season period. They had to rely on off-season works to supplement their income. </a:t>
            </a:r>
          </a:p>
          <a:p>
            <a:r>
              <a:rPr lang="en-US" dirty="0"/>
              <a:t>From 1960s, the migration of upland peasants, especially from N-E, became more intensified and more complex. </a:t>
            </a:r>
          </a:p>
          <a:p>
            <a:pPr lvl="1"/>
            <a:r>
              <a:rPr lang="en-US" dirty="0"/>
              <a:t>Destinations range from paddy, fruit orchards, other cash crop areas,  local towns, and Bangkok.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040743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But together with the poor, there were also small elites who acted as agents of agribusinesses. </a:t>
            </a:r>
          </a:p>
          <a:p>
            <a:pPr lvl="1"/>
            <a:r>
              <a:rPr lang="en-US" dirty="0"/>
              <a:t>Early settler, traders, financiers, tractor owners, and local officials. They had control over the new settlers</a:t>
            </a:r>
          </a:p>
          <a:p>
            <a:r>
              <a:rPr lang="en-US" dirty="0"/>
              <a:t>The process of claiming and allocating the land was influenced by loggers, traders, and military.</a:t>
            </a:r>
          </a:p>
          <a:p>
            <a:pPr lvl="1"/>
            <a:r>
              <a:rPr lang="en-US" dirty="0"/>
              <a:t>Without the formal documents, access to land was subjected to political influences</a:t>
            </a:r>
          </a:p>
          <a:p>
            <a:pPr lvl="1"/>
            <a:r>
              <a:rPr lang="en-US" dirty="0"/>
              <a:t>Traders and loggers could use their influence over gov't officials to gain land titles at the expense of peasants.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546706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the upland frontier matured, the dominants were ones that controlled the production from the field to agribusinesses. </a:t>
            </a:r>
          </a:p>
          <a:p>
            <a:r>
              <a:rPr lang="en-US" dirty="0"/>
              <a:t>Power tended to lies within (1) those who owned capital or (2) those who had official positions.</a:t>
            </a:r>
          </a:p>
          <a:p>
            <a:pPr lvl="1"/>
            <a:r>
              <a:rPr lang="en-US" dirty="0"/>
              <a:t>The few villagers who had access to capitals and market channels were able to acted as trading agents </a:t>
            </a:r>
          </a:p>
          <a:p>
            <a:pPr lvl="1"/>
            <a:r>
              <a:rPr lang="en-US" dirty="0"/>
              <a:t>Those who had access to official positions such as </a:t>
            </a:r>
            <a:r>
              <a:rPr lang="en-US" dirty="0" err="1"/>
              <a:t>Kamnan</a:t>
            </a:r>
            <a:r>
              <a:rPr lang="en-US" dirty="0"/>
              <a:t> gained market privileges, better access to capitals, more secured land titles, and were </a:t>
            </a:r>
            <a:r>
              <a:rPr lang="en-US" dirty="0" err="1"/>
              <a:t>favoured</a:t>
            </a:r>
            <a:r>
              <a:rPr lang="en-US" dirty="0"/>
              <a:t> as agents for traders and agribusinesses.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601361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Turton’s</a:t>
            </a:r>
            <a:r>
              <a:rPr lang="en-US" b="1" dirty="0"/>
              <a:t> depiction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We find, in the village after village, a small minority -perhaps 5% more or less- of households which possess a degree of wealth, control of resources, </a:t>
            </a:r>
            <a:r>
              <a:rPr lang="en-US" i="1" dirty="0" err="1"/>
              <a:t>pretige</a:t>
            </a:r>
            <a:r>
              <a:rPr lang="en-US" i="1" dirty="0"/>
              <a:t> and power which sets them apart from the majority….they include….larger landowners, commodity dealers, shopkeepers, village officials, some teachers, rice millers, money lenders, owners of small-scale transport and machinery, large-scale employers of wage </a:t>
            </a:r>
            <a:r>
              <a:rPr lang="en-US" i="1" dirty="0" err="1"/>
              <a:t>labour</a:t>
            </a:r>
            <a:r>
              <a:rPr lang="en-US" i="1" dirty="0"/>
              <a:t> etc. They derive advantage from their external connections and alliances and from their roles in 'linking' the majority of villages with state and market structures...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20780637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1980s, the role of agriculture in the Thai economy declined significantly. </a:t>
            </a:r>
          </a:p>
          <a:p>
            <a:pPr lvl="1"/>
            <a:r>
              <a:rPr lang="en-US" dirty="0"/>
              <a:t>Urban capitals would be more interested in using land to plant industrial inputs, and in turning rural people into their supply of </a:t>
            </a:r>
            <a:r>
              <a:rPr lang="en-US" dirty="0" err="1"/>
              <a:t>labour</a:t>
            </a:r>
            <a:r>
              <a:rPr lang="en-US" dirty="0"/>
              <a:t>. 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711145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rapid decline was partly a result of falling prices and falling world trade. </a:t>
            </a:r>
          </a:p>
          <a:p>
            <a:pPr lvl="1"/>
            <a:r>
              <a:rPr lang="en-US" dirty="0"/>
              <a:t>The post war boom in primary products came to the end in 1970s due to oil crises, chaos in currency market, and the rise in protectionism </a:t>
            </a:r>
          </a:p>
          <a:p>
            <a:pPr lvl="1"/>
            <a:r>
              <a:rPr lang="en-US" dirty="0"/>
              <a:t>In rice market, China and Vietnam emerged strongly, other countries became more self-sufficient.</a:t>
            </a:r>
          </a:p>
          <a:p>
            <a:pPr lvl="1"/>
            <a:r>
              <a:rPr lang="en-US" dirty="0"/>
              <a:t>From 1980-85, world rice prices declined by around 50%.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57912214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importance of agriculture was replaced by the rising roles of manufacturing. </a:t>
            </a:r>
          </a:p>
          <a:p>
            <a:r>
              <a:rPr lang="en-US" dirty="0"/>
              <a:t>In the late 1970s, role of </a:t>
            </a:r>
            <a:r>
              <a:rPr lang="en-US" dirty="0" err="1"/>
              <a:t>agri</a:t>
            </a:r>
            <a:r>
              <a:rPr lang="en-US" dirty="0"/>
              <a:t>-export as main driving force of economic growth was taken over by garments, electronics, auto-parts, gems, etc.</a:t>
            </a:r>
          </a:p>
          <a:p>
            <a:pPr lvl="1"/>
            <a:r>
              <a:rPr lang="en-US" dirty="0"/>
              <a:t>In 1990, manufacturing exports grew to become 4 times larger than </a:t>
            </a:r>
            <a:r>
              <a:rPr lang="en-US" dirty="0" err="1"/>
              <a:t>agri</a:t>
            </a:r>
            <a:r>
              <a:rPr lang="en-US" dirty="0"/>
              <a:t>-exports.</a:t>
            </a:r>
          </a:p>
          <a:p>
            <a:pPr lvl="1"/>
            <a:r>
              <a:rPr lang="en-US" dirty="0"/>
              <a:t>The </a:t>
            </a:r>
            <a:r>
              <a:rPr lang="en-US" dirty="0" err="1"/>
              <a:t>Rangsit</a:t>
            </a:r>
            <a:r>
              <a:rPr lang="en-US" dirty="0"/>
              <a:t> area were taken over by factories, suburban homes, and golf-courses.</a:t>
            </a:r>
          </a:p>
          <a:p>
            <a:r>
              <a:rPr lang="en-US" dirty="0"/>
              <a:t>As industrial sector rose, rural sector became providers of cheap </a:t>
            </a:r>
            <a:r>
              <a:rPr lang="en-US" dirty="0" err="1"/>
              <a:t>labour</a:t>
            </a:r>
            <a:r>
              <a:rPr lang="en-US" dirty="0"/>
              <a:t>.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4906124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Against this changing background, the land frontier in the forest was closed. The closing was gradually done through the decade of 1980s.</a:t>
            </a:r>
          </a:p>
          <a:p>
            <a:pPr lvl="1"/>
            <a:r>
              <a:rPr lang="en-US" dirty="0"/>
              <a:t>The closing came with the end of communist insurgency. </a:t>
            </a:r>
          </a:p>
          <a:p>
            <a:pPr lvl="1"/>
            <a:r>
              <a:rPr lang="en-US" dirty="0"/>
              <a:t>The army no longer had interests in pushing the frontier. However, the expansion remained, driven by interests in logging business. </a:t>
            </a:r>
          </a:p>
          <a:p>
            <a:pPr lvl="1"/>
            <a:r>
              <a:rPr lang="en-US" dirty="0"/>
              <a:t>But as the issue of preserving forests gained widespread public attention in 1980s, logging businesses shifted their operations to neighboring countries. </a:t>
            </a:r>
            <a:r>
              <a:rPr lang="en-US" dirty="0" err="1"/>
              <a:t>Gov't</a:t>
            </a:r>
            <a:r>
              <a:rPr lang="en-US" dirty="0"/>
              <a:t> eventually pressured by environmental groups to revoke all logging concession. 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0582150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8155" y="1600200"/>
            <a:ext cx="9982773" cy="4637112"/>
          </a:xfrm>
        </p:spPr>
        <p:txBody>
          <a:bodyPr>
            <a:normAutofit/>
          </a:bodyPr>
          <a:lstStyle/>
          <a:p>
            <a:r>
              <a:rPr lang="en-US" dirty="0"/>
              <a:t>The closure of forests caused intense competition to control land and forest resources, especially in the so called </a:t>
            </a:r>
            <a:r>
              <a:rPr lang="en-US" b="1" dirty="0"/>
              <a:t>"degraded forests". </a:t>
            </a:r>
          </a:p>
          <a:p>
            <a:pPr lvl="1"/>
            <a:r>
              <a:rPr lang="en-US" dirty="0"/>
              <a:t>Degraded forests covered 20% of country's area, occupied by 7-12 million people. </a:t>
            </a:r>
          </a:p>
          <a:p>
            <a:pPr lvl="1"/>
            <a:r>
              <a:rPr lang="en-US" dirty="0"/>
              <a:t>The peasants in the area wanted to stay on. But the Forestry Dep't  made degraded forests available for plantation of trees that can be used as inputs for industries. </a:t>
            </a:r>
          </a:p>
          <a:p>
            <a:pPr lvl="2"/>
            <a:r>
              <a:rPr lang="en-US" dirty="0"/>
              <a:t>Commercial plantation counted in the targeted amount of the forest areas. </a:t>
            </a:r>
          </a:p>
        </p:txBody>
      </p:sp>
    </p:spTree>
    <p:extLst>
      <p:ext uri="{BB962C8B-B14F-4D97-AF65-F5344CB8AC3E}">
        <p14:creationId xmlns:p14="http://schemas.microsoft.com/office/powerpoint/2010/main" val="6532732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Tension in the forests</a:t>
            </a:r>
            <a:endParaRPr lang="th-TH" dirty="0"/>
          </a:p>
        </p:txBody>
      </p:sp>
      <p:pic>
        <p:nvPicPr>
          <p:cNvPr id="37890" name="Picture 2" descr="http://www.oknation.net/blog/home/blog_data/30/30/images/000/rrr-0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1158" y="1428736"/>
            <a:ext cx="4504058" cy="3000396"/>
          </a:xfrm>
          <a:prstGeom prst="rect">
            <a:avLst/>
          </a:prstGeom>
          <a:noFill/>
        </p:spPr>
      </p:pic>
      <p:pic>
        <p:nvPicPr>
          <p:cNvPr id="37892" name="Picture 4" descr="http://www.oknation.net/blog/home/blog_data/30/30/images/000/IMG_02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24563" y="2857497"/>
            <a:ext cx="4262565" cy="3200203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166910" y="6286520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http://www.oknation.net/blog/charlee/2009/09/04/entry-1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458798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Eucalyptus</a:t>
            </a:r>
            <a:endParaRPr lang="th-TH" dirty="0"/>
          </a:p>
        </p:txBody>
      </p:sp>
      <p:pic>
        <p:nvPicPr>
          <p:cNvPr id="1026" name="Picture 2" descr="http://topicstock.pantip.com/chalermthai/topicstock/2009/02/A7566256/A7566256-1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95472" y="1428737"/>
            <a:ext cx="3252806" cy="4337075"/>
          </a:xfrm>
          <a:prstGeom prst="rect">
            <a:avLst/>
          </a:prstGeom>
          <a:noFill/>
        </p:spPr>
      </p:pic>
      <p:pic>
        <p:nvPicPr>
          <p:cNvPr id="1028" name="Picture 4" descr="http://www.lookforest.com/album/Pechaboon/medium/0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95934" y="2000241"/>
            <a:ext cx="4828004" cy="32099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101963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While the gov't extended supports to paper mills, pulp companies, and plantation firms, the Forestry Dep't attempted to move peasants out of degraded forests  </a:t>
            </a:r>
          </a:p>
          <a:p>
            <a:pPr lvl="1"/>
            <a:r>
              <a:rPr lang="en-US" dirty="0"/>
              <a:t>Conflicts arose between the peasants and the businesses, as demonstrated through the objection of eucalyptus planting. </a:t>
            </a:r>
          </a:p>
        </p:txBody>
      </p:sp>
    </p:spTree>
    <p:extLst>
      <p:ext uri="{BB962C8B-B14F-4D97-AF65-F5344CB8AC3E}">
        <p14:creationId xmlns:p14="http://schemas.microsoft.com/office/powerpoint/2010/main" val="88067146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2529" y="1600200"/>
            <a:ext cx="10010274" cy="4709120"/>
          </a:xfrm>
        </p:spPr>
        <p:txBody>
          <a:bodyPr>
            <a:normAutofit/>
          </a:bodyPr>
          <a:lstStyle/>
          <a:p>
            <a:r>
              <a:rPr lang="en-US" dirty="0"/>
              <a:t>In late 1980s, the military step in with a massive plan to move 9700 villages out from forest. The scheme was called </a:t>
            </a:r>
            <a:r>
              <a:rPr lang="en-US" dirty="0" err="1"/>
              <a:t>Khor</a:t>
            </a:r>
            <a:r>
              <a:rPr lang="en-US" dirty="0"/>
              <a:t> </a:t>
            </a:r>
            <a:r>
              <a:rPr lang="en-US" dirty="0" err="1"/>
              <a:t>Jor</a:t>
            </a:r>
            <a:r>
              <a:rPr lang="en-US" dirty="0"/>
              <a:t> Kor. </a:t>
            </a:r>
          </a:p>
          <a:p>
            <a:pPr lvl="1"/>
            <a:r>
              <a:rPr lang="en-US" dirty="0" err="1"/>
              <a:t>Khor</a:t>
            </a:r>
            <a:r>
              <a:rPr lang="en-US" dirty="0"/>
              <a:t> </a:t>
            </a:r>
            <a:r>
              <a:rPr lang="en-US" dirty="0" err="1"/>
              <a:t>Jor</a:t>
            </a:r>
            <a:r>
              <a:rPr lang="en-US" dirty="0"/>
              <a:t> </a:t>
            </a:r>
            <a:r>
              <a:rPr lang="en-US" dirty="0" err="1"/>
              <a:t>Kor</a:t>
            </a:r>
            <a:r>
              <a:rPr lang="en-US" dirty="0"/>
              <a:t> raised tension and violent conflicts between settler and authorities. </a:t>
            </a:r>
          </a:p>
          <a:p>
            <a:r>
              <a:rPr lang="en-US" dirty="0"/>
              <a:t>In 1991, the army implemented the removal in around 20 areas. The resettled villagers found themselves relocated to dry and barren lands, or in other settled villages. </a:t>
            </a:r>
          </a:p>
          <a:p>
            <a:pPr lvl="1"/>
            <a:r>
              <a:rPr lang="en-US" dirty="0"/>
              <a:t>The large wave of protests finally led to the suspension of </a:t>
            </a:r>
            <a:r>
              <a:rPr lang="en-US" dirty="0" err="1"/>
              <a:t>Khor</a:t>
            </a:r>
            <a:r>
              <a:rPr lang="en-US" dirty="0"/>
              <a:t> </a:t>
            </a:r>
            <a:r>
              <a:rPr lang="en-US" dirty="0" err="1"/>
              <a:t>Jor</a:t>
            </a:r>
            <a:r>
              <a:rPr lang="en-US" dirty="0"/>
              <a:t> Kor.</a:t>
            </a:r>
          </a:p>
        </p:txBody>
      </p:sp>
    </p:spTree>
    <p:extLst>
      <p:ext uri="{BB962C8B-B14F-4D97-AF65-F5344CB8AC3E}">
        <p14:creationId xmlns:p14="http://schemas.microsoft.com/office/powerpoint/2010/main" val="4241878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3893</Words>
  <Application>Microsoft Office PowerPoint</Application>
  <PresentationFormat>Widescreen</PresentationFormat>
  <Paragraphs>281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Arial</vt:lpstr>
      <vt:lpstr>Calibri</vt:lpstr>
      <vt:lpstr>Calibri Light</vt:lpstr>
      <vt:lpstr>Office Theme</vt:lpstr>
      <vt:lpstr>The Economy of Thai Peasants in the Post WWII Era (1950s-1980s)  </vt:lpstr>
      <vt:lpstr>Topics</vt:lpstr>
      <vt:lpstr>Post WWII changes of rice peasants</vt:lpstr>
      <vt:lpstr>Overview</vt:lpstr>
      <vt:lpstr>Transformed Villages</vt:lpstr>
      <vt:lpstr>Transformed Villages</vt:lpstr>
      <vt:lpstr>Beginning of New Relationships</vt:lpstr>
      <vt:lpstr>Changing roles of the government</vt:lpstr>
      <vt:lpstr>Changing roles of the government</vt:lpstr>
      <vt:lpstr>Changing roles of the government</vt:lpstr>
      <vt:lpstr>Changing roles of the government</vt:lpstr>
      <vt:lpstr>Changing roles of the government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Summary of changes for peasants</vt:lpstr>
      <vt:lpstr>The expansion of upland peasants</vt:lpstr>
      <vt:lpstr>The expansion of upland peasants</vt:lpstr>
      <vt:lpstr>Roads Expansion</vt:lpstr>
      <vt:lpstr>The expansion of upland peasants</vt:lpstr>
      <vt:lpstr>The expansion of upland peasants</vt:lpstr>
      <vt:lpstr>Cash crop boom</vt:lpstr>
      <vt:lpstr>Cash crop boom</vt:lpstr>
      <vt:lpstr>Cash crop boom</vt:lpstr>
      <vt:lpstr>Cash crop boom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Government and Agribusiness</vt:lpstr>
      <vt:lpstr>Government and Agribusiness</vt:lpstr>
      <vt:lpstr>Government and Agribusiness</vt:lpstr>
      <vt:lpstr>Forest and Land </vt:lpstr>
      <vt:lpstr>Forest and Land </vt:lpstr>
      <vt:lpstr>Forest and Land </vt:lpstr>
      <vt:lpstr>Forest and Land </vt:lpstr>
      <vt:lpstr>Forest and Land </vt:lpstr>
      <vt:lpstr>Forest and Land </vt:lpstr>
      <vt:lpstr>Poverty and Dominance</vt:lpstr>
      <vt:lpstr>Poverty and Dominance</vt:lpstr>
      <vt:lpstr>Poverty and Dominance</vt:lpstr>
      <vt:lpstr>Poverty and Dominance</vt:lpstr>
      <vt:lpstr>Poverty and Dominance</vt:lpstr>
      <vt:lpstr>Turton’s depiction</vt:lpstr>
      <vt:lpstr>Closing the Frontier </vt:lpstr>
      <vt:lpstr>Closing the Frontier </vt:lpstr>
      <vt:lpstr>Closing the Frontier </vt:lpstr>
      <vt:lpstr>Closing the Frontier </vt:lpstr>
      <vt:lpstr>Closing the Frontier </vt:lpstr>
      <vt:lpstr>Tension in the forests</vt:lpstr>
      <vt:lpstr>Eucalyptus</vt:lpstr>
      <vt:lpstr>Closing the Frontier </vt:lpstr>
      <vt:lpstr>Closing the Frontier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Economy of Thai Peasants in the Post WWII Era (1950s-1980s)  </dc:title>
  <dc:creator>Thorn Pitidol</dc:creator>
  <cp:lastModifiedBy>Thorn Pitidol</cp:lastModifiedBy>
  <cp:revision>2</cp:revision>
  <dcterms:created xsi:type="dcterms:W3CDTF">2019-11-05T01:52:21Z</dcterms:created>
  <dcterms:modified xsi:type="dcterms:W3CDTF">2019-11-05T02:09:07Z</dcterms:modified>
</cp:coreProperties>
</file>